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9.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0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53" r:id="rId3"/>
    <p:sldMasterId id="2147483775" r:id="rId4"/>
    <p:sldMasterId id="2147483795" r:id="rId5"/>
    <p:sldMasterId id="2147483808" r:id="rId6"/>
    <p:sldMasterId id="2147483821" r:id="rId7"/>
  </p:sldMasterIdLst>
  <p:notesMasterIdLst>
    <p:notesMasterId r:id="rId59"/>
  </p:notesMasterIdLst>
  <p:sldIdLst>
    <p:sldId id="484" r:id="rId8"/>
    <p:sldId id="499" r:id="rId9"/>
    <p:sldId id="1473" r:id="rId10"/>
    <p:sldId id="1483" r:id="rId11"/>
    <p:sldId id="696" r:id="rId12"/>
    <p:sldId id="536" r:id="rId13"/>
    <p:sldId id="491" r:id="rId14"/>
    <p:sldId id="4754" r:id="rId15"/>
    <p:sldId id="1482" r:id="rId16"/>
    <p:sldId id="294" r:id="rId17"/>
    <p:sldId id="558" r:id="rId18"/>
    <p:sldId id="746" r:id="rId19"/>
    <p:sldId id="747" r:id="rId20"/>
    <p:sldId id="1480" r:id="rId21"/>
    <p:sldId id="1481" r:id="rId22"/>
    <p:sldId id="1478" r:id="rId23"/>
    <p:sldId id="1484" r:id="rId24"/>
    <p:sldId id="373" r:id="rId25"/>
    <p:sldId id="697" r:id="rId26"/>
    <p:sldId id="4747" r:id="rId27"/>
    <p:sldId id="4743" r:id="rId28"/>
    <p:sldId id="4744" r:id="rId29"/>
    <p:sldId id="4753" r:id="rId30"/>
    <p:sldId id="1477" r:id="rId31"/>
    <p:sldId id="1486" r:id="rId32"/>
    <p:sldId id="471" r:id="rId33"/>
    <p:sldId id="261" r:id="rId34"/>
    <p:sldId id="4756" r:id="rId35"/>
    <p:sldId id="1487" r:id="rId36"/>
    <p:sldId id="357" r:id="rId37"/>
    <p:sldId id="642" r:id="rId38"/>
    <p:sldId id="365" r:id="rId39"/>
    <p:sldId id="272" r:id="rId40"/>
    <p:sldId id="344" r:id="rId41"/>
    <p:sldId id="345" r:id="rId42"/>
    <p:sldId id="384" r:id="rId43"/>
    <p:sldId id="385" r:id="rId44"/>
    <p:sldId id="403" r:id="rId45"/>
    <p:sldId id="327" r:id="rId46"/>
    <p:sldId id="476" r:id="rId47"/>
    <p:sldId id="477" r:id="rId48"/>
    <p:sldId id="380" r:id="rId49"/>
    <p:sldId id="2688" r:id="rId50"/>
    <p:sldId id="2687" r:id="rId51"/>
    <p:sldId id="2602" r:id="rId52"/>
    <p:sldId id="2604" r:id="rId53"/>
    <p:sldId id="2607" r:id="rId54"/>
    <p:sldId id="2646" r:id="rId55"/>
    <p:sldId id="4755" r:id="rId56"/>
    <p:sldId id="4758" r:id="rId57"/>
    <p:sldId id="291" r:id="rId58"/>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car G. Arrieta Rodriguez" initials="OGAR" lastIdx="1" clrIdx="0">
    <p:extLst>
      <p:ext uri="{19B8F6BF-5375-455C-9EA6-DF929625EA0E}">
        <p15:presenceInfo xmlns:p15="http://schemas.microsoft.com/office/powerpoint/2012/main" userId="S::oarrietar@incan.edu.mx::c2e880b8-16a0-4cd0-8725-65bb000a09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4D"/>
    <a:srgbClr val="3C478C"/>
    <a:srgbClr val="5B9BD5"/>
    <a:srgbClr val="5162BF"/>
    <a:srgbClr val="4E5DB3"/>
    <a:srgbClr val="8B94B9"/>
    <a:srgbClr val="6F81B1"/>
    <a:srgbClr val="7C91CC"/>
    <a:srgbClr val="7C90CC"/>
    <a:srgbClr val="778A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32" autoAdjust="0"/>
    <p:restoredTop sz="95768"/>
  </p:normalViewPr>
  <p:slideViewPr>
    <p:cSldViewPr snapToGrid="0">
      <p:cViewPr varScale="1">
        <p:scale>
          <a:sx n="72" d="100"/>
          <a:sy n="72" d="100"/>
        </p:scale>
        <p:origin x="43" y="31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4T13:03:21.425"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F26AE-6AB3-4C80-8452-064137DC92EE}" type="datetimeFigureOut">
              <a:rPr lang="en-GB" smtClean="0"/>
              <a:t>04/09/2019</a:t>
            </a:fld>
            <a:endParaRPr lang="en-GB"/>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80D07-1907-40ED-BA24-E60027D12948}" type="slidenum">
              <a:rPr lang="en-GB" smtClean="0"/>
              <a:t>‹Nº›</a:t>
            </a:fld>
            <a:endParaRPr lang="en-GB"/>
          </a:p>
        </p:txBody>
      </p:sp>
    </p:spTree>
    <p:extLst>
      <p:ext uri="{BB962C8B-B14F-4D97-AF65-F5344CB8AC3E}">
        <p14:creationId xmlns:p14="http://schemas.microsoft.com/office/powerpoint/2010/main" val="313623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443395" name="Rectangle 3"/>
          <p:cNvSpPr>
            <a:spLocks noGrp="1" noChangeArrowheads="1"/>
          </p:cNvSpPr>
          <p:nvPr>
            <p:ph type="body" idx="1"/>
          </p:nvPr>
        </p:nvSpPr>
        <p:spPr bwMode="auto">
          <a:xfrm>
            <a:off x="686290" y="4342884"/>
            <a:ext cx="5485420" cy="4115243"/>
          </a:xfrm>
          <a:prstGeom prst="rect">
            <a:avLst/>
          </a:prstGeom>
          <a:noFill/>
          <a:ln>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971335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7349DA7-D5CE-46AD-89FD-A6204D9859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626D421-3C13-4CC4-BDDC-9C98CF833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panose="02020603050405020304" pitchFamily="18" charset="0"/>
              </a:rPr>
              <a:t>What exactly is the microbiome</a:t>
            </a:r>
          </a:p>
        </p:txBody>
      </p:sp>
      <p:sp>
        <p:nvSpPr>
          <p:cNvPr id="30724" name="Slide Number Placeholder 3">
            <a:extLst>
              <a:ext uri="{FF2B5EF4-FFF2-40B4-BE49-F238E27FC236}">
                <a16:creationId xmlns:a16="http://schemas.microsoft.com/office/drawing/2014/main" id="{619A64C1-9853-4B92-97DF-EF3D7D9535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rgbClr val="000000"/>
                </a:solidFill>
                <a:latin typeface="Gill Sans" pitchFamily="2" charset="0"/>
                <a:ea typeface="Heiti SC Light" pitchFamily="2" charset="-122"/>
                <a:sym typeface="Gill Sans" pitchFamily="2" charset="0"/>
              </a:defRPr>
            </a:lvl1pPr>
            <a:lvl2pPr marL="742950" indent="-285750">
              <a:defRPr sz="1200">
                <a:solidFill>
                  <a:srgbClr val="000000"/>
                </a:solidFill>
                <a:latin typeface="Gill Sans" pitchFamily="2" charset="0"/>
                <a:ea typeface="Heiti SC Light" pitchFamily="2" charset="-122"/>
                <a:sym typeface="Gill Sans" pitchFamily="2" charset="0"/>
              </a:defRPr>
            </a:lvl2pPr>
            <a:lvl3pPr marL="1143000" indent="-228600">
              <a:defRPr sz="1200">
                <a:solidFill>
                  <a:srgbClr val="000000"/>
                </a:solidFill>
                <a:latin typeface="Gill Sans" pitchFamily="2" charset="0"/>
                <a:ea typeface="Heiti SC Light" pitchFamily="2" charset="-122"/>
                <a:sym typeface="Gill Sans" pitchFamily="2" charset="0"/>
              </a:defRPr>
            </a:lvl3pPr>
            <a:lvl4pPr marL="1600200" indent="-228600">
              <a:defRPr sz="1200">
                <a:solidFill>
                  <a:srgbClr val="000000"/>
                </a:solidFill>
                <a:latin typeface="Gill Sans" pitchFamily="2" charset="0"/>
                <a:ea typeface="Heiti SC Light" pitchFamily="2" charset="-122"/>
                <a:sym typeface="Gill Sans" pitchFamily="2" charset="0"/>
              </a:defRPr>
            </a:lvl4pPr>
            <a:lvl5pPr marL="2057400" indent="-228600">
              <a:defRPr sz="1200">
                <a:solidFill>
                  <a:srgbClr val="000000"/>
                </a:solidFill>
                <a:latin typeface="Gill Sans" pitchFamily="2" charset="0"/>
                <a:ea typeface="Heiti SC Light" pitchFamily="2" charset="-122"/>
                <a:sym typeface="Gill Sans" pitchFamily="2" charset="0"/>
              </a:defRPr>
            </a:lvl5pPr>
            <a:lvl6pPr marL="25146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6pPr>
            <a:lvl7pPr marL="29718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7pPr>
            <a:lvl8pPr marL="34290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8pPr>
            <a:lvl9pPr marL="38862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9pPr>
          </a:lstStyle>
          <a:p>
            <a:fld id="{B9927692-1D52-47B7-83C0-F546E00EAEC1}" type="slidenum">
              <a:rPr lang="en-US" altLang="en-US" sz="1300" smtClean="0">
                <a:solidFill>
                  <a:schemeClr val="tx1"/>
                </a:solidFill>
                <a:latin typeface="Times" panose="02020603050405020304" pitchFamily="18" charset="0"/>
                <a:ea typeface="MS PGothic" panose="020B0600070205080204" pitchFamily="34" charset="-128"/>
              </a:rPr>
              <a:pPr/>
              <a:t>31</a:t>
            </a:fld>
            <a:endParaRPr lang="en-US" altLang="en-US" sz="1300">
              <a:solidFill>
                <a:schemeClr val="tx1"/>
              </a:solidFill>
              <a:latin typeface="Times"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59330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25000" dirty="0"/>
          </a:p>
        </p:txBody>
      </p:sp>
      <p:sp>
        <p:nvSpPr>
          <p:cNvPr id="4" name="Slide Number Placeholder 3"/>
          <p:cNvSpPr>
            <a:spLocks noGrp="1"/>
          </p:cNvSpPr>
          <p:nvPr>
            <p:ph type="sldNum" sz="quarter" idx="10"/>
          </p:nvPr>
        </p:nvSpPr>
        <p:spPr/>
        <p:txBody>
          <a:bodyPr/>
          <a:lstStyle/>
          <a:p>
            <a:fld id="{59E80D07-1907-40ED-BA24-E60027D12948}" type="slidenum">
              <a:rPr lang="en-GB" smtClean="0"/>
              <a:t>32</a:t>
            </a:fld>
            <a:endParaRPr lang="en-GB"/>
          </a:p>
        </p:txBody>
      </p:sp>
    </p:spTree>
    <p:extLst>
      <p:ext uri="{BB962C8B-B14F-4D97-AF65-F5344CB8AC3E}">
        <p14:creationId xmlns:p14="http://schemas.microsoft.com/office/powerpoint/2010/main" val="184672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Marcador de imagen de diapositiva 1">
            <a:extLst>
              <a:ext uri="{FF2B5EF4-FFF2-40B4-BE49-F238E27FC236}">
                <a16:creationId xmlns:a16="http://schemas.microsoft.com/office/drawing/2014/main" id="{0724C0C8-4CF5-493E-9308-8B854F40B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Marcador de notas 2">
            <a:extLst>
              <a:ext uri="{FF2B5EF4-FFF2-40B4-BE49-F238E27FC236}">
                <a16:creationId xmlns:a16="http://schemas.microsoft.com/office/drawing/2014/main" id="{31D3C245-DB68-4581-9A16-896E944650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s-CO"/>
          </a:p>
        </p:txBody>
      </p:sp>
      <p:sp>
        <p:nvSpPr>
          <p:cNvPr id="168964" name="Marcador de número de diapositiva 3">
            <a:extLst>
              <a:ext uri="{FF2B5EF4-FFF2-40B4-BE49-F238E27FC236}">
                <a16:creationId xmlns:a16="http://schemas.microsoft.com/office/drawing/2014/main" id="{D290855A-75CD-41A4-A6FD-26A9C66268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8FC4737-B393-4436-803A-FBF89AF82504}" type="slidenum">
              <a:rPr lang="en-GB" altLang="es-CO" smtClean="0"/>
              <a:pPr>
                <a:spcBef>
                  <a:spcPct val="0"/>
                </a:spcBef>
              </a:pPr>
              <a:t>34</a:t>
            </a:fld>
            <a:endParaRPr lang="en-GB" altLang="es-C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Marcador de imagen de diapositiva 1">
            <a:extLst>
              <a:ext uri="{FF2B5EF4-FFF2-40B4-BE49-F238E27FC236}">
                <a16:creationId xmlns:a16="http://schemas.microsoft.com/office/drawing/2014/main" id="{D4901C7B-A1ED-4764-BB3F-59C3032DC5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Marcador de notas 2">
            <a:extLst>
              <a:ext uri="{FF2B5EF4-FFF2-40B4-BE49-F238E27FC236}">
                <a16:creationId xmlns:a16="http://schemas.microsoft.com/office/drawing/2014/main" id="{A90B90F4-F104-4B5F-9FF3-B502A428FD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s-CO"/>
          </a:p>
        </p:txBody>
      </p:sp>
      <p:sp>
        <p:nvSpPr>
          <p:cNvPr id="171012" name="Marcador de número de diapositiva 3">
            <a:extLst>
              <a:ext uri="{FF2B5EF4-FFF2-40B4-BE49-F238E27FC236}">
                <a16:creationId xmlns:a16="http://schemas.microsoft.com/office/drawing/2014/main" id="{A7737A30-B97F-4282-80C0-9EA2575EA1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4F571FB-B846-42A0-8D09-0185EDF99EE5}" type="slidenum">
              <a:rPr lang="en-GB" altLang="es-CO" smtClean="0"/>
              <a:pPr>
                <a:spcBef>
                  <a:spcPct val="0"/>
                </a:spcBef>
              </a:pPr>
              <a:t>35</a:t>
            </a:fld>
            <a:endParaRPr lang="en-GB" altLang="es-C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Marcador de imagen de diapositiva 1">
            <a:extLst>
              <a:ext uri="{FF2B5EF4-FFF2-40B4-BE49-F238E27FC236}">
                <a16:creationId xmlns:a16="http://schemas.microsoft.com/office/drawing/2014/main" id="{ACE9C40B-2566-4AF5-8DBE-CA22C174BC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Marcador de notas 2">
            <a:extLst>
              <a:ext uri="{FF2B5EF4-FFF2-40B4-BE49-F238E27FC236}">
                <a16:creationId xmlns:a16="http://schemas.microsoft.com/office/drawing/2014/main" id="{738EECC7-5BFE-4D22-94B7-FC931EEFAA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s-CO"/>
          </a:p>
        </p:txBody>
      </p:sp>
      <p:sp>
        <p:nvSpPr>
          <p:cNvPr id="203780" name="Marcador de número de diapositiva 3">
            <a:extLst>
              <a:ext uri="{FF2B5EF4-FFF2-40B4-BE49-F238E27FC236}">
                <a16:creationId xmlns:a16="http://schemas.microsoft.com/office/drawing/2014/main" id="{EB51B251-4A08-44A4-8294-70B0A65526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C2DA6CE-F29B-4AE1-85C2-A03834E83D29}" type="slidenum">
              <a:rPr lang="en-GB" altLang="es-CO" smtClean="0"/>
              <a:pPr>
                <a:spcBef>
                  <a:spcPct val="0"/>
                </a:spcBef>
              </a:pPr>
              <a:t>38</a:t>
            </a:fld>
            <a:endParaRPr lang="en-GB" altLang="es-C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Marcador de imagen de diapositiva 1">
            <a:extLst>
              <a:ext uri="{FF2B5EF4-FFF2-40B4-BE49-F238E27FC236}">
                <a16:creationId xmlns:a16="http://schemas.microsoft.com/office/drawing/2014/main" id="{A35B310D-32B1-4F16-B6CF-C17857569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28395C91-6630-4BD3-AEBE-40D52685328E}"/>
              </a:ext>
            </a:extLst>
          </p:cNvPr>
          <p:cNvSpPr>
            <a:spLocks noGrp="1"/>
          </p:cNvSpPr>
          <p:nvPr>
            <p:ph type="body" idx="1"/>
          </p:nvPr>
        </p:nvSpPr>
        <p:spPr/>
        <p:txBody>
          <a:bodyPr/>
          <a:lstStyle/>
          <a:p>
            <a:pPr>
              <a:defRPr/>
            </a:pPr>
            <a:r>
              <a:rPr lang="es-MX" dirty="0"/>
              <a:t>Pegar imagen del articulo 1ª</a:t>
            </a:r>
          </a:p>
          <a:p>
            <a:pPr>
              <a:defRPr/>
            </a:pPr>
            <a:r>
              <a:rPr lang="es-MX" b="1" u="sng" dirty="0"/>
              <a:t>Mayor: reflejan pble metabolismo y eliminaiocn del Ac</a:t>
            </a:r>
          </a:p>
          <a:p>
            <a:pPr>
              <a:defRPr/>
            </a:pPr>
            <a:r>
              <a:rPr lang="es-MX" b="1" u="sng" dirty="0"/>
              <a:t>EN MO se considero especifica, no por acumuacion de radiotrazador libre</a:t>
            </a:r>
          </a:p>
          <a:p>
            <a:pPr>
              <a:defRPr/>
            </a:pPr>
            <a:r>
              <a:rPr lang="es-ES_tradnl" dirty="0">
                <a:ea typeface="+mn-ea"/>
                <a:cs typeface="+mn-cs"/>
              </a:rPr>
              <a:t>PD-L1 IHC mostró expresión variable en ganglios linfáticos no malignos y expresión prominente en el bazo, coincidiendo esta última con la expresión de CD8 </a:t>
            </a:r>
            <a:endParaRPr lang="es-MX" b="1" u="sng" dirty="0"/>
          </a:p>
        </p:txBody>
      </p:sp>
      <p:sp>
        <p:nvSpPr>
          <p:cNvPr id="192516" name="Marcador de número de diapositiva 3">
            <a:extLst>
              <a:ext uri="{FF2B5EF4-FFF2-40B4-BE49-F238E27FC236}">
                <a16:creationId xmlns:a16="http://schemas.microsoft.com/office/drawing/2014/main" id="{67F66903-0A28-487C-91E6-52FF8EE51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fld id="{754F7E92-EA41-489F-B457-8B3989205285}" type="slidenum">
              <a:rPr lang="es-MX" altLang="es-MX" smtClean="0">
                <a:solidFill>
                  <a:srgbClr val="000000"/>
                </a:solidFill>
                <a:cs typeface="Arial" panose="020B0604020202020204" pitchFamily="34" charset="0"/>
              </a:rPr>
              <a:pPr defTabSz="914400"/>
              <a:t>45</a:t>
            </a:fld>
            <a:endParaRPr lang="es-MX" altLang="es-MX">
              <a:solidFill>
                <a:srgbClr val="000000"/>
              </a:solidFill>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Marcador de imagen de diapositiva 1">
            <a:extLst>
              <a:ext uri="{FF2B5EF4-FFF2-40B4-BE49-F238E27FC236}">
                <a16:creationId xmlns:a16="http://schemas.microsoft.com/office/drawing/2014/main" id="{16A54EAF-7217-48C7-8F0F-B072B12FD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7827BDD7-5070-4CDB-ABCE-CF6E26A9612E}"/>
              </a:ext>
            </a:extLst>
          </p:cNvPr>
          <p:cNvSpPr>
            <a:spLocks noGrp="1"/>
          </p:cNvSpPr>
          <p:nvPr>
            <p:ph type="body" idx="1"/>
          </p:nvPr>
        </p:nvSpPr>
        <p:spPr/>
        <p:txBody>
          <a:bodyPr/>
          <a:lstStyle/>
          <a:p>
            <a:pPr>
              <a:defRPr/>
            </a:pPr>
            <a:r>
              <a:rPr lang="es-MX" dirty="0"/>
              <a:t>Imagen 2</a:t>
            </a:r>
          </a:p>
          <a:p>
            <a:pPr>
              <a:defRPr/>
            </a:pPr>
            <a:r>
              <a:rPr lang="es-ES" dirty="0"/>
              <a:t>2e. imágenes de PET / TC de lesiones de tres pacientes con captación de 89Zr-atezolizumab </a:t>
            </a:r>
            <a:r>
              <a:rPr lang="es-ES" dirty="0" err="1"/>
              <a:t>intralesional</a:t>
            </a:r>
            <a:r>
              <a:rPr lang="es-ES" dirty="0"/>
              <a:t> heterogénea en el día 7 después de la inyección (tomografías PET se realizaron una vez por paciente y punto temporal). Lesión </a:t>
            </a:r>
            <a:r>
              <a:rPr lang="es-ES" dirty="0" err="1"/>
              <a:t>mediastínica</a:t>
            </a:r>
            <a:r>
              <a:rPr lang="es-ES" dirty="0"/>
              <a:t> de un paciente con CPNM (</a:t>
            </a:r>
            <a:r>
              <a:rPr lang="es-ES" dirty="0" err="1"/>
              <a:t>SUVmax</a:t>
            </a:r>
            <a:r>
              <a:rPr lang="es-ES" dirty="0"/>
              <a:t> 19.9) (izquierda), metástasis en la pared abdominal de una vejiga paciente con cáncer (</a:t>
            </a:r>
            <a:r>
              <a:rPr lang="es-ES" dirty="0" err="1"/>
              <a:t>SUVmax</a:t>
            </a:r>
            <a:r>
              <a:rPr lang="es-ES" dirty="0"/>
              <a:t> 36.4) (medio), y metástasis ósea de un paciente con TNBC (</a:t>
            </a:r>
            <a:r>
              <a:rPr lang="es-ES" dirty="0" err="1"/>
              <a:t>SUVmax</a:t>
            </a:r>
            <a:r>
              <a:rPr lang="es-ES" dirty="0"/>
              <a:t> 7.1) (derecha).</a:t>
            </a:r>
          </a:p>
          <a:p>
            <a:pPr>
              <a:defRPr/>
            </a:pPr>
            <a:r>
              <a:rPr lang="es-ES_tradnl" dirty="0">
                <a:ea typeface="+mn-ea"/>
                <a:cs typeface="+mn-cs"/>
              </a:rPr>
              <a:t>Debido a que los paci</a:t>
            </a:r>
            <a:r>
              <a:rPr lang="es-ES_tradnl" b="1" dirty="0">
                <a:ea typeface="+mn-ea"/>
                <a:cs typeface="+mn-cs"/>
              </a:rPr>
              <a:t>entes con metástasis en el sistema nervioso central se excluyeron del estudio, se desconoce si estas metástasis también podrían visualizarse</a:t>
            </a:r>
            <a:r>
              <a:rPr lang="es-ES_tradnl" dirty="0"/>
              <a:t> </a:t>
            </a:r>
            <a:endParaRPr lang="es-ES" dirty="0"/>
          </a:p>
          <a:p>
            <a:pPr>
              <a:defRPr/>
            </a:pPr>
            <a:endParaRPr lang="es-ES" dirty="0"/>
          </a:p>
          <a:p>
            <a:pPr>
              <a:defRPr/>
            </a:pPr>
            <a:endParaRPr lang="es-MX" dirty="0"/>
          </a:p>
        </p:txBody>
      </p:sp>
      <p:sp>
        <p:nvSpPr>
          <p:cNvPr id="194564" name="Marcador de número de diapositiva 3">
            <a:extLst>
              <a:ext uri="{FF2B5EF4-FFF2-40B4-BE49-F238E27FC236}">
                <a16:creationId xmlns:a16="http://schemas.microsoft.com/office/drawing/2014/main" id="{2F56DF22-A873-4CCC-91E2-F55FED193D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fld id="{9AE7F604-6D80-4464-9DF4-6DA275C68F4D}" type="slidenum">
              <a:rPr lang="es-MX" altLang="es-MX" smtClean="0">
                <a:solidFill>
                  <a:srgbClr val="000000"/>
                </a:solidFill>
                <a:cs typeface="Arial" panose="020B0604020202020204" pitchFamily="34" charset="0"/>
              </a:rPr>
              <a:pPr defTabSz="914400"/>
              <a:t>46</a:t>
            </a:fld>
            <a:endParaRPr lang="es-MX" altLang="es-MX">
              <a:solidFill>
                <a:srgbClr val="000000"/>
              </a:solidFill>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Marcador de imagen de diapositiva 1">
            <a:extLst>
              <a:ext uri="{FF2B5EF4-FFF2-40B4-BE49-F238E27FC236}">
                <a16:creationId xmlns:a16="http://schemas.microsoft.com/office/drawing/2014/main" id="{F5F90AE1-F657-4A3B-B1D4-37242E7806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Marcador de notas 2">
            <a:extLst>
              <a:ext uri="{FF2B5EF4-FFF2-40B4-BE49-F238E27FC236}">
                <a16:creationId xmlns:a16="http://schemas.microsoft.com/office/drawing/2014/main" id="{EF9DB8F7-8DED-42FF-80C2-7132721574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a:t>las áreas del gráfico de violín gris muestran la distribución real de SUVmax en el nivel de metástasis por la mejor categoría de respuesta RECIST, con valores de 1% inferior y superior truncados (primero, quincuagésimo, y noventa y noveno SUVmax percentil: 3.5, 5.9, 14.7 para PD; 1.8, 90, 18.7 para SD; 3.5, 13.5, 36.0 para PR; 8.3, 23.2, 43.2 para CR); los puntos muestran la captación media geométrica por paciente, con colores que indican el tipo de tumor (rojo, TNBC; azul, NSCLC; amarillo, cáncer de vejiga);</a:t>
            </a:r>
          </a:p>
          <a:p>
            <a:endParaRPr lang="es-MX" altLang="es-MX"/>
          </a:p>
          <a:p>
            <a:r>
              <a:rPr lang="es-ES" altLang="es-MX"/>
              <a:t>un doble aumento en la media geométrica SUVmax por paciente fue asociado con un mejor cambio en el tamaño de la lesión objetivo desde la línea de base de −35% en promedio (IC del 95%: −61 a −9%; P = 0.010). Además, </a:t>
            </a:r>
            <a:endParaRPr lang="es-MX" altLang="es-MX"/>
          </a:p>
        </p:txBody>
      </p:sp>
      <p:sp>
        <p:nvSpPr>
          <p:cNvPr id="196612" name="Marcador de número de diapositiva 3">
            <a:extLst>
              <a:ext uri="{FF2B5EF4-FFF2-40B4-BE49-F238E27FC236}">
                <a16:creationId xmlns:a16="http://schemas.microsoft.com/office/drawing/2014/main" id="{3D4BD80B-D2DB-4F40-A740-2EBD3EEAB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fld id="{C7E9DEA0-2F3A-4A30-8243-B75437CC18AF}" type="slidenum">
              <a:rPr lang="es-MX" altLang="es-MX" smtClean="0">
                <a:solidFill>
                  <a:srgbClr val="000000"/>
                </a:solidFill>
                <a:cs typeface="Arial" panose="020B0604020202020204" pitchFamily="34" charset="0"/>
              </a:rPr>
              <a:pPr defTabSz="914400"/>
              <a:t>47</a:t>
            </a:fld>
            <a:endParaRPr lang="es-MX" altLang="es-MX">
              <a:solidFill>
                <a:srgbClr val="000000"/>
              </a:solidFill>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Marcador de imagen de diapositiva 1">
            <a:extLst>
              <a:ext uri="{FF2B5EF4-FFF2-40B4-BE49-F238E27FC236}">
                <a16:creationId xmlns:a16="http://schemas.microsoft.com/office/drawing/2014/main" id="{80788650-BD1D-4926-A4FE-05B95916D4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Marcador de notas 2">
            <a:extLst>
              <a:ext uri="{FF2B5EF4-FFF2-40B4-BE49-F238E27FC236}">
                <a16:creationId xmlns:a16="http://schemas.microsoft.com/office/drawing/2014/main" id="{B23AAA30-5CC7-4D31-A972-492F8C5D40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MX" b="1"/>
              <a:t>La media geométrica SUVmax por paciente estaba fuertemente relacionada con PFS (14 eventos) y supervivencia general (OS; 11 eventos): </a:t>
            </a:r>
            <a:r>
              <a:rPr lang="es-ES" altLang="es-MX"/>
              <a:t>aquellos con la absorción por debajo de la mediana era más probable que progresara o muriera que aquellos con captación superior a la mediana (fig. 4c). Estas relaciones entre la captación de 89Zr-atezolizumab y el resultado del paciente no cambiaron y se mantuvo significativo después del ajuste por tipo de tumor y carga tumoral (tabla complementaria 4) y cuando se analiza de forma continua</a:t>
            </a:r>
            <a:endParaRPr lang="es-ES_tradnl" altLang="es-MX"/>
          </a:p>
        </p:txBody>
      </p:sp>
      <p:sp>
        <p:nvSpPr>
          <p:cNvPr id="198660" name="Marcador de número de diapositiva 3">
            <a:extLst>
              <a:ext uri="{FF2B5EF4-FFF2-40B4-BE49-F238E27FC236}">
                <a16:creationId xmlns:a16="http://schemas.microsoft.com/office/drawing/2014/main" id="{2CC3D236-B63A-405E-8F56-011831F4D5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fld id="{A0266796-F8BE-4640-AD8B-049027EB89D9}" type="slidenum">
              <a:rPr lang="es-MX" altLang="es-MX" smtClean="0">
                <a:solidFill>
                  <a:srgbClr val="000000"/>
                </a:solidFill>
                <a:cs typeface="Arial" panose="020B0604020202020204" pitchFamily="34" charset="0"/>
              </a:rPr>
              <a:pPr defTabSz="914400"/>
              <a:t>48</a:t>
            </a:fld>
            <a:endParaRPr lang="es-MX" altLang="es-MX">
              <a:solidFill>
                <a:srgbClr val="000000"/>
              </a:solidFill>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2588" y="685800"/>
            <a:ext cx="6094412" cy="3429000"/>
          </a:xfrm>
          <a:prstGeom prst="rect">
            <a:avLst/>
          </a:prstGeom>
        </p:spPr>
      </p:sp>
      <p:sp>
        <p:nvSpPr>
          <p:cNvPr id="3" name="Marcador de notas 2"/>
          <p:cNvSpPr>
            <a:spLocks noGrp="1"/>
          </p:cNvSpPr>
          <p:nvPr>
            <p:ph type="body" idx="1"/>
          </p:nvPr>
        </p:nvSpPr>
        <p:spPr>
          <a:xfrm>
            <a:off x="685800" y="4343400"/>
            <a:ext cx="5486400" cy="4114800"/>
          </a:xfrm>
          <a:prstGeom prst="rect">
            <a:avLst/>
          </a:prstGeom>
        </p:spPr>
        <p:txBody>
          <a:bodyPr/>
          <a:lstStyle/>
          <a:p>
            <a:r>
              <a:rPr lang="es-ES" sz="1200" b="0" i="0" u="none" strike="noStrike" kern="1200" baseline="0" dirty="0">
                <a:solidFill>
                  <a:schemeClr val="tx1"/>
                </a:solidFill>
                <a:latin typeface="+mn-lt"/>
                <a:ea typeface="+mn-ea"/>
                <a:cs typeface="+mn-cs"/>
              </a:rPr>
              <a:t>A </a:t>
            </a:r>
            <a:r>
              <a:rPr lang="es-ES" sz="1200" b="0" i="0" u="none" strike="noStrike" kern="1200" baseline="0" dirty="0" err="1">
                <a:solidFill>
                  <a:schemeClr val="tx1"/>
                </a:solidFill>
                <a:latin typeface="+mn-lt"/>
                <a:ea typeface="+mn-ea"/>
                <a:cs typeface="+mn-cs"/>
              </a:rPr>
              <a:t>growing</a:t>
            </a:r>
            <a:r>
              <a:rPr lang="es-ES" sz="1200" b="0" i="0" u="none" strike="noStrike" kern="1200" baseline="0" dirty="0">
                <a:solidFill>
                  <a:schemeClr val="tx1"/>
                </a:solidFill>
                <a:latin typeface="+mn-lt"/>
                <a:ea typeface="+mn-ea"/>
                <a:cs typeface="+mn-cs"/>
              </a:rPr>
              <a:t> tumor </a:t>
            </a:r>
            <a:r>
              <a:rPr lang="es-ES" sz="1200" b="0" i="0" u="none" strike="noStrike" kern="1200" baseline="0" dirty="0" err="1">
                <a:solidFill>
                  <a:schemeClr val="tx1"/>
                </a:solidFill>
                <a:latin typeface="+mn-lt"/>
                <a:ea typeface="+mn-ea"/>
                <a:cs typeface="+mn-cs"/>
              </a:rPr>
              <a:t>attracts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many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components</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host response. Tumor </a:t>
            </a:r>
            <a:r>
              <a:rPr lang="es-ES" sz="1200" b="0" i="0" u="none" strike="noStrike" kern="1200" baseline="0" dirty="0" err="1">
                <a:solidFill>
                  <a:schemeClr val="tx1"/>
                </a:solidFill>
                <a:latin typeface="+mn-lt"/>
                <a:ea typeface="+mn-ea"/>
                <a:cs typeface="+mn-cs"/>
              </a:rPr>
              <a:t>antigens</a:t>
            </a:r>
            <a:r>
              <a:rPr lang="es-ES" sz="1200" b="0" i="0" u="none" strike="noStrike" kern="1200" baseline="0" dirty="0">
                <a:solidFill>
                  <a:schemeClr val="tx1"/>
                </a:solidFill>
                <a:latin typeface="+mn-lt"/>
                <a:ea typeface="+mn-ea"/>
                <a:cs typeface="+mn-cs"/>
              </a:rPr>
              <a:t> and soluble tumor </a:t>
            </a:r>
            <a:r>
              <a:rPr lang="es-ES" sz="1200" b="0" i="0" u="none" strike="noStrike" kern="1200" baseline="0" dirty="0" err="1">
                <a:solidFill>
                  <a:schemeClr val="tx1"/>
                </a:solidFill>
                <a:latin typeface="+mn-lt"/>
                <a:ea typeface="+mn-ea"/>
                <a:cs typeface="+mn-cs"/>
              </a:rPr>
              <a:t>products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attract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dendritic</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to</a:t>
            </a:r>
            <a:endParaRPr lang="es-ES" sz="1200" b="0" i="0" u="none" strike="noStrike" kern="1200" baseline="0" dirty="0">
              <a:solidFill>
                <a:schemeClr val="tx1"/>
              </a:solidFill>
              <a:latin typeface="+mn-lt"/>
              <a:ea typeface="+mn-ea"/>
              <a:cs typeface="+mn-cs"/>
            </a:endParaRPr>
          </a:p>
          <a:p>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tumor </a:t>
            </a:r>
            <a:r>
              <a:rPr lang="es-ES" sz="1200" b="0" i="0" u="none" strike="noStrike" kern="1200" baseline="0" dirty="0" err="1">
                <a:solidFill>
                  <a:schemeClr val="tx1"/>
                </a:solidFill>
                <a:latin typeface="+mn-lt"/>
                <a:ea typeface="+mn-ea"/>
                <a:cs typeface="+mn-cs"/>
              </a:rPr>
              <a:t>site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These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dendritic</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take</a:t>
            </a:r>
            <a:r>
              <a:rPr lang="es-ES" sz="1200" b="0" i="0" u="none" strike="noStrike" kern="1200" baseline="0" dirty="0">
                <a:solidFill>
                  <a:schemeClr val="tx1"/>
                </a:solidFill>
                <a:latin typeface="+mn-lt"/>
                <a:ea typeface="+mn-ea"/>
                <a:cs typeface="+mn-cs"/>
              </a:rPr>
              <a:t> up tumor </a:t>
            </a:r>
            <a:r>
              <a:rPr lang="es-ES" sz="1200" b="0" i="0" u="none" strike="noStrike" kern="1200" baseline="0" dirty="0" err="1">
                <a:solidFill>
                  <a:schemeClr val="tx1"/>
                </a:solidFill>
                <a:latin typeface="+mn-lt"/>
                <a:ea typeface="+mn-ea"/>
                <a:cs typeface="+mn-cs"/>
              </a:rPr>
              <a:t>antigens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mature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into</a:t>
            </a:r>
            <a:r>
              <a:rPr lang="es-ES" sz="1200" b="0" i="0" u="none" strike="noStrike" kern="1200" baseline="0" dirty="0">
                <a:solidFill>
                  <a:schemeClr val="tx1"/>
                </a:solidFill>
                <a:latin typeface="+mn-lt"/>
                <a:ea typeface="+mn-ea"/>
                <a:cs typeface="+mn-cs"/>
              </a:rPr>
              <a:t> interleukin-12–</a:t>
            </a:r>
            <a:r>
              <a:rPr lang="es-ES" sz="1200" b="0" i="0" u="none" strike="noStrike" kern="1200" baseline="0" dirty="0" err="1">
                <a:solidFill>
                  <a:schemeClr val="tx1"/>
                </a:solidFill>
                <a:latin typeface="+mn-lt"/>
                <a:ea typeface="+mn-ea"/>
                <a:cs typeface="+mn-cs"/>
              </a:rPr>
              <a:t>producing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and in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draining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lymph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node</a:t>
            </a:r>
            <a:endParaRPr lang="es-ES" sz="1200" b="0" i="0" u="none" strike="noStrike" kern="1200" baseline="0" dirty="0">
              <a:solidFill>
                <a:schemeClr val="tx1"/>
              </a:solidFill>
              <a:latin typeface="+mn-lt"/>
              <a:ea typeface="+mn-ea"/>
              <a:cs typeface="+mn-cs"/>
            </a:endParaRPr>
          </a:p>
          <a:p>
            <a:r>
              <a:rPr lang="es-ES" sz="1200" b="0" i="0" u="none" strike="noStrike" kern="1200" baseline="0" dirty="0" err="1">
                <a:solidFill>
                  <a:schemeClr val="tx1"/>
                </a:solidFill>
                <a:latin typeface="+mn-lt"/>
                <a:ea typeface="+mn-ea"/>
                <a:cs typeface="+mn-cs"/>
              </a:rPr>
              <a:t>stimulate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type</a:t>
            </a:r>
            <a:r>
              <a:rPr lang="es-ES" sz="1200" b="0" i="0" u="none" strike="noStrike" kern="1200" baseline="0" dirty="0">
                <a:solidFill>
                  <a:schemeClr val="tx1"/>
                </a:solidFill>
                <a:latin typeface="+mn-lt"/>
                <a:ea typeface="+mn-ea"/>
                <a:cs typeface="+mn-cs"/>
              </a:rPr>
              <a:t> 1 </a:t>
            </a:r>
            <a:r>
              <a:rPr lang="es-ES" sz="1200" b="0" i="0" u="none" strike="noStrike" kern="1200" baseline="0" dirty="0" err="1">
                <a:solidFill>
                  <a:schemeClr val="tx1"/>
                </a:solidFill>
                <a:latin typeface="+mn-lt"/>
                <a:ea typeface="+mn-ea"/>
                <a:cs typeface="+mn-cs"/>
              </a:rPr>
              <a:t>helper</a:t>
            </a:r>
            <a:r>
              <a:rPr lang="es-ES" sz="1200" b="0" i="0" u="none" strike="noStrike" kern="1200" baseline="0" dirty="0">
                <a:solidFill>
                  <a:schemeClr val="tx1"/>
                </a:solidFill>
                <a:latin typeface="+mn-lt"/>
                <a:ea typeface="+mn-ea"/>
                <a:cs typeface="+mn-cs"/>
              </a:rPr>
              <a:t> T-</a:t>
            </a:r>
            <a:r>
              <a:rPr lang="es-ES" sz="1200" b="0" i="0" u="none" strike="noStrike" kern="1200" baseline="0" dirty="0" err="1">
                <a:solidFill>
                  <a:schemeClr val="tx1"/>
                </a:solidFill>
                <a:latin typeface="+mn-lt"/>
                <a:ea typeface="+mn-ea"/>
                <a:cs typeface="+mn-cs"/>
              </a:rPr>
              <a:t>cell</a:t>
            </a:r>
            <a:r>
              <a:rPr lang="es-ES" sz="1200" b="0" i="0" u="none" strike="noStrike" kern="1200" baseline="0" dirty="0">
                <a:solidFill>
                  <a:schemeClr val="tx1"/>
                </a:solidFill>
                <a:latin typeface="+mn-lt"/>
                <a:ea typeface="+mn-ea"/>
                <a:cs typeface="+mn-cs"/>
              </a:rPr>
              <a:t> (Th1)–</a:t>
            </a:r>
            <a:r>
              <a:rPr lang="es-ES" sz="1200" b="0" i="0" u="none" strike="noStrike" kern="1200" baseline="0" dirty="0" err="1">
                <a:solidFill>
                  <a:schemeClr val="tx1"/>
                </a:solidFill>
                <a:latin typeface="+mn-lt"/>
                <a:ea typeface="+mn-ea"/>
                <a:cs typeface="+mn-cs"/>
              </a:rPr>
              <a:t>type</a:t>
            </a:r>
            <a:r>
              <a:rPr lang="es-ES" sz="1200" b="0" i="0" u="none" strike="noStrike" kern="1200" baseline="0" dirty="0">
                <a:solidFill>
                  <a:schemeClr val="tx1"/>
                </a:solidFill>
                <a:latin typeface="+mn-lt"/>
                <a:ea typeface="+mn-ea"/>
                <a:cs typeface="+mn-cs"/>
              </a:rPr>
              <a:t> CD4 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produce </a:t>
            </a:r>
            <a:r>
              <a:rPr lang="es-ES" sz="1200" b="0" i="0" u="none" strike="noStrike" kern="1200" baseline="0" dirty="0" err="1">
                <a:solidFill>
                  <a:schemeClr val="tx1"/>
                </a:solidFill>
                <a:latin typeface="+mn-lt"/>
                <a:ea typeface="+mn-ea"/>
                <a:cs typeface="+mn-cs"/>
              </a:rPr>
              <a:t>interferon-γ</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These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help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expand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population</a:t>
            </a:r>
            <a:r>
              <a:rPr lang="es-ES" sz="1200" b="0" i="0" u="none" strike="noStrike" kern="1200" baseline="0" dirty="0">
                <a:solidFill>
                  <a:schemeClr val="tx1"/>
                </a:solidFill>
                <a:latin typeface="+mn-lt"/>
                <a:ea typeface="+mn-ea"/>
                <a:cs typeface="+mn-cs"/>
              </a:rPr>
              <a:t> of CD8 </a:t>
            </a:r>
            <a:r>
              <a:rPr lang="es-ES" sz="1200" b="0" i="0" u="none" strike="noStrike" kern="1200" baseline="0" dirty="0" err="1">
                <a:solidFill>
                  <a:schemeClr val="tx1"/>
                </a:solidFill>
                <a:latin typeface="+mn-lt"/>
                <a:ea typeface="+mn-ea"/>
                <a:cs typeface="+mn-cs"/>
              </a:rPr>
              <a:t>cytotoxic</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T-</a:t>
            </a:r>
            <a:r>
              <a:rPr lang="es-ES" sz="1200" b="0" i="0" u="none" strike="noStrike" kern="1200" baseline="0" dirty="0" err="1">
                <a:solidFill>
                  <a:schemeClr val="tx1"/>
                </a:solidFill>
                <a:latin typeface="+mn-lt"/>
                <a:ea typeface="+mn-ea"/>
                <a:cs typeface="+mn-cs"/>
              </a:rPr>
              <a:t>lymphocytes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can </a:t>
            </a:r>
            <a:r>
              <a:rPr lang="es-ES" sz="1200" b="0" i="0" u="none" strike="noStrike" kern="1200" baseline="0" dirty="0" err="1">
                <a:solidFill>
                  <a:schemeClr val="tx1"/>
                </a:solidFill>
                <a:latin typeface="+mn-lt"/>
                <a:ea typeface="+mn-ea"/>
                <a:cs typeface="+mn-cs"/>
              </a:rPr>
              <a:t>destroy</a:t>
            </a:r>
            <a:r>
              <a:rPr lang="es-ES" sz="1200" b="0" i="0" u="none" strike="noStrike" kern="1200" baseline="0" dirty="0">
                <a:solidFill>
                  <a:schemeClr val="tx1"/>
                </a:solidFill>
                <a:latin typeface="+mn-lt"/>
                <a:ea typeface="+mn-ea"/>
                <a:cs typeface="+mn-cs"/>
              </a:rPr>
              <a:t> tumor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through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effector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molecules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granzyme</a:t>
            </a:r>
            <a:r>
              <a:rPr lang="es-ES" sz="1200" b="0" i="0" u="none" strike="noStrike" kern="1200" baseline="0" dirty="0">
                <a:solidFill>
                  <a:schemeClr val="tx1"/>
                </a:solidFill>
                <a:latin typeface="+mn-lt"/>
                <a:ea typeface="+mn-ea"/>
                <a:cs typeface="+mn-cs"/>
              </a:rPr>
              <a:t> B and </a:t>
            </a:r>
            <a:r>
              <a:rPr lang="es-ES" sz="1200" b="0" i="0" u="none" strike="noStrike" kern="1200" baseline="0" dirty="0" err="1">
                <a:solidFill>
                  <a:schemeClr val="tx1"/>
                </a:solidFill>
                <a:latin typeface="+mn-lt"/>
                <a:ea typeface="+mn-ea"/>
                <a:cs typeface="+mn-cs"/>
              </a:rPr>
              <a:t>perforin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Another</a:t>
            </a:r>
            <a:r>
              <a:rPr lang="es-ES" sz="1200" b="0" i="0" u="none" strike="noStrike" kern="1200" baseline="0" dirty="0">
                <a:solidFill>
                  <a:schemeClr val="tx1"/>
                </a:solidFill>
                <a:latin typeface="+mn-lt"/>
                <a:ea typeface="+mn-ea"/>
                <a:cs typeface="+mn-cs"/>
              </a:rPr>
              <a:t> set of tumor </a:t>
            </a:r>
            <a:r>
              <a:rPr lang="es-ES" sz="1200" b="0" i="0" u="none" strike="noStrike" kern="1200" baseline="0" dirty="0" err="1">
                <a:solidFill>
                  <a:schemeClr val="tx1"/>
                </a:solidFill>
                <a:latin typeface="+mn-lt"/>
                <a:ea typeface="+mn-ea"/>
                <a:cs typeface="+mn-cs"/>
              </a:rPr>
              <a:t>antigens</a:t>
            </a:r>
            <a:r>
              <a:rPr lang="es-ES" sz="1200" b="0" i="0" u="none" strike="noStrike" kern="1200" baseline="0" dirty="0">
                <a:solidFill>
                  <a:schemeClr val="tx1"/>
                </a:solidFill>
                <a:latin typeface="+mn-lt"/>
                <a:ea typeface="+mn-ea"/>
                <a:cs typeface="+mn-cs"/>
              </a:rPr>
              <a:t> and soluble</a:t>
            </a:r>
          </a:p>
          <a:p>
            <a:r>
              <a:rPr lang="es-ES" sz="1200" b="0" i="0" u="none" strike="noStrike" kern="1200" baseline="0" dirty="0">
                <a:solidFill>
                  <a:schemeClr val="tx1"/>
                </a:solidFill>
                <a:latin typeface="+mn-lt"/>
                <a:ea typeface="+mn-ea"/>
                <a:cs typeface="+mn-cs"/>
              </a:rPr>
              <a:t>tumor </a:t>
            </a:r>
            <a:r>
              <a:rPr lang="es-ES" sz="1200" b="0" i="0" u="none" strike="noStrike" kern="1200" baseline="0" dirty="0" err="1">
                <a:solidFill>
                  <a:schemeClr val="tx1"/>
                </a:solidFill>
                <a:latin typeface="+mn-lt"/>
                <a:ea typeface="+mn-ea"/>
                <a:cs typeface="+mn-cs"/>
              </a:rPr>
              <a:t>products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promote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maturation</a:t>
            </a:r>
            <a:r>
              <a:rPr lang="es-ES" sz="1200" b="0" i="0" u="none" strike="noStrike" kern="1200" baseline="0" dirty="0">
                <a:solidFill>
                  <a:schemeClr val="tx1"/>
                </a:solidFill>
                <a:latin typeface="+mn-lt"/>
                <a:ea typeface="+mn-ea"/>
                <a:cs typeface="+mn-cs"/>
              </a:rPr>
              <a:t> of a </a:t>
            </a:r>
            <a:r>
              <a:rPr lang="es-ES" sz="1200" b="0" i="0" u="none" strike="noStrike" kern="1200" baseline="0" dirty="0" err="1">
                <a:solidFill>
                  <a:schemeClr val="tx1"/>
                </a:solidFill>
                <a:latin typeface="+mn-lt"/>
                <a:ea typeface="+mn-ea"/>
                <a:cs typeface="+mn-cs"/>
              </a:rPr>
              <a:t>different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type</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dendritic</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cell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makes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proinflammatory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cytokines</a:t>
            </a:r>
            <a:r>
              <a:rPr lang="es-ES" sz="1200" b="0" i="0" u="none" strike="noStrike" kern="1200" baseline="0" dirty="0">
                <a:solidFill>
                  <a:schemeClr val="tx1"/>
                </a:solidFill>
                <a:latin typeface="+mn-lt"/>
                <a:ea typeface="+mn-ea"/>
                <a:cs typeface="+mn-cs"/>
              </a:rPr>
              <a:t> interleukin-6 and tumor</a:t>
            </a:r>
          </a:p>
          <a:p>
            <a:r>
              <a:rPr lang="es-ES" sz="1200" b="0" i="0" u="none" strike="noStrike" kern="1200" baseline="0" dirty="0">
                <a:solidFill>
                  <a:schemeClr val="tx1"/>
                </a:solidFill>
                <a:latin typeface="+mn-lt"/>
                <a:ea typeface="+mn-ea"/>
                <a:cs typeface="+mn-cs"/>
              </a:rPr>
              <a:t>necrosis factor α (TNF-α) and </a:t>
            </a:r>
            <a:r>
              <a:rPr lang="es-ES" sz="1200" b="0" i="0" u="none" strike="noStrike" kern="1200" baseline="0" dirty="0" err="1">
                <a:solidFill>
                  <a:schemeClr val="tx1"/>
                </a:solidFill>
                <a:latin typeface="+mn-lt"/>
                <a:ea typeface="+mn-ea"/>
                <a:cs typeface="+mn-cs"/>
              </a:rPr>
              <a:t>give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rise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to</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type</a:t>
            </a:r>
            <a:r>
              <a:rPr lang="es-ES" sz="1200" b="0" i="0" u="none" strike="noStrike" kern="1200" baseline="0" dirty="0">
                <a:solidFill>
                  <a:schemeClr val="tx1"/>
                </a:solidFill>
                <a:latin typeface="+mn-lt"/>
                <a:ea typeface="+mn-ea"/>
                <a:cs typeface="+mn-cs"/>
              </a:rPr>
              <a:t> 2 </a:t>
            </a:r>
            <a:r>
              <a:rPr lang="es-ES" sz="1200" b="0" i="0" u="none" strike="noStrike" kern="1200" baseline="0" dirty="0" err="1">
                <a:solidFill>
                  <a:schemeClr val="tx1"/>
                </a:solidFill>
                <a:latin typeface="+mn-lt"/>
                <a:ea typeface="+mn-ea"/>
                <a:cs typeface="+mn-cs"/>
              </a:rPr>
              <a:t>helper</a:t>
            </a:r>
            <a:r>
              <a:rPr lang="es-ES" sz="1200" b="0" i="0" u="none" strike="noStrike" kern="1200" baseline="0" dirty="0">
                <a:solidFill>
                  <a:schemeClr val="tx1"/>
                </a:solidFill>
                <a:latin typeface="+mn-lt"/>
                <a:ea typeface="+mn-ea"/>
                <a:cs typeface="+mn-cs"/>
              </a:rPr>
              <a:t> T-</a:t>
            </a:r>
            <a:r>
              <a:rPr lang="es-ES" sz="1200" b="0" i="0" u="none" strike="noStrike" kern="1200" baseline="0" dirty="0" err="1">
                <a:solidFill>
                  <a:schemeClr val="tx1"/>
                </a:solidFill>
                <a:latin typeface="+mn-lt"/>
                <a:ea typeface="+mn-ea"/>
                <a:cs typeface="+mn-cs"/>
              </a:rPr>
              <a:t>cell</a:t>
            </a:r>
            <a:r>
              <a:rPr lang="es-ES" sz="1200" b="0" i="0" u="none" strike="noStrike" kern="1200" baseline="0" dirty="0">
                <a:solidFill>
                  <a:schemeClr val="tx1"/>
                </a:solidFill>
                <a:latin typeface="+mn-lt"/>
                <a:ea typeface="+mn-ea"/>
                <a:cs typeface="+mn-cs"/>
              </a:rPr>
              <a:t> (Th2)–</a:t>
            </a:r>
            <a:r>
              <a:rPr lang="es-ES" sz="1200" b="0" i="0" u="none" strike="noStrike" kern="1200" baseline="0" dirty="0" err="1">
                <a:solidFill>
                  <a:schemeClr val="tx1"/>
                </a:solidFill>
                <a:latin typeface="+mn-lt"/>
                <a:ea typeface="+mn-ea"/>
                <a:cs typeface="+mn-cs"/>
              </a:rPr>
              <a:t>type</a:t>
            </a:r>
            <a:r>
              <a:rPr lang="es-ES" sz="1200" b="0" i="0" u="none" strike="noStrike" kern="1200" baseline="0" dirty="0">
                <a:solidFill>
                  <a:schemeClr val="tx1"/>
                </a:solidFill>
                <a:latin typeface="+mn-lt"/>
                <a:ea typeface="+mn-ea"/>
                <a:cs typeface="+mn-cs"/>
              </a:rPr>
              <a:t> CD4 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make</a:t>
            </a:r>
            <a:r>
              <a:rPr lang="es-ES" sz="1200" b="0" i="0" u="none" strike="noStrike" kern="1200" baseline="0" dirty="0">
                <a:solidFill>
                  <a:schemeClr val="tx1"/>
                </a:solidFill>
                <a:latin typeface="+mn-lt"/>
                <a:ea typeface="+mn-ea"/>
                <a:cs typeface="+mn-cs"/>
              </a:rPr>
              <a:t> interleukin-4 and interleukin-13 and</a:t>
            </a:r>
          </a:p>
          <a:p>
            <a:r>
              <a:rPr lang="es-ES" sz="1200" b="0" i="0" u="none" strike="noStrike" kern="1200" baseline="0" dirty="0">
                <a:solidFill>
                  <a:schemeClr val="tx1"/>
                </a:solidFill>
                <a:latin typeface="+mn-lt"/>
                <a:ea typeface="+mn-ea"/>
                <a:cs typeface="+mn-cs"/>
              </a:rPr>
              <a:t>are </a:t>
            </a:r>
            <a:r>
              <a:rPr lang="es-ES" sz="1200" b="0" i="0" u="none" strike="noStrike" kern="1200" baseline="0" dirty="0" err="1">
                <a:solidFill>
                  <a:schemeClr val="tx1"/>
                </a:solidFill>
                <a:latin typeface="+mn-lt"/>
                <a:ea typeface="+mn-ea"/>
                <a:cs typeface="+mn-cs"/>
              </a:rPr>
              <a:t>not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effective</a:t>
            </a:r>
            <a:r>
              <a:rPr lang="es-ES" sz="1200" b="0" i="0" u="none" strike="noStrike" kern="1200" baseline="0" dirty="0">
                <a:solidFill>
                  <a:schemeClr val="tx1"/>
                </a:solidFill>
                <a:latin typeface="+mn-lt"/>
                <a:ea typeface="+mn-ea"/>
                <a:cs typeface="+mn-cs"/>
              </a:rPr>
              <a:t> in tumor </a:t>
            </a:r>
            <a:r>
              <a:rPr lang="es-ES" sz="1200" b="0" i="0" u="none" strike="noStrike" kern="1200" baseline="0" dirty="0" err="1">
                <a:solidFill>
                  <a:schemeClr val="tx1"/>
                </a:solidFill>
                <a:latin typeface="+mn-lt"/>
                <a:ea typeface="+mn-ea"/>
                <a:cs typeface="+mn-cs"/>
              </a:rPr>
              <a:t>rejection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immunosuppressive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environment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also</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promotes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generation</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regulatory</a:t>
            </a:r>
            <a:r>
              <a:rPr lang="es-ES" sz="1200" b="0" i="0" u="none" strike="noStrike" kern="1200" baseline="0" dirty="0">
                <a:solidFill>
                  <a:schemeClr val="tx1"/>
                </a:solidFill>
                <a:latin typeface="+mn-lt"/>
                <a:ea typeface="+mn-ea"/>
                <a:cs typeface="+mn-cs"/>
              </a:rPr>
              <a:t> 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accumulation</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of </a:t>
            </a:r>
            <a:r>
              <a:rPr lang="es-ES" sz="1200" b="0" i="0" u="none" strike="noStrike" kern="1200" baseline="0" dirty="0" err="1">
                <a:solidFill>
                  <a:schemeClr val="tx1"/>
                </a:solidFill>
                <a:latin typeface="+mn-lt"/>
                <a:ea typeface="+mn-ea"/>
                <a:cs typeface="+mn-cs"/>
              </a:rPr>
              <a:t>macrophages</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myeloid-derived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suppressor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(MDSC).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time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tumor </a:t>
            </a:r>
            <a:r>
              <a:rPr lang="es-ES" sz="1200" b="0" i="0" u="none" strike="noStrike" kern="1200" baseline="0" dirty="0" err="1">
                <a:solidFill>
                  <a:schemeClr val="tx1"/>
                </a:solidFill>
                <a:latin typeface="+mn-lt"/>
                <a:ea typeface="+mn-ea"/>
                <a:cs typeface="+mn-cs"/>
              </a:rPr>
              <a:t>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diagnosed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balance </a:t>
            </a:r>
            <a:r>
              <a:rPr lang="es-ES" sz="1200" b="0" i="0" u="none" strike="noStrike" kern="1200" baseline="0" dirty="0" err="1">
                <a:solidFill>
                  <a:schemeClr val="tx1"/>
                </a:solidFill>
                <a:latin typeface="+mn-lt"/>
                <a:ea typeface="+mn-ea"/>
                <a:cs typeface="+mn-cs"/>
              </a:rPr>
              <a:t>between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stimulatory</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and </a:t>
            </a:r>
            <a:r>
              <a:rPr lang="es-ES" sz="1200" b="0" i="0" u="none" strike="noStrike" kern="1200" baseline="0" dirty="0" err="1">
                <a:solidFill>
                  <a:schemeClr val="tx1"/>
                </a:solidFill>
                <a:latin typeface="+mn-lt"/>
                <a:ea typeface="+mn-ea"/>
                <a:cs typeface="+mn-cs"/>
              </a:rPr>
              <a:t>suppressive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forces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is</a:t>
            </a:r>
            <a:r>
              <a:rPr lang="es-ES" sz="1200" b="0" i="0" u="none" strike="noStrike" kern="1200" baseline="0" dirty="0">
                <a:solidFill>
                  <a:schemeClr val="tx1"/>
                </a:solidFill>
                <a:latin typeface="+mn-lt"/>
                <a:ea typeface="+mn-ea"/>
                <a:cs typeface="+mn-cs"/>
              </a:rPr>
              <a:t> in favor of tumor-</a:t>
            </a:r>
            <a:r>
              <a:rPr lang="es-ES" sz="1200" b="0" i="0" u="none" strike="noStrike" kern="1200" baseline="0" dirty="0" err="1">
                <a:solidFill>
                  <a:schemeClr val="tx1"/>
                </a:solidFill>
                <a:latin typeface="+mn-lt"/>
                <a:ea typeface="+mn-ea"/>
                <a:cs typeface="+mn-cs"/>
              </a:rPr>
              <a:t>induced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suppression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Immunotherapy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targets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tumor </a:t>
            </a:r>
            <a:r>
              <a:rPr lang="es-ES" sz="1200" b="0" i="0" u="none" strike="noStrike" kern="1200" baseline="0" dirty="0" err="1">
                <a:solidFill>
                  <a:schemeClr val="tx1"/>
                </a:solidFill>
                <a:latin typeface="+mn-lt"/>
                <a:ea typeface="+mn-ea"/>
                <a:cs typeface="+mn-cs"/>
              </a:rPr>
              <a:t>with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antibodies</a:t>
            </a:r>
            <a:r>
              <a:rPr lang="es-ES" sz="1200" b="0" i="0" u="none" strike="noStrike" kern="1200" baseline="0" dirty="0">
                <a:solidFill>
                  <a:schemeClr val="tx1"/>
                </a:solidFill>
                <a:latin typeface="+mn-lt"/>
                <a:ea typeface="+mn-ea"/>
                <a:cs typeface="+mn-cs"/>
              </a:rPr>
              <a:t> and T</a:t>
            </a:r>
          </a:p>
          <a:p>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augments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antitumor</a:t>
            </a:r>
            <a:r>
              <a:rPr lang="es-ES" sz="1200" b="0" i="0" u="none" strike="noStrike" kern="1200" baseline="0" dirty="0">
                <a:solidFill>
                  <a:schemeClr val="tx1"/>
                </a:solidFill>
                <a:latin typeface="+mn-lt"/>
                <a:ea typeface="+mn-ea"/>
                <a:cs typeface="+mn-cs"/>
              </a:rPr>
              <a:t> Th1-type CD4 </a:t>
            </a:r>
            <a:r>
              <a:rPr lang="es-ES" sz="1200" b="0" i="0" u="none" strike="noStrike" kern="1200" baseline="0" dirty="0" err="1">
                <a:solidFill>
                  <a:schemeClr val="tx1"/>
                </a:solidFill>
                <a:latin typeface="+mn-lt"/>
                <a:ea typeface="+mn-ea"/>
                <a:cs typeface="+mn-cs"/>
              </a:rPr>
              <a:t>helper</a:t>
            </a:r>
            <a:r>
              <a:rPr lang="es-ES" sz="1200" b="0" i="0" u="none" strike="noStrike" kern="1200" baseline="0" dirty="0">
                <a:solidFill>
                  <a:schemeClr val="tx1"/>
                </a:solidFill>
                <a:latin typeface="+mn-lt"/>
                <a:ea typeface="+mn-ea"/>
                <a:cs typeface="+mn-cs"/>
              </a:rPr>
              <a:t> T </a:t>
            </a:r>
            <a:r>
              <a:rPr lang="es-ES" sz="1200" b="0" i="0" u="none" strike="noStrike" kern="1200" baseline="0" dirty="0" err="1">
                <a:solidFill>
                  <a:schemeClr val="tx1"/>
                </a:solidFill>
                <a:latin typeface="+mn-lt"/>
                <a:ea typeface="+mn-ea"/>
                <a:cs typeface="+mn-cs"/>
              </a:rPr>
              <a:t>cells</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cytotoxic</a:t>
            </a:r>
            <a:r>
              <a:rPr lang="es-ES" sz="1200" b="0" i="0" u="none" strike="noStrike" kern="1200" baseline="0" dirty="0">
                <a:solidFill>
                  <a:schemeClr val="tx1"/>
                </a:solidFill>
                <a:latin typeface="+mn-lt"/>
                <a:ea typeface="+mn-ea"/>
                <a:cs typeface="+mn-cs"/>
              </a:rPr>
              <a:t> T </a:t>
            </a:r>
            <a:r>
              <a:rPr lang="es-ES" sz="1200" b="0" i="0" u="none" strike="noStrike" kern="1200" baseline="0" dirty="0" err="1">
                <a:solidFill>
                  <a:schemeClr val="tx1"/>
                </a:solidFill>
                <a:latin typeface="+mn-lt"/>
                <a:ea typeface="+mn-ea"/>
                <a:cs typeface="+mn-cs"/>
              </a:rPr>
              <a:t>lymphocytes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with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vaccines</a:t>
            </a:r>
            <a:r>
              <a:rPr lang="es-ES" sz="1200" b="0" i="0" u="none" strike="noStrike" kern="1200" baseline="0" dirty="0">
                <a:solidFill>
                  <a:schemeClr val="tx1"/>
                </a:solidFill>
                <a:latin typeface="+mn-lt"/>
                <a:ea typeface="+mn-ea"/>
                <a:cs typeface="+mn-cs"/>
              </a:rPr>
              <a:t> can </a:t>
            </a:r>
            <a:r>
              <a:rPr lang="es-ES" sz="1200" b="0" i="0" u="none" strike="noStrike" kern="1200" baseline="0" dirty="0" err="1">
                <a:solidFill>
                  <a:schemeClr val="tx1"/>
                </a:solidFill>
                <a:latin typeface="+mn-lt"/>
                <a:ea typeface="+mn-ea"/>
                <a:cs typeface="+mn-cs"/>
              </a:rPr>
              <a:t>tip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balance in favor of </a:t>
            </a:r>
            <a:r>
              <a:rPr lang="es-ES" sz="1200" b="0" i="0" u="none" strike="noStrike" kern="1200" baseline="0" dirty="0" err="1">
                <a:solidFill>
                  <a:schemeClr val="tx1"/>
                </a:solidFill>
                <a:latin typeface="+mn-lt"/>
                <a:ea typeface="+mn-ea"/>
                <a:cs typeface="+mn-cs"/>
              </a:rPr>
              <a:t>immunostimulation</a:t>
            </a:r>
            <a:r>
              <a:rPr lang="es-ES" sz="1200" b="0" i="0" u="none" strike="noStrike" kern="1200" baseline="0" dirty="0">
                <a:solidFill>
                  <a:schemeClr val="tx1"/>
                </a:solidFill>
                <a:latin typeface="+mn-lt"/>
                <a:ea typeface="+mn-ea"/>
                <a:cs typeface="+mn-cs"/>
              </a:rPr>
              <a:t>.</a:t>
            </a:r>
          </a:p>
          <a:p>
            <a:r>
              <a:rPr lang="es-ES" sz="1200" b="0" i="0" u="none" strike="noStrike" kern="1200" baseline="0" dirty="0">
                <a:solidFill>
                  <a:schemeClr val="tx1"/>
                </a:solidFill>
                <a:latin typeface="+mn-lt"/>
                <a:ea typeface="+mn-ea"/>
                <a:cs typeface="+mn-cs"/>
              </a:rPr>
              <a:t>GM-CSF denotes </a:t>
            </a:r>
            <a:r>
              <a:rPr lang="es-ES" sz="1200" b="0" i="0" u="none" strike="noStrike" kern="1200" baseline="0" dirty="0" err="1">
                <a:solidFill>
                  <a:schemeClr val="tx1"/>
                </a:solidFill>
                <a:latin typeface="+mn-lt"/>
                <a:ea typeface="+mn-ea"/>
                <a:cs typeface="+mn-cs"/>
              </a:rPr>
              <a:t>granulocyte</a:t>
            </a:r>
            <a:r>
              <a:rPr lang="es-ES" sz="1200" b="0" i="0" u="none" strike="noStrike" kern="1200" baseline="0" dirty="0">
                <a:solidFill>
                  <a:schemeClr val="tx1"/>
                </a:solidFill>
                <a:latin typeface="+mn-lt"/>
                <a:ea typeface="+mn-ea"/>
                <a:cs typeface="+mn-cs"/>
              </a:rPr>
              <a:t>–</a:t>
            </a:r>
            <a:r>
              <a:rPr lang="es-ES" sz="1200" b="0" i="0" u="none" strike="noStrike" kern="1200" baseline="0" dirty="0" err="1">
                <a:solidFill>
                  <a:schemeClr val="tx1"/>
                </a:solidFill>
                <a:latin typeface="+mn-lt"/>
                <a:ea typeface="+mn-ea"/>
                <a:cs typeface="+mn-cs"/>
              </a:rPr>
              <a:t>macrophage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colony-stimulating</a:t>
            </a:r>
            <a:r>
              <a:rPr lang="es-ES" sz="1200" b="0" i="0" u="none" strike="noStrike" kern="1200" baseline="0" dirty="0">
                <a:solidFill>
                  <a:schemeClr val="tx1"/>
                </a:solidFill>
                <a:latin typeface="+mn-lt"/>
                <a:ea typeface="+mn-ea"/>
                <a:cs typeface="+mn-cs"/>
              </a:rPr>
              <a:t> factor, IDO indolamine-2,3-dioxygenase, </a:t>
            </a:r>
            <a:r>
              <a:rPr lang="es-ES" sz="1200" b="0" i="0" u="none" strike="noStrike" kern="1200" baseline="0" dirty="0" err="1">
                <a:solidFill>
                  <a:schemeClr val="tx1"/>
                </a:solidFill>
                <a:latin typeface="+mn-lt"/>
                <a:ea typeface="+mn-ea"/>
                <a:cs typeface="+mn-cs"/>
              </a:rPr>
              <a:t>iNOS</a:t>
            </a:r>
            <a:r>
              <a:rPr lang="es-ES" sz="1200" b="0" i="0" u="none" strike="noStrike" kern="1200" baseline="0" dirty="0">
                <a:solidFill>
                  <a:schemeClr val="tx1"/>
                </a:solidFill>
                <a:latin typeface="+mn-lt"/>
                <a:ea typeface="+mn-ea"/>
                <a:cs typeface="+mn-cs"/>
              </a:rPr>
              <a:t> inducible</a:t>
            </a:r>
          </a:p>
          <a:p>
            <a:r>
              <a:rPr lang="es-ES" sz="1200" b="0" i="0" u="none" strike="noStrike" kern="1200" baseline="0" dirty="0" err="1">
                <a:solidFill>
                  <a:schemeClr val="tx1"/>
                </a:solidFill>
                <a:latin typeface="+mn-lt"/>
                <a:ea typeface="+mn-ea"/>
                <a:cs typeface="+mn-cs"/>
              </a:rPr>
              <a:t>nitric</a:t>
            </a:r>
            <a:r>
              <a:rPr lang="es-ES" sz="1200" b="0" i="0" u="none" strike="noStrike" kern="1200" baseline="0" dirty="0">
                <a:solidFill>
                  <a:schemeClr val="tx1"/>
                </a:solidFill>
                <a:latin typeface="+mn-lt"/>
                <a:ea typeface="+mn-ea"/>
                <a:cs typeface="+mn-cs"/>
              </a:rPr>
              <a:t> oxide </a:t>
            </a:r>
            <a:r>
              <a:rPr lang="es-ES" sz="1200" b="0" i="0" u="none" strike="noStrike" kern="1200" baseline="0" dirty="0" err="1">
                <a:solidFill>
                  <a:schemeClr val="tx1"/>
                </a:solidFill>
                <a:latin typeface="+mn-lt"/>
                <a:ea typeface="+mn-ea"/>
                <a:cs typeface="+mn-cs"/>
              </a:rPr>
              <a:t>synthase</a:t>
            </a:r>
            <a:r>
              <a:rPr lang="es-ES" sz="1200" b="0" i="0" u="none" strike="noStrike" kern="1200" baseline="0" dirty="0">
                <a:solidFill>
                  <a:schemeClr val="tx1"/>
                </a:solidFill>
                <a:latin typeface="+mn-lt"/>
                <a:ea typeface="+mn-ea"/>
                <a:cs typeface="+mn-cs"/>
              </a:rPr>
              <a:t>, MCP-1 </a:t>
            </a:r>
            <a:r>
              <a:rPr lang="es-ES" sz="1200" b="0" i="0" u="none" strike="noStrike" kern="1200" baseline="0" dirty="0" err="1">
                <a:solidFill>
                  <a:schemeClr val="tx1"/>
                </a:solidFill>
                <a:latin typeface="+mn-lt"/>
                <a:ea typeface="+mn-ea"/>
                <a:cs typeface="+mn-cs"/>
              </a:rPr>
              <a:t>monocyte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chemotactic</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protein</a:t>
            </a:r>
            <a:r>
              <a:rPr lang="es-ES" sz="1200" b="0" i="0" u="none" strike="noStrike" kern="1200" baseline="0" dirty="0">
                <a:solidFill>
                  <a:schemeClr val="tx1"/>
                </a:solidFill>
                <a:latin typeface="+mn-lt"/>
                <a:ea typeface="+mn-ea"/>
                <a:cs typeface="+mn-cs"/>
              </a:rPr>
              <a:t> 1, and TGF-β </a:t>
            </a:r>
            <a:r>
              <a:rPr lang="es-ES" sz="1200" b="0" i="0" u="none" strike="noStrike" kern="1200" baseline="0" dirty="0" err="1">
                <a:solidFill>
                  <a:schemeClr val="tx1"/>
                </a:solidFill>
                <a:latin typeface="+mn-lt"/>
                <a:ea typeface="+mn-ea"/>
                <a:cs typeface="+mn-cs"/>
              </a:rPr>
              <a:t>transforming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growth</a:t>
            </a:r>
            <a:r>
              <a:rPr lang="es-ES" sz="1200" b="0" i="0" u="none" strike="noStrike" kern="1200" baseline="0" dirty="0">
                <a:solidFill>
                  <a:schemeClr val="tx1"/>
                </a:solidFill>
                <a:latin typeface="+mn-lt"/>
                <a:ea typeface="+mn-ea"/>
                <a:cs typeface="+mn-cs"/>
              </a:rPr>
              <a:t> factor β.</a:t>
            </a:r>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fld id="{ED6616BB-6396-9443-93D7-E1D7F6B957E6}" type="slidenum">
              <a:rPr lang="es-ES" smtClean="0"/>
              <a:t>6</a:t>
            </a:fld>
            <a:endParaRPr lang="es-ES"/>
          </a:p>
        </p:txBody>
      </p:sp>
    </p:spTree>
    <p:extLst>
      <p:ext uri="{BB962C8B-B14F-4D97-AF65-F5344CB8AC3E}">
        <p14:creationId xmlns:p14="http://schemas.microsoft.com/office/powerpoint/2010/main" val="213127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1990 to 1991, Peter </a:t>
            </a:r>
            <a:r>
              <a:rPr lang="en-GB" dirty="0" err="1"/>
              <a:t>Linsley</a:t>
            </a:r>
            <a:r>
              <a:rPr lang="en-GB" dirty="0"/>
              <a:t> discovered the interaction between</a:t>
            </a:r>
            <a:r>
              <a:rPr lang="en-GB" baseline="0" dirty="0"/>
              <a:t> </a:t>
            </a:r>
            <a:r>
              <a:rPr lang="en-GB" dirty="0"/>
              <a:t>CD28, CTLA-4, and B7. The B7 pathway was</a:t>
            </a:r>
            <a:r>
              <a:rPr lang="en-GB" baseline="0" dirty="0"/>
              <a:t> </a:t>
            </a:r>
            <a:r>
              <a:rPr lang="en-GB" dirty="0"/>
              <a:t>later generally considered as an essential co-stimulatory</a:t>
            </a:r>
            <a:r>
              <a:rPr lang="en-GB" baseline="0" dirty="0"/>
              <a:t> </a:t>
            </a:r>
            <a:r>
              <a:rPr lang="en-GB" dirty="0"/>
              <a:t>molecule for naïve T cell activation.</a:t>
            </a:r>
          </a:p>
          <a:p>
            <a:r>
              <a:rPr lang="en-GB" dirty="0"/>
              <a:t>In 1992, </a:t>
            </a:r>
            <a:r>
              <a:rPr lang="en-GB" dirty="0" err="1"/>
              <a:t>Tasuku</a:t>
            </a:r>
            <a:r>
              <a:rPr lang="en-GB" dirty="0"/>
              <a:t> </a:t>
            </a:r>
            <a:r>
              <a:rPr lang="en-GB" dirty="0" err="1"/>
              <a:t>Honjo</a:t>
            </a:r>
            <a:r>
              <a:rPr lang="en-GB" dirty="0"/>
              <a:t> cloned the PD-1 gene (Pdcd1)</a:t>
            </a:r>
            <a:r>
              <a:rPr lang="en-GB" baseline="0" dirty="0"/>
              <a:t> </a:t>
            </a:r>
            <a:r>
              <a:rPr lang="en-GB" dirty="0"/>
              <a:t>from immune cell lines undergoing apoptosis.</a:t>
            </a:r>
          </a:p>
          <a:p>
            <a:r>
              <a:rPr lang="en-US" sz="1200" b="0" i="0" u="none" strike="noStrike" kern="1200" baseline="0" dirty="0">
                <a:solidFill>
                  <a:schemeClr val="tx1"/>
                </a:solidFill>
                <a:latin typeface="+mn-lt"/>
                <a:ea typeface="+mn-ea"/>
                <a:cs typeface="+mn-cs"/>
              </a:rPr>
              <a:t>In 2000, </a:t>
            </a:r>
            <a:r>
              <a:rPr lang="en-US" sz="1200" b="0" i="0" u="none" strike="noStrike" kern="1200" baseline="0" dirty="0" err="1">
                <a:solidFill>
                  <a:schemeClr val="tx1"/>
                </a:solidFill>
                <a:latin typeface="+mn-lt"/>
                <a:ea typeface="+mn-ea"/>
                <a:cs typeface="+mn-cs"/>
              </a:rPr>
              <a:t>Tasuku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Honjo</a:t>
            </a:r>
            <a:r>
              <a:rPr lang="en-US" sz="1200" b="0" i="0" u="none" strike="noStrike" kern="1200" baseline="0" dirty="0">
                <a:solidFill>
                  <a:schemeClr val="tx1"/>
                </a:solidFill>
                <a:latin typeface="+mn-lt"/>
                <a:ea typeface="+mn-ea"/>
                <a:cs typeface="+mn-cs"/>
              </a:rPr>
              <a:t> and Clive Wood discovered the interaction between B7-H1 and PD-1, and changed the name of B7-H1 to PD-L1.</a:t>
            </a:r>
          </a:p>
          <a:p>
            <a:r>
              <a:rPr lang="en-US" sz="1200" b="0" i="0" u="none" strike="noStrike" kern="1200" baseline="0" dirty="0">
                <a:solidFill>
                  <a:schemeClr val="tx1"/>
                </a:solidFill>
                <a:latin typeface="+mn-lt"/>
                <a:ea typeface="+mn-ea"/>
                <a:cs typeface="+mn-cs"/>
              </a:rPr>
              <a:t>In 2001, Arlene Sharpe and Gordon Freeman discovered another PD-1 ligand, PD-L2 (Programmed Death Ligand 2), which also shows inhibitory activity to T cells.</a:t>
            </a:r>
          </a:p>
          <a:p>
            <a:r>
              <a:rPr lang="en-US" sz="1200" b="0" i="0" u="none" strike="noStrike" kern="1200" baseline="0" dirty="0">
                <a:solidFill>
                  <a:schemeClr val="tx1"/>
                </a:solidFill>
                <a:latin typeface="+mn-lt"/>
                <a:ea typeface="+mn-ea"/>
                <a:cs typeface="+mn-cs"/>
              </a:rPr>
              <a:t> In 2004, </a:t>
            </a:r>
            <a:r>
              <a:rPr lang="en-US" sz="1200" b="0" i="0" u="none" strike="noStrike" kern="1200" baseline="0" dirty="0" err="1">
                <a:solidFill>
                  <a:schemeClr val="tx1"/>
                </a:solidFill>
                <a:latin typeface="+mn-lt"/>
                <a:ea typeface="+mn-ea"/>
                <a:cs typeface="+mn-cs"/>
              </a:rPr>
              <a:t>Lieping</a:t>
            </a:r>
            <a:r>
              <a:rPr lang="en-US" sz="1200" b="0" i="0" u="none" strike="noStrike" kern="1200" baseline="0" dirty="0">
                <a:solidFill>
                  <a:schemeClr val="tx1"/>
                </a:solidFill>
                <a:latin typeface="+mn-lt"/>
                <a:ea typeface="+mn-ea"/>
                <a:cs typeface="+mn-cs"/>
              </a:rPr>
              <a:t> Chen joined the Johns Hopkins University School of Medicine, and contributed to  the development of the first-in-human trial concept on antibodies targeting the PD-1/PD-L1 pathway for the treatment of advanced cancers.</a:t>
            </a:r>
          </a:p>
          <a:p>
            <a:r>
              <a:rPr lang="en-US" sz="1200" b="0" i="0" u="none" strike="noStrike" kern="1200" baseline="0" dirty="0">
                <a:solidFill>
                  <a:schemeClr val="tx1"/>
                </a:solidFill>
                <a:latin typeface="+mn-lt"/>
                <a:ea typeface="+mn-ea"/>
                <a:cs typeface="+mn-cs"/>
              </a:rPr>
              <a:t> In 2006, the first human cancer clinical trial targeting the PD-1/PD-L1 pathway was launched in the Johns Hopkins Hospital.</a:t>
            </a:r>
          </a:p>
          <a:p>
            <a:r>
              <a:rPr lang="en-US" sz="1200" b="0" i="0" u="none" strike="noStrike" kern="1200" baseline="0" dirty="0">
                <a:solidFill>
                  <a:schemeClr val="tx1"/>
                </a:solidFill>
                <a:latin typeface="+mn-lt"/>
                <a:ea typeface="+mn-ea"/>
                <a:cs typeface="+mn-cs"/>
              </a:rPr>
              <a:t>In 2006, </a:t>
            </a:r>
            <a:r>
              <a:rPr lang="en-US" sz="1200" b="0" i="0" u="none" strike="noStrike" kern="1200" baseline="0" dirty="0" err="1">
                <a:solidFill>
                  <a:schemeClr val="tx1"/>
                </a:solidFill>
                <a:latin typeface="+mn-lt"/>
                <a:ea typeface="+mn-ea"/>
                <a:cs typeface="+mn-cs"/>
              </a:rPr>
              <a:t>Lieping</a:t>
            </a:r>
            <a:r>
              <a:rPr lang="en-US" sz="1200" b="0" i="0" u="none" strike="noStrike" kern="1200" baseline="0" dirty="0">
                <a:solidFill>
                  <a:schemeClr val="tx1"/>
                </a:solidFill>
                <a:latin typeface="+mn-lt"/>
                <a:ea typeface="+mn-ea"/>
                <a:cs typeface="+mn-cs"/>
              </a:rPr>
              <a:t> Chen</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s group developed a sensitive and effective immunohistochemistry staining protocol for detecting PD-L1 expression in cancer cells, and pointed out the value of PD-L1 staining in tumor sections on the prediction of anti-PD-1/PDL1 clinical efficacy in 2012</a:t>
            </a:r>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ED176A9-9D98-41F0-AD8C-4BB4E800E6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71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Tumor antigenicity represents one such trait, and it is</a:t>
            </a:r>
          </a:p>
          <a:p>
            <a:r>
              <a:rPr lang="en-US" dirty="0"/>
              <a:t>fundamental to the ability of the immune system to</a:t>
            </a:r>
          </a:p>
          <a:p>
            <a:r>
              <a:rPr lang="en-US" dirty="0"/>
              <a:t>recognize a tumor and initiate an immune response.41</a:t>
            </a:r>
          </a:p>
          <a:p>
            <a:r>
              <a:rPr lang="en-US" dirty="0"/>
              <a:t>Tumor antigenicity may be associated with mutational</a:t>
            </a:r>
          </a:p>
          <a:p>
            <a:r>
              <a:rPr lang="en-US" dirty="0"/>
              <a:t>burden, since the quantity of </a:t>
            </a:r>
            <a:r>
              <a:rPr lang="en-US" dirty="0" err="1"/>
              <a:t>neoantigens</a:t>
            </a:r>
            <a:r>
              <a:rPr lang="en-US" dirty="0"/>
              <a:t> per tumor</a:t>
            </a:r>
          </a:p>
          <a:p>
            <a:r>
              <a:rPr lang="en-US" dirty="0"/>
              <a:t>correlates with mutational load, which varies from</a:t>
            </a:r>
          </a:p>
          <a:p>
            <a:r>
              <a:rPr lang="en-US" dirty="0"/>
              <a:t>tumor type and within tumor types.42-44 There is</a:t>
            </a:r>
          </a:p>
          <a:p>
            <a:r>
              <a:rPr lang="en-US" dirty="0"/>
              <a:t>evidence to suggest that tumor mutational load and</a:t>
            </a:r>
          </a:p>
          <a:p>
            <a:r>
              <a:rPr lang="en-US" dirty="0"/>
              <a:t>frequency of </a:t>
            </a:r>
            <a:r>
              <a:rPr lang="en-US" dirty="0" err="1"/>
              <a:t>neoantigen</a:t>
            </a:r>
            <a:r>
              <a:rPr lang="en-US" dirty="0"/>
              <a:t> formation may be associated</a:t>
            </a:r>
          </a:p>
          <a:p>
            <a:r>
              <a:rPr lang="en-US" dirty="0"/>
              <a:t>with sensitivity to immune-mediated approaches.43,45</a:t>
            </a:r>
          </a:p>
          <a:p>
            <a:r>
              <a:rPr lang="en-US" dirty="0"/>
              <a:t>T-cell infiltration into tumor tissue is also necessary</a:t>
            </a:r>
          </a:p>
          <a:p>
            <a:r>
              <a:rPr lang="en-US" dirty="0"/>
              <a:t>for successful immune-mediated tumor elimination.41</a:t>
            </a:r>
          </a:p>
          <a:p>
            <a:r>
              <a:rPr lang="en-US" dirty="0"/>
              <a:t>Tumor PD-L1 expression correlates with the presence</a:t>
            </a:r>
          </a:p>
          <a:p>
            <a:r>
              <a:rPr lang="en-US" dirty="0"/>
              <a:t>of infiltrating T cells, and potentially with sensitivity to</a:t>
            </a:r>
          </a:p>
          <a:p>
            <a:r>
              <a:rPr lang="en-US" dirty="0"/>
              <a:t>immune-mediated approaches.41 Moreover, strength of</a:t>
            </a:r>
          </a:p>
          <a:p>
            <a:r>
              <a:rPr lang="en-US" dirty="0"/>
              <a:t>PD-L1 expression may be associated with sensitivity</a:t>
            </a:r>
          </a:p>
          <a:p>
            <a:r>
              <a:rPr lang="en-US" dirty="0"/>
              <a:t>to disruption of the PD-1/PD-L1 axis.41,46 PD-L1</a:t>
            </a:r>
          </a:p>
          <a:p>
            <a:r>
              <a:rPr lang="en-US" dirty="0"/>
              <a:t>expression can vary across and within tumor types,</a:t>
            </a:r>
          </a:p>
          <a:p>
            <a:r>
              <a:rPr lang="en-US" dirty="0"/>
              <a:t>although some of the variability may be due to the lack</a:t>
            </a:r>
          </a:p>
          <a:p>
            <a:r>
              <a:rPr lang="en-US" dirty="0"/>
              <a:t>of standardization for determining PD-L1 positivity,</a:t>
            </a:r>
          </a:p>
          <a:p>
            <a:r>
              <a:rPr lang="en-US" dirty="0"/>
              <a:t>given that there are multiple PD-L1 tests using different</a:t>
            </a:r>
          </a:p>
          <a:p>
            <a:r>
              <a:rPr lang="en-US" dirty="0"/>
              <a:t>antibodies and different scoring criteria. (Figure 10 on</a:t>
            </a:r>
          </a:p>
          <a:p>
            <a:r>
              <a:rPr lang="en-US" dirty="0"/>
              <a:t>page 8).47-52</a:t>
            </a:r>
          </a:p>
          <a:p>
            <a:r>
              <a:rPr lang="en-US" dirty="0"/>
              <a:t>The presence of infiltrating effector T cells may be</a:t>
            </a:r>
          </a:p>
          <a:p>
            <a:r>
              <a:rPr lang="en-US" dirty="0"/>
              <a:t>indicative of a tumor that has provoked an immune</a:t>
            </a:r>
          </a:p>
          <a:p>
            <a:r>
              <a:rPr lang="en-US" dirty="0"/>
              <a:t>response, and this has been shown to be prognostic</a:t>
            </a:r>
          </a:p>
          <a:p>
            <a:r>
              <a:rPr lang="en-US" dirty="0"/>
              <a:t>for several types of cancer.53,54 The presence of high</a:t>
            </a:r>
          </a:p>
          <a:p>
            <a:r>
              <a:rPr lang="en-US" dirty="0"/>
              <a:t>densities of tumor-infiltrating effector and memory</a:t>
            </a:r>
          </a:p>
          <a:p>
            <a:r>
              <a:rPr lang="en-US" dirty="0"/>
              <a:t>T cells has also been reported in numerous tumor</a:t>
            </a:r>
          </a:p>
          <a:p>
            <a:r>
              <a:rPr lang="en-US" dirty="0"/>
              <a:t>types; a more favorable prognosis has been noted</a:t>
            </a:r>
          </a:p>
          <a:p>
            <a:r>
              <a:rPr lang="en-US" dirty="0"/>
              <a:t>in these tumors.53 Consistent with these findings,</a:t>
            </a:r>
          </a:p>
          <a:p>
            <a:r>
              <a:rPr lang="en-US" dirty="0"/>
              <a:t>higher density of immune cells may be indicative of</a:t>
            </a:r>
          </a:p>
          <a:p>
            <a:r>
              <a:rPr lang="en-US" dirty="0"/>
              <a:t>susceptibility to immune-mediated approaches.53</a:t>
            </a:r>
          </a:p>
          <a:p>
            <a:r>
              <a:rPr lang="en-US" dirty="0"/>
              <a:t>Tumor types differ with regard to their immune</a:t>
            </a:r>
          </a:p>
          <a:p>
            <a:r>
              <a:rPr lang="en-US" dirty="0"/>
              <a:t>characteristics and, thus, differ in their sensitivity </a:t>
            </a:r>
            <a:r>
              <a:rPr lang="en-US" sz="1200" b="0" i="0" u="none" strike="noStrike" kern="1200" baseline="0" dirty="0">
                <a:solidFill>
                  <a:schemeClr val="tx1"/>
                </a:solidFill>
                <a:latin typeface="+mn-lt"/>
                <a:ea typeface="+mn-ea"/>
                <a:cs typeface="+mn-cs"/>
              </a:rPr>
              <a:t>to immune-mediated approaches. Melanoma is considered very sensitive to immune-mediated approaches based on its having one of the highest median frequencies of somatic mutations (</a:t>
            </a:r>
            <a:r>
              <a:rPr lang="en-US" sz="1200" b="1" i="0" u="none" strike="noStrike" kern="1200" baseline="0" dirty="0">
                <a:solidFill>
                  <a:schemeClr val="tx1"/>
                </a:solidFill>
                <a:latin typeface="+mn-lt"/>
                <a:ea typeface="+mn-ea"/>
                <a:cs typeface="+mn-cs"/>
              </a:rPr>
              <a:t>Table 1</a:t>
            </a:r>
            <a:r>
              <a:rPr lang="en-US" sz="1200" b="0" i="0" u="none" strike="noStrike" kern="1200" baseline="0" dirty="0">
                <a:solidFill>
                  <a:schemeClr val="tx1"/>
                </a:solidFill>
                <a:latin typeface="+mn-lt"/>
                <a:ea typeface="+mn-ea"/>
                <a:cs typeface="+mn-cs"/>
              </a:rPr>
              <a:t>).42,55,56 </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6E7BCB-8898-3347-861E-D70760D9D2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65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analysis to-date has captured &gt;2,700 biomarker mentions from &gt;600 different I/O clinical trials.  Many of the top biomarkers identified in this analysis (i.e., PD-L1, HER2, ER, PR, EGFR, ALK, BRAF) will not surprise anyone, as testing for these markers has become standard of care for various therapies and indications.  However, this analysis reveals many markers on the verge of becoming incorporated into clinical care.  The top “novel” </a:t>
            </a:r>
            <a:r>
              <a:rPr lang="en-US" dirty="0" err="1"/>
              <a:t>immuno</a:t>
            </a:r>
            <a:r>
              <a:rPr lang="en-US" dirty="0"/>
              <a:t>-oncology biomarkers identified in this analysis are:</a:t>
            </a:r>
          </a:p>
          <a:p>
            <a:endParaRPr lang="en-US" dirty="0"/>
          </a:p>
          <a:p>
            <a:r>
              <a:rPr lang="en-US" dirty="0"/>
              <a:t>Tumor-infiltrating immune cells (mentioned 70 times in 61 different trials)</a:t>
            </a:r>
          </a:p>
          <a:p>
            <a:r>
              <a:rPr lang="en-US" dirty="0"/>
              <a:t>Immune cell populations / phenotypes (mentioned 60 times in 45 different trials)</a:t>
            </a:r>
          </a:p>
          <a:p>
            <a:r>
              <a:rPr lang="en-US" dirty="0"/>
              <a:t>Cytokine profiles (mentioned 52 times in 43 different trials)</a:t>
            </a:r>
          </a:p>
          <a:p>
            <a:r>
              <a:rPr lang="en-US" dirty="0"/>
              <a:t>Tumor mutation burden / genomic mutation profiling (mentioned 45 times in 35 different trials)</a:t>
            </a:r>
          </a:p>
          <a:p>
            <a:r>
              <a:rPr lang="en-US" dirty="0"/>
              <a:t>Gene expression signatures (mentioned 33 times in 29 different trials)</a:t>
            </a:r>
          </a:p>
        </p:txBody>
      </p:sp>
      <p:sp>
        <p:nvSpPr>
          <p:cNvPr id="4" name="Marcador de número de diapositiva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6E7BCB-8898-3347-861E-D70760D9D2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973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5144">
              <a:spcAft>
                <a:spcPts val="1000"/>
              </a:spcAft>
              <a:buFont typeface="Arial" panose="020B0604020202020204" pitchFamily="34" charset="0"/>
              <a:buNone/>
              <a:defRPr/>
            </a:pPr>
            <a:r>
              <a:rPr lang="en-GB" sz="1200" dirty="0"/>
              <a:t>ORR= Objective Response Rate</a:t>
            </a:r>
          </a:p>
          <a:p>
            <a:pPr marL="0" indent="0" defTabSz="455144">
              <a:spcAft>
                <a:spcPts val="1000"/>
              </a:spcAft>
              <a:buFont typeface="Arial" panose="020B0604020202020204" pitchFamily="34" charset="0"/>
              <a:buNone/>
              <a:defRPr/>
            </a:pPr>
            <a:r>
              <a:rPr lang="en-GB" sz="1200" dirty="0"/>
              <a:t>NSCLC</a:t>
            </a:r>
          </a:p>
          <a:p>
            <a:pPr marL="171450" indent="-171450" defTabSz="455144">
              <a:spcAft>
                <a:spcPts val="1000"/>
              </a:spcAft>
              <a:buFont typeface="Arial" panose="020B0604020202020204" pitchFamily="34" charset="0"/>
              <a:buChar char="•"/>
              <a:defRPr/>
            </a:pPr>
            <a:r>
              <a:rPr lang="en-GB" sz="1200" dirty="0"/>
              <a:t>Checkmate 057 (Phase III; vs. docetaxel): </a:t>
            </a:r>
            <a:r>
              <a:rPr lang="da-DK" sz="1200" dirty="0"/>
              <a:t>Borghaei H, et al. N Engl J Med 2015;373:1627–39 (suppl</a:t>
            </a:r>
            <a:r>
              <a:rPr lang="da-DK" sz="1200" baseline="0" dirty="0"/>
              <a:t>ementary appendix)</a:t>
            </a:r>
            <a:endParaRPr lang="da-DK" sz="1200" dirty="0">
              <a:solidFill>
                <a:prstClr val="black"/>
              </a:solidFill>
            </a:endParaRPr>
          </a:p>
          <a:p>
            <a:pPr marL="171450" indent="-171450" defTabSz="455144">
              <a:spcAft>
                <a:spcPts val="1000"/>
              </a:spcAft>
              <a:buFont typeface="Arial" panose="020B0604020202020204" pitchFamily="34" charset="0"/>
              <a:buChar char="•"/>
              <a:defRPr/>
            </a:pPr>
            <a:r>
              <a:rPr lang="en-US" sz="1200" dirty="0"/>
              <a:t>Checkmate 012 (Phase I): </a:t>
            </a:r>
            <a:r>
              <a:rPr lang="en-GB" sz="1200" dirty="0"/>
              <a:t>Hellmann et al. Oral presentation</a:t>
            </a:r>
            <a:r>
              <a:rPr lang="en-GB" sz="1200" baseline="0" dirty="0"/>
              <a:t> </a:t>
            </a:r>
            <a:r>
              <a:rPr lang="en-GB" sz="1200" dirty="0"/>
              <a:t>at ASCO 2016 (Abstract 3001)</a:t>
            </a:r>
            <a:endParaRPr lang="en-US" sz="1200" dirty="0"/>
          </a:p>
          <a:p>
            <a:pPr marL="171450" indent="-171450" defTabSz="455144">
              <a:spcAft>
                <a:spcPts val="1000"/>
              </a:spcAft>
              <a:buFont typeface="Arial" panose="020B0604020202020204" pitchFamily="34" charset="0"/>
              <a:buChar char="•"/>
              <a:defRPr/>
            </a:pPr>
            <a:r>
              <a:rPr lang="en-US" sz="1200" dirty="0"/>
              <a:t>KEYNOTE-001 </a:t>
            </a:r>
            <a:r>
              <a:rPr lang="en-GB" sz="1200" dirty="0"/>
              <a:t>(Phase I)</a:t>
            </a:r>
            <a:r>
              <a:rPr lang="en-US" sz="1200" dirty="0"/>
              <a:t>: </a:t>
            </a:r>
            <a:r>
              <a:rPr lang="da-DK" sz="1200" dirty="0"/>
              <a:t>Garon EB, et al. N Engl J Med 2015;372:2018–28</a:t>
            </a:r>
            <a:endParaRPr lang="en-US" sz="1200" dirty="0"/>
          </a:p>
          <a:p>
            <a:pPr marL="171450" marR="0" lvl="0" indent="-171450" algn="l" defTabSz="455144"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GB" sz="1200" cap="all" dirty="0"/>
              <a:t>Keynote</a:t>
            </a:r>
            <a:r>
              <a:rPr lang="en-GB" sz="1200" cap="none" baseline="0" dirty="0"/>
              <a:t>-</a:t>
            </a:r>
            <a:r>
              <a:rPr lang="en-GB" sz="1200" dirty="0"/>
              <a:t>021 (</a:t>
            </a:r>
            <a:r>
              <a:rPr lang="en-US" sz="1200" dirty="0"/>
              <a:t>Phase I/II)</a:t>
            </a:r>
            <a:r>
              <a:rPr lang="en-GB" sz="1200" dirty="0"/>
              <a:t>: </a:t>
            </a:r>
            <a:r>
              <a:rPr lang="en-GB" sz="1200" dirty="0" err="1"/>
              <a:t>Gubens</a:t>
            </a:r>
            <a:r>
              <a:rPr lang="en-GB" sz="1200" dirty="0"/>
              <a:t> MA, et al. Poster presented at ASCO</a:t>
            </a:r>
            <a:r>
              <a:rPr lang="en-GB" sz="1200" baseline="0" dirty="0"/>
              <a:t> </a:t>
            </a:r>
            <a:r>
              <a:rPr lang="en-GB" sz="1200" dirty="0"/>
              <a:t>2016 (Abstract 9027)</a:t>
            </a:r>
            <a:endParaRPr lang="en-US" sz="1200" dirty="0"/>
          </a:p>
          <a:p>
            <a:pPr marL="171450" indent="-171450" defTabSz="455144">
              <a:spcAft>
                <a:spcPts val="1000"/>
              </a:spcAft>
              <a:buFont typeface="Arial" panose="020B0604020202020204" pitchFamily="34" charset="0"/>
              <a:buChar char="•"/>
              <a:defRPr/>
            </a:pPr>
            <a:r>
              <a:rPr lang="en-US" sz="1200" dirty="0"/>
              <a:t>Study 1108 (Phase I/II; preliminary data): NSCLC</a:t>
            </a:r>
            <a:r>
              <a:rPr lang="en-US" sz="1200" baseline="0" dirty="0"/>
              <a:t> - </a:t>
            </a:r>
            <a:r>
              <a:rPr lang="da-DK" sz="1200" dirty="0"/>
              <a:t>Rizvi N, et al. Poster presented at ASCO 2015 (</a:t>
            </a:r>
            <a:r>
              <a:rPr lang="en-GB" sz="1200" dirty="0"/>
              <a:t>Abstract</a:t>
            </a:r>
            <a:r>
              <a:rPr lang="da-DK" sz="1200" dirty="0"/>
              <a:t> 8032) </a:t>
            </a:r>
          </a:p>
          <a:p>
            <a:pPr marL="171450" marR="0" lvl="0" indent="-171450" algn="l" defTabSz="455144"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GB" sz="1200" dirty="0">
                <a:solidFill>
                  <a:schemeClr val="dk1"/>
                </a:solidFill>
              </a:rPr>
              <a:t>Study 006 (Phase </a:t>
            </a:r>
            <a:r>
              <a:rPr lang="en-GB" sz="1200" dirty="0" err="1">
                <a:solidFill>
                  <a:schemeClr val="dk1"/>
                </a:solidFill>
              </a:rPr>
              <a:t>Ib</a:t>
            </a:r>
            <a:r>
              <a:rPr lang="en-GB" sz="1200" dirty="0">
                <a:solidFill>
                  <a:schemeClr val="dk1"/>
                </a:solidFill>
              </a:rPr>
              <a:t>): Antonia S, et al. Lancet </a:t>
            </a:r>
            <a:r>
              <a:rPr lang="en-GB" sz="1200" dirty="0" err="1">
                <a:solidFill>
                  <a:schemeClr val="dk1"/>
                </a:solidFill>
              </a:rPr>
              <a:t>Oncol</a:t>
            </a:r>
            <a:r>
              <a:rPr lang="en-GB" sz="1200" dirty="0">
                <a:solidFill>
                  <a:schemeClr val="dk1"/>
                </a:solidFill>
              </a:rPr>
              <a:t> 2016.</a:t>
            </a:r>
            <a:r>
              <a:rPr lang="it-IT" sz="1200" dirty="0">
                <a:solidFill>
                  <a:schemeClr val="dk1"/>
                </a:solidFill>
              </a:rPr>
              <a:t>;17:299–308</a:t>
            </a:r>
            <a:endParaRPr lang="da-DK" sz="1200" dirty="0"/>
          </a:p>
          <a:p>
            <a:pPr marL="0" indent="0" defTabSz="455144">
              <a:spcAft>
                <a:spcPts val="300"/>
              </a:spcAft>
              <a:buFont typeface="Arial" panose="020B0604020202020204" pitchFamily="34" charset="0"/>
              <a:buNone/>
              <a:defRPr/>
            </a:pPr>
            <a:r>
              <a:rPr lang="en-GB" sz="1200" dirty="0">
                <a:solidFill>
                  <a:schemeClr val="tx1"/>
                </a:solidFill>
              </a:rPr>
              <a:t>HNSCC</a:t>
            </a:r>
          </a:p>
          <a:p>
            <a:pPr marL="171450" marR="0" lvl="0" indent="-171450" algn="l" defTabSz="45514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cap="all" dirty="0"/>
              <a:t>KEYNOTE-055 (</a:t>
            </a:r>
            <a:r>
              <a:rPr lang="en-GB" sz="1200" cap="none" dirty="0"/>
              <a:t>Phase</a:t>
            </a:r>
            <a:r>
              <a:rPr lang="en-GB" sz="1200" cap="all" dirty="0"/>
              <a:t> II): </a:t>
            </a:r>
            <a:r>
              <a:rPr lang="en-GB" sz="1200" cap="none" dirty="0" err="1"/>
              <a:t>Baumi</a:t>
            </a:r>
            <a:r>
              <a:rPr lang="en-GB" sz="1200" cap="none" dirty="0"/>
              <a:t> J,</a:t>
            </a:r>
            <a:r>
              <a:rPr lang="en-GB" sz="1200" cap="none" baseline="0" dirty="0"/>
              <a:t> et al</a:t>
            </a:r>
            <a:r>
              <a:rPr lang="en-GB" sz="1200" cap="all" dirty="0"/>
              <a:t>. </a:t>
            </a:r>
            <a:r>
              <a:rPr lang="en-GB" sz="1200" cap="none" dirty="0"/>
              <a:t>Oral presentation</a:t>
            </a:r>
            <a:r>
              <a:rPr lang="en-GB" sz="1200" cap="none" baseline="0" dirty="0"/>
              <a:t> </a:t>
            </a:r>
            <a:r>
              <a:rPr lang="en-GB" sz="1200" cap="none" dirty="0"/>
              <a:t>at </a:t>
            </a:r>
            <a:r>
              <a:rPr lang="en-GB" sz="1200" cap="all" dirty="0"/>
              <a:t>ASCO 2016 (</a:t>
            </a:r>
            <a:r>
              <a:rPr lang="en-GB" sz="1200" dirty="0"/>
              <a:t>Abstract</a:t>
            </a:r>
            <a:r>
              <a:rPr lang="en-GB" sz="1200" cap="all" dirty="0"/>
              <a:t> 6011)</a:t>
            </a:r>
            <a:endParaRPr lang="en-GB" sz="1200" dirty="0"/>
          </a:p>
          <a:p>
            <a:pPr marL="171450" marR="0" lvl="0" indent="-171450" algn="l" defTabSz="45514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dirty="0"/>
              <a:t>KEYNOTE-012: Chow </a:t>
            </a:r>
            <a:r>
              <a:rPr lang="fr-FR" sz="1200" dirty="0"/>
              <a:t>LQ, et al. </a:t>
            </a:r>
            <a:r>
              <a:rPr lang="en-GB" sz="1200" dirty="0"/>
              <a:t>Oral presentation at ASCO 2016 (Abstract 6010)</a:t>
            </a:r>
            <a:endParaRPr lang="fr-FR" sz="1200" dirty="0"/>
          </a:p>
          <a:p>
            <a:pPr marL="171450" marR="0" lvl="0" indent="-171450" algn="l" defTabSz="45514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dirty="0"/>
              <a:t>Checkmate 141: Ferris R, et al. Oral presentation at ASCO 2016 (Abstract</a:t>
            </a:r>
            <a:r>
              <a:rPr lang="en-GB" sz="1200" baseline="0" dirty="0"/>
              <a:t> 6009)</a:t>
            </a:r>
          </a:p>
          <a:p>
            <a:pPr marL="171450" marR="0" lvl="0" indent="-171450" algn="l" defTabSz="45514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dirty="0"/>
              <a:t>Study 1108 (Phase I/II; preliminary data): HNSCC - </a:t>
            </a:r>
            <a:r>
              <a:rPr lang="da-DK" sz="1200" dirty="0"/>
              <a:t>Segal NH, et al. Poster presented at ASCO 2015 (</a:t>
            </a:r>
            <a:r>
              <a:rPr lang="en-GB" sz="1200" dirty="0"/>
              <a:t>Abstract</a:t>
            </a:r>
            <a:r>
              <a:rPr lang="da-DK" sz="1200" dirty="0"/>
              <a:t> 3011)</a:t>
            </a:r>
            <a:endParaRPr lang="en-GB" sz="1200" dirty="0"/>
          </a:p>
          <a:p>
            <a:pPr marL="0" indent="0" defTabSz="455144">
              <a:spcAft>
                <a:spcPts val="300"/>
              </a:spcAft>
              <a:buFont typeface="Arial" panose="020B0604020202020204" pitchFamily="34" charset="0"/>
              <a:buNone/>
              <a:defRPr/>
            </a:pPr>
            <a:r>
              <a:rPr lang="en-GB" sz="1200" dirty="0">
                <a:solidFill>
                  <a:schemeClr val="tx1"/>
                </a:solidFill>
              </a:rPr>
              <a:t>UC</a:t>
            </a:r>
          </a:p>
          <a:p>
            <a:pPr marL="171450" marR="0" lvl="0" indent="-171450" algn="l" defTabSz="45028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GB" sz="1200" dirty="0"/>
              <a:t>Keynote 012: </a:t>
            </a:r>
            <a:r>
              <a:rPr lang="en-GB" sz="1200" dirty="0" err="1"/>
              <a:t>Plimack</a:t>
            </a:r>
            <a:r>
              <a:rPr lang="en-GB" sz="1200" dirty="0"/>
              <a:t> ER, et al. Oral presentation at ASCO 2015 (Abstract 4502)</a:t>
            </a:r>
          </a:p>
          <a:p>
            <a:pPr marL="171450" marR="0" lvl="0" indent="-171450" algn="l" defTabSz="45028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GB" sz="1200" dirty="0"/>
              <a:t>CheckMate 032: Sharma P, et al. Oral presented</a:t>
            </a:r>
            <a:r>
              <a:rPr lang="en-GB" sz="1200" baseline="0" dirty="0"/>
              <a:t> at ASCO 2016 (Abstract 4501)</a:t>
            </a:r>
            <a:endParaRPr lang="en-GB" sz="1200" dirty="0"/>
          </a:p>
          <a:p>
            <a:pPr marL="171450" indent="-171450" defTabSz="450281">
              <a:spcAft>
                <a:spcPts val="1000"/>
              </a:spcAft>
              <a:buFont typeface="Arial" panose="020B0604020202020204" pitchFamily="34" charset="0"/>
              <a:buChar char="•"/>
              <a:defRPr/>
            </a:pPr>
            <a:r>
              <a:rPr lang="en-GB" sz="1200" dirty="0" err="1"/>
              <a:t>I</a:t>
            </a:r>
            <a:r>
              <a:rPr lang="en-GB" sz="1200" cap="all" baseline="0" dirty="0" err="1"/>
              <a:t>m</a:t>
            </a:r>
            <a:r>
              <a:rPr lang="en-GB" sz="1200" dirty="0" err="1"/>
              <a:t>vigor</a:t>
            </a:r>
            <a:r>
              <a:rPr lang="en-GB" sz="1200" dirty="0"/>
              <a:t> 210 (Phase I): </a:t>
            </a:r>
            <a:r>
              <a:rPr lang="fr-FR" sz="1200" dirty="0">
                <a:solidFill>
                  <a:srgbClr val="8D0E57"/>
                </a:solidFill>
              </a:rPr>
              <a:t>Rosenberg JE, et al. Lancet 2016;387:1909–20; </a:t>
            </a:r>
            <a:r>
              <a:rPr lang="en-GB" sz="1200" dirty="0"/>
              <a:t>PCD4989g (Phase I): Powles T, et al. Nature 2014;515:558–63.</a:t>
            </a:r>
          </a:p>
          <a:p>
            <a:pPr marL="171450" indent="-171450" defTabSz="450281">
              <a:spcAft>
                <a:spcPts val="1000"/>
              </a:spcAft>
              <a:buFont typeface="Arial" panose="020B0604020202020204" pitchFamily="34" charset="0"/>
              <a:buChar char="•"/>
              <a:defRPr/>
            </a:pPr>
            <a:r>
              <a:rPr lang="en-GB" sz="1200" dirty="0"/>
              <a:t>JAVELIN (Phase </a:t>
            </a:r>
            <a:r>
              <a:rPr lang="en-GB" sz="1200" dirty="0" err="1"/>
              <a:t>Ib</a:t>
            </a:r>
            <a:r>
              <a:rPr lang="en-GB" sz="1200" dirty="0"/>
              <a:t>): </a:t>
            </a:r>
            <a:r>
              <a:rPr lang="en-GB" sz="1200" dirty="0" err="1"/>
              <a:t>Apolo</a:t>
            </a:r>
            <a:r>
              <a:rPr lang="en-GB" sz="1200" dirty="0"/>
              <a:t> AB, et al. Poster</a:t>
            </a:r>
            <a:r>
              <a:rPr lang="en-GB" sz="1200" baseline="0" dirty="0"/>
              <a:t> presented at ASCO </a:t>
            </a:r>
            <a:r>
              <a:rPr lang="en-GB" sz="1200" dirty="0"/>
              <a:t>2016 (Abstract 4514).</a:t>
            </a:r>
          </a:p>
          <a:p>
            <a:pPr marL="171450" marR="0" lvl="0" indent="-171450" algn="l" defTabSz="45028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GB" sz="1200" dirty="0"/>
              <a:t>Study 1108 (Phase I/II; preliminary data): UC -</a:t>
            </a:r>
            <a:r>
              <a:rPr lang="en-GB" sz="1200" dirty="0" err="1"/>
              <a:t>Massard</a:t>
            </a:r>
            <a:r>
              <a:rPr lang="en-GB" sz="1200" dirty="0"/>
              <a:t> C, et al. J </a:t>
            </a:r>
            <a:r>
              <a:rPr lang="en-GB" sz="1200" dirty="0" err="1"/>
              <a:t>Clin</a:t>
            </a:r>
            <a:r>
              <a:rPr lang="en-GB" sz="1200" dirty="0"/>
              <a:t> </a:t>
            </a:r>
            <a:r>
              <a:rPr lang="en-GB" sz="1200" dirty="0" err="1"/>
              <a:t>Oncol</a:t>
            </a:r>
            <a:r>
              <a:rPr lang="en-GB" sz="1200" dirty="0"/>
              <a:t>. 2016;pii:JCO679761. [</a:t>
            </a:r>
            <a:r>
              <a:rPr lang="en-GB" sz="1200" dirty="0" err="1"/>
              <a:t>Epub</a:t>
            </a:r>
            <a:r>
              <a:rPr lang="en-GB" sz="1200" dirty="0"/>
              <a:t> ahead of print].</a:t>
            </a: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6571C3-9C50-456E-B3B1-945B81A8346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38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 Correlation between Tumor Mutational Burden and Objective Response Rate with Anti–PD-1 or Anti–PDL1 Therapy in 27 Tumor Types.</a:t>
            </a:r>
          </a:p>
          <a:p>
            <a:r>
              <a:rPr lang="en-US" sz="1200" b="0" i="0" u="none" strike="noStrike" kern="1200" baseline="0" dirty="0">
                <a:solidFill>
                  <a:schemeClr val="tx1"/>
                </a:solidFill>
                <a:latin typeface="+mn-lt"/>
                <a:ea typeface="+mn-ea"/>
                <a:cs typeface="+mn-cs"/>
              </a:rPr>
              <a:t>Shown is the median number of coding somatic mutations per megabase (MB) of DNA in 27 tumor types or subtypes among patients who received inhibitors of programmed death 1 (PD-1) protein or its ligand (PD-L1), as described in published studies for which data regarding the objective response rate are available. The number of patients who were evaluated for the objective response rate is shown for each tumor type (size of the circle), along with the number of tumor samples that were analyzed to calculate the tumor mutational burden (degree of shading of the circle). Data on the x axis are shown on a logarithmic scale. </a:t>
            </a:r>
            <a:r>
              <a:rPr lang="en-US" sz="1200" b="0" i="0" u="none" strike="noStrike" kern="1200" baseline="0" dirty="0" err="1">
                <a:solidFill>
                  <a:schemeClr val="tx1"/>
                </a:solidFill>
                <a:latin typeface="+mn-lt"/>
                <a:ea typeface="+mn-ea"/>
                <a:cs typeface="+mn-cs"/>
              </a:rPr>
              <a:t>MMRd</a:t>
            </a:r>
            <a:r>
              <a:rPr lang="en-US" sz="1200" b="0" i="0" u="none" strike="noStrike" kern="1200" baseline="0" dirty="0">
                <a:solidFill>
                  <a:schemeClr val="tx1"/>
                </a:solidFill>
                <a:latin typeface="+mn-lt"/>
                <a:ea typeface="+mn-ea"/>
                <a:cs typeface="+mn-cs"/>
              </a:rPr>
              <a:t> denotes mismatch repair-deficient, </a:t>
            </a:r>
            <a:r>
              <a:rPr lang="en-US" sz="1200" b="0" i="0" u="none" strike="noStrike" kern="1200" baseline="0" dirty="0" err="1">
                <a:solidFill>
                  <a:schemeClr val="tx1"/>
                </a:solidFill>
                <a:latin typeface="+mn-lt"/>
                <a:ea typeface="+mn-ea"/>
                <a:cs typeface="+mn-cs"/>
              </a:rPr>
              <a:t>MMRp</a:t>
            </a:r>
            <a:r>
              <a:rPr lang="en-US" sz="1200" b="0" i="0" u="none" strike="noStrike" kern="1200" baseline="0" dirty="0">
                <a:solidFill>
                  <a:schemeClr val="tx1"/>
                </a:solidFill>
                <a:latin typeface="+mn-lt"/>
                <a:ea typeface="+mn-ea"/>
                <a:cs typeface="+mn-cs"/>
              </a:rPr>
              <a:t> mismatch repair-proficient, and NSCLC non–small-cell lung cancer.</a:t>
            </a:r>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E7BCB-8898-3347-861E-D70760D9D2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808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Marcador de imagen de diapositiva 1">
            <a:extLst>
              <a:ext uri="{FF2B5EF4-FFF2-40B4-BE49-F238E27FC236}">
                <a16:creationId xmlns:a16="http://schemas.microsoft.com/office/drawing/2014/main" id="{2C0749D4-6FB3-436F-8AFA-4778BD0FFA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Marcador de notas 2">
            <a:extLst>
              <a:ext uri="{FF2B5EF4-FFF2-40B4-BE49-F238E27FC236}">
                <a16:creationId xmlns:a16="http://schemas.microsoft.com/office/drawing/2014/main" id="{2E79E706-53D6-4871-B820-DD261ADD07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s-CO"/>
          </a:p>
        </p:txBody>
      </p:sp>
      <p:sp>
        <p:nvSpPr>
          <p:cNvPr id="152580" name="Marcador de número de diapositiva 3">
            <a:extLst>
              <a:ext uri="{FF2B5EF4-FFF2-40B4-BE49-F238E27FC236}">
                <a16:creationId xmlns:a16="http://schemas.microsoft.com/office/drawing/2014/main" id="{6075E50B-AE95-4C7E-AE95-4F12367990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BD6245-7BD9-4D6C-947F-4C37C1708ABD}" type="slidenum">
              <a:rPr kumimoji="0" lang="en-GB" altLang="es-CO"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GB" altLang="es-CO"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25000" dirty="0"/>
          </a:p>
        </p:txBody>
      </p:sp>
      <p:sp>
        <p:nvSpPr>
          <p:cNvPr id="4" name="Slide Number Placeholder 3"/>
          <p:cNvSpPr>
            <a:spLocks noGrp="1"/>
          </p:cNvSpPr>
          <p:nvPr>
            <p:ph type="sldNum" sz="quarter" idx="10"/>
          </p:nvPr>
        </p:nvSpPr>
        <p:spPr/>
        <p:txBody>
          <a:bodyPr/>
          <a:lstStyle/>
          <a:p>
            <a:fld id="{59E80D07-1907-40ED-BA24-E60027D12948}" type="slidenum">
              <a:rPr lang="en-GB" smtClean="0"/>
              <a:t>30</a:t>
            </a:fld>
            <a:endParaRPr lang="en-GB"/>
          </a:p>
        </p:txBody>
      </p:sp>
    </p:spTree>
    <p:extLst>
      <p:ext uri="{BB962C8B-B14F-4D97-AF65-F5344CB8AC3E}">
        <p14:creationId xmlns:p14="http://schemas.microsoft.com/office/powerpoint/2010/main" val="206793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E08020-5A65-418D-804F-9114777B4097}" type="datetimeFigureOut">
              <a:rPr lang="en-GB" smtClean="0"/>
              <a:t>04/09/2019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60770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08020-5A65-418D-804F-9114777B4097}" type="datetimeFigureOut">
              <a:rPr lang="en-GB" smtClean="0"/>
              <a:t>04/09/2019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3938134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08020-5A65-418D-804F-9114777B4097}" type="datetimeFigureOut">
              <a:rPr lang="en-GB" smtClean="0"/>
              <a:t>04/09/2019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191776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111875" y="3662363"/>
            <a:ext cx="60769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a:off x="-14288" y="1620838"/>
            <a:ext cx="12211051"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6" descr="CCO_ONC_ForPPT.g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51925" y="328613"/>
            <a:ext cx="26717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bwMode="auto">
          <a:xfrm>
            <a:off x="-14288" y="3662363"/>
            <a:ext cx="12211051"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441" y="4041649"/>
            <a:ext cx="5180251"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596745" y="1600200"/>
            <a:ext cx="11274663"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68944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1086961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518" y="1513047"/>
            <a:ext cx="10874696"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2235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48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217" y="330201"/>
            <a:ext cx="11241221"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834325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1086961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663" y="1510730"/>
            <a:ext cx="5307895"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1006" y="1510730"/>
            <a:ext cx="5228208"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0799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1006" y="1510730"/>
            <a:ext cx="5228208"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600" y="238126"/>
            <a:ext cx="10869613"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663" y="1510730"/>
            <a:ext cx="5307895"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72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11138154"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86437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52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5875"/>
            <a:ext cx="121888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4825" y="-15875"/>
            <a:ext cx="914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a:off x="-14288" y="4519613"/>
            <a:ext cx="12203113"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6" descr="CCO_ONC_RG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48638" y="5876925"/>
            <a:ext cx="36718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514217" y="4856673"/>
            <a:ext cx="11281011" cy="1155939"/>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514350" y="239714"/>
            <a:ext cx="11241088"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895476"/>
            <a:ext cx="1086961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200338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08020-5A65-418D-804F-9114777B4097}" type="datetimeFigureOut">
              <a:rPr lang="en-GB" smtClean="0"/>
              <a:t>04/09/2019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1595274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3FA9016-76EF-8443-85D0-F5E53E26B9B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763"/>
            <a:ext cx="12211050" cy="45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CCO_ONC_RGB.jpg">
            <a:extLst>
              <a:ext uri="{FF2B5EF4-FFF2-40B4-BE49-F238E27FC236}">
                <a16:creationId xmlns:a16="http://schemas.microsoft.com/office/drawing/2014/main" id="{A88A4BDA-7290-504D-A40A-31226DEA556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83550" y="5864225"/>
            <a:ext cx="367188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CA36F006-BEC9-A642-A857-C672374187AF}"/>
              </a:ext>
            </a:extLst>
          </p:cNvPr>
          <p:cNvCxnSpPr/>
          <p:nvPr userDrawn="1"/>
        </p:nvCxnSpPr>
        <p:spPr bwMode="auto">
          <a:xfrm>
            <a:off x="-14288" y="4533900"/>
            <a:ext cx="12211051"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Rectangle 55"/>
          <p:cNvSpPr>
            <a:spLocks noGrp="1" noChangeArrowheads="1"/>
          </p:cNvSpPr>
          <p:nvPr>
            <p:ph type="ctrTitle"/>
          </p:nvPr>
        </p:nvSpPr>
        <p:spPr bwMode="invGray">
          <a:xfrm>
            <a:off x="725488" y="409575"/>
            <a:ext cx="11029950" cy="2882265"/>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66062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10869613"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4518" y="1513047"/>
            <a:ext cx="10874696"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7856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3204B82-5A83-3B45-9BE4-0F010C32C38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88"/>
            <a:ext cx="121888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217" y="330201"/>
            <a:ext cx="11241221"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33648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10869614"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1663" y="1510730"/>
            <a:ext cx="5307895"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1006" y="1510730"/>
            <a:ext cx="5228208"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469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1006" y="1510730"/>
            <a:ext cx="5228208"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609600" y="238126"/>
            <a:ext cx="10869613"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601663" y="1510730"/>
            <a:ext cx="5307895"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189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38126"/>
            <a:ext cx="11138154" cy="110331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7779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38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DFB24CA-FD7C-B14B-BCCC-2398592A980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763"/>
            <a:ext cx="12211050" cy="45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0CB6F84-0048-A742-BF04-A3F8F694D160}"/>
              </a:ext>
            </a:extLst>
          </p:cNvPr>
          <p:cNvCxnSpPr/>
          <p:nvPr userDrawn="1"/>
        </p:nvCxnSpPr>
        <p:spPr bwMode="auto">
          <a:xfrm>
            <a:off x="-14288" y="4519613"/>
            <a:ext cx="12203113"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5" descr="CCO_ONC_RGB.jpg">
            <a:extLst>
              <a:ext uri="{FF2B5EF4-FFF2-40B4-BE49-F238E27FC236}">
                <a16:creationId xmlns:a16="http://schemas.microsoft.com/office/drawing/2014/main" id="{1B8A1D80-46B4-1D49-B0D7-51D99B50DB0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48638" y="5876925"/>
            <a:ext cx="36718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514217" y="4856673"/>
            <a:ext cx="11281011" cy="1155939"/>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
        <p:nvSpPr>
          <p:cNvPr id="2" name="Title 1"/>
          <p:cNvSpPr>
            <a:spLocks noGrp="1"/>
          </p:cNvSpPr>
          <p:nvPr>
            <p:ph type="title"/>
          </p:nvPr>
        </p:nvSpPr>
        <p:spPr>
          <a:xfrm>
            <a:off x="514350" y="239714"/>
            <a:ext cx="11241088"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609600" y="1895476"/>
            <a:ext cx="1086961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753364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4E4DA6FB-D404-420D-9807-A781BA2EB914}"/>
              </a:ext>
            </a:extLst>
          </p:cNvPr>
          <p:cNvSpPr/>
          <p:nvPr userDrawn="1"/>
        </p:nvSpPr>
        <p:spPr>
          <a:xfrm>
            <a:off x="9446340" y="1474208"/>
            <a:ext cx="2740370" cy="46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888" rIns="60888" anchor="ctr">
            <a:spAutoFit/>
          </a:bodyPr>
          <a:lstStyle/>
          <a:p>
            <a:pPr algn="ctr">
              <a:defRPr/>
            </a:pPr>
            <a:endParaRPr lang="en-US" sz="2399" dirty="0" err="1"/>
          </a:p>
        </p:txBody>
      </p:sp>
      <p:pic>
        <p:nvPicPr>
          <p:cNvPr id="5" name="Picture 5">
            <a:extLst>
              <a:ext uri="{FF2B5EF4-FFF2-40B4-BE49-F238E27FC236}">
                <a16:creationId xmlns:a16="http://schemas.microsoft.com/office/drawing/2014/main" id="{A8EE8335-FC4F-4753-8C83-B57AD10284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0603" y="6100234"/>
            <a:ext cx="10948781" cy="17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A63F2E7D-6DBA-4EAC-8EBF-4BB446209B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3934" y="5725585"/>
            <a:ext cx="418991" cy="65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7D540ECD-46F0-4904-B56C-C0B7C6CADD8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94740" y="6449485"/>
            <a:ext cx="3847098" cy="28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3147B294-ACEA-43BC-A917-69ABE04C3BD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11195"/>
          <a:stretch>
            <a:fillRect/>
          </a:stretch>
        </p:blipFill>
        <p:spPr bwMode="auto">
          <a:xfrm>
            <a:off x="9579656" y="59267"/>
            <a:ext cx="2609170" cy="304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2464" y="1729671"/>
            <a:ext cx="10765318" cy="1643380"/>
          </a:xfrm>
        </p:spPr>
        <p:txBody>
          <a:bodyPr/>
          <a:lstStyle>
            <a:lvl1pPr algn="ctr">
              <a:lnSpc>
                <a:spcPct val="90000"/>
              </a:lnSpc>
              <a:defRPr sz="4795" b="1" cap="none" baseline="0">
                <a:solidFill>
                  <a:schemeClr val="accent1"/>
                </a:solidFill>
                <a:latin typeface="+mj-lt"/>
                <a:cs typeface="Arial" pitchFamily="34" charset="0"/>
              </a:defRPr>
            </a:lvl1pPr>
          </a:lstStyle>
          <a:p>
            <a:r>
              <a:rPr lang="en-US" dirty="0"/>
              <a:t>Click to edit Master title</a:t>
            </a:r>
          </a:p>
        </p:txBody>
      </p:sp>
      <p:sp>
        <p:nvSpPr>
          <p:cNvPr id="3" name="Subtitle 2"/>
          <p:cNvSpPr>
            <a:spLocks noGrp="1"/>
          </p:cNvSpPr>
          <p:nvPr>
            <p:ph type="subTitle" idx="1"/>
          </p:nvPr>
        </p:nvSpPr>
        <p:spPr>
          <a:xfrm>
            <a:off x="462492" y="3592886"/>
            <a:ext cx="10765320" cy="1155700"/>
          </a:xfrm>
        </p:spPr>
        <p:txBody>
          <a:bodyPr/>
          <a:lstStyle>
            <a:lvl1pPr marL="0" indent="0" algn="ctr">
              <a:buNone/>
              <a:defRPr sz="3728" b="0">
                <a:solidFill>
                  <a:schemeClr val="accent4"/>
                </a:solidFill>
                <a:latin typeface="+mj-lt"/>
                <a:cs typeface="Arial" pitchFamily="34" charset="0"/>
              </a:defRPr>
            </a:lvl1pPr>
            <a:lvl2pPr marL="608900" indent="0" algn="ctr">
              <a:buNone/>
              <a:defRPr>
                <a:solidFill>
                  <a:schemeClr val="tx1">
                    <a:tint val="75000"/>
                  </a:schemeClr>
                </a:solidFill>
              </a:defRPr>
            </a:lvl2pPr>
            <a:lvl3pPr marL="1217798" indent="0" algn="ctr">
              <a:buNone/>
              <a:defRPr>
                <a:solidFill>
                  <a:schemeClr val="tx1">
                    <a:tint val="75000"/>
                  </a:schemeClr>
                </a:solidFill>
              </a:defRPr>
            </a:lvl3pPr>
            <a:lvl4pPr marL="1826698" indent="0" algn="ctr">
              <a:buNone/>
              <a:defRPr>
                <a:solidFill>
                  <a:schemeClr val="tx1">
                    <a:tint val="75000"/>
                  </a:schemeClr>
                </a:solidFill>
              </a:defRPr>
            </a:lvl4pPr>
            <a:lvl5pPr marL="2435596" indent="0" algn="ctr">
              <a:buNone/>
              <a:defRPr>
                <a:solidFill>
                  <a:schemeClr val="tx1">
                    <a:tint val="75000"/>
                  </a:schemeClr>
                </a:solidFill>
              </a:defRPr>
            </a:lvl5pPr>
            <a:lvl6pPr marL="3044496" indent="0" algn="ctr">
              <a:buNone/>
              <a:defRPr>
                <a:solidFill>
                  <a:schemeClr val="tx1">
                    <a:tint val="75000"/>
                  </a:schemeClr>
                </a:solidFill>
              </a:defRPr>
            </a:lvl6pPr>
            <a:lvl7pPr marL="3653394" indent="0" algn="ctr">
              <a:buNone/>
              <a:defRPr>
                <a:solidFill>
                  <a:schemeClr val="tx1">
                    <a:tint val="75000"/>
                  </a:schemeClr>
                </a:solidFill>
              </a:defRPr>
            </a:lvl7pPr>
            <a:lvl8pPr marL="4262294" indent="0" algn="ctr">
              <a:buNone/>
              <a:defRPr>
                <a:solidFill>
                  <a:schemeClr val="tx1">
                    <a:tint val="75000"/>
                  </a:schemeClr>
                </a:solidFill>
              </a:defRPr>
            </a:lvl8pPr>
            <a:lvl9pPr marL="487119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74638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Section Divider Slide">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27BFE5F6-6917-4FEB-AC8A-2F7A4CD00818}"/>
              </a:ext>
            </a:extLst>
          </p:cNvPr>
          <p:cNvSpPr/>
          <p:nvPr userDrawn="1"/>
        </p:nvSpPr>
        <p:spPr>
          <a:xfrm>
            <a:off x="0" y="1"/>
            <a:ext cx="12188825" cy="5560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888" rIns="60888" anchor="ctr"/>
          <a:lstStyle/>
          <a:p>
            <a:pPr algn="ctr">
              <a:defRPr/>
            </a:pPr>
            <a:endParaRPr lang="en-US" sz="2399" dirty="0" err="1"/>
          </a:p>
        </p:txBody>
      </p:sp>
      <p:pic>
        <p:nvPicPr>
          <p:cNvPr id="5" name="Picture 8">
            <a:extLst>
              <a:ext uri="{FF2B5EF4-FFF2-40B4-BE49-F238E27FC236}">
                <a16:creationId xmlns:a16="http://schemas.microsoft.com/office/drawing/2014/main" id="{A4BE0179-147C-4E53-890A-4702048BBA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0603" y="6100234"/>
            <a:ext cx="10948781" cy="17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804B8C9D-4E46-4AE4-9291-BD38C31DE6F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3934" y="5725585"/>
            <a:ext cx="418991" cy="65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2271157-221A-4C29-9D97-E3DAFD6CE97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94740" y="6449485"/>
            <a:ext cx="3847098" cy="28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07EEBCAA-F881-4F39-8034-1CFB6B9776A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11134"/>
          <a:stretch>
            <a:fillRect/>
          </a:stretch>
        </p:blipFill>
        <p:spPr bwMode="auto">
          <a:xfrm>
            <a:off x="9581771" y="59267"/>
            <a:ext cx="2607054" cy="304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2466" y="1729672"/>
            <a:ext cx="10763596" cy="1656577"/>
          </a:xfrm>
        </p:spPr>
        <p:txBody>
          <a:bodyPr/>
          <a:lstStyle>
            <a:lvl1pPr algn="ctr">
              <a:lnSpc>
                <a:spcPct val="90000"/>
              </a:lnSpc>
              <a:defRPr sz="4795" b="1" cap="none" baseline="0">
                <a:solidFill>
                  <a:srgbClr val="FFFFFF"/>
                </a:solidFill>
                <a:latin typeface="+mj-lt"/>
                <a:cs typeface="Arial" pitchFamily="34" charset="0"/>
              </a:defRPr>
            </a:lvl1pPr>
          </a:lstStyle>
          <a:p>
            <a:r>
              <a:rPr lang="en-US" dirty="0"/>
              <a:t>Click to edit Master title</a:t>
            </a:r>
          </a:p>
        </p:txBody>
      </p:sp>
      <p:sp>
        <p:nvSpPr>
          <p:cNvPr id="3" name="Subtitle 2"/>
          <p:cNvSpPr>
            <a:spLocks noGrp="1"/>
          </p:cNvSpPr>
          <p:nvPr>
            <p:ph type="subTitle" idx="1"/>
          </p:nvPr>
        </p:nvSpPr>
        <p:spPr>
          <a:xfrm>
            <a:off x="462465" y="3593313"/>
            <a:ext cx="10763599" cy="1157168"/>
          </a:xfrm>
        </p:spPr>
        <p:txBody>
          <a:bodyPr/>
          <a:lstStyle>
            <a:lvl1pPr marL="0" indent="0" algn="ctr">
              <a:buNone/>
              <a:defRPr sz="3728" b="0">
                <a:solidFill>
                  <a:srgbClr val="FFFFFF"/>
                </a:solidFill>
                <a:latin typeface="+mj-lt"/>
                <a:cs typeface="Arial" pitchFamily="34" charset="0"/>
              </a:defRPr>
            </a:lvl1pPr>
            <a:lvl2pPr marL="608900" indent="0" algn="ctr">
              <a:buNone/>
              <a:defRPr>
                <a:solidFill>
                  <a:schemeClr val="tx1">
                    <a:tint val="75000"/>
                  </a:schemeClr>
                </a:solidFill>
              </a:defRPr>
            </a:lvl2pPr>
            <a:lvl3pPr marL="1217798" indent="0" algn="ctr">
              <a:buNone/>
              <a:defRPr>
                <a:solidFill>
                  <a:schemeClr val="tx1">
                    <a:tint val="75000"/>
                  </a:schemeClr>
                </a:solidFill>
              </a:defRPr>
            </a:lvl3pPr>
            <a:lvl4pPr marL="1826698" indent="0" algn="ctr">
              <a:buNone/>
              <a:defRPr>
                <a:solidFill>
                  <a:schemeClr val="tx1">
                    <a:tint val="75000"/>
                  </a:schemeClr>
                </a:solidFill>
              </a:defRPr>
            </a:lvl4pPr>
            <a:lvl5pPr marL="2435596" indent="0" algn="ctr">
              <a:buNone/>
              <a:defRPr>
                <a:solidFill>
                  <a:schemeClr val="tx1">
                    <a:tint val="75000"/>
                  </a:schemeClr>
                </a:solidFill>
              </a:defRPr>
            </a:lvl5pPr>
            <a:lvl6pPr marL="3044496" indent="0" algn="ctr">
              <a:buNone/>
              <a:defRPr>
                <a:solidFill>
                  <a:schemeClr val="tx1">
                    <a:tint val="75000"/>
                  </a:schemeClr>
                </a:solidFill>
              </a:defRPr>
            </a:lvl6pPr>
            <a:lvl7pPr marL="3653394" indent="0" algn="ctr">
              <a:buNone/>
              <a:defRPr>
                <a:solidFill>
                  <a:schemeClr val="tx1">
                    <a:tint val="75000"/>
                  </a:schemeClr>
                </a:solidFill>
              </a:defRPr>
            </a:lvl7pPr>
            <a:lvl8pPr marL="4262294" indent="0" algn="ctr">
              <a:buNone/>
              <a:defRPr>
                <a:solidFill>
                  <a:schemeClr val="tx1">
                    <a:tint val="75000"/>
                  </a:schemeClr>
                </a:solidFill>
              </a:defRPr>
            </a:lvl8pPr>
            <a:lvl9pPr marL="487119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0763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E08020-5A65-418D-804F-9114777B4097}" type="datetimeFigureOut">
              <a:rPr lang="en-GB" smtClean="0"/>
              <a:t>04/09/2019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304149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5544FBB-BEB5-453C-AEE5-1BF391000ECC}"/>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181016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91429" y="365423"/>
            <a:ext cx="9214749" cy="778535"/>
          </a:xfrm>
        </p:spPr>
        <p:txBody>
          <a:bodyPr/>
          <a:lstStyle/>
          <a:p>
            <a:r>
              <a:rPr lang="en-US"/>
              <a:t>Click to edit Master title style</a:t>
            </a:r>
          </a:p>
        </p:txBody>
      </p:sp>
      <p:sp>
        <p:nvSpPr>
          <p:cNvPr id="3" name="Content Placeholder 2"/>
          <p:cNvSpPr>
            <a:spLocks noGrp="1"/>
          </p:cNvSpPr>
          <p:nvPr>
            <p:ph sz="half" idx="1"/>
          </p:nvPr>
        </p:nvSpPr>
        <p:spPr>
          <a:xfrm>
            <a:off x="791429" y="1285752"/>
            <a:ext cx="5154857" cy="4352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285752"/>
            <a:ext cx="5154857" cy="4352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07D86234-88DB-4DD2-B2F2-3C1BA2A89C8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838232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791429" y="365423"/>
            <a:ext cx="9214749" cy="778535"/>
          </a:xfrm>
        </p:spPr>
        <p:txBody>
          <a:bodyPr/>
          <a:lstStyle/>
          <a:p>
            <a:r>
              <a:rPr lang="en-US"/>
              <a:t>Click to edit Master title style</a:t>
            </a:r>
          </a:p>
        </p:txBody>
      </p:sp>
      <p:sp>
        <p:nvSpPr>
          <p:cNvPr id="3" name="Content Placeholder 2"/>
          <p:cNvSpPr>
            <a:spLocks noGrp="1"/>
          </p:cNvSpPr>
          <p:nvPr>
            <p:ph sz="half" idx="1"/>
          </p:nvPr>
        </p:nvSpPr>
        <p:spPr>
          <a:xfrm>
            <a:off x="791429" y="1285752"/>
            <a:ext cx="5154857" cy="4352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2"/>
          </p:nvPr>
        </p:nvSpPr>
        <p:spPr>
          <a:xfrm>
            <a:off x="6130387" y="1285752"/>
            <a:ext cx="5135812" cy="4352069"/>
          </a:xfrm>
        </p:spPr>
        <p:txBody>
          <a:bodyPr rtlCol="0" anchor="ctr">
            <a:noAutofit/>
          </a:bodyPr>
          <a:lstStyle>
            <a:lvl1pPr marL="0" indent="0" algn="ctr">
              <a:lnSpc>
                <a:spcPct val="85000"/>
              </a:lnSpc>
              <a:buNone/>
              <a:defRPr/>
            </a:lvl1pPr>
          </a:lstStyle>
          <a:p>
            <a:pPr lvl="0"/>
            <a:r>
              <a:rPr lang="es-ES" noProof="0"/>
              <a:t>Haga clic en el icono para agregar una imagen</a:t>
            </a:r>
            <a:endParaRPr lang="en-US" noProof="0" dirty="0"/>
          </a:p>
        </p:txBody>
      </p:sp>
      <p:sp>
        <p:nvSpPr>
          <p:cNvPr id="5" name="Footer Placeholder 3">
            <a:extLst>
              <a:ext uri="{FF2B5EF4-FFF2-40B4-BE49-F238E27FC236}">
                <a16:creationId xmlns:a16="http://schemas.microsoft.com/office/drawing/2014/main" id="{238AE94C-A9C6-4260-B48F-134DECE96D35}"/>
              </a:ext>
            </a:extLst>
          </p:cNvPr>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654814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3">
            <a:extLst>
              <a:ext uri="{FF2B5EF4-FFF2-40B4-BE49-F238E27FC236}">
                <a16:creationId xmlns:a16="http://schemas.microsoft.com/office/drawing/2014/main" id="{4697EBA2-3F01-42F3-80C7-E0B60B7B14E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984130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226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84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EFF2EFB-9C59-4ECD-9371-72313510EF80}"/>
              </a:ext>
            </a:extLst>
          </p:cNvPr>
          <p:cNvSpPr>
            <a:spLocks noGrp="1"/>
          </p:cNvSpPr>
          <p:nvPr>
            <p:ph type="dt" sz="half" idx="10"/>
          </p:nvPr>
        </p:nvSpPr>
        <p:spPr>
          <a:xfrm>
            <a:off x="609441" y="6356351"/>
            <a:ext cx="2844059" cy="366183"/>
          </a:xfrm>
          <a:prstGeom prst="rect">
            <a:avLst/>
          </a:prstGeom>
        </p:spPr>
        <p:txBody>
          <a:bodyPr/>
          <a:lstStyle>
            <a:lvl1pPr>
              <a:defRPr>
                <a:solidFill>
                  <a:srgbClr val="58595B"/>
                </a:solidFill>
                <a:latin typeface="Arial"/>
              </a:defRPr>
            </a:lvl1pPr>
          </a:lstStyle>
          <a:p>
            <a:pPr>
              <a:defRPr/>
            </a:pPr>
            <a:fld id="{8B304036-B126-453F-9577-83CDA012EEB6}" type="datetimeFigureOut">
              <a:rPr lang="en-US"/>
              <a:pPr>
                <a:defRPr/>
              </a:pPr>
              <a:t>9/4/2019</a:t>
            </a:fld>
            <a:endParaRPr lang="en-US"/>
          </a:p>
        </p:txBody>
      </p:sp>
      <p:sp>
        <p:nvSpPr>
          <p:cNvPr id="3" name="Footer Placeholder 4">
            <a:extLst>
              <a:ext uri="{FF2B5EF4-FFF2-40B4-BE49-F238E27FC236}">
                <a16:creationId xmlns:a16="http://schemas.microsoft.com/office/drawing/2014/main" id="{362DF7F3-1392-417A-88EC-C402D7113A60}"/>
              </a:ext>
            </a:extLst>
          </p:cNvPr>
          <p:cNvSpPr>
            <a:spLocks noGrp="1"/>
          </p:cNvSpPr>
          <p:nvPr>
            <p:ph type="ftr" sz="quarter" idx="11"/>
          </p:nvPr>
        </p:nvSpPr>
        <p:spPr/>
        <p:txBody>
          <a:bodyPr/>
          <a:lstStyle>
            <a:lvl1pPr>
              <a:defRPr>
                <a:solidFill>
                  <a:srgbClr val="58595B"/>
                </a:solidFill>
              </a:defRPr>
            </a:lvl1pPr>
          </a:lstStyle>
          <a:p>
            <a:pPr>
              <a:defRPr/>
            </a:pPr>
            <a:endParaRPr lang="en-US"/>
          </a:p>
        </p:txBody>
      </p:sp>
      <p:sp>
        <p:nvSpPr>
          <p:cNvPr id="4" name="Slide Number Placeholder 5">
            <a:extLst>
              <a:ext uri="{FF2B5EF4-FFF2-40B4-BE49-F238E27FC236}">
                <a16:creationId xmlns:a16="http://schemas.microsoft.com/office/drawing/2014/main" id="{77041261-C1D6-4DC9-B1C5-319D663DE100}"/>
              </a:ext>
            </a:extLst>
          </p:cNvPr>
          <p:cNvSpPr>
            <a:spLocks noGrp="1"/>
          </p:cNvSpPr>
          <p:nvPr>
            <p:ph type="sldNum" sz="quarter" idx="12"/>
          </p:nvPr>
        </p:nvSpPr>
        <p:spPr>
          <a:xfrm>
            <a:off x="8735325" y="6356351"/>
            <a:ext cx="2844059" cy="366183"/>
          </a:xfrm>
          <a:prstGeom prst="rect">
            <a:avLst/>
          </a:prstGeom>
        </p:spPr>
        <p:txBody>
          <a:bodyPr/>
          <a:lstStyle>
            <a:lvl1pPr>
              <a:defRPr>
                <a:solidFill>
                  <a:srgbClr val="58595B"/>
                </a:solidFill>
                <a:latin typeface="Arial"/>
              </a:defRPr>
            </a:lvl1pPr>
          </a:lstStyle>
          <a:p>
            <a:pPr>
              <a:defRPr/>
            </a:pPr>
            <a:fld id="{1B02D998-C1C0-4C55-9BAB-789D31AC0D37}" type="slidenum">
              <a:rPr lang="en-US"/>
              <a:pPr>
                <a:defRPr/>
              </a:pPr>
              <a:t>‹Nº›</a:t>
            </a:fld>
            <a:endParaRPr lang="en-US"/>
          </a:p>
        </p:txBody>
      </p:sp>
    </p:spTree>
    <p:extLst>
      <p:ext uri="{BB962C8B-B14F-4D97-AF65-F5344CB8AC3E}">
        <p14:creationId xmlns:p14="http://schemas.microsoft.com/office/powerpoint/2010/main" val="3006948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16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360" y="115901"/>
            <a:ext cx="10988987" cy="779671"/>
          </a:xfrm>
        </p:spPr>
        <p:txBody>
          <a:bodyPr>
            <a:normAutofit/>
          </a:bodyPr>
          <a:lstStyle>
            <a:lvl1pPr algn="l">
              <a:defRPr sz="3728"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123" y="1376996"/>
            <a:ext cx="10969943" cy="4525963"/>
          </a:xfrm>
        </p:spPr>
        <p:txBody>
          <a:bodyPr>
            <a:normAutofit/>
          </a:bodyPr>
          <a:lstStyle>
            <a:lvl1pPr>
              <a:defRPr lang="en-US" sz="2797" dirty="0" smtClean="0"/>
            </a:lvl1pPr>
            <a:lvl2pPr>
              <a:defRPr lang="en-US" sz="2663" dirty="0" smtClean="0"/>
            </a:lvl2pPr>
            <a:lvl3pPr>
              <a:defRPr lang="en-US" sz="2663"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828" y="6289957"/>
            <a:ext cx="10991104" cy="463313"/>
          </a:xfrm>
        </p:spPr>
        <p:txBody>
          <a:bodyPr anchor="b"/>
          <a:lstStyle>
            <a:lvl1pPr marL="0" indent="0">
              <a:lnSpc>
                <a:spcPct val="100000"/>
              </a:lnSpc>
              <a:spcBef>
                <a:spcPts val="267"/>
              </a:spcBef>
              <a:buNone/>
              <a:defRPr sz="1332" b="0">
                <a:solidFill>
                  <a:srgbClr val="064F59"/>
                </a:solidFill>
              </a:defRPr>
            </a:lvl1pPr>
            <a:lvl2pPr marL="608900" indent="0">
              <a:buNone/>
              <a:defRPr/>
            </a:lvl2pPr>
            <a:lvl3pPr marL="1217798" indent="0">
              <a:buNone/>
              <a:defRPr/>
            </a:lvl3pPr>
            <a:lvl4pPr marL="1826698" indent="0">
              <a:buNone/>
              <a:defRPr/>
            </a:lvl4pPr>
            <a:lvl5pPr marL="2435596" indent="0">
              <a:buNone/>
              <a:defRPr/>
            </a:lvl5pPr>
          </a:lstStyle>
          <a:p>
            <a:pPr lvl="0"/>
            <a:r>
              <a:rPr lang="es-ES" noProof="0"/>
              <a:t>Haga clic para modificar el estilo de texto del patrón</a:t>
            </a:r>
          </a:p>
        </p:txBody>
      </p:sp>
      <p:sp>
        <p:nvSpPr>
          <p:cNvPr id="5" name="Slide Number Placeholder 5">
            <a:extLst>
              <a:ext uri="{FF2B5EF4-FFF2-40B4-BE49-F238E27FC236}">
                <a16:creationId xmlns:a16="http://schemas.microsoft.com/office/drawing/2014/main" id="{6877761A-B858-4F7E-AE75-09245DF42E35}"/>
              </a:ext>
            </a:extLst>
          </p:cNvPr>
          <p:cNvSpPr>
            <a:spLocks noGrp="1"/>
          </p:cNvSpPr>
          <p:nvPr>
            <p:ph type="sldNum" sz="quarter" idx="11"/>
          </p:nvPr>
        </p:nvSpPr>
        <p:spPr>
          <a:xfrm>
            <a:off x="9010420" y="6491817"/>
            <a:ext cx="2844059" cy="364067"/>
          </a:xfrm>
          <a:prstGeom prst="rect">
            <a:avLst/>
          </a:prstGeom>
        </p:spPr>
        <p:txBody>
          <a:bodyPr/>
          <a:lstStyle>
            <a:lvl1pPr>
              <a:defRPr sz="1465">
                <a:solidFill>
                  <a:srgbClr val="064F59"/>
                </a:solidFill>
                <a:latin typeface="Arial" charset="0"/>
              </a:defRPr>
            </a:lvl1pPr>
          </a:lstStyle>
          <a:p>
            <a:pPr>
              <a:defRPr/>
            </a:pPr>
            <a:fld id="{70D9E053-AE2B-4CFB-AB93-586E831CBDD1}" type="slidenum">
              <a:rPr lang="en-US"/>
              <a:pPr>
                <a:defRPr/>
              </a:pPr>
              <a:t>‹Nº›</a:t>
            </a:fld>
            <a:endParaRPr lang="en-US"/>
          </a:p>
        </p:txBody>
      </p:sp>
      <p:sp>
        <p:nvSpPr>
          <p:cNvPr id="6" name="Footer Placeholder 7">
            <a:extLst>
              <a:ext uri="{FF2B5EF4-FFF2-40B4-BE49-F238E27FC236}">
                <a16:creationId xmlns:a16="http://schemas.microsoft.com/office/drawing/2014/main" id="{3476596F-7F42-4067-8F86-D09463964A4A}"/>
              </a:ext>
            </a:extLst>
          </p:cNvPr>
          <p:cNvSpPr>
            <a:spLocks noGrp="1"/>
          </p:cNvSpPr>
          <p:nvPr>
            <p:ph type="ftr" sz="quarter" idx="12"/>
          </p:nvPr>
        </p:nvSpPr>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142537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ection Divider C">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3D066F76-53B8-4C2D-A41B-447F56F406E5}"/>
              </a:ext>
            </a:extLst>
          </p:cNvPr>
          <p:cNvSpPr txBox="1"/>
          <p:nvPr userDrawn="1"/>
        </p:nvSpPr>
        <p:spPr>
          <a:xfrm>
            <a:off x="5566063" y="6388100"/>
            <a:ext cx="1056700" cy="201594"/>
          </a:xfrm>
          <a:prstGeom prst="rect">
            <a:avLst/>
          </a:prstGeom>
          <a:noFill/>
        </p:spPr>
        <p:txBody>
          <a:bodyPr wrap="none">
            <a:spAutoFit/>
          </a:bodyPr>
          <a:lstStyle/>
          <a:p>
            <a:pPr algn="ctr" defTabSz="1217798" eaLnBrk="1" hangingPunct="1">
              <a:defRPr/>
            </a:pPr>
            <a:r>
              <a:rPr lang="en-US" sz="1065" baseline="-25000">
                <a:solidFill>
                  <a:srgbClr val="808285"/>
                </a:solidFill>
                <a:latin typeface="Arial" pitchFamily="34" charset="0"/>
                <a:ea typeface="ＭＳ Ｐゴシック" pitchFamily="34" charset="-128"/>
              </a:rPr>
              <a:t>For Internal Use Only</a:t>
            </a:r>
            <a:endParaRPr lang="en-US" sz="1065" baseline="-25000" dirty="0" err="1">
              <a:solidFill>
                <a:srgbClr val="808285"/>
              </a:solidFill>
              <a:latin typeface="Arial" pitchFamily="34" charset="0"/>
              <a:ea typeface="ＭＳ Ｐゴシック" pitchFamily="34" charset="-128"/>
              <a:cs typeface="Arial" pitchFamily="34" charset="0"/>
            </a:endParaRPr>
          </a:p>
        </p:txBody>
      </p:sp>
      <p:pic>
        <p:nvPicPr>
          <p:cNvPr id="5" name="Picture 9">
            <a:extLst>
              <a:ext uri="{FF2B5EF4-FFF2-40B4-BE49-F238E27FC236}">
                <a16:creationId xmlns:a16="http://schemas.microsoft.com/office/drawing/2014/main" id="{0C06CE38-F468-4250-97A6-F4CE9B8C6E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1603" y="5992285"/>
            <a:ext cx="2412372" cy="76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E58A0C2C-81DE-458C-A51F-81A4497693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5058" y="6400801"/>
            <a:ext cx="1290830"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9609" y="1863656"/>
            <a:ext cx="9612152" cy="1470025"/>
          </a:xfrm>
          <a:prstGeom prst="rect">
            <a:avLst/>
          </a:prstGeom>
        </p:spPr>
        <p:txBody>
          <a:bodyPr/>
          <a:lstStyle>
            <a:lvl1pPr algn="l">
              <a:lnSpc>
                <a:spcPct val="90000"/>
              </a:lnSpc>
              <a:defRPr sz="3991" b="1" cap="none" baseline="0">
                <a:solidFill>
                  <a:schemeClr val="tx1"/>
                </a:solidFill>
                <a:latin typeface="Arial" pitchFamily="34" charset="0"/>
                <a:cs typeface="Arial" pitchFamily="34" charset="0"/>
              </a:defRPr>
            </a:lvl1pPr>
          </a:lstStyle>
          <a:p>
            <a:r>
              <a:rPr lang="en-US" dirty="0"/>
              <a:t>Click to edit Master title</a:t>
            </a:r>
          </a:p>
        </p:txBody>
      </p:sp>
      <p:sp>
        <p:nvSpPr>
          <p:cNvPr id="11" name="Content Placeholder 5"/>
          <p:cNvSpPr>
            <a:spLocks noGrp="1"/>
          </p:cNvSpPr>
          <p:nvPr>
            <p:ph sz="quarter" idx="11"/>
          </p:nvPr>
        </p:nvSpPr>
        <p:spPr>
          <a:xfrm>
            <a:off x="1609609" y="3593563"/>
            <a:ext cx="9601811" cy="1152543"/>
          </a:xfrm>
          <a:prstGeom prst="rect">
            <a:avLst/>
          </a:prstGeom>
        </p:spPr>
        <p:txBody>
          <a:bodyPr/>
          <a:lstStyle>
            <a:lvl1pPr>
              <a:defRPr sz="1864">
                <a:solidFill>
                  <a:schemeClr val="tx1"/>
                </a:solidFill>
              </a:defRPr>
            </a:lvl1pPr>
            <a:lvl2pPr marL="0" indent="0">
              <a:spcAft>
                <a:spcPts val="667"/>
              </a:spcAft>
              <a:buFontTx/>
              <a:buNone/>
              <a:defRPr sz="1464" b="0">
                <a:solidFill>
                  <a:schemeClr val="tx1"/>
                </a:solidFill>
              </a:defRPr>
            </a:lvl2pPr>
            <a:lvl3pPr marL="0" indent="0">
              <a:spcAft>
                <a:spcPts val="667"/>
              </a:spcAft>
              <a:buFontTx/>
              <a:buNone/>
              <a:defRPr sz="1464" b="0">
                <a:solidFill>
                  <a:schemeClr val="tx1"/>
                </a:solidFill>
              </a:defRPr>
            </a:lvl3pPr>
            <a:lvl4pPr marL="0" indent="0">
              <a:spcAft>
                <a:spcPts val="667"/>
              </a:spcAft>
              <a:buFontTx/>
              <a:buNone/>
              <a:defRPr sz="1464" b="0">
                <a:solidFill>
                  <a:schemeClr val="tx1"/>
                </a:solidFill>
              </a:defRPr>
            </a:lvl4pPr>
            <a:lvl5pPr marL="0" indent="0">
              <a:spcAft>
                <a:spcPts val="667"/>
              </a:spcAft>
              <a:buFontTx/>
              <a:buNone/>
              <a:defRPr sz="1464"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50369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E08020-5A65-418D-804F-9114777B4097}" type="datetimeFigureOut">
              <a:rPr lang="en-GB" smtClean="0"/>
              <a:t>04/09/2019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1428437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6"/>
          <p:cNvSpPr>
            <a:spLocks noGrp="1"/>
          </p:cNvSpPr>
          <p:nvPr>
            <p:ph type="body" sz="quarter" idx="10"/>
          </p:nvPr>
        </p:nvSpPr>
        <p:spPr>
          <a:xfrm>
            <a:off x="624271" y="6195831"/>
            <a:ext cx="5470158" cy="431800"/>
          </a:xfrm>
        </p:spPr>
        <p:txBody>
          <a:bodyPr anchor="b"/>
          <a:lstStyle>
            <a:lvl1pPr marL="0" indent="0">
              <a:buNone/>
              <a:defRPr sz="1065"/>
            </a:lvl1pPr>
          </a:lstStyle>
          <a:p>
            <a:pPr lvl="0"/>
            <a:r>
              <a:rPr lang="en-US" dirty="0"/>
              <a:t>Click to edit Master text styles</a:t>
            </a:r>
            <a:endParaRPr lang="en-GB" dirty="0"/>
          </a:p>
        </p:txBody>
      </p:sp>
      <p:sp>
        <p:nvSpPr>
          <p:cNvPr id="6" name="Text Placeholder 6"/>
          <p:cNvSpPr>
            <a:spLocks noGrp="1"/>
          </p:cNvSpPr>
          <p:nvPr>
            <p:ph type="body" sz="quarter" idx="11"/>
          </p:nvPr>
        </p:nvSpPr>
        <p:spPr>
          <a:xfrm>
            <a:off x="6094413" y="6195831"/>
            <a:ext cx="5470159" cy="431800"/>
          </a:xfrm>
        </p:spPr>
        <p:txBody>
          <a:bodyPr anchor="b"/>
          <a:lstStyle>
            <a:lvl1pPr marL="0" indent="0" algn="r">
              <a:buNone/>
              <a:defRPr sz="1065"/>
            </a:lvl1pPr>
          </a:lstStyle>
          <a:p>
            <a:pPr lvl="0"/>
            <a:r>
              <a:rPr lang="en-US" dirty="0"/>
              <a:t>Click to edit Master text styles</a:t>
            </a:r>
            <a:endParaRPr lang="en-GB" dirty="0"/>
          </a:p>
        </p:txBody>
      </p:sp>
    </p:spTree>
    <p:extLst>
      <p:ext uri="{BB962C8B-B14F-4D97-AF65-F5344CB8AC3E}">
        <p14:creationId xmlns:p14="http://schemas.microsoft.com/office/powerpoint/2010/main" val="352936186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4" name="Text Placeholder 21"/>
          <p:cNvSpPr>
            <a:spLocks noGrp="1"/>
          </p:cNvSpPr>
          <p:nvPr>
            <p:ph type="body" sz="quarter" idx="10"/>
          </p:nvPr>
        </p:nvSpPr>
        <p:spPr>
          <a:xfrm>
            <a:off x="647537" y="6267461"/>
            <a:ext cx="7364083" cy="463313"/>
          </a:xfrm>
        </p:spPr>
        <p:txBody>
          <a:bodyPr anchor="b"/>
          <a:lstStyle>
            <a:lvl1pPr marL="0" indent="0">
              <a:lnSpc>
                <a:spcPct val="100000"/>
              </a:lnSpc>
              <a:spcBef>
                <a:spcPts val="200"/>
              </a:spcBef>
              <a:buNone/>
              <a:defRPr sz="1065" b="0" baseline="0">
                <a:solidFill>
                  <a:schemeClr val="bg1"/>
                </a:solidFill>
              </a:defRPr>
            </a:lvl1pPr>
            <a:lvl2pPr marL="456795" indent="0">
              <a:buNone/>
              <a:defRPr/>
            </a:lvl2pPr>
            <a:lvl3pPr marL="913593" indent="0">
              <a:buNone/>
              <a:defRPr/>
            </a:lvl3pPr>
            <a:lvl4pPr marL="1370388" indent="0">
              <a:buNone/>
              <a:defRPr/>
            </a:lvl4pPr>
            <a:lvl5pPr marL="1827184" indent="0">
              <a:buNone/>
              <a:defRPr/>
            </a:lvl5pPr>
          </a:lstStyle>
          <a:p>
            <a:pPr lvl="0"/>
            <a:r>
              <a:rPr lang="es-ES" noProof="0"/>
              <a:t>Editar los estilos de texto del patrón</a:t>
            </a:r>
          </a:p>
        </p:txBody>
      </p:sp>
      <p:sp>
        <p:nvSpPr>
          <p:cNvPr id="5" name="Slide Number Placeholder 5">
            <a:extLst>
              <a:ext uri="{FF2B5EF4-FFF2-40B4-BE49-F238E27FC236}">
                <a16:creationId xmlns:a16="http://schemas.microsoft.com/office/drawing/2014/main" id="{B8DE1130-1AB8-45D3-91BB-DEC54C94ADE3}"/>
              </a:ext>
            </a:extLst>
          </p:cNvPr>
          <p:cNvSpPr>
            <a:spLocks noGrp="1"/>
          </p:cNvSpPr>
          <p:nvPr>
            <p:ph type="sldNum" sz="quarter" idx="11"/>
          </p:nvPr>
        </p:nvSpPr>
        <p:spPr>
          <a:xfrm>
            <a:off x="11579384" y="6553200"/>
            <a:ext cx="609441" cy="304800"/>
          </a:xfrm>
          <a:prstGeom prst="rect">
            <a:avLst/>
          </a:prstGeom>
        </p:spPr>
        <p:txBody>
          <a:bodyPr vert="horz" lIns="68598" tIns="34299" rIns="68598" bIns="34299" rtlCol="0" anchor="b"/>
          <a:lstStyle>
            <a:lvl1pPr algn="ctr">
              <a:defRPr sz="932" b="0">
                <a:solidFill>
                  <a:schemeClr val="tx1"/>
                </a:solidFill>
              </a:defRPr>
            </a:lvl1pPr>
          </a:lstStyle>
          <a:p>
            <a:pPr>
              <a:defRPr/>
            </a:pPr>
            <a:fld id="{7A288499-0008-4A08-8B6E-6F46025E2ABB}" type="slidenum">
              <a:rPr lang="en-US"/>
              <a:pPr>
                <a:defRPr/>
              </a:pPr>
              <a:t>‹Nº›</a:t>
            </a:fld>
            <a:endParaRPr lang="en-US"/>
          </a:p>
        </p:txBody>
      </p:sp>
    </p:spTree>
    <p:extLst>
      <p:ext uri="{BB962C8B-B14F-4D97-AF65-F5344CB8AC3E}">
        <p14:creationId xmlns:p14="http://schemas.microsoft.com/office/powerpoint/2010/main" val="184071057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72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bl">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09441" y="274637"/>
            <a:ext cx="10969943" cy="1143000"/>
          </a:xfrm>
        </p:spPr>
        <p:txBody>
          <a:bodyPr/>
          <a:lstStyle/>
          <a:p>
            <a:r>
              <a:rPr lang="es-ES_tradnl"/>
              <a:t>Clic para editar título</a:t>
            </a:r>
            <a:endParaRPr lang="es-ES"/>
          </a:p>
        </p:txBody>
      </p:sp>
      <p:sp>
        <p:nvSpPr>
          <p:cNvPr id="3" name="Marcador de tabla 2"/>
          <p:cNvSpPr>
            <a:spLocks noGrp="1"/>
          </p:cNvSpPr>
          <p:nvPr>
            <p:ph type="tbl" idx="1"/>
          </p:nvPr>
        </p:nvSpPr>
        <p:spPr>
          <a:xfrm>
            <a:off x="609441" y="1600201"/>
            <a:ext cx="10969943" cy="4525964"/>
          </a:xfrm>
        </p:spPr>
        <p:txBody>
          <a:bodyPr rtlCol="0">
            <a:noAutofit/>
          </a:bodyPr>
          <a:lstStyle/>
          <a:p>
            <a:pPr lvl="0"/>
            <a:endParaRPr lang="es-ES" noProof="0"/>
          </a:p>
        </p:txBody>
      </p:sp>
      <p:sp>
        <p:nvSpPr>
          <p:cNvPr id="4" name="Marcador de fecha 3">
            <a:extLst>
              <a:ext uri="{FF2B5EF4-FFF2-40B4-BE49-F238E27FC236}">
                <a16:creationId xmlns:a16="http://schemas.microsoft.com/office/drawing/2014/main" id="{C4E6D2C5-3F01-42AE-B6AC-E0210B7D5019}"/>
              </a:ext>
            </a:extLst>
          </p:cNvPr>
          <p:cNvSpPr>
            <a:spLocks noGrp="1"/>
          </p:cNvSpPr>
          <p:nvPr>
            <p:ph type="dt" sz="half" idx="10"/>
          </p:nvPr>
        </p:nvSpPr>
        <p:spPr>
          <a:xfrm>
            <a:off x="609441" y="6356351"/>
            <a:ext cx="2844059" cy="366183"/>
          </a:xfrm>
          <a:prstGeom prst="rect">
            <a:avLst/>
          </a:prstGeom>
        </p:spPr>
        <p:txBody>
          <a:bodyPr/>
          <a:lstStyle>
            <a:lvl1pPr>
              <a:defRPr/>
            </a:lvl1pPr>
          </a:lstStyle>
          <a:p>
            <a:pPr>
              <a:defRPr/>
            </a:pPr>
            <a:fld id="{ABE199AB-3204-4EEF-8871-2CC4F03A3AD4}" type="datetimeFigureOut">
              <a:rPr lang="es-ES"/>
              <a:pPr>
                <a:defRPr/>
              </a:pPr>
              <a:t>04/09/2019</a:t>
            </a:fld>
            <a:endParaRPr lang="en-GB"/>
          </a:p>
        </p:txBody>
      </p:sp>
      <p:sp>
        <p:nvSpPr>
          <p:cNvPr id="5" name="Marcador de pie de página 4">
            <a:extLst>
              <a:ext uri="{FF2B5EF4-FFF2-40B4-BE49-F238E27FC236}">
                <a16:creationId xmlns:a16="http://schemas.microsoft.com/office/drawing/2014/main" id="{862F5AD0-84B7-4848-A985-950347AE6554}"/>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AB151902-41F5-45BB-860B-EDD4A512CB6D}"/>
              </a:ext>
            </a:extLst>
          </p:cNvPr>
          <p:cNvSpPr>
            <a:spLocks noGrp="1"/>
          </p:cNvSpPr>
          <p:nvPr>
            <p:ph type="sldNum" sz="quarter" idx="12"/>
          </p:nvPr>
        </p:nvSpPr>
        <p:spPr>
          <a:xfrm>
            <a:off x="8735325" y="6356351"/>
            <a:ext cx="2844059" cy="366183"/>
          </a:xfrm>
          <a:prstGeom prst="rect">
            <a:avLst/>
          </a:prstGeom>
        </p:spPr>
        <p:txBody>
          <a:bodyPr/>
          <a:lstStyle>
            <a:lvl1pPr>
              <a:defRPr/>
            </a:lvl1pPr>
          </a:lstStyle>
          <a:p>
            <a:pPr>
              <a:defRPr/>
            </a:pPr>
            <a:fld id="{2BB409EF-230A-4F45-8D96-2173B15705A4}" type="slidenum">
              <a:rPr lang="en-GB"/>
              <a:pPr>
                <a:defRPr/>
              </a:pPr>
              <a:t>‹Nº›</a:t>
            </a:fld>
            <a:endParaRPr lang="en-GB"/>
          </a:p>
        </p:txBody>
      </p:sp>
    </p:spTree>
    <p:extLst>
      <p:ext uri="{BB962C8B-B14F-4D97-AF65-F5344CB8AC3E}">
        <p14:creationId xmlns:p14="http://schemas.microsoft.com/office/powerpoint/2010/main" val="2395188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8" name="7 Marcador de texto"/>
          <p:cNvSpPr>
            <a:spLocks noGrp="1"/>
          </p:cNvSpPr>
          <p:nvPr>
            <p:ph type="body" sz="quarter" idx="10"/>
          </p:nvPr>
        </p:nvSpPr>
        <p:spPr>
          <a:xfrm>
            <a:off x="1571230" y="1706589"/>
            <a:ext cx="8951168" cy="4143375"/>
          </a:xfrm>
          <a:prstGeom prst="rect">
            <a:avLst/>
          </a:prstGeom>
        </p:spPr>
        <p:txBody>
          <a:bodyPr/>
          <a:lstStyle>
            <a:lvl1pPr marL="456674" indent="-456674">
              <a:buFont typeface="Arial" panose="020B0604020202020204" pitchFamily="34" charset="0"/>
              <a:buChar char="•"/>
              <a:defRPr sz="2663">
                <a:solidFill>
                  <a:schemeClr val="tx2"/>
                </a:solidFill>
              </a:defRPr>
            </a:lvl1pPr>
            <a:lvl2pPr marL="989461" indent="-380562">
              <a:buFont typeface="Arial" panose="020B0604020202020204" pitchFamily="34" charset="0"/>
              <a:buChar char="‒"/>
              <a:defRPr lang="es-ES" sz="2663" kern="1200" dirty="0" smtClean="0">
                <a:solidFill>
                  <a:schemeClr val="tx1"/>
                </a:solidFill>
                <a:latin typeface="Calibri" pitchFamily="34" charset="0"/>
                <a:ea typeface="+mn-ea"/>
                <a:cs typeface="Arial" charset="0"/>
              </a:defRPr>
            </a:lvl2pPr>
            <a:lvl3pPr>
              <a:defRPr lang="es-ES" sz="2663" kern="1200" dirty="0" smtClean="0">
                <a:solidFill>
                  <a:schemeClr val="tx1"/>
                </a:solidFill>
                <a:latin typeface="Calibri" pitchFamily="34" charset="0"/>
                <a:ea typeface="+mn-ea"/>
                <a:cs typeface="Arial" charset="0"/>
              </a:defRPr>
            </a:lvl3pPr>
            <a:lvl4pPr>
              <a:defRPr lang="es-ES" sz="2131" i="1" kern="1200" dirty="0" smtClean="0">
                <a:solidFill>
                  <a:schemeClr val="bg1">
                    <a:lumMod val="50000"/>
                  </a:schemeClr>
                </a:solidFill>
                <a:latin typeface="Calibri" pitchFamily="34" charset="0"/>
                <a:ea typeface="+mn-ea"/>
                <a:cs typeface="Arial" charset="0"/>
              </a:defRPr>
            </a:lvl4pPr>
            <a:lvl5pPr>
              <a:defRPr lang="es-ES" sz="2131" i="1" kern="1200" dirty="0">
                <a:solidFill>
                  <a:schemeClr val="bg1">
                    <a:lumMod val="50000"/>
                  </a:schemeClr>
                </a:solidFill>
                <a:latin typeface="Calibri" pitchFamily="34" charset="0"/>
                <a:ea typeface="+mn-ea"/>
                <a:cs typeface="Arial"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6" name="15 Título"/>
          <p:cNvSpPr>
            <a:spLocks noGrp="1"/>
          </p:cNvSpPr>
          <p:nvPr>
            <p:ph type="title"/>
          </p:nvPr>
        </p:nvSpPr>
        <p:spPr>
          <a:xfrm>
            <a:off x="190409" y="-48303"/>
            <a:ext cx="10969943" cy="500043"/>
          </a:xfrm>
          <a:prstGeom prst="rect">
            <a:avLst/>
          </a:prstGeom>
        </p:spPr>
        <p:txBody>
          <a:bodyPr/>
          <a:lstStyle>
            <a:lvl1pPr algn="l" rtl="0" fontAlgn="base">
              <a:spcBef>
                <a:spcPct val="0"/>
              </a:spcBef>
              <a:spcAft>
                <a:spcPct val="0"/>
              </a:spcAft>
              <a:defRPr lang="es-ES" sz="3197" b="1" kern="1200" dirty="0">
                <a:solidFill>
                  <a:schemeClr val="tx2"/>
                </a:solidFill>
                <a:latin typeface="Trebuchet MS" pitchFamily="34" charset="0"/>
                <a:ea typeface="+mn-ea"/>
                <a:cs typeface="Arial" charset="0"/>
              </a:defRPr>
            </a:lvl1pPr>
          </a:lstStyle>
          <a:p>
            <a:r>
              <a:rPr lang="es-ES" dirty="0"/>
              <a:t>Haga clic para modificar el estilo de título del patrón</a:t>
            </a:r>
          </a:p>
        </p:txBody>
      </p:sp>
      <p:sp>
        <p:nvSpPr>
          <p:cNvPr id="20" name="19 Marcador de texto"/>
          <p:cNvSpPr>
            <a:spLocks noGrp="1"/>
          </p:cNvSpPr>
          <p:nvPr>
            <p:ph type="body" sz="quarter" idx="11"/>
          </p:nvPr>
        </p:nvSpPr>
        <p:spPr>
          <a:xfrm>
            <a:off x="190409" y="428611"/>
            <a:ext cx="11712781" cy="428628"/>
          </a:xfrm>
          <a:prstGeom prst="rect">
            <a:avLst/>
          </a:prstGeom>
        </p:spPr>
        <p:txBody>
          <a:bodyPr/>
          <a:lstStyle>
            <a:lvl1pPr>
              <a:buFontTx/>
              <a:buNone/>
              <a:defRPr lang="es-ES" sz="2663" i="1" kern="1200" dirty="0" smtClean="0">
                <a:solidFill>
                  <a:schemeClr val="bg2">
                    <a:lumMod val="75000"/>
                  </a:schemeClr>
                </a:solidFill>
                <a:latin typeface="Trebuchet MS" pitchFamily="34" charset="0"/>
                <a:ea typeface="+mn-ea"/>
                <a:cs typeface="Arial" charset="0"/>
              </a:defRPr>
            </a:lvl1pPr>
          </a:lstStyle>
          <a:p>
            <a:pPr lvl="0"/>
            <a:r>
              <a:rPr lang="es-ES" dirty="0"/>
              <a:t>Haga clic para modificar el estilo de texto del patrón</a:t>
            </a:r>
          </a:p>
        </p:txBody>
      </p:sp>
      <p:sp>
        <p:nvSpPr>
          <p:cNvPr id="3" name="Marcador de texto 2"/>
          <p:cNvSpPr>
            <a:spLocks noGrp="1"/>
          </p:cNvSpPr>
          <p:nvPr>
            <p:ph type="body" sz="quarter" idx="12"/>
          </p:nvPr>
        </p:nvSpPr>
        <p:spPr>
          <a:xfrm>
            <a:off x="1570173" y="1006477"/>
            <a:ext cx="8951168" cy="550863"/>
          </a:xfrm>
          <a:prstGeom prst="rect">
            <a:avLst/>
          </a:prstGeom>
        </p:spPr>
        <p:txBody>
          <a:bodyPr/>
          <a:lstStyle>
            <a:lvl1pPr marL="0" indent="0">
              <a:buFontTx/>
              <a:buNone/>
              <a:defRPr sz="3197">
                <a:solidFill>
                  <a:schemeClr val="tx1"/>
                </a:solidFill>
              </a:defRPr>
            </a:lvl1pPr>
            <a:lvl2pPr>
              <a:defRPr sz="2663"/>
            </a:lvl2pPr>
            <a:lvl3pPr>
              <a:defRPr sz="2397"/>
            </a:lvl3pPr>
            <a:lvl4pPr>
              <a:defRPr sz="2131"/>
            </a:lvl4pPr>
            <a:lvl5pPr>
              <a:defRPr sz="2131"/>
            </a:lvl5pPr>
          </a:lstStyle>
          <a:p>
            <a:pPr lvl="0"/>
            <a:r>
              <a:rPr lang="es-ES" dirty="0"/>
              <a:t>Editar el estilo de texto del patrón</a:t>
            </a:r>
          </a:p>
        </p:txBody>
      </p:sp>
    </p:spTree>
    <p:extLst>
      <p:ext uri="{BB962C8B-B14F-4D97-AF65-F5344CB8AC3E}">
        <p14:creationId xmlns:p14="http://schemas.microsoft.com/office/powerpoint/2010/main" val="1314597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0" y="1398593"/>
            <a:ext cx="10967827" cy="4884736"/>
          </a:xfrm>
          <a:prstGeom prst="rect">
            <a:avLst/>
          </a:prstGeom>
        </p:spPr>
        <p:txBody>
          <a:bodyPr/>
          <a:lstStyle>
            <a:lvl1pPr marL="302336" indent="-302336">
              <a:buClr>
                <a:schemeClr val="accent6"/>
              </a:buClr>
              <a:defRPr lang="en-US" sz="3197" b="1" dirty="0" smtClean="0">
                <a:solidFill>
                  <a:schemeClr val="tx1"/>
                </a:solidFill>
                <a:effectLst/>
                <a:latin typeface="Arial" pitchFamily="34" charset="0"/>
                <a:ea typeface="+mn-ea"/>
                <a:cs typeface="+mn-cs"/>
              </a:defRPr>
            </a:lvl1pPr>
            <a:lvl2pPr marL="892206" indent="-513760">
              <a:buClr>
                <a:schemeClr val="accent1"/>
              </a:buClr>
              <a:defRPr lang="en-US" sz="2930" b="1" dirty="0" smtClean="0">
                <a:solidFill>
                  <a:schemeClr val="tx1"/>
                </a:solidFill>
                <a:effectLst/>
                <a:latin typeface="Arial" pitchFamily="34" charset="0"/>
              </a:defRPr>
            </a:lvl2pPr>
            <a:lvl3pPr marL="1217798" indent="-302336">
              <a:buClr>
                <a:schemeClr val="tx1"/>
              </a:buClr>
              <a:defRPr lang="en-US" sz="2663" b="1" dirty="0" smtClean="0">
                <a:solidFill>
                  <a:schemeClr val="tx1"/>
                </a:solidFill>
                <a:effectLst/>
                <a:latin typeface="Arial" pitchFamily="34" charset="0"/>
              </a:defRPr>
            </a:lvl3pPr>
            <a:lvl4pPr marL="1786528" indent="-494731">
              <a:buClr>
                <a:schemeClr val="accent6"/>
              </a:buClr>
              <a:defRPr lang="en-US" sz="2397" b="1" dirty="0">
                <a:solidFill>
                  <a:schemeClr val="tx1"/>
                </a:solidFill>
                <a:effectLst/>
                <a:latin typeface="Arial" pitchFamily="34" charset="0"/>
              </a:defRPr>
            </a:lvl4pPr>
            <a:lvl5pPr marL="2435596" indent="0">
              <a:buClr>
                <a:schemeClr val="accent1"/>
              </a:buClr>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22" name="Text Placeholder 21"/>
          <p:cNvSpPr>
            <a:spLocks noGrp="1"/>
          </p:cNvSpPr>
          <p:nvPr>
            <p:ph type="body" sz="quarter" idx="10"/>
          </p:nvPr>
        </p:nvSpPr>
        <p:spPr>
          <a:xfrm>
            <a:off x="634850" y="6348790"/>
            <a:ext cx="10991104" cy="463313"/>
          </a:xfrm>
          <a:prstGeom prst="rect">
            <a:avLst/>
          </a:prstGeom>
        </p:spPr>
        <p:txBody>
          <a:bodyPr anchor="b"/>
          <a:lstStyle>
            <a:lvl1pPr marL="0" indent="0">
              <a:lnSpc>
                <a:spcPct val="100000"/>
              </a:lnSpc>
              <a:spcBef>
                <a:spcPts val="267"/>
              </a:spcBef>
              <a:buNone/>
              <a:defRPr sz="1465" b="0"/>
            </a:lvl1pPr>
            <a:lvl2pPr marL="608900" indent="0">
              <a:buNone/>
              <a:defRPr/>
            </a:lvl2pPr>
            <a:lvl3pPr marL="1217798" indent="0">
              <a:buNone/>
              <a:defRPr/>
            </a:lvl3pPr>
            <a:lvl4pPr marL="1826698" indent="0">
              <a:buNone/>
              <a:defRPr/>
            </a:lvl4pPr>
            <a:lvl5pPr marL="2435596" indent="0">
              <a:buNone/>
              <a:defRPr/>
            </a:lvl5pPr>
          </a:lstStyle>
          <a:p>
            <a:pPr lvl="0"/>
            <a:r>
              <a:rPr lang="es-ES" noProof="0"/>
              <a:t>Editar los estilos de texto del patrón</a:t>
            </a:r>
          </a:p>
        </p:txBody>
      </p:sp>
      <p:sp>
        <p:nvSpPr>
          <p:cNvPr id="2" name="Title 1"/>
          <p:cNvSpPr>
            <a:spLocks noGrp="1"/>
          </p:cNvSpPr>
          <p:nvPr>
            <p:ph type="title"/>
          </p:nvPr>
        </p:nvSpPr>
        <p:spPr>
          <a:xfrm>
            <a:off x="2462059" y="933457"/>
            <a:ext cx="9133154" cy="865188"/>
          </a:xfrm>
          <a:prstGeom prst="rect">
            <a:avLst/>
          </a:prstGeom>
        </p:spPr>
        <p:txBody>
          <a:bodyPr/>
          <a:lstStyle/>
          <a:p>
            <a:r>
              <a:rPr lang="en-GB" noProof="0"/>
              <a:t>Click to edit Master title style</a:t>
            </a:r>
          </a:p>
        </p:txBody>
      </p:sp>
    </p:spTree>
    <p:extLst>
      <p:ext uri="{BB962C8B-B14F-4D97-AF65-F5344CB8AC3E}">
        <p14:creationId xmlns:p14="http://schemas.microsoft.com/office/powerpoint/2010/main" val="7795487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3" name="Número de diapositiva">
            <a:extLst>
              <a:ext uri="{FF2B5EF4-FFF2-40B4-BE49-F238E27FC236}">
                <a16:creationId xmlns:a16="http://schemas.microsoft.com/office/drawing/2014/main" id="{393F5B0C-9B7E-4DE1-8F24-61DC55AFCEA6}"/>
              </a:ext>
            </a:extLst>
          </p:cNvPr>
          <p:cNvSpPr txBox="1">
            <a:spLocks noGrp="1"/>
          </p:cNvSpPr>
          <p:nvPr>
            <p:ph type="sldNum" sz="quarter" idx="10"/>
          </p:nvPr>
        </p:nvSpPr>
        <p:spPr>
          <a:xfrm>
            <a:off x="0" y="0"/>
            <a:ext cx="0" cy="0"/>
          </a:xfrm>
          <a:prstGeom prst="rect">
            <a:avLst/>
          </a:prstGeom>
        </p:spPr>
        <p:txBody>
          <a:bodyPr/>
          <a:lstStyle>
            <a:lvl1pPr>
              <a:defRPr/>
            </a:lvl1pPr>
          </a:lstStyle>
          <a:p>
            <a:pPr>
              <a:defRPr/>
            </a:pPr>
            <a:fld id="{AB19982A-886F-45EE-A585-07FCA671656A}" type="slidenum">
              <a:rPr/>
              <a:pPr>
                <a:defRPr/>
              </a:pPr>
              <a:t>‹Nº›</a:t>
            </a:fld>
            <a:endParaRPr/>
          </a:p>
        </p:txBody>
      </p:sp>
    </p:spTree>
    <p:extLst>
      <p:ext uri="{BB962C8B-B14F-4D97-AF65-F5344CB8AC3E}">
        <p14:creationId xmlns:p14="http://schemas.microsoft.com/office/powerpoint/2010/main" val="40422994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162" y="2130426"/>
            <a:ext cx="10360501" cy="1470025"/>
          </a:xfrm>
        </p:spPr>
        <p:txBody>
          <a:bodyPr/>
          <a:lstStyle/>
          <a:p>
            <a:r>
              <a:rPr lang="en-US"/>
              <a:t>Clic para editar título</a:t>
            </a:r>
            <a:endParaRPr lang="en-GB"/>
          </a:p>
        </p:txBody>
      </p:sp>
      <p:sp>
        <p:nvSpPr>
          <p:cNvPr id="3" name="Subtítulo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a:t>Haga clic para modificar el estilo de subtítulo del patrón</a:t>
            </a:r>
            <a:endParaRPr lang="en-GB"/>
          </a:p>
        </p:txBody>
      </p:sp>
      <p:sp>
        <p:nvSpPr>
          <p:cNvPr id="4" name="Marcador de fecha 3">
            <a:extLst>
              <a:ext uri="{FF2B5EF4-FFF2-40B4-BE49-F238E27FC236}">
                <a16:creationId xmlns:a16="http://schemas.microsoft.com/office/drawing/2014/main" id="{916B2BFC-1B0B-44DE-A59F-8D171F9C3B56}"/>
              </a:ext>
            </a:extLst>
          </p:cNvPr>
          <p:cNvSpPr>
            <a:spLocks noGrp="1"/>
          </p:cNvSpPr>
          <p:nvPr>
            <p:ph type="dt" sz="half" idx="10"/>
          </p:nvPr>
        </p:nvSpPr>
        <p:spPr/>
        <p:txBody>
          <a:bodyPr/>
          <a:lstStyle>
            <a:lvl1pPr>
              <a:defRPr/>
            </a:lvl1pPr>
          </a:lstStyle>
          <a:p>
            <a:pPr>
              <a:defRPr/>
            </a:pPr>
            <a:fld id="{4E6451D2-A633-409C-930B-19AC7784D35A}"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92A8DF13-5EEA-49D2-8BE8-2A82A4927548}"/>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5574720B-112E-4AC1-A20E-AD3701F8EEC0}"/>
              </a:ext>
            </a:extLst>
          </p:cNvPr>
          <p:cNvSpPr>
            <a:spLocks noGrp="1"/>
          </p:cNvSpPr>
          <p:nvPr>
            <p:ph type="sldNum" sz="quarter" idx="12"/>
          </p:nvPr>
        </p:nvSpPr>
        <p:spPr/>
        <p:txBody>
          <a:bodyPr/>
          <a:lstStyle>
            <a:lvl1pPr>
              <a:defRPr/>
            </a:lvl1pPr>
          </a:lstStyle>
          <a:p>
            <a:pPr>
              <a:defRPr/>
            </a:pPr>
            <a:fld id="{B83B74EF-DAD1-4D31-A363-6894FF64B657}" type="slidenum">
              <a:rPr lang="en-GB" altLang="es-CO"/>
              <a:pPr>
                <a:defRPr/>
              </a:pPr>
              <a:t>‹Nº›</a:t>
            </a:fld>
            <a:endParaRPr lang="en-GB" altLang="es-CO"/>
          </a:p>
        </p:txBody>
      </p:sp>
    </p:spTree>
    <p:extLst>
      <p:ext uri="{BB962C8B-B14F-4D97-AF65-F5344CB8AC3E}">
        <p14:creationId xmlns:p14="http://schemas.microsoft.com/office/powerpoint/2010/main" val="2945502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contenido 2"/>
          <p:cNvSpPr>
            <a:spLocks noGrp="1"/>
          </p:cNvSpPr>
          <p:nvPr>
            <p:ph idx="1"/>
          </p:nvPr>
        </p:nvSpPr>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fecha 3">
            <a:extLst>
              <a:ext uri="{FF2B5EF4-FFF2-40B4-BE49-F238E27FC236}">
                <a16:creationId xmlns:a16="http://schemas.microsoft.com/office/drawing/2014/main" id="{0E3D1B8F-EA1E-4335-8A9C-27B9DE6D5FB6}"/>
              </a:ext>
            </a:extLst>
          </p:cNvPr>
          <p:cNvSpPr>
            <a:spLocks noGrp="1"/>
          </p:cNvSpPr>
          <p:nvPr>
            <p:ph type="dt" sz="half" idx="10"/>
          </p:nvPr>
        </p:nvSpPr>
        <p:spPr/>
        <p:txBody>
          <a:bodyPr/>
          <a:lstStyle>
            <a:lvl1pPr>
              <a:defRPr/>
            </a:lvl1pPr>
          </a:lstStyle>
          <a:p>
            <a:pPr>
              <a:defRPr/>
            </a:pPr>
            <a:fld id="{C4B35A59-E8C6-4F92-BD2E-1CF83E48E167}"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1E64A505-6AF2-4166-9D5C-66E115543197}"/>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A9B59850-4C4B-4895-A936-1544BA42F81C}"/>
              </a:ext>
            </a:extLst>
          </p:cNvPr>
          <p:cNvSpPr>
            <a:spLocks noGrp="1"/>
          </p:cNvSpPr>
          <p:nvPr>
            <p:ph type="sldNum" sz="quarter" idx="12"/>
          </p:nvPr>
        </p:nvSpPr>
        <p:spPr/>
        <p:txBody>
          <a:bodyPr/>
          <a:lstStyle>
            <a:lvl1pPr>
              <a:defRPr/>
            </a:lvl1pPr>
          </a:lstStyle>
          <a:p>
            <a:pPr>
              <a:defRPr/>
            </a:pPr>
            <a:fld id="{54B1ADF3-6FF7-45FC-94F8-30B14C351CD1}" type="slidenum">
              <a:rPr lang="en-GB" altLang="es-CO"/>
              <a:pPr>
                <a:defRPr/>
              </a:pPr>
              <a:t>‹Nº›</a:t>
            </a:fld>
            <a:endParaRPr lang="en-GB" altLang="es-CO"/>
          </a:p>
        </p:txBody>
      </p:sp>
    </p:spTree>
    <p:extLst>
      <p:ext uri="{BB962C8B-B14F-4D97-AF65-F5344CB8AC3E}">
        <p14:creationId xmlns:p14="http://schemas.microsoft.com/office/powerpoint/2010/main" val="3536937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2833" y="4406901"/>
            <a:ext cx="10360501" cy="1362075"/>
          </a:xfrm>
        </p:spPr>
        <p:txBody>
          <a:bodyPr anchor="t"/>
          <a:lstStyle>
            <a:lvl1pPr algn="l">
              <a:defRPr sz="5332" b="1" cap="all"/>
            </a:lvl1pPr>
          </a:lstStyle>
          <a:p>
            <a:r>
              <a:rPr lang="en-US"/>
              <a:t>Clic para editar título</a:t>
            </a:r>
            <a:endParaRPr lang="en-GB"/>
          </a:p>
        </p:txBody>
      </p:sp>
      <p:sp>
        <p:nvSpPr>
          <p:cNvPr id="3" name="Marcador de texto 2"/>
          <p:cNvSpPr>
            <a:spLocks noGrp="1"/>
          </p:cNvSpPr>
          <p:nvPr>
            <p:ph type="body" idx="1"/>
          </p:nvPr>
        </p:nvSpPr>
        <p:spPr>
          <a:xfrm>
            <a:off x="962833" y="2906713"/>
            <a:ext cx="10360501" cy="1500187"/>
          </a:xfrm>
        </p:spPr>
        <p:txBody>
          <a:bodyPr anchor="b"/>
          <a:lstStyle>
            <a:lvl1pPr marL="0" indent="0">
              <a:buNone/>
              <a:defRPr sz="2666">
                <a:solidFill>
                  <a:schemeClr val="tx1">
                    <a:tint val="75000"/>
                  </a:schemeClr>
                </a:solidFill>
              </a:defRPr>
            </a:lvl1pPr>
            <a:lvl2pPr marL="609448" indent="0">
              <a:buNone/>
              <a:defRPr sz="2399">
                <a:solidFill>
                  <a:schemeClr val="tx1">
                    <a:tint val="75000"/>
                  </a:schemeClr>
                </a:solidFill>
              </a:defRPr>
            </a:lvl2pPr>
            <a:lvl3pPr marL="1218895" indent="0">
              <a:buNone/>
              <a:defRPr sz="2133">
                <a:solidFill>
                  <a:schemeClr val="tx1">
                    <a:tint val="75000"/>
                  </a:schemeClr>
                </a:solidFill>
              </a:defRPr>
            </a:lvl3pPr>
            <a:lvl4pPr marL="1828343" indent="0">
              <a:buNone/>
              <a:defRPr sz="1866">
                <a:solidFill>
                  <a:schemeClr val="tx1">
                    <a:tint val="75000"/>
                  </a:schemeClr>
                </a:solidFill>
              </a:defRPr>
            </a:lvl4pPr>
            <a:lvl5pPr marL="2437790" indent="0">
              <a:buNone/>
              <a:defRPr sz="1866">
                <a:solidFill>
                  <a:schemeClr val="tx1">
                    <a:tint val="75000"/>
                  </a:schemeClr>
                </a:solidFill>
              </a:defRPr>
            </a:lvl5pPr>
            <a:lvl6pPr marL="3047238" indent="0">
              <a:buNone/>
              <a:defRPr sz="1866">
                <a:solidFill>
                  <a:schemeClr val="tx1">
                    <a:tint val="75000"/>
                  </a:schemeClr>
                </a:solidFill>
              </a:defRPr>
            </a:lvl6pPr>
            <a:lvl7pPr marL="3656686" indent="0">
              <a:buNone/>
              <a:defRPr sz="1866">
                <a:solidFill>
                  <a:schemeClr val="tx1">
                    <a:tint val="75000"/>
                  </a:schemeClr>
                </a:solidFill>
              </a:defRPr>
            </a:lvl7pPr>
            <a:lvl8pPr marL="4266133" indent="0">
              <a:buNone/>
              <a:defRPr sz="1866">
                <a:solidFill>
                  <a:schemeClr val="tx1">
                    <a:tint val="75000"/>
                  </a:schemeClr>
                </a:solidFill>
              </a:defRPr>
            </a:lvl8pPr>
            <a:lvl9pPr marL="4875581" indent="0">
              <a:buNone/>
              <a:defRPr sz="1866">
                <a:solidFill>
                  <a:schemeClr val="tx1">
                    <a:tint val="75000"/>
                  </a:schemeClr>
                </a:solidFill>
              </a:defRPr>
            </a:lvl9pPr>
          </a:lstStyle>
          <a:p>
            <a:pPr lvl="0"/>
            <a:r>
              <a:rPr lang="en-US"/>
              <a:t>Haga clic para modificar el estilo de texto del patrón</a:t>
            </a:r>
          </a:p>
        </p:txBody>
      </p:sp>
      <p:sp>
        <p:nvSpPr>
          <p:cNvPr id="4" name="Marcador de fecha 3">
            <a:extLst>
              <a:ext uri="{FF2B5EF4-FFF2-40B4-BE49-F238E27FC236}">
                <a16:creationId xmlns:a16="http://schemas.microsoft.com/office/drawing/2014/main" id="{91D3A7DC-5F69-4B3E-A353-2C080CD96B18}"/>
              </a:ext>
            </a:extLst>
          </p:cNvPr>
          <p:cNvSpPr>
            <a:spLocks noGrp="1"/>
          </p:cNvSpPr>
          <p:nvPr>
            <p:ph type="dt" sz="half" idx="10"/>
          </p:nvPr>
        </p:nvSpPr>
        <p:spPr/>
        <p:txBody>
          <a:bodyPr/>
          <a:lstStyle>
            <a:lvl1pPr>
              <a:defRPr/>
            </a:lvl1pPr>
          </a:lstStyle>
          <a:p>
            <a:pPr>
              <a:defRPr/>
            </a:pPr>
            <a:fld id="{29027260-4D0E-4304-8A54-230944C0E638}"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07ACAD2D-3990-4EBD-8DD9-26645D3FBEE8}"/>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01AA666C-4218-4314-949F-F965F93F63B6}"/>
              </a:ext>
            </a:extLst>
          </p:cNvPr>
          <p:cNvSpPr>
            <a:spLocks noGrp="1"/>
          </p:cNvSpPr>
          <p:nvPr>
            <p:ph type="sldNum" sz="quarter" idx="12"/>
          </p:nvPr>
        </p:nvSpPr>
        <p:spPr/>
        <p:txBody>
          <a:bodyPr/>
          <a:lstStyle>
            <a:lvl1pPr>
              <a:defRPr/>
            </a:lvl1pPr>
          </a:lstStyle>
          <a:p>
            <a:pPr>
              <a:defRPr/>
            </a:pPr>
            <a:fld id="{A9011EC2-AEA0-4EEA-8D16-E6CBE7BB5651}" type="slidenum">
              <a:rPr lang="en-GB" altLang="es-CO"/>
              <a:pPr>
                <a:defRPr/>
              </a:pPr>
              <a:t>‹Nº›</a:t>
            </a:fld>
            <a:endParaRPr lang="en-GB" altLang="es-CO"/>
          </a:p>
        </p:txBody>
      </p:sp>
    </p:spTree>
    <p:extLst>
      <p:ext uri="{BB962C8B-B14F-4D97-AF65-F5344CB8AC3E}">
        <p14:creationId xmlns:p14="http://schemas.microsoft.com/office/powerpoint/2010/main" val="4247233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E08020-5A65-418D-804F-9114777B4097}" type="datetimeFigureOut">
              <a:rPr lang="en-GB" smtClean="0"/>
              <a:t>04/09/2019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227921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contenido 2"/>
          <p:cNvSpPr>
            <a:spLocks noGrp="1"/>
          </p:cNvSpPr>
          <p:nvPr>
            <p:ph sz="half" idx="1"/>
          </p:nvPr>
        </p:nvSpPr>
        <p:spPr>
          <a:xfrm>
            <a:off x="609441" y="1200151"/>
            <a:ext cx="5383398"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contenido 3"/>
          <p:cNvSpPr>
            <a:spLocks noGrp="1"/>
          </p:cNvSpPr>
          <p:nvPr>
            <p:ph sz="half" idx="2"/>
          </p:nvPr>
        </p:nvSpPr>
        <p:spPr>
          <a:xfrm>
            <a:off x="6195986" y="1200151"/>
            <a:ext cx="5383398"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5" name="Marcador de fecha 3">
            <a:extLst>
              <a:ext uri="{FF2B5EF4-FFF2-40B4-BE49-F238E27FC236}">
                <a16:creationId xmlns:a16="http://schemas.microsoft.com/office/drawing/2014/main" id="{AD7E49FA-17FB-4E86-8AC1-4B671FDE5DD2}"/>
              </a:ext>
            </a:extLst>
          </p:cNvPr>
          <p:cNvSpPr>
            <a:spLocks noGrp="1"/>
          </p:cNvSpPr>
          <p:nvPr>
            <p:ph type="dt" sz="half" idx="10"/>
          </p:nvPr>
        </p:nvSpPr>
        <p:spPr/>
        <p:txBody>
          <a:bodyPr/>
          <a:lstStyle>
            <a:lvl1pPr>
              <a:defRPr/>
            </a:lvl1pPr>
          </a:lstStyle>
          <a:p>
            <a:pPr>
              <a:defRPr/>
            </a:pPr>
            <a:fld id="{27CC2F84-8111-4EB5-84B2-352729B7AA1E}" type="datetimeFigureOut">
              <a:rPr lang="es-ES" altLang="es-CO"/>
              <a:pPr>
                <a:defRPr/>
              </a:pPr>
              <a:t>04/09/2019</a:t>
            </a:fld>
            <a:endParaRPr lang="en-GB" altLang="es-CO"/>
          </a:p>
        </p:txBody>
      </p:sp>
      <p:sp>
        <p:nvSpPr>
          <p:cNvPr id="6" name="Marcador de pie de página 4">
            <a:extLst>
              <a:ext uri="{FF2B5EF4-FFF2-40B4-BE49-F238E27FC236}">
                <a16:creationId xmlns:a16="http://schemas.microsoft.com/office/drawing/2014/main" id="{B90FF96D-163B-4E60-BE35-3E773B6BFE0D}"/>
              </a:ext>
            </a:extLst>
          </p:cNvPr>
          <p:cNvSpPr>
            <a:spLocks noGrp="1"/>
          </p:cNvSpPr>
          <p:nvPr>
            <p:ph type="ftr" sz="quarter" idx="11"/>
          </p:nvPr>
        </p:nvSpPr>
        <p:spPr/>
        <p:txBody>
          <a:bodyPr/>
          <a:lstStyle>
            <a:lvl1pPr>
              <a:defRPr/>
            </a:lvl1pPr>
          </a:lstStyle>
          <a:p>
            <a:pPr>
              <a:defRPr/>
            </a:pPr>
            <a:endParaRPr lang="en-GB"/>
          </a:p>
        </p:txBody>
      </p:sp>
      <p:sp>
        <p:nvSpPr>
          <p:cNvPr id="7" name="Marcador de número de diapositiva 5">
            <a:extLst>
              <a:ext uri="{FF2B5EF4-FFF2-40B4-BE49-F238E27FC236}">
                <a16:creationId xmlns:a16="http://schemas.microsoft.com/office/drawing/2014/main" id="{15D6F222-163F-4625-BF64-215069CC79CE}"/>
              </a:ext>
            </a:extLst>
          </p:cNvPr>
          <p:cNvSpPr>
            <a:spLocks noGrp="1"/>
          </p:cNvSpPr>
          <p:nvPr>
            <p:ph type="sldNum" sz="quarter" idx="12"/>
          </p:nvPr>
        </p:nvSpPr>
        <p:spPr/>
        <p:txBody>
          <a:bodyPr/>
          <a:lstStyle>
            <a:lvl1pPr>
              <a:defRPr/>
            </a:lvl1pPr>
          </a:lstStyle>
          <a:p>
            <a:pPr>
              <a:defRPr/>
            </a:pPr>
            <a:fld id="{47E615C3-7EC0-4D02-9C09-5D0AA2CC94B0}" type="slidenum">
              <a:rPr lang="en-GB" altLang="es-CO"/>
              <a:pPr>
                <a:defRPr/>
              </a:pPr>
              <a:t>‹Nº›</a:t>
            </a:fld>
            <a:endParaRPr lang="en-GB" altLang="es-CO"/>
          </a:p>
        </p:txBody>
      </p:sp>
    </p:spTree>
    <p:extLst>
      <p:ext uri="{BB962C8B-B14F-4D97-AF65-F5344CB8AC3E}">
        <p14:creationId xmlns:p14="http://schemas.microsoft.com/office/powerpoint/2010/main" val="3317662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441" y="274639"/>
            <a:ext cx="10969943" cy="1143000"/>
          </a:xfrm>
        </p:spPr>
        <p:txBody>
          <a:bodyPr/>
          <a:lstStyle>
            <a:lvl1pPr>
              <a:defRPr/>
            </a:lvl1pPr>
          </a:lstStyle>
          <a:p>
            <a:r>
              <a:rPr lang="en-US"/>
              <a:t>Clic para editar título</a:t>
            </a:r>
            <a:endParaRPr lang="en-GB"/>
          </a:p>
        </p:txBody>
      </p:sp>
      <p:sp>
        <p:nvSpPr>
          <p:cNvPr id="3" name="Marcador de texto 2"/>
          <p:cNvSpPr>
            <a:spLocks noGrp="1"/>
          </p:cNvSpPr>
          <p:nvPr>
            <p:ph type="body" idx="1"/>
          </p:nvPr>
        </p:nvSpPr>
        <p:spPr>
          <a:xfrm>
            <a:off x="609441" y="1535113"/>
            <a:ext cx="5385514" cy="639763"/>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Haga clic para modificar el estilo de texto del patrón</a:t>
            </a:r>
          </a:p>
        </p:txBody>
      </p:sp>
      <p:sp>
        <p:nvSpPr>
          <p:cNvPr id="4" name="Marcador de contenido 3"/>
          <p:cNvSpPr>
            <a:spLocks noGrp="1"/>
          </p:cNvSpPr>
          <p:nvPr>
            <p:ph sz="half" idx="2"/>
          </p:nvPr>
        </p:nvSpPr>
        <p:spPr>
          <a:xfrm>
            <a:off x="609441" y="2174875"/>
            <a:ext cx="5385514"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5" name="Marcador de texto 4"/>
          <p:cNvSpPr>
            <a:spLocks noGrp="1"/>
          </p:cNvSpPr>
          <p:nvPr>
            <p:ph type="body" sz="quarter" idx="3"/>
          </p:nvPr>
        </p:nvSpPr>
        <p:spPr>
          <a:xfrm>
            <a:off x="6191756" y="1535113"/>
            <a:ext cx="5387630" cy="639763"/>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Haga clic para modificar el estilo de texto del patrón</a:t>
            </a:r>
          </a:p>
        </p:txBody>
      </p:sp>
      <p:sp>
        <p:nvSpPr>
          <p:cNvPr id="6" name="Marcador de contenido 5"/>
          <p:cNvSpPr>
            <a:spLocks noGrp="1"/>
          </p:cNvSpPr>
          <p:nvPr>
            <p:ph sz="quarter" idx="4"/>
          </p:nvPr>
        </p:nvSpPr>
        <p:spPr>
          <a:xfrm>
            <a:off x="6191756" y="2174875"/>
            <a:ext cx="5387630"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7" name="Marcador de fecha 3">
            <a:extLst>
              <a:ext uri="{FF2B5EF4-FFF2-40B4-BE49-F238E27FC236}">
                <a16:creationId xmlns:a16="http://schemas.microsoft.com/office/drawing/2014/main" id="{EE562D16-CF79-47F0-A82A-92FF8AB4F54C}"/>
              </a:ext>
            </a:extLst>
          </p:cNvPr>
          <p:cNvSpPr>
            <a:spLocks noGrp="1"/>
          </p:cNvSpPr>
          <p:nvPr>
            <p:ph type="dt" sz="half" idx="10"/>
          </p:nvPr>
        </p:nvSpPr>
        <p:spPr/>
        <p:txBody>
          <a:bodyPr/>
          <a:lstStyle>
            <a:lvl1pPr>
              <a:defRPr/>
            </a:lvl1pPr>
          </a:lstStyle>
          <a:p>
            <a:pPr>
              <a:defRPr/>
            </a:pPr>
            <a:fld id="{A47EEDDF-85FF-4293-82BF-A4312B6E4ABC}" type="datetimeFigureOut">
              <a:rPr lang="es-ES" altLang="es-CO"/>
              <a:pPr>
                <a:defRPr/>
              </a:pPr>
              <a:t>04/09/2019</a:t>
            </a:fld>
            <a:endParaRPr lang="en-GB" altLang="es-CO"/>
          </a:p>
        </p:txBody>
      </p:sp>
      <p:sp>
        <p:nvSpPr>
          <p:cNvPr id="8" name="Marcador de pie de página 4">
            <a:extLst>
              <a:ext uri="{FF2B5EF4-FFF2-40B4-BE49-F238E27FC236}">
                <a16:creationId xmlns:a16="http://schemas.microsoft.com/office/drawing/2014/main" id="{98791F7C-B88C-4905-BEF4-3C429415B29B}"/>
              </a:ext>
            </a:extLst>
          </p:cNvPr>
          <p:cNvSpPr>
            <a:spLocks noGrp="1"/>
          </p:cNvSpPr>
          <p:nvPr>
            <p:ph type="ftr" sz="quarter" idx="11"/>
          </p:nvPr>
        </p:nvSpPr>
        <p:spPr/>
        <p:txBody>
          <a:bodyPr/>
          <a:lstStyle>
            <a:lvl1pPr>
              <a:defRPr/>
            </a:lvl1pPr>
          </a:lstStyle>
          <a:p>
            <a:pPr>
              <a:defRPr/>
            </a:pPr>
            <a:endParaRPr lang="en-GB"/>
          </a:p>
        </p:txBody>
      </p:sp>
      <p:sp>
        <p:nvSpPr>
          <p:cNvPr id="9" name="Marcador de número de diapositiva 5">
            <a:extLst>
              <a:ext uri="{FF2B5EF4-FFF2-40B4-BE49-F238E27FC236}">
                <a16:creationId xmlns:a16="http://schemas.microsoft.com/office/drawing/2014/main" id="{63C2BCCE-8234-4C0D-83B4-ADD4C8A235D7}"/>
              </a:ext>
            </a:extLst>
          </p:cNvPr>
          <p:cNvSpPr>
            <a:spLocks noGrp="1"/>
          </p:cNvSpPr>
          <p:nvPr>
            <p:ph type="sldNum" sz="quarter" idx="12"/>
          </p:nvPr>
        </p:nvSpPr>
        <p:spPr/>
        <p:txBody>
          <a:bodyPr/>
          <a:lstStyle>
            <a:lvl1pPr>
              <a:defRPr/>
            </a:lvl1pPr>
          </a:lstStyle>
          <a:p>
            <a:pPr>
              <a:defRPr/>
            </a:pPr>
            <a:fld id="{E544B114-03B1-46FC-A222-9FE957C076C6}" type="slidenum">
              <a:rPr lang="en-GB" altLang="es-CO"/>
              <a:pPr>
                <a:defRPr/>
              </a:pPr>
              <a:t>‹Nº›</a:t>
            </a:fld>
            <a:endParaRPr lang="en-GB" altLang="es-CO"/>
          </a:p>
        </p:txBody>
      </p:sp>
    </p:spTree>
    <p:extLst>
      <p:ext uri="{BB962C8B-B14F-4D97-AF65-F5344CB8AC3E}">
        <p14:creationId xmlns:p14="http://schemas.microsoft.com/office/powerpoint/2010/main" val="1631335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fecha 3">
            <a:extLst>
              <a:ext uri="{FF2B5EF4-FFF2-40B4-BE49-F238E27FC236}">
                <a16:creationId xmlns:a16="http://schemas.microsoft.com/office/drawing/2014/main" id="{5F422173-D981-4638-A4C6-6E98B727F532}"/>
              </a:ext>
            </a:extLst>
          </p:cNvPr>
          <p:cNvSpPr>
            <a:spLocks noGrp="1"/>
          </p:cNvSpPr>
          <p:nvPr>
            <p:ph type="dt" sz="half" idx="10"/>
          </p:nvPr>
        </p:nvSpPr>
        <p:spPr/>
        <p:txBody>
          <a:bodyPr/>
          <a:lstStyle>
            <a:lvl1pPr>
              <a:defRPr/>
            </a:lvl1pPr>
          </a:lstStyle>
          <a:p>
            <a:pPr>
              <a:defRPr/>
            </a:pPr>
            <a:fld id="{2EE19CAB-A8AE-490A-9511-327F15CA78A7}" type="datetimeFigureOut">
              <a:rPr lang="es-ES" altLang="es-CO"/>
              <a:pPr>
                <a:defRPr/>
              </a:pPr>
              <a:t>04/09/2019</a:t>
            </a:fld>
            <a:endParaRPr lang="en-GB" altLang="es-CO"/>
          </a:p>
        </p:txBody>
      </p:sp>
      <p:sp>
        <p:nvSpPr>
          <p:cNvPr id="4" name="Marcador de pie de página 4">
            <a:extLst>
              <a:ext uri="{FF2B5EF4-FFF2-40B4-BE49-F238E27FC236}">
                <a16:creationId xmlns:a16="http://schemas.microsoft.com/office/drawing/2014/main" id="{E8BB9303-A706-48CF-8C5E-6133372DA746}"/>
              </a:ext>
            </a:extLst>
          </p:cNvPr>
          <p:cNvSpPr>
            <a:spLocks noGrp="1"/>
          </p:cNvSpPr>
          <p:nvPr>
            <p:ph type="ftr" sz="quarter" idx="11"/>
          </p:nvPr>
        </p:nvSpPr>
        <p:spPr/>
        <p:txBody>
          <a:bodyPr/>
          <a:lstStyle>
            <a:lvl1pPr>
              <a:defRPr/>
            </a:lvl1pPr>
          </a:lstStyle>
          <a:p>
            <a:pPr>
              <a:defRPr/>
            </a:pPr>
            <a:endParaRPr lang="en-GB"/>
          </a:p>
        </p:txBody>
      </p:sp>
      <p:sp>
        <p:nvSpPr>
          <p:cNvPr id="5" name="Marcador de número de diapositiva 5">
            <a:extLst>
              <a:ext uri="{FF2B5EF4-FFF2-40B4-BE49-F238E27FC236}">
                <a16:creationId xmlns:a16="http://schemas.microsoft.com/office/drawing/2014/main" id="{407A2C08-3F81-4A31-ACFD-BFE5AEF4CA40}"/>
              </a:ext>
            </a:extLst>
          </p:cNvPr>
          <p:cNvSpPr>
            <a:spLocks noGrp="1"/>
          </p:cNvSpPr>
          <p:nvPr>
            <p:ph type="sldNum" sz="quarter" idx="12"/>
          </p:nvPr>
        </p:nvSpPr>
        <p:spPr/>
        <p:txBody>
          <a:bodyPr/>
          <a:lstStyle>
            <a:lvl1pPr>
              <a:defRPr/>
            </a:lvl1pPr>
          </a:lstStyle>
          <a:p>
            <a:pPr>
              <a:defRPr/>
            </a:pPr>
            <a:fld id="{AA644710-87A4-4B0F-BB40-3C75151B13AD}" type="slidenum">
              <a:rPr lang="en-GB" altLang="es-CO"/>
              <a:pPr>
                <a:defRPr/>
              </a:pPr>
              <a:t>‹Nº›</a:t>
            </a:fld>
            <a:endParaRPr lang="en-GB" altLang="es-CO"/>
          </a:p>
        </p:txBody>
      </p:sp>
    </p:spTree>
    <p:extLst>
      <p:ext uri="{BB962C8B-B14F-4D97-AF65-F5344CB8AC3E}">
        <p14:creationId xmlns:p14="http://schemas.microsoft.com/office/powerpoint/2010/main" val="2328913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513D55DF-9E63-41FA-9BCE-C7B1CFFF5EEF}"/>
              </a:ext>
            </a:extLst>
          </p:cNvPr>
          <p:cNvSpPr>
            <a:spLocks noGrp="1"/>
          </p:cNvSpPr>
          <p:nvPr>
            <p:ph type="dt" sz="half" idx="10"/>
          </p:nvPr>
        </p:nvSpPr>
        <p:spPr/>
        <p:txBody>
          <a:bodyPr/>
          <a:lstStyle>
            <a:lvl1pPr>
              <a:defRPr/>
            </a:lvl1pPr>
          </a:lstStyle>
          <a:p>
            <a:pPr>
              <a:defRPr/>
            </a:pPr>
            <a:fld id="{F584D95D-1405-4EF4-8600-45C123B5ADBF}" type="datetimeFigureOut">
              <a:rPr lang="es-ES" altLang="es-CO"/>
              <a:pPr>
                <a:defRPr/>
              </a:pPr>
              <a:t>04/09/2019</a:t>
            </a:fld>
            <a:endParaRPr lang="en-GB" altLang="es-CO"/>
          </a:p>
        </p:txBody>
      </p:sp>
      <p:sp>
        <p:nvSpPr>
          <p:cNvPr id="3" name="Marcador de pie de página 4">
            <a:extLst>
              <a:ext uri="{FF2B5EF4-FFF2-40B4-BE49-F238E27FC236}">
                <a16:creationId xmlns:a16="http://schemas.microsoft.com/office/drawing/2014/main" id="{FE9AB567-D432-424A-B569-F5B8BBEADA45}"/>
              </a:ext>
            </a:extLst>
          </p:cNvPr>
          <p:cNvSpPr>
            <a:spLocks noGrp="1"/>
          </p:cNvSpPr>
          <p:nvPr>
            <p:ph type="ftr" sz="quarter" idx="11"/>
          </p:nvPr>
        </p:nvSpPr>
        <p:spPr/>
        <p:txBody>
          <a:bodyPr/>
          <a:lstStyle>
            <a:lvl1pPr>
              <a:defRPr/>
            </a:lvl1pPr>
          </a:lstStyle>
          <a:p>
            <a:pPr>
              <a:defRPr/>
            </a:pPr>
            <a:endParaRPr lang="en-GB"/>
          </a:p>
        </p:txBody>
      </p:sp>
      <p:sp>
        <p:nvSpPr>
          <p:cNvPr id="4" name="Marcador de número de diapositiva 5">
            <a:extLst>
              <a:ext uri="{FF2B5EF4-FFF2-40B4-BE49-F238E27FC236}">
                <a16:creationId xmlns:a16="http://schemas.microsoft.com/office/drawing/2014/main" id="{94D58731-5674-4A4C-BBFE-98EBFCB6CE6F}"/>
              </a:ext>
            </a:extLst>
          </p:cNvPr>
          <p:cNvSpPr>
            <a:spLocks noGrp="1"/>
          </p:cNvSpPr>
          <p:nvPr>
            <p:ph type="sldNum" sz="quarter" idx="12"/>
          </p:nvPr>
        </p:nvSpPr>
        <p:spPr/>
        <p:txBody>
          <a:bodyPr/>
          <a:lstStyle>
            <a:lvl1pPr>
              <a:defRPr/>
            </a:lvl1pPr>
          </a:lstStyle>
          <a:p>
            <a:pPr>
              <a:defRPr/>
            </a:pPr>
            <a:fld id="{AE0AF11B-B5A6-4995-9E66-F01B5F60E8AE}" type="slidenum">
              <a:rPr lang="en-GB" altLang="es-CO"/>
              <a:pPr>
                <a:defRPr/>
              </a:pPr>
              <a:t>‹Nº›</a:t>
            </a:fld>
            <a:endParaRPr lang="en-GB" altLang="es-CO"/>
          </a:p>
        </p:txBody>
      </p:sp>
    </p:spTree>
    <p:extLst>
      <p:ext uri="{BB962C8B-B14F-4D97-AF65-F5344CB8AC3E}">
        <p14:creationId xmlns:p14="http://schemas.microsoft.com/office/powerpoint/2010/main" val="3716823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443" y="273049"/>
            <a:ext cx="4010039" cy="1162051"/>
          </a:xfrm>
        </p:spPr>
        <p:txBody>
          <a:bodyPr anchor="b"/>
          <a:lstStyle>
            <a:lvl1pPr algn="l">
              <a:defRPr sz="2666" b="1"/>
            </a:lvl1pPr>
          </a:lstStyle>
          <a:p>
            <a:r>
              <a:rPr lang="en-US"/>
              <a:t>Clic para editar título</a:t>
            </a:r>
            <a:endParaRPr lang="en-GB"/>
          </a:p>
        </p:txBody>
      </p:sp>
      <p:sp>
        <p:nvSpPr>
          <p:cNvPr id="3" name="Marcador de contenido 2"/>
          <p:cNvSpPr>
            <a:spLocks noGrp="1"/>
          </p:cNvSpPr>
          <p:nvPr>
            <p:ph idx="1"/>
          </p:nvPr>
        </p:nvSpPr>
        <p:spPr>
          <a:xfrm>
            <a:off x="4765492" y="273052"/>
            <a:ext cx="6813892"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texto 3"/>
          <p:cNvSpPr>
            <a:spLocks noGrp="1"/>
          </p:cNvSpPr>
          <p:nvPr>
            <p:ph type="body" sz="half" idx="2"/>
          </p:nvPr>
        </p:nvSpPr>
        <p:spPr>
          <a:xfrm>
            <a:off x="609443" y="1435102"/>
            <a:ext cx="4010039" cy="4691063"/>
          </a:xfrm>
        </p:spPr>
        <p:txBody>
          <a:bodyPr/>
          <a:lstStyle>
            <a:lvl1pPr marL="0" indent="0">
              <a:buNone/>
              <a:defRPr sz="1866"/>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a:t>Haga clic para modificar el estilo de texto del patrón</a:t>
            </a:r>
          </a:p>
        </p:txBody>
      </p:sp>
      <p:sp>
        <p:nvSpPr>
          <p:cNvPr id="5" name="Marcador de fecha 3">
            <a:extLst>
              <a:ext uri="{FF2B5EF4-FFF2-40B4-BE49-F238E27FC236}">
                <a16:creationId xmlns:a16="http://schemas.microsoft.com/office/drawing/2014/main" id="{F8DFB55D-3856-4DB4-8EBC-202635B5CDDB}"/>
              </a:ext>
            </a:extLst>
          </p:cNvPr>
          <p:cNvSpPr>
            <a:spLocks noGrp="1"/>
          </p:cNvSpPr>
          <p:nvPr>
            <p:ph type="dt" sz="half" idx="10"/>
          </p:nvPr>
        </p:nvSpPr>
        <p:spPr/>
        <p:txBody>
          <a:bodyPr/>
          <a:lstStyle>
            <a:lvl1pPr>
              <a:defRPr/>
            </a:lvl1pPr>
          </a:lstStyle>
          <a:p>
            <a:pPr>
              <a:defRPr/>
            </a:pPr>
            <a:fld id="{1F171689-268A-4350-8843-B6D3E8939896}" type="datetimeFigureOut">
              <a:rPr lang="es-ES" altLang="es-CO"/>
              <a:pPr>
                <a:defRPr/>
              </a:pPr>
              <a:t>04/09/2019</a:t>
            </a:fld>
            <a:endParaRPr lang="en-GB" altLang="es-CO"/>
          </a:p>
        </p:txBody>
      </p:sp>
      <p:sp>
        <p:nvSpPr>
          <p:cNvPr id="6" name="Marcador de pie de página 4">
            <a:extLst>
              <a:ext uri="{FF2B5EF4-FFF2-40B4-BE49-F238E27FC236}">
                <a16:creationId xmlns:a16="http://schemas.microsoft.com/office/drawing/2014/main" id="{6EC192C4-A917-4865-90D5-0467360059F4}"/>
              </a:ext>
            </a:extLst>
          </p:cNvPr>
          <p:cNvSpPr>
            <a:spLocks noGrp="1"/>
          </p:cNvSpPr>
          <p:nvPr>
            <p:ph type="ftr" sz="quarter" idx="11"/>
          </p:nvPr>
        </p:nvSpPr>
        <p:spPr/>
        <p:txBody>
          <a:bodyPr/>
          <a:lstStyle>
            <a:lvl1pPr>
              <a:defRPr/>
            </a:lvl1pPr>
          </a:lstStyle>
          <a:p>
            <a:pPr>
              <a:defRPr/>
            </a:pPr>
            <a:endParaRPr lang="en-GB"/>
          </a:p>
        </p:txBody>
      </p:sp>
      <p:sp>
        <p:nvSpPr>
          <p:cNvPr id="7" name="Marcador de número de diapositiva 5">
            <a:extLst>
              <a:ext uri="{FF2B5EF4-FFF2-40B4-BE49-F238E27FC236}">
                <a16:creationId xmlns:a16="http://schemas.microsoft.com/office/drawing/2014/main" id="{7339911C-BB24-4923-BB78-D0B59DCA9B54}"/>
              </a:ext>
            </a:extLst>
          </p:cNvPr>
          <p:cNvSpPr>
            <a:spLocks noGrp="1"/>
          </p:cNvSpPr>
          <p:nvPr>
            <p:ph type="sldNum" sz="quarter" idx="12"/>
          </p:nvPr>
        </p:nvSpPr>
        <p:spPr/>
        <p:txBody>
          <a:bodyPr/>
          <a:lstStyle>
            <a:lvl1pPr>
              <a:defRPr/>
            </a:lvl1pPr>
          </a:lstStyle>
          <a:p>
            <a:pPr>
              <a:defRPr/>
            </a:pPr>
            <a:fld id="{B5D4368E-067F-48AF-8BB8-9006F93076BC}" type="slidenum">
              <a:rPr lang="en-GB" altLang="es-CO"/>
              <a:pPr>
                <a:defRPr/>
              </a:pPr>
              <a:t>‹Nº›</a:t>
            </a:fld>
            <a:endParaRPr lang="en-GB" altLang="es-CO"/>
          </a:p>
        </p:txBody>
      </p:sp>
    </p:spTree>
    <p:extLst>
      <p:ext uri="{BB962C8B-B14F-4D97-AF65-F5344CB8AC3E}">
        <p14:creationId xmlns:p14="http://schemas.microsoft.com/office/powerpoint/2010/main" val="3113255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095" y="4800600"/>
            <a:ext cx="7313295" cy="566739"/>
          </a:xfrm>
        </p:spPr>
        <p:txBody>
          <a:bodyPr anchor="b"/>
          <a:lstStyle>
            <a:lvl1pPr algn="l">
              <a:defRPr sz="2666" b="1"/>
            </a:lvl1pPr>
          </a:lstStyle>
          <a:p>
            <a:r>
              <a:rPr lang="en-US"/>
              <a:t>Clic para editar título</a:t>
            </a:r>
            <a:endParaRPr lang="en-GB"/>
          </a:p>
        </p:txBody>
      </p:sp>
      <p:sp>
        <p:nvSpPr>
          <p:cNvPr id="3" name="Marcador de posición de imagen 2"/>
          <p:cNvSpPr>
            <a:spLocks noGrp="1"/>
          </p:cNvSpPr>
          <p:nvPr>
            <p:ph type="pic" idx="1"/>
          </p:nvPr>
        </p:nvSpPr>
        <p:spPr>
          <a:xfrm>
            <a:off x="2389095" y="612775"/>
            <a:ext cx="7313295" cy="4114800"/>
          </a:xfrm>
        </p:spPr>
        <p:txBody>
          <a:bodyPr rtlCol="0">
            <a:normAutofit/>
          </a:bodyPr>
          <a:lstStyle>
            <a:lvl1pPr marL="0" indent="0">
              <a:buNone/>
              <a:defRPr sz="4266"/>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pPr lvl="0"/>
            <a:endParaRPr lang="en-GB" noProof="0"/>
          </a:p>
        </p:txBody>
      </p:sp>
      <p:sp>
        <p:nvSpPr>
          <p:cNvPr id="4" name="Marcador de texto 3"/>
          <p:cNvSpPr>
            <a:spLocks noGrp="1"/>
          </p:cNvSpPr>
          <p:nvPr>
            <p:ph type="body" sz="half" idx="2"/>
          </p:nvPr>
        </p:nvSpPr>
        <p:spPr>
          <a:xfrm>
            <a:off x="2389095" y="5367338"/>
            <a:ext cx="7313295" cy="804863"/>
          </a:xfrm>
        </p:spPr>
        <p:txBody>
          <a:bodyPr/>
          <a:lstStyle>
            <a:lvl1pPr marL="0" indent="0">
              <a:buNone/>
              <a:defRPr sz="1866"/>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a:t>Haga clic para modificar el estilo de texto del patrón</a:t>
            </a:r>
          </a:p>
        </p:txBody>
      </p:sp>
      <p:sp>
        <p:nvSpPr>
          <p:cNvPr id="5" name="Marcador de fecha 3">
            <a:extLst>
              <a:ext uri="{FF2B5EF4-FFF2-40B4-BE49-F238E27FC236}">
                <a16:creationId xmlns:a16="http://schemas.microsoft.com/office/drawing/2014/main" id="{860880E8-3C87-470D-A0BE-A5694EBB76C0}"/>
              </a:ext>
            </a:extLst>
          </p:cNvPr>
          <p:cNvSpPr>
            <a:spLocks noGrp="1"/>
          </p:cNvSpPr>
          <p:nvPr>
            <p:ph type="dt" sz="half" idx="10"/>
          </p:nvPr>
        </p:nvSpPr>
        <p:spPr/>
        <p:txBody>
          <a:bodyPr/>
          <a:lstStyle>
            <a:lvl1pPr>
              <a:defRPr/>
            </a:lvl1pPr>
          </a:lstStyle>
          <a:p>
            <a:pPr>
              <a:defRPr/>
            </a:pPr>
            <a:fld id="{581D79BB-ADB1-48EE-B274-5ED79432FA00}" type="datetimeFigureOut">
              <a:rPr lang="es-ES" altLang="es-CO"/>
              <a:pPr>
                <a:defRPr/>
              </a:pPr>
              <a:t>04/09/2019</a:t>
            </a:fld>
            <a:endParaRPr lang="en-GB" altLang="es-CO"/>
          </a:p>
        </p:txBody>
      </p:sp>
      <p:sp>
        <p:nvSpPr>
          <p:cNvPr id="6" name="Marcador de pie de página 4">
            <a:extLst>
              <a:ext uri="{FF2B5EF4-FFF2-40B4-BE49-F238E27FC236}">
                <a16:creationId xmlns:a16="http://schemas.microsoft.com/office/drawing/2014/main" id="{65DA54F5-2042-4FCF-867D-85FB645A0A8A}"/>
              </a:ext>
            </a:extLst>
          </p:cNvPr>
          <p:cNvSpPr>
            <a:spLocks noGrp="1"/>
          </p:cNvSpPr>
          <p:nvPr>
            <p:ph type="ftr" sz="quarter" idx="11"/>
          </p:nvPr>
        </p:nvSpPr>
        <p:spPr/>
        <p:txBody>
          <a:bodyPr/>
          <a:lstStyle>
            <a:lvl1pPr>
              <a:defRPr/>
            </a:lvl1pPr>
          </a:lstStyle>
          <a:p>
            <a:pPr>
              <a:defRPr/>
            </a:pPr>
            <a:endParaRPr lang="en-GB"/>
          </a:p>
        </p:txBody>
      </p:sp>
      <p:sp>
        <p:nvSpPr>
          <p:cNvPr id="7" name="Marcador de número de diapositiva 5">
            <a:extLst>
              <a:ext uri="{FF2B5EF4-FFF2-40B4-BE49-F238E27FC236}">
                <a16:creationId xmlns:a16="http://schemas.microsoft.com/office/drawing/2014/main" id="{7682D7F8-B1AF-4933-9088-7F53F8922295}"/>
              </a:ext>
            </a:extLst>
          </p:cNvPr>
          <p:cNvSpPr>
            <a:spLocks noGrp="1"/>
          </p:cNvSpPr>
          <p:nvPr>
            <p:ph type="sldNum" sz="quarter" idx="12"/>
          </p:nvPr>
        </p:nvSpPr>
        <p:spPr/>
        <p:txBody>
          <a:bodyPr/>
          <a:lstStyle>
            <a:lvl1pPr>
              <a:defRPr/>
            </a:lvl1pPr>
          </a:lstStyle>
          <a:p>
            <a:pPr>
              <a:defRPr/>
            </a:pPr>
            <a:fld id="{E620F6E9-C86E-4FFC-A199-42A4C76B74CB}" type="slidenum">
              <a:rPr lang="en-GB" altLang="es-CO"/>
              <a:pPr>
                <a:defRPr/>
              </a:pPr>
              <a:t>‹Nº›</a:t>
            </a:fld>
            <a:endParaRPr lang="en-GB" altLang="es-CO"/>
          </a:p>
        </p:txBody>
      </p:sp>
    </p:spTree>
    <p:extLst>
      <p:ext uri="{BB962C8B-B14F-4D97-AF65-F5344CB8AC3E}">
        <p14:creationId xmlns:p14="http://schemas.microsoft.com/office/powerpoint/2010/main" val="2416358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texto vertical 2"/>
          <p:cNvSpPr>
            <a:spLocks noGrp="1"/>
          </p:cNvSpPr>
          <p:nvPr>
            <p:ph type="body" orient="vert" idx="1"/>
          </p:nvPr>
        </p:nvSpPr>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fecha 3">
            <a:extLst>
              <a:ext uri="{FF2B5EF4-FFF2-40B4-BE49-F238E27FC236}">
                <a16:creationId xmlns:a16="http://schemas.microsoft.com/office/drawing/2014/main" id="{1D0F490A-DC6A-41C8-B433-72C5D2B4AE97}"/>
              </a:ext>
            </a:extLst>
          </p:cNvPr>
          <p:cNvSpPr>
            <a:spLocks noGrp="1"/>
          </p:cNvSpPr>
          <p:nvPr>
            <p:ph type="dt" sz="half" idx="10"/>
          </p:nvPr>
        </p:nvSpPr>
        <p:spPr/>
        <p:txBody>
          <a:bodyPr/>
          <a:lstStyle>
            <a:lvl1pPr>
              <a:defRPr/>
            </a:lvl1pPr>
          </a:lstStyle>
          <a:p>
            <a:pPr>
              <a:defRPr/>
            </a:pPr>
            <a:fld id="{FE00B38C-73AF-4DE0-9071-48A5CC2A87DF}"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19EB9525-AD99-4134-98CC-851E4BD15AB2}"/>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D0D70412-771C-4D95-8BE9-DE33936A6A2F}"/>
              </a:ext>
            </a:extLst>
          </p:cNvPr>
          <p:cNvSpPr>
            <a:spLocks noGrp="1"/>
          </p:cNvSpPr>
          <p:nvPr>
            <p:ph type="sldNum" sz="quarter" idx="12"/>
          </p:nvPr>
        </p:nvSpPr>
        <p:spPr/>
        <p:txBody>
          <a:bodyPr/>
          <a:lstStyle>
            <a:lvl1pPr>
              <a:defRPr/>
            </a:lvl1pPr>
          </a:lstStyle>
          <a:p>
            <a:pPr>
              <a:defRPr/>
            </a:pPr>
            <a:fld id="{30603F2F-BF39-43D2-902A-B30894E1530D}" type="slidenum">
              <a:rPr lang="en-GB" altLang="es-CO"/>
              <a:pPr>
                <a:defRPr/>
              </a:pPr>
              <a:t>‹Nº›</a:t>
            </a:fld>
            <a:endParaRPr lang="en-GB" altLang="es-CO"/>
          </a:p>
        </p:txBody>
      </p:sp>
    </p:spTree>
    <p:extLst>
      <p:ext uri="{BB962C8B-B14F-4D97-AF65-F5344CB8AC3E}">
        <p14:creationId xmlns:p14="http://schemas.microsoft.com/office/powerpoint/2010/main" val="2011409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6898" y="206375"/>
            <a:ext cx="2742486" cy="4387851"/>
          </a:xfrm>
        </p:spPr>
        <p:txBody>
          <a:bodyPr vert="eaVert"/>
          <a:lstStyle/>
          <a:p>
            <a:r>
              <a:rPr lang="en-US"/>
              <a:t>Clic para editar título</a:t>
            </a:r>
            <a:endParaRPr lang="en-GB"/>
          </a:p>
        </p:txBody>
      </p:sp>
      <p:sp>
        <p:nvSpPr>
          <p:cNvPr id="3" name="Marcador de texto vertical 2"/>
          <p:cNvSpPr>
            <a:spLocks noGrp="1"/>
          </p:cNvSpPr>
          <p:nvPr>
            <p:ph type="body" orient="vert" idx="1"/>
          </p:nvPr>
        </p:nvSpPr>
        <p:spPr>
          <a:xfrm>
            <a:off x="609441" y="206375"/>
            <a:ext cx="8024310" cy="4387851"/>
          </a:xfrm>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fecha 3">
            <a:extLst>
              <a:ext uri="{FF2B5EF4-FFF2-40B4-BE49-F238E27FC236}">
                <a16:creationId xmlns:a16="http://schemas.microsoft.com/office/drawing/2014/main" id="{E1748A2B-EBBF-4364-928B-C9AA1792B9E6}"/>
              </a:ext>
            </a:extLst>
          </p:cNvPr>
          <p:cNvSpPr>
            <a:spLocks noGrp="1"/>
          </p:cNvSpPr>
          <p:nvPr>
            <p:ph type="dt" sz="half" idx="10"/>
          </p:nvPr>
        </p:nvSpPr>
        <p:spPr/>
        <p:txBody>
          <a:bodyPr/>
          <a:lstStyle>
            <a:lvl1pPr>
              <a:defRPr/>
            </a:lvl1pPr>
          </a:lstStyle>
          <a:p>
            <a:pPr>
              <a:defRPr/>
            </a:pPr>
            <a:fld id="{8762CA47-18BA-4F32-B666-C97967E1BF40}"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E9AFA894-FB0B-4A57-887B-18337515D460}"/>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2528BA02-7419-42D2-923D-5EA822660D5C}"/>
              </a:ext>
            </a:extLst>
          </p:cNvPr>
          <p:cNvSpPr>
            <a:spLocks noGrp="1"/>
          </p:cNvSpPr>
          <p:nvPr>
            <p:ph type="sldNum" sz="quarter" idx="12"/>
          </p:nvPr>
        </p:nvSpPr>
        <p:spPr/>
        <p:txBody>
          <a:bodyPr/>
          <a:lstStyle>
            <a:lvl1pPr>
              <a:defRPr/>
            </a:lvl1pPr>
          </a:lstStyle>
          <a:p>
            <a:pPr>
              <a:defRPr/>
            </a:pPr>
            <a:fld id="{337B0155-39BA-4C10-9860-AEB4445FB672}" type="slidenum">
              <a:rPr lang="en-GB" altLang="es-CO"/>
              <a:pPr>
                <a:defRPr/>
              </a:pPr>
              <a:t>‹Nº›</a:t>
            </a:fld>
            <a:endParaRPr lang="en-GB" altLang="es-CO"/>
          </a:p>
        </p:txBody>
      </p:sp>
    </p:spTree>
    <p:extLst>
      <p:ext uri="{BB962C8B-B14F-4D97-AF65-F5344CB8AC3E}">
        <p14:creationId xmlns:p14="http://schemas.microsoft.com/office/powerpoint/2010/main" val="4280726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9424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162" y="2130426"/>
            <a:ext cx="10360501" cy="1470025"/>
          </a:xfrm>
        </p:spPr>
        <p:txBody>
          <a:bodyPr/>
          <a:lstStyle/>
          <a:p>
            <a:r>
              <a:rPr lang="en-US"/>
              <a:t>Clic para editar título</a:t>
            </a:r>
            <a:endParaRPr lang="en-GB"/>
          </a:p>
        </p:txBody>
      </p:sp>
      <p:sp>
        <p:nvSpPr>
          <p:cNvPr id="3" name="Subtítulo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a:t>Haga clic para modificar el estilo de subtítulo del patrón</a:t>
            </a:r>
            <a:endParaRPr lang="en-GB"/>
          </a:p>
        </p:txBody>
      </p:sp>
      <p:sp>
        <p:nvSpPr>
          <p:cNvPr id="4" name="Marcador de fecha 3">
            <a:extLst>
              <a:ext uri="{FF2B5EF4-FFF2-40B4-BE49-F238E27FC236}">
                <a16:creationId xmlns:a16="http://schemas.microsoft.com/office/drawing/2014/main" id="{88CDDDA7-B009-4194-ADBA-FA034B75BBF7}"/>
              </a:ext>
            </a:extLst>
          </p:cNvPr>
          <p:cNvSpPr>
            <a:spLocks noGrp="1"/>
          </p:cNvSpPr>
          <p:nvPr>
            <p:ph type="dt" sz="half" idx="10"/>
          </p:nvPr>
        </p:nvSpPr>
        <p:spPr/>
        <p:txBody>
          <a:bodyPr/>
          <a:lstStyle>
            <a:lvl1pPr>
              <a:defRPr/>
            </a:lvl1pPr>
          </a:lstStyle>
          <a:p>
            <a:pPr>
              <a:defRPr/>
            </a:pPr>
            <a:fld id="{CA99B686-3F78-422F-AFDD-3900FAD5B1DA}"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D5ADD93D-C265-44A4-B38C-B16B557FC197}"/>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FAB68344-F354-4756-9B42-AEBD2F17C5A3}"/>
              </a:ext>
            </a:extLst>
          </p:cNvPr>
          <p:cNvSpPr>
            <a:spLocks noGrp="1"/>
          </p:cNvSpPr>
          <p:nvPr>
            <p:ph type="sldNum" sz="quarter" idx="12"/>
          </p:nvPr>
        </p:nvSpPr>
        <p:spPr/>
        <p:txBody>
          <a:bodyPr/>
          <a:lstStyle>
            <a:lvl1pPr>
              <a:defRPr/>
            </a:lvl1pPr>
          </a:lstStyle>
          <a:p>
            <a:pPr>
              <a:defRPr/>
            </a:pPr>
            <a:fld id="{50D633BB-55EA-4DE1-A9EE-538DFB8A165C}" type="slidenum">
              <a:rPr lang="en-GB" altLang="es-CO"/>
              <a:pPr>
                <a:defRPr/>
              </a:pPr>
              <a:t>‹Nº›</a:t>
            </a:fld>
            <a:endParaRPr lang="en-GB" altLang="es-CO"/>
          </a:p>
        </p:txBody>
      </p:sp>
    </p:spTree>
    <p:extLst>
      <p:ext uri="{BB962C8B-B14F-4D97-AF65-F5344CB8AC3E}">
        <p14:creationId xmlns:p14="http://schemas.microsoft.com/office/powerpoint/2010/main" val="219424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08020-5A65-418D-804F-9114777B4097}" type="datetimeFigureOut">
              <a:rPr lang="en-GB" smtClean="0"/>
              <a:t>04/09/2019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1115632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contenido 2"/>
          <p:cNvSpPr>
            <a:spLocks noGrp="1"/>
          </p:cNvSpPr>
          <p:nvPr>
            <p:ph idx="1"/>
          </p:nvPr>
        </p:nvSpPr>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fecha 3">
            <a:extLst>
              <a:ext uri="{FF2B5EF4-FFF2-40B4-BE49-F238E27FC236}">
                <a16:creationId xmlns:a16="http://schemas.microsoft.com/office/drawing/2014/main" id="{B5AA1160-6970-4B76-AE35-70822FD4EE9F}"/>
              </a:ext>
            </a:extLst>
          </p:cNvPr>
          <p:cNvSpPr>
            <a:spLocks noGrp="1"/>
          </p:cNvSpPr>
          <p:nvPr>
            <p:ph type="dt" sz="half" idx="10"/>
          </p:nvPr>
        </p:nvSpPr>
        <p:spPr/>
        <p:txBody>
          <a:bodyPr/>
          <a:lstStyle>
            <a:lvl1pPr>
              <a:defRPr/>
            </a:lvl1pPr>
          </a:lstStyle>
          <a:p>
            <a:pPr>
              <a:defRPr/>
            </a:pPr>
            <a:fld id="{D88CFB26-23F3-49FA-B892-93877B2BB48F}"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5C57701F-BD99-4829-857D-9AF4DD8C9CFD}"/>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C05C836E-2F77-4697-A04B-F4EF08B30355}"/>
              </a:ext>
            </a:extLst>
          </p:cNvPr>
          <p:cNvSpPr>
            <a:spLocks noGrp="1"/>
          </p:cNvSpPr>
          <p:nvPr>
            <p:ph type="sldNum" sz="quarter" idx="12"/>
          </p:nvPr>
        </p:nvSpPr>
        <p:spPr/>
        <p:txBody>
          <a:bodyPr/>
          <a:lstStyle>
            <a:lvl1pPr>
              <a:defRPr/>
            </a:lvl1pPr>
          </a:lstStyle>
          <a:p>
            <a:pPr>
              <a:defRPr/>
            </a:pPr>
            <a:fld id="{9C90520A-22F6-46F2-88BF-FD4314FB90B4}" type="slidenum">
              <a:rPr lang="en-GB" altLang="es-CO"/>
              <a:pPr>
                <a:defRPr/>
              </a:pPr>
              <a:t>‹Nº›</a:t>
            </a:fld>
            <a:endParaRPr lang="en-GB" altLang="es-CO"/>
          </a:p>
        </p:txBody>
      </p:sp>
    </p:spTree>
    <p:extLst>
      <p:ext uri="{BB962C8B-B14F-4D97-AF65-F5344CB8AC3E}">
        <p14:creationId xmlns:p14="http://schemas.microsoft.com/office/powerpoint/2010/main" val="2269236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2833" y="4406901"/>
            <a:ext cx="10360501" cy="1362075"/>
          </a:xfrm>
        </p:spPr>
        <p:txBody>
          <a:bodyPr anchor="t"/>
          <a:lstStyle>
            <a:lvl1pPr algn="l">
              <a:defRPr sz="5332" b="1" cap="all"/>
            </a:lvl1pPr>
          </a:lstStyle>
          <a:p>
            <a:r>
              <a:rPr lang="en-US"/>
              <a:t>Clic para editar título</a:t>
            </a:r>
            <a:endParaRPr lang="en-GB"/>
          </a:p>
        </p:txBody>
      </p:sp>
      <p:sp>
        <p:nvSpPr>
          <p:cNvPr id="3" name="Marcador de texto 2"/>
          <p:cNvSpPr>
            <a:spLocks noGrp="1"/>
          </p:cNvSpPr>
          <p:nvPr>
            <p:ph type="body" idx="1"/>
          </p:nvPr>
        </p:nvSpPr>
        <p:spPr>
          <a:xfrm>
            <a:off x="962833" y="2906713"/>
            <a:ext cx="10360501" cy="1500187"/>
          </a:xfrm>
        </p:spPr>
        <p:txBody>
          <a:bodyPr anchor="b"/>
          <a:lstStyle>
            <a:lvl1pPr marL="0" indent="0">
              <a:buNone/>
              <a:defRPr sz="2666">
                <a:solidFill>
                  <a:schemeClr val="tx1">
                    <a:tint val="75000"/>
                  </a:schemeClr>
                </a:solidFill>
              </a:defRPr>
            </a:lvl1pPr>
            <a:lvl2pPr marL="609448" indent="0">
              <a:buNone/>
              <a:defRPr sz="2399">
                <a:solidFill>
                  <a:schemeClr val="tx1">
                    <a:tint val="75000"/>
                  </a:schemeClr>
                </a:solidFill>
              </a:defRPr>
            </a:lvl2pPr>
            <a:lvl3pPr marL="1218895" indent="0">
              <a:buNone/>
              <a:defRPr sz="2133">
                <a:solidFill>
                  <a:schemeClr val="tx1">
                    <a:tint val="75000"/>
                  </a:schemeClr>
                </a:solidFill>
              </a:defRPr>
            </a:lvl3pPr>
            <a:lvl4pPr marL="1828343" indent="0">
              <a:buNone/>
              <a:defRPr sz="1866">
                <a:solidFill>
                  <a:schemeClr val="tx1">
                    <a:tint val="75000"/>
                  </a:schemeClr>
                </a:solidFill>
              </a:defRPr>
            </a:lvl4pPr>
            <a:lvl5pPr marL="2437790" indent="0">
              <a:buNone/>
              <a:defRPr sz="1866">
                <a:solidFill>
                  <a:schemeClr val="tx1">
                    <a:tint val="75000"/>
                  </a:schemeClr>
                </a:solidFill>
              </a:defRPr>
            </a:lvl5pPr>
            <a:lvl6pPr marL="3047238" indent="0">
              <a:buNone/>
              <a:defRPr sz="1866">
                <a:solidFill>
                  <a:schemeClr val="tx1">
                    <a:tint val="75000"/>
                  </a:schemeClr>
                </a:solidFill>
              </a:defRPr>
            </a:lvl6pPr>
            <a:lvl7pPr marL="3656686" indent="0">
              <a:buNone/>
              <a:defRPr sz="1866">
                <a:solidFill>
                  <a:schemeClr val="tx1">
                    <a:tint val="75000"/>
                  </a:schemeClr>
                </a:solidFill>
              </a:defRPr>
            </a:lvl7pPr>
            <a:lvl8pPr marL="4266133" indent="0">
              <a:buNone/>
              <a:defRPr sz="1866">
                <a:solidFill>
                  <a:schemeClr val="tx1">
                    <a:tint val="75000"/>
                  </a:schemeClr>
                </a:solidFill>
              </a:defRPr>
            </a:lvl8pPr>
            <a:lvl9pPr marL="4875581" indent="0">
              <a:buNone/>
              <a:defRPr sz="1866">
                <a:solidFill>
                  <a:schemeClr val="tx1">
                    <a:tint val="75000"/>
                  </a:schemeClr>
                </a:solidFill>
              </a:defRPr>
            </a:lvl9pPr>
          </a:lstStyle>
          <a:p>
            <a:pPr lvl="0"/>
            <a:r>
              <a:rPr lang="en-US"/>
              <a:t>Haga clic para modificar el estilo de texto del patrón</a:t>
            </a:r>
          </a:p>
        </p:txBody>
      </p:sp>
      <p:sp>
        <p:nvSpPr>
          <p:cNvPr id="4" name="Marcador de fecha 3">
            <a:extLst>
              <a:ext uri="{FF2B5EF4-FFF2-40B4-BE49-F238E27FC236}">
                <a16:creationId xmlns:a16="http://schemas.microsoft.com/office/drawing/2014/main" id="{B7F6B70E-7276-4C7E-B95B-CE1D4DE5A08A}"/>
              </a:ext>
            </a:extLst>
          </p:cNvPr>
          <p:cNvSpPr>
            <a:spLocks noGrp="1"/>
          </p:cNvSpPr>
          <p:nvPr>
            <p:ph type="dt" sz="half" idx="10"/>
          </p:nvPr>
        </p:nvSpPr>
        <p:spPr/>
        <p:txBody>
          <a:bodyPr/>
          <a:lstStyle>
            <a:lvl1pPr>
              <a:defRPr/>
            </a:lvl1pPr>
          </a:lstStyle>
          <a:p>
            <a:pPr>
              <a:defRPr/>
            </a:pPr>
            <a:fld id="{BD026AB7-F828-4DEC-9A67-265A4BA07AF3}"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290BF549-59F4-4E17-9A39-B4A2AD810962}"/>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6A92A81A-9CF8-403A-8404-9B1645BE5F6E}"/>
              </a:ext>
            </a:extLst>
          </p:cNvPr>
          <p:cNvSpPr>
            <a:spLocks noGrp="1"/>
          </p:cNvSpPr>
          <p:nvPr>
            <p:ph type="sldNum" sz="quarter" idx="12"/>
          </p:nvPr>
        </p:nvSpPr>
        <p:spPr/>
        <p:txBody>
          <a:bodyPr/>
          <a:lstStyle>
            <a:lvl1pPr>
              <a:defRPr/>
            </a:lvl1pPr>
          </a:lstStyle>
          <a:p>
            <a:pPr>
              <a:defRPr/>
            </a:pPr>
            <a:fld id="{AD9B4C94-C417-4145-912F-996EDA24C08B}" type="slidenum">
              <a:rPr lang="en-GB" altLang="es-CO"/>
              <a:pPr>
                <a:defRPr/>
              </a:pPr>
              <a:t>‹Nº›</a:t>
            </a:fld>
            <a:endParaRPr lang="en-GB" altLang="es-CO"/>
          </a:p>
        </p:txBody>
      </p:sp>
    </p:spTree>
    <p:extLst>
      <p:ext uri="{BB962C8B-B14F-4D97-AF65-F5344CB8AC3E}">
        <p14:creationId xmlns:p14="http://schemas.microsoft.com/office/powerpoint/2010/main" val="4136325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contenido 2"/>
          <p:cNvSpPr>
            <a:spLocks noGrp="1"/>
          </p:cNvSpPr>
          <p:nvPr>
            <p:ph sz="half" idx="1"/>
          </p:nvPr>
        </p:nvSpPr>
        <p:spPr>
          <a:xfrm>
            <a:off x="609441" y="1200151"/>
            <a:ext cx="5383398"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contenido 3"/>
          <p:cNvSpPr>
            <a:spLocks noGrp="1"/>
          </p:cNvSpPr>
          <p:nvPr>
            <p:ph sz="half" idx="2"/>
          </p:nvPr>
        </p:nvSpPr>
        <p:spPr>
          <a:xfrm>
            <a:off x="6195986" y="1200151"/>
            <a:ext cx="5383398"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5" name="Marcador de fecha 3">
            <a:extLst>
              <a:ext uri="{FF2B5EF4-FFF2-40B4-BE49-F238E27FC236}">
                <a16:creationId xmlns:a16="http://schemas.microsoft.com/office/drawing/2014/main" id="{14CBDAC2-48F5-4533-8F89-40A073E9494C}"/>
              </a:ext>
            </a:extLst>
          </p:cNvPr>
          <p:cNvSpPr>
            <a:spLocks noGrp="1"/>
          </p:cNvSpPr>
          <p:nvPr>
            <p:ph type="dt" sz="half" idx="10"/>
          </p:nvPr>
        </p:nvSpPr>
        <p:spPr/>
        <p:txBody>
          <a:bodyPr/>
          <a:lstStyle>
            <a:lvl1pPr>
              <a:defRPr/>
            </a:lvl1pPr>
          </a:lstStyle>
          <a:p>
            <a:pPr>
              <a:defRPr/>
            </a:pPr>
            <a:fld id="{E5222C0F-5F8F-4FDC-95F7-24A75306B1A4}" type="datetimeFigureOut">
              <a:rPr lang="es-ES" altLang="es-CO"/>
              <a:pPr>
                <a:defRPr/>
              </a:pPr>
              <a:t>04/09/2019</a:t>
            </a:fld>
            <a:endParaRPr lang="en-GB" altLang="es-CO"/>
          </a:p>
        </p:txBody>
      </p:sp>
      <p:sp>
        <p:nvSpPr>
          <p:cNvPr id="6" name="Marcador de pie de página 4">
            <a:extLst>
              <a:ext uri="{FF2B5EF4-FFF2-40B4-BE49-F238E27FC236}">
                <a16:creationId xmlns:a16="http://schemas.microsoft.com/office/drawing/2014/main" id="{BEAFFC37-4E5E-4F24-A7BE-F0F12918116B}"/>
              </a:ext>
            </a:extLst>
          </p:cNvPr>
          <p:cNvSpPr>
            <a:spLocks noGrp="1"/>
          </p:cNvSpPr>
          <p:nvPr>
            <p:ph type="ftr" sz="quarter" idx="11"/>
          </p:nvPr>
        </p:nvSpPr>
        <p:spPr/>
        <p:txBody>
          <a:bodyPr/>
          <a:lstStyle>
            <a:lvl1pPr>
              <a:defRPr/>
            </a:lvl1pPr>
          </a:lstStyle>
          <a:p>
            <a:pPr>
              <a:defRPr/>
            </a:pPr>
            <a:endParaRPr lang="en-GB"/>
          </a:p>
        </p:txBody>
      </p:sp>
      <p:sp>
        <p:nvSpPr>
          <p:cNvPr id="7" name="Marcador de número de diapositiva 5">
            <a:extLst>
              <a:ext uri="{FF2B5EF4-FFF2-40B4-BE49-F238E27FC236}">
                <a16:creationId xmlns:a16="http://schemas.microsoft.com/office/drawing/2014/main" id="{FD60B577-70FE-45D5-9D6A-6A97780E12F9}"/>
              </a:ext>
            </a:extLst>
          </p:cNvPr>
          <p:cNvSpPr>
            <a:spLocks noGrp="1"/>
          </p:cNvSpPr>
          <p:nvPr>
            <p:ph type="sldNum" sz="quarter" idx="12"/>
          </p:nvPr>
        </p:nvSpPr>
        <p:spPr/>
        <p:txBody>
          <a:bodyPr/>
          <a:lstStyle>
            <a:lvl1pPr>
              <a:defRPr/>
            </a:lvl1pPr>
          </a:lstStyle>
          <a:p>
            <a:pPr>
              <a:defRPr/>
            </a:pPr>
            <a:fld id="{E8CBDA5A-C602-4373-A837-5130E2AFD8EF}" type="slidenum">
              <a:rPr lang="en-GB" altLang="es-CO"/>
              <a:pPr>
                <a:defRPr/>
              </a:pPr>
              <a:t>‹Nº›</a:t>
            </a:fld>
            <a:endParaRPr lang="en-GB" altLang="es-CO"/>
          </a:p>
        </p:txBody>
      </p:sp>
    </p:spTree>
    <p:extLst>
      <p:ext uri="{BB962C8B-B14F-4D97-AF65-F5344CB8AC3E}">
        <p14:creationId xmlns:p14="http://schemas.microsoft.com/office/powerpoint/2010/main" val="2916028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441" y="274639"/>
            <a:ext cx="10969943" cy="1143000"/>
          </a:xfrm>
        </p:spPr>
        <p:txBody>
          <a:bodyPr/>
          <a:lstStyle>
            <a:lvl1pPr>
              <a:defRPr/>
            </a:lvl1pPr>
          </a:lstStyle>
          <a:p>
            <a:r>
              <a:rPr lang="en-US"/>
              <a:t>Clic para editar título</a:t>
            </a:r>
            <a:endParaRPr lang="en-GB"/>
          </a:p>
        </p:txBody>
      </p:sp>
      <p:sp>
        <p:nvSpPr>
          <p:cNvPr id="3" name="Marcador de texto 2"/>
          <p:cNvSpPr>
            <a:spLocks noGrp="1"/>
          </p:cNvSpPr>
          <p:nvPr>
            <p:ph type="body" idx="1"/>
          </p:nvPr>
        </p:nvSpPr>
        <p:spPr>
          <a:xfrm>
            <a:off x="609441" y="1535113"/>
            <a:ext cx="5385514" cy="639763"/>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Haga clic para modificar el estilo de texto del patrón</a:t>
            </a:r>
          </a:p>
        </p:txBody>
      </p:sp>
      <p:sp>
        <p:nvSpPr>
          <p:cNvPr id="4" name="Marcador de contenido 3"/>
          <p:cNvSpPr>
            <a:spLocks noGrp="1"/>
          </p:cNvSpPr>
          <p:nvPr>
            <p:ph sz="half" idx="2"/>
          </p:nvPr>
        </p:nvSpPr>
        <p:spPr>
          <a:xfrm>
            <a:off x="609441" y="2174875"/>
            <a:ext cx="5385514"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5" name="Marcador de texto 4"/>
          <p:cNvSpPr>
            <a:spLocks noGrp="1"/>
          </p:cNvSpPr>
          <p:nvPr>
            <p:ph type="body" sz="quarter" idx="3"/>
          </p:nvPr>
        </p:nvSpPr>
        <p:spPr>
          <a:xfrm>
            <a:off x="6191756" y="1535113"/>
            <a:ext cx="5387630" cy="639763"/>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Haga clic para modificar el estilo de texto del patrón</a:t>
            </a:r>
          </a:p>
        </p:txBody>
      </p:sp>
      <p:sp>
        <p:nvSpPr>
          <p:cNvPr id="6" name="Marcador de contenido 5"/>
          <p:cNvSpPr>
            <a:spLocks noGrp="1"/>
          </p:cNvSpPr>
          <p:nvPr>
            <p:ph sz="quarter" idx="4"/>
          </p:nvPr>
        </p:nvSpPr>
        <p:spPr>
          <a:xfrm>
            <a:off x="6191756" y="2174875"/>
            <a:ext cx="5387630"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7" name="Marcador de fecha 3">
            <a:extLst>
              <a:ext uri="{FF2B5EF4-FFF2-40B4-BE49-F238E27FC236}">
                <a16:creationId xmlns:a16="http://schemas.microsoft.com/office/drawing/2014/main" id="{C7474135-2362-4914-A20C-65F473838B68}"/>
              </a:ext>
            </a:extLst>
          </p:cNvPr>
          <p:cNvSpPr>
            <a:spLocks noGrp="1"/>
          </p:cNvSpPr>
          <p:nvPr>
            <p:ph type="dt" sz="half" idx="10"/>
          </p:nvPr>
        </p:nvSpPr>
        <p:spPr/>
        <p:txBody>
          <a:bodyPr/>
          <a:lstStyle>
            <a:lvl1pPr>
              <a:defRPr/>
            </a:lvl1pPr>
          </a:lstStyle>
          <a:p>
            <a:pPr>
              <a:defRPr/>
            </a:pPr>
            <a:fld id="{0D64313A-1A27-4DEA-881C-CC43349295CF}" type="datetimeFigureOut">
              <a:rPr lang="es-ES" altLang="es-CO"/>
              <a:pPr>
                <a:defRPr/>
              </a:pPr>
              <a:t>04/09/2019</a:t>
            </a:fld>
            <a:endParaRPr lang="en-GB" altLang="es-CO"/>
          </a:p>
        </p:txBody>
      </p:sp>
      <p:sp>
        <p:nvSpPr>
          <p:cNvPr id="8" name="Marcador de pie de página 4">
            <a:extLst>
              <a:ext uri="{FF2B5EF4-FFF2-40B4-BE49-F238E27FC236}">
                <a16:creationId xmlns:a16="http://schemas.microsoft.com/office/drawing/2014/main" id="{B500B5CF-390E-4C37-9574-B6A0FB81240A}"/>
              </a:ext>
            </a:extLst>
          </p:cNvPr>
          <p:cNvSpPr>
            <a:spLocks noGrp="1"/>
          </p:cNvSpPr>
          <p:nvPr>
            <p:ph type="ftr" sz="quarter" idx="11"/>
          </p:nvPr>
        </p:nvSpPr>
        <p:spPr/>
        <p:txBody>
          <a:bodyPr/>
          <a:lstStyle>
            <a:lvl1pPr>
              <a:defRPr/>
            </a:lvl1pPr>
          </a:lstStyle>
          <a:p>
            <a:pPr>
              <a:defRPr/>
            </a:pPr>
            <a:endParaRPr lang="en-GB"/>
          </a:p>
        </p:txBody>
      </p:sp>
      <p:sp>
        <p:nvSpPr>
          <p:cNvPr id="9" name="Marcador de número de diapositiva 5">
            <a:extLst>
              <a:ext uri="{FF2B5EF4-FFF2-40B4-BE49-F238E27FC236}">
                <a16:creationId xmlns:a16="http://schemas.microsoft.com/office/drawing/2014/main" id="{EF4FD6C7-4F1E-46BC-8D76-A7BFC77E7764}"/>
              </a:ext>
            </a:extLst>
          </p:cNvPr>
          <p:cNvSpPr>
            <a:spLocks noGrp="1"/>
          </p:cNvSpPr>
          <p:nvPr>
            <p:ph type="sldNum" sz="quarter" idx="12"/>
          </p:nvPr>
        </p:nvSpPr>
        <p:spPr/>
        <p:txBody>
          <a:bodyPr/>
          <a:lstStyle>
            <a:lvl1pPr>
              <a:defRPr/>
            </a:lvl1pPr>
          </a:lstStyle>
          <a:p>
            <a:pPr>
              <a:defRPr/>
            </a:pPr>
            <a:fld id="{72ECAD77-91EB-4F23-8DFB-61A92D491163}" type="slidenum">
              <a:rPr lang="en-GB" altLang="es-CO"/>
              <a:pPr>
                <a:defRPr/>
              </a:pPr>
              <a:t>‹Nº›</a:t>
            </a:fld>
            <a:endParaRPr lang="en-GB" altLang="es-CO"/>
          </a:p>
        </p:txBody>
      </p:sp>
    </p:spTree>
    <p:extLst>
      <p:ext uri="{BB962C8B-B14F-4D97-AF65-F5344CB8AC3E}">
        <p14:creationId xmlns:p14="http://schemas.microsoft.com/office/powerpoint/2010/main" val="1578103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fecha 3">
            <a:extLst>
              <a:ext uri="{FF2B5EF4-FFF2-40B4-BE49-F238E27FC236}">
                <a16:creationId xmlns:a16="http://schemas.microsoft.com/office/drawing/2014/main" id="{BF9A997D-E5E3-4002-AAB2-E83B2A1F7EF0}"/>
              </a:ext>
            </a:extLst>
          </p:cNvPr>
          <p:cNvSpPr>
            <a:spLocks noGrp="1"/>
          </p:cNvSpPr>
          <p:nvPr>
            <p:ph type="dt" sz="half" idx="10"/>
          </p:nvPr>
        </p:nvSpPr>
        <p:spPr/>
        <p:txBody>
          <a:bodyPr/>
          <a:lstStyle>
            <a:lvl1pPr>
              <a:defRPr/>
            </a:lvl1pPr>
          </a:lstStyle>
          <a:p>
            <a:pPr>
              <a:defRPr/>
            </a:pPr>
            <a:fld id="{4E197E55-071E-4C05-ADBD-85A631EA3C52}" type="datetimeFigureOut">
              <a:rPr lang="es-ES" altLang="es-CO"/>
              <a:pPr>
                <a:defRPr/>
              </a:pPr>
              <a:t>04/09/2019</a:t>
            </a:fld>
            <a:endParaRPr lang="en-GB" altLang="es-CO"/>
          </a:p>
        </p:txBody>
      </p:sp>
      <p:sp>
        <p:nvSpPr>
          <p:cNvPr id="4" name="Marcador de pie de página 4">
            <a:extLst>
              <a:ext uri="{FF2B5EF4-FFF2-40B4-BE49-F238E27FC236}">
                <a16:creationId xmlns:a16="http://schemas.microsoft.com/office/drawing/2014/main" id="{72163ABB-BF32-4698-B60B-63F9B0279E03}"/>
              </a:ext>
            </a:extLst>
          </p:cNvPr>
          <p:cNvSpPr>
            <a:spLocks noGrp="1"/>
          </p:cNvSpPr>
          <p:nvPr>
            <p:ph type="ftr" sz="quarter" idx="11"/>
          </p:nvPr>
        </p:nvSpPr>
        <p:spPr/>
        <p:txBody>
          <a:bodyPr/>
          <a:lstStyle>
            <a:lvl1pPr>
              <a:defRPr/>
            </a:lvl1pPr>
          </a:lstStyle>
          <a:p>
            <a:pPr>
              <a:defRPr/>
            </a:pPr>
            <a:endParaRPr lang="en-GB"/>
          </a:p>
        </p:txBody>
      </p:sp>
      <p:sp>
        <p:nvSpPr>
          <p:cNvPr id="5" name="Marcador de número de diapositiva 5">
            <a:extLst>
              <a:ext uri="{FF2B5EF4-FFF2-40B4-BE49-F238E27FC236}">
                <a16:creationId xmlns:a16="http://schemas.microsoft.com/office/drawing/2014/main" id="{7E0042C5-7811-4508-86FD-8DFFC2E2845C}"/>
              </a:ext>
            </a:extLst>
          </p:cNvPr>
          <p:cNvSpPr>
            <a:spLocks noGrp="1"/>
          </p:cNvSpPr>
          <p:nvPr>
            <p:ph type="sldNum" sz="quarter" idx="12"/>
          </p:nvPr>
        </p:nvSpPr>
        <p:spPr/>
        <p:txBody>
          <a:bodyPr/>
          <a:lstStyle>
            <a:lvl1pPr>
              <a:defRPr/>
            </a:lvl1pPr>
          </a:lstStyle>
          <a:p>
            <a:pPr>
              <a:defRPr/>
            </a:pPr>
            <a:fld id="{375EF716-0963-4A78-8546-09E940E60E95}" type="slidenum">
              <a:rPr lang="en-GB" altLang="es-CO"/>
              <a:pPr>
                <a:defRPr/>
              </a:pPr>
              <a:t>‹Nº›</a:t>
            </a:fld>
            <a:endParaRPr lang="en-GB" altLang="es-CO"/>
          </a:p>
        </p:txBody>
      </p:sp>
    </p:spTree>
    <p:extLst>
      <p:ext uri="{BB962C8B-B14F-4D97-AF65-F5344CB8AC3E}">
        <p14:creationId xmlns:p14="http://schemas.microsoft.com/office/powerpoint/2010/main" val="1992762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D4D35446-88AF-4ED3-807C-D54A97B2DA00}"/>
              </a:ext>
            </a:extLst>
          </p:cNvPr>
          <p:cNvSpPr>
            <a:spLocks noGrp="1"/>
          </p:cNvSpPr>
          <p:nvPr>
            <p:ph type="dt" sz="half" idx="10"/>
          </p:nvPr>
        </p:nvSpPr>
        <p:spPr/>
        <p:txBody>
          <a:bodyPr/>
          <a:lstStyle>
            <a:lvl1pPr>
              <a:defRPr/>
            </a:lvl1pPr>
          </a:lstStyle>
          <a:p>
            <a:pPr>
              <a:defRPr/>
            </a:pPr>
            <a:fld id="{4D4ED548-C0B5-49EB-8699-8B5B0C1C24B6}" type="datetimeFigureOut">
              <a:rPr lang="es-ES" altLang="es-CO"/>
              <a:pPr>
                <a:defRPr/>
              </a:pPr>
              <a:t>04/09/2019</a:t>
            </a:fld>
            <a:endParaRPr lang="en-GB" altLang="es-CO"/>
          </a:p>
        </p:txBody>
      </p:sp>
      <p:sp>
        <p:nvSpPr>
          <p:cNvPr id="3" name="Marcador de pie de página 4">
            <a:extLst>
              <a:ext uri="{FF2B5EF4-FFF2-40B4-BE49-F238E27FC236}">
                <a16:creationId xmlns:a16="http://schemas.microsoft.com/office/drawing/2014/main" id="{B3B84A82-6A88-4281-A5CA-22AAB30B4FAB}"/>
              </a:ext>
            </a:extLst>
          </p:cNvPr>
          <p:cNvSpPr>
            <a:spLocks noGrp="1"/>
          </p:cNvSpPr>
          <p:nvPr>
            <p:ph type="ftr" sz="quarter" idx="11"/>
          </p:nvPr>
        </p:nvSpPr>
        <p:spPr/>
        <p:txBody>
          <a:bodyPr/>
          <a:lstStyle>
            <a:lvl1pPr>
              <a:defRPr/>
            </a:lvl1pPr>
          </a:lstStyle>
          <a:p>
            <a:pPr>
              <a:defRPr/>
            </a:pPr>
            <a:endParaRPr lang="en-GB"/>
          </a:p>
        </p:txBody>
      </p:sp>
      <p:sp>
        <p:nvSpPr>
          <p:cNvPr id="4" name="Marcador de número de diapositiva 5">
            <a:extLst>
              <a:ext uri="{FF2B5EF4-FFF2-40B4-BE49-F238E27FC236}">
                <a16:creationId xmlns:a16="http://schemas.microsoft.com/office/drawing/2014/main" id="{5B39931F-33BF-44CB-B38B-4FF27C1D342F}"/>
              </a:ext>
            </a:extLst>
          </p:cNvPr>
          <p:cNvSpPr>
            <a:spLocks noGrp="1"/>
          </p:cNvSpPr>
          <p:nvPr>
            <p:ph type="sldNum" sz="quarter" idx="12"/>
          </p:nvPr>
        </p:nvSpPr>
        <p:spPr/>
        <p:txBody>
          <a:bodyPr/>
          <a:lstStyle>
            <a:lvl1pPr>
              <a:defRPr/>
            </a:lvl1pPr>
          </a:lstStyle>
          <a:p>
            <a:pPr>
              <a:defRPr/>
            </a:pPr>
            <a:fld id="{5A4815DF-D3B2-490E-BA6E-E218BF2CBBCF}" type="slidenum">
              <a:rPr lang="en-GB" altLang="es-CO"/>
              <a:pPr>
                <a:defRPr/>
              </a:pPr>
              <a:t>‹Nº›</a:t>
            </a:fld>
            <a:endParaRPr lang="en-GB" altLang="es-CO"/>
          </a:p>
        </p:txBody>
      </p:sp>
    </p:spTree>
    <p:extLst>
      <p:ext uri="{BB962C8B-B14F-4D97-AF65-F5344CB8AC3E}">
        <p14:creationId xmlns:p14="http://schemas.microsoft.com/office/powerpoint/2010/main" val="4122534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443" y="273049"/>
            <a:ext cx="4010039" cy="1162051"/>
          </a:xfrm>
        </p:spPr>
        <p:txBody>
          <a:bodyPr anchor="b"/>
          <a:lstStyle>
            <a:lvl1pPr algn="l">
              <a:defRPr sz="2666" b="1"/>
            </a:lvl1pPr>
          </a:lstStyle>
          <a:p>
            <a:r>
              <a:rPr lang="en-US"/>
              <a:t>Clic para editar título</a:t>
            </a:r>
            <a:endParaRPr lang="en-GB"/>
          </a:p>
        </p:txBody>
      </p:sp>
      <p:sp>
        <p:nvSpPr>
          <p:cNvPr id="3" name="Marcador de contenido 2"/>
          <p:cNvSpPr>
            <a:spLocks noGrp="1"/>
          </p:cNvSpPr>
          <p:nvPr>
            <p:ph idx="1"/>
          </p:nvPr>
        </p:nvSpPr>
        <p:spPr>
          <a:xfrm>
            <a:off x="4765492" y="273052"/>
            <a:ext cx="6813892"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texto 3"/>
          <p:cNvSpPr>
            <a:spLocks noGrp="1"/>
          </p:cNvSpPr>
          <p:nvPr>
            <p:ph type="body" sz="half" idx="2"/>
          </p:nvPr>
        </p:nvSpPr>
        <p:spPr>
          <a:xfrm>
            <a:off x="609443" y="1435102"/>
            <a:ext cx="4010039" cy="4691063"/>
          </a:xfrm>
        </p:spPr>
        <p:txBody>
          <a:bodyPr/>
          <a:lstStyle>
            <a:lvl1pPr marL="0" indent="0">
              <a:buNone/>
              <a:defRPr sz="1866"/>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a:t>Haga clic para modificar el estilo de texto del patrón</a:t>
            </a:r>
          </a:p>
        </p:txBody>
      </p:sp>
      <p:sp>
        <p:nvSpPr>
          <p:cNvPr id="5" name="Marcador de fecha 3">
            <a:extLst>
              <a:ext uri="{FF2B5EF4-FFF2-40B4-BE49-F238E27FC236}">
                <a16:creationId xmlns:a16="http://schemas.microsoft.com/office/drawing/2014/main" id="{B471F7D2-5B9D-4EF7-8272-125FD29D5A93}"/>
              </a:ext>
            </a:extLst>
          </p:cNvPr>
          <p:cNvSpPr>
            <a:spLocks noGrp="1"/>
          </p:cNvSpPr>
          <p:nvPr>
            <p:ph type="dt" sz="half" idx="10"/>
          </p:nvPr>
        </p:nvSpPr>
        <p:spPr/>
        <p:txBody>
          <a:bodyPr/>
          <a:lstStyle>
            <a:lvl1pPr>
              <a:defRPr/>
            </a:lvl1pPr>
          </a:lstStyle>
          <a:p>
            <a:pPr>
              <a:defRPr/>
            </a:pPr>
            <a:fld id="{A4A1D79C-861E-4986-84BB-FC7CA863A0CA}" type="datetimeFigureOut">
              <a:rPr lang="es-ES" altLang="es-CO"/>
              <a:pPr>
                <a:defRPr/>
              </a:pPr>
              <a:t>04/09/2019</a:t>
            </a:fld>
            <a:endParaRPr lang="en-GB" altLang="es-CO"/>
          </a:p>
        </p:txBody>
      </p:sp>
      <p:sp>
        <p:nvSpPr>
          <p:cNvPr id="6" name="Marcador de pie de página 4">
            <a:extLst>
              <a:ext uri="{FF2B5EF4-FFF2-40B4-BE49-F238E27FC236}">
                <a16:creationId xmlns:a16="http://schemas.microsoft.com/office/drawing/2014/main" id="{98298ACF-295D-4744-82AE-7314EAC9968D}"/>
              </a:ext>
            </a:extLst>
          </p:cNvPr>
          <p:cNvSpPr>
            <a:spLocks noGrp="1"/>
          </p:cNvSpPr>
          <p:nvPr>
            <p:ph type="ftr" sz="quarter" idx="11"/>
          </p:nvPr>
        </p:nvSpPr>
        <p:spPr/>
        <p:txBody>
          <a:bodyPr/>
          <a:lstStyle>
            <a:lvl1pPr>
              <a:defRPr/>
            </a:lvl1pPr>
          </a:lstStyle>
          <a:p>
            <a:pPr>
              <a:defRPr/>
            </a:pPr>
            <a:endParaRPr lang="en-GB"/>
          </a:p>
        </p:txBody>
      </p:sp>
      <p:sp>
        <p:nvSpPr>
          <p:cNvPr id="7" name="Marcador de número de diapositiva 5">
            <a:extLst>
              <a:ext uri="{FF2B5EF4-FFF2-40B4-BE49-F238E27FC236}">
                <a16:creationId xmlns:a16="http://schemas.microsoft.com/office/drawing/2014/main" id="{5BEE8FEB-EE49-414E-AC92-941699C5C8C4}"/>
              </a:ext>
            </a:extLst>
          </p:cNvPr>
          <p:cNvSpPr>
            <a:spLocks noGrp="1"/>
          </p:cNvSpPr>
          <p:nvPr>
            <p:ph type="sldNum" sz="quarter" idx="12"/>
          </p:nvPr>
        </p:nvSpPr>
        <p:spPr/>
        <p:txBody>
          <a:bodyPr/>
          <a:lstStyle>
            <a:lvl1pPr>
              <a:defRPr/>
            </a:lvl1pPr>
          </a:lstStyle>
          <a:p>
            <a:pPr>
              <a:defRPr/>
            </a:pPr>
            <a:fld id="{6147878D-F7AE-448B-BF7C-54F2ABB83703}" type="slidenum">
              <a:rPr lang="en-GB" altLang="es-CO"/>
              <a:pPr>
                <a:defRPr/>
              </a:pPr>
              <a:t>‹Nº›</a:t>
            </a:fld>
            <a:endParaRPr lang="en-GB" altLang="es-CO"/>
          </a:p>
        </p:txBody>
      </p:sp>
    </p:spTree>
    <p:extLst>
      <p:ext uri="{BB962C8B-B14F-4D97-AF65-F5344CB8AC3E}">
        <p14:creationId xmlns:p14="http://schemas.microsoft.com/office/powerpoint/2010/main" val="4112302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095" y="4800600"/>
            <a:ext cx="7313295" cy="566739"/>
          </a:xfrm>
        </p:spPr>
        <p:txBody>
          <a:bodyPr anchor="b"/>
          <a:lstStyle>
            <a:lvl1pPr algn="l">
              <a:defRPr sz="2666" b="1"/>
            </a:lvl1pPr>
          </a:lstStyle>
          <a:p>
            <a:r>
              <a:rPr lang="en-US"/>
              <a:t>Clic para editar título</a:t>
            </a:r>
            <a:endParaRPr lang="en-GB"/>
          </a:p>
        </p:txBody>
      </p:sp>
      <p:sp>
        <p:nvSpPr>
          <p:cNvPr id="3" name="Marcador de posición de imagen 2"/>
          <p:cNvSpPr>
            <a:spLocks noGrp="1"/>
          </p:cNvSpPr>
          <p:nvPr>
            <p:ph type="pic" idx="1"/>
          </p:nvPr>
        </p:nvSpPr>
        <p:spPr>
          <a:xfrm>
            <a:off x="2389095" y="612775"/>
            <a:ext cx="7313295" cy="4114800"/>
          </a:xfrm>
        </p:spPr>
        <p:txBody>
          <a:bodyPr rtlCol="0">
            <a:normAutofit/>
          </a:bodyPr>
          <a:lstStyle>
            <a:lvl1pPr marL="0" indent="0">
              <a:buNone/>
              <a:defRPr sz="4266"/>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pPr lvl="0"/>
            <a:endParaRPr lang="en-GB" noProof="0"/>
          </a:p>
        </p:txBody>
      </p:sp>
      <p:sp>
        <p:nvSpPr>
          <p:cNvPr id="4" name="Marcador de texto 3"/>
          <p:cNvSpPr>
            <a:spLocks noGrp="1"/>
          </p:cNvSpPr>
          <p:nvPr>
            <p:ph type="body" sz="half" idx="2"/>
          </p:nvPr>
        </p:nvSpPr>
        <p:spPr>
          <a:xfrm>
            <a:off x="2389095" y="5367338"/>
            <a:ext cx="7313295" cy="804863"/>
          </a:xfrm>
        </p:spPr>
        <p:txBody>
          <a:bodyPr/>
          <a:lstStyle>
            <a:lvl1pPr marL="0" indent="0">
              <a:buNone/>
              <a:defRPr sz="1866"/>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a:t>Haga clic para modificar el estilo de texto del patrón</a:t>
            </a:r>
          </a:p>
        </p:txBody>
      </p:sp>
      <p:sp>
        <p:nvSpPr>
          <p:cNvPr id="5" name="Marcador de fecha 3">
            <a:extLst>
              <a:ext uri="{FF2B5EF4-FFF2-40B4-BE49-F238E27FC236}">
                <a16:creationId xmlns:a16="http://schemas.microsoft.com/office/drawing/2014/main" id="{0E270AAF-65CF-4673-967C-35893FBBC569}"/>
              </a:ext>
            </a:extLst>
          </p:cNvPr>
          <p:cNvSpPr>
            <a:spLocks noGrp="1"/>
          </p:cNvSpPr>
          <p:nvPr>
            <p:ph type="dt" sz="half" idx="10"/>
          </p:nvPr>
        </p:nvSpPr>
        <p:spPr/>
        <p:txBody>
          <a:bodyPr/>
          <a:lstStyle>
            <a:lvl1pPr>
              <a:defRPr/>
            </a:lvl1pPr>
          </a:lstStyle>
          <a:p>
            <a:pPr>
              <a:defRPr/>
            </a:pPr>
            <a:fld id="{E0A3A7CD-AE94-4F0D-A39B-759A36F09804}" type="datetimeFigureOut">
              <a:rPr lang="es-ES" altLang="es-CO"/>
              <a:pPr>
                <a:defRPr/>
              </a:pPr>
              <a:t>04/09/2019</a:t>
            </a:fld>
            <a:endParaRPr lang="en-GB" altLang="es-CO"/>
          </a:p>
        </p:txBody>
      </p:sp>
      <p:sp>
        <p:nvSpPr>
          <p:cNvPr id="6" name="Marcador de pie de página 4">
            <a:extLst>
              <a:ext uri="{FF2B5EF4-FFF2-40B4-BE49-F238E27FC236}">
                <a16:creationId xmlns:a16="http://schemas.microsoft.com/office/drawing/2014/main" id="{8C365E0A-5C31-4E74-A39F-D92F8D1BB6DD}"/>
              </a:ext>
            </a:extLst>
          </p:cNvPr>
          <p:cNvSpPr>
            <a:spLocks noGrp="1"/>
          </p:cNvSpPr>
          <p:nvPr>
            <p:ph type="ftr" sz="quarter" idx="11"/>
          </p:nvPr>
        </p:nvSpPr>
        <p:spPr/>
        <p:txBody>
          <a:bodyPr/>
          <a:lstStyle>
            <a:lvl1pPr>
              <a:defRPr/>
            </a:lvl1pPr>
          </a:lstStyle>
          <a:p>
            <a:pPr>
              <a:defRPr/>
            </a:pPr>
            <a:endParaRPr lang="en-GB"/>
          </a:p>
        </p:txBody>
      </p:sp>
      <p:sp>
        <p:nvSpPr>
          <p:cNvPr id="7" name="Marcador de número de diapositiva 5">
            <a:extLst>
              <a:ext uri="{FF2B5EF4-FFF2-40B4-BE49-F238E27FC236}">
                <a16:creationId xmlns:a16="http://schemas.microsoft.com/office/drawing/2014/main" id="{DDD5AC3B-4812-4179-8267-EA496ABD5580}"/>
              </a:ext>
            </a:extLst>
          </p:cNvPr>
          <p:cNvSpPr>
            <a:spLocks noGrp="1"/>
          </p:cNvSpPr>
          <p:nvPr>
            <p:ph type="sldNum" sz="quarter" idx="12"/>
          </p:nvPr>
        </p:nvSpPr>
        <p:spPr/>
        <p:txBody>
          <a:bodyPr/>
          <a:lstStyle>
            <a:lvl1pPr>
              <a:defRPr/>
            </a:lvl1pPr>
          </a:lstStyle>
          <a:p>
            <a:pPr>
              <a:defRPr/>
            </a:pPr>
            <a:fld id="{513B94B6-E890-4439-B53A-D8B9BAED773A}" type="slidenum">
              <a:rPr lang="en-GB" altLang="es-CO"/>
              <a:pPr>
                <a:defRPr/>
              </a:pPr>
              <a:t>‹Nº›</a:t>
            </a:fld>
            <a:endParaRPr lang="en-GB" altLang="es-CO"/>
          </a:p>
        </p:txBody>
      </p:sp>
    </p:spTree>
    <p:extLst>
      <p:ext uri="{BB962C8B-B14F-4D97-AF65-F5344CB8AC3E}">
        <p14:creationId xmlns:p14="http://schemas.microsoft.com/office/powerpoint/2010/main" val="24335776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n-GB"/>
          </a:p>
        </p:txBody>
      </p:sp>
      <p:sp>
        <p:nvSpPr>
          <p:cNvPr id="3" name="Marcador de texto vertical 2"/>
          <p:cNvSpPr>
            <a:spLocks noGrp="1"/>
          </p:cNvSpPr>
          <p:nvPr>
            <p:ph type="body" orient="vert" idx="1"/>
          </p:nvPr>
        </p:nvSpPr>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fecha 3">
            <a:extLst>
              <a:ext uri="{FF2B5EF4-FFF2-40B4-BE49-F238E27FC236}">
                <a16:creationId xmlns:a16="http://schemas.microsoft.com/office/drawing/2014/main" id="{CBC53B7B-3627-492B-A4F6-F23CD2DC40B8}"/>
              </a:ext>
            </a:extLst>
          </p:cNvPr>
          <p:cNvSpPr>
            <a:spLocks noGrp="1"/>
          </p:cNvSpPr>
          <p:nvPr>
            <p:ph type="dt" sz="half" idx="10"/>
          </p:nvPr>
        </p:nvSpPr>
        <p:spPr/>
        <p:txBody>
          <a:bodyPr/>
          <a:lstStyle>
            <a:lvl1pPr>
              <a:defRPr/>
            </a:lvl1pPr>
          </a:lstStyle>
          <a:p>
            <a:pPr>
              <a:defRPr/>
            </a:pPr>
            <a:fld id="{AD04B2E7-47C8-44D1-8D3B-CB9160354E4D}"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9364D829-743D-4B54-9845-8924E358A2E2}"/>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48012F67-E7C8-4E13-B6AF-A790431E2607}"/>
              </a:ext>
            </a:extLst>
          </p:cNvPr>
          <p:cNvSpPr>
            <a:spLocks noGrp="1"/>
          </p:cNvSpPr>
          <p:nvPr>
            <p:ph type="sldNum" sz="quarter" idx="12"/>
          </p:nvPr>
        </p:nvSpPr>
        <p:spPr/>
        <p:txBody>
          <a:bodyPr/>
          <a:lstStyle>
            <a:lvl1pPr>
              <a:defRPr/>
            </a:lvl1pPr>
          </a:lstStyle>
          <a:p>
            <a:pPr>
              <a:defRPr/>
            </a:pPr>
            <a:fld id="{F7E08F10-5C37-4830-ADC5-98755DA1740B}" type="slidenum">
              <a:rPr lang="en-GB" altLang="es-CO"/>
              <a:pPr>
                <a:defRPr/>
              </a:pPr>
              <a:t>‹Nº›</a:t>
            </a:fld>
            <a:endParaRPr lang="en-GB" altLang="es-CO"/>
          </a:p>
        </p:txBody>
      </p:sp>
    </p:spTree>
    <p:extLst>
      <p:ext uri="{BB962C8B-B14F-4D97-AF65-F5344CB8AC3E}">
        <p14:creationId xmlns:p14="http://schemas.microsoft.com/office/powerpoint/2010/main" val="300225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6898" y="206375"/>
            <a:ext cx="2742486" cy="4387851"/>
          </a:xfrm>
        </p:spPr>
        <p:txBody>
          <a:bodyPr vert="eaVert"/>
          <a:lstStyle/>
          <a:p>
            <a:r>
              <a:rPr lang="en-US"/>
              <a:t>Clic para editar título</a:t>
            </a:r>
            <a:endParaRPr lang="en-GB"/>
          </a:p>
        </p:txBody>
      </p:sp>
      <p:sp>
        <p:nvSpPr>
          <p:cNvPr id="3" name="Marcador de texto vertical 2"/>
          <p:cNvSpPr>
            <a:spLocks noGrp="1"/>
          </p:cNvSpPr>
          <p:nvPr>
            <p:ph type="body" orient="vert" idx="1"/>
          </p:nvPr>
        </p:nvSpPr>
        <p:spPr>
          <a:xfrm>
            <a:off x="609441" y="206375"/>
            <a:ext cx="8024310" cy="4387851"/>
          </a:xfrm>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Marcador de fecha 3">
            <a:extLst>
              <a:ext uri="{FF2B5EF4-FFF2-40B4-BE49-F238E27FC236}">
                <a16:creationId xmlns:a16="http://schemas.microsoft.com/office/drawing/2014/main" id="{28879042-296E-4F1B-806D-635D87D08882}"/>
              </a:ext>
            </a:extLst>
          </p:cNvPr>
          <p:cNvSpPr>
            <a:spLocks noGrp="1"/>
          </p:cNvSpPr>
          <p:nvPr>
            <p:ph type="dt" sz="half" idx="10"/>
          </p:nvPr>
        </p:nvSpPr>
        <p:spPr/>
        <p:txBody>
          <a:bodyPr/>
          <a:lstStyle>
            <a:lvl1pPr>
              <a:defRPr/>
            </a:lvl1pPr>
          </a:lstStyle>
          <a:p>
            <a:pPr>
              <a:defRPr/>
            </a:pPr>
            <a:fld id="{580080AC-939C-41F7-9A00-FE138B819DB0}"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3BBD3CC7-4591-4A11-BBF1-AB8AD17818B4}"/>
              </a:ext>
            </a:extLst>
          </p:cNvPr>
          <p:cNvSpPr>
            <a:spLocks noGrp="1"/>
          </p:cNvSpPr>
          <p:nvPr>
            <p:ph type="ftr" sz="quarter" idx="11"/>
          </p:nvPr>
        </p:nvSpPr>
        <p:spPr/>
        <p:txBody>
          <a:bodyPr/>
          <a:lstStyle>
            <a:lvl1pPr>
              <a:defRPr/>
            </a:lvl1pPr>
          </a:lstStyle>
          <a:p>
            <a:pPr>
              <a:defRPr/>
            </a:pPr>
            <a:endParaRPr lang="en-GB"/>
          </a:p>
        </p:txBody>
      </p:sp>
      <p:sp>
        <p:nvSpPr>
          <p:cNvPr id="6" name="Marcador de número de diapositiva 5">
            <a:extLst>
              <a:ext uri="{FF2B5EF4-FFF2-40B4-BE49-F238E27FC236}">
                <a16:creationId xmlns:a16="http://schemas.microsoft.com/office/drawing/2014/main" id="{A295B62E-A75E-4B39-8E42-D3263D841CF5}"/>
              </a:ext>
            </a:extLst>
          </p:cNvPr>
          <p:cNvSpPr>
            <a:spLocks noGrp="1"/>
          </p:cNvSpPr>
          <p:nvPr>
            <p:ph type="sldNum" sz="quarter" idx="12"/>
          </p:nvPr>
        </p:nvSpPr>
        <p:spPr/>
        <p:txBody>
          <a:bodyPr/>
          <a:lstStyle>
            <a:lvl1pPr>
              <a:defRPr/>
            </a:lvl1pPr>
          </a:lstStyle>
          <a:p>
            <a:pPr>
              <a:defRPr/>
            </a:pPr>
            <a:fld id="{2F85C9A6-AA7C-4D29-879E-1D121AF2AA23}" type="slidenum">
              <a:rPr lang="en-GB" altLang="es-CO"/>
              <a:pPr>
                <a:defRPr/>
              </a:pPr>
              <a:t>‹Nº›</a:t>
            </a:fld>
            <a:endParaRPr lang="en-GB" altLang="es-CO"/>
          </a:p>
        </p:txBody>
      </p:sp>
    </p:spTree>
    <p:extLst>
      <p:ext uri="{BB962C8B-B14F-4D97-AF65-F5344CB8AC3E}">
        <p14:creationId xmlns:p14="http://schemas.microsoft.com/office/powerpoint/2010/main" val="260352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08020-5A65-418D-804F-9114777B4097}" type="datetimeFigureOut">
              <a:rPr lang="en-GB" smtClean="0"/>
              <a:t>04/09/2019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238599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00225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83323" y="1228303"/>
            <a:ext cx="11222180" cy="410433"/>
          </a:xfrm>
          <a:prstGeom prst="rect">
            <a:avLst/>
          </a:prstGeom>
        </p:spPr>
        <p:txBody>
          <a:bodyPr wrap="square" lIns="0" tIns="0" rIns="0" bIns="0">
            <a:spAutoFit/>
          </a:bodyPr>
          <a:lstStyle>
            <a:lvl1pPr>
              <a:defRPr sz="2666" b="1" i="1">
                <a:solidFill>
                  <a:srgbClr val="00457C"/>
                </a:solidFill>
                <a:latin typeface="Arial"/>
                <a:cs typeface="Arial"/>
              </a:defRPr>
            </a:lvl1pPr>
          </a:lstStyle>
          <a:p>
            <a:endParaRPr/>
          </a:p>
        </p:txBody>
      </p:sp>
      <p:sp>
        <p:nvSpPr>
          <p:cNvPr id="3" name="Holder 3"/>
          <p:cNvSpPr>
            <a:spLocks noGrp="1"/>
          </p:cNvSpPr>
          <p:nvPr>
            <p:ph type="subTitle" idx="4"/>
          </p:nvPr>
        </p:nvSpPr>
        <p:spPr>
          <a:xfrm>
            <a:off x="1828325" y="3840481"/>
            <a:ext cx="8532177"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0070C0"/>
                </a:solidFill>
                <a:latin typeface="Arial"/>
                <a:cs typeface="Arial"/>
              </a:defRPr>
            </a:lvl1pPr>
          </a:lstStyle>
          <a:p>
            <a:pPr marL="16928"/>
            <a:r>
              <a:rPr lang="en-US" spc="-20"/>
              <a:t>P</a:t>
            </a:r>
            <a:r>
              <a:rPr lang="en-US"/>
              <a:t>ro</a:t>
            </a:r>
            <a:r>
              <a:rPr lang="en-US" spc="-13"/>
              <a:t>v</a:t>
            </a:r>
            <a:r>
              <a:rPr lang="en-US"/>
              <a:t>ided</a:t>
            </a:r>
            <a:r>
              <a:rPr lang="en-US" spc="-13"/>
              <a:t> </a:t>
            </a:r>
            <a:r>
              <a:rPr lang="en-US"/>
              <a:t>by</a:t>
            </a:r>
            <a:r>
              <a:rPr lang="en-US" spc="-7"/>
              <a:t> </a:t>
            </a:r>
            <a:r>
              <a:rPr lang="en-US" spc="-20"/>
              <a:t>B</a:t>
            </a:r>
            <a:r>
              <a:rPr lang="en-US" spc="-27"/>
              <a:t>M</a:t>
            </a:r>
            <a:r>
              <a:rPr lang="en-US" spc="-13"/>
              <a:t>S</a:t>
            </a:r>
            <a:r>
              <a:rPr lang="en-US" spc="13"/>
              <a:t> </a:t>
            </a:r>
            <a:r>
              <a:rPr lang="en-US"/>
              <a:t>in</a:t>
            </a:r>
            <a:r>
              <a:rPr lang="en-US" spc="-13"/>
              <a:t> </a:t>
            </a:r>
            <a:r>
              <a:rPr lang="en-US"/>
              <a:t>re</a:t>
            </a:r>
            <a:r>
              <a:rPr lang="en-US" spc="7"/>
              <a:t>s</a:t>
            </a:r>
            <a:r>
              <a:rPr lang="en-US"/>
              <a:t>pon</a:t>
            </a:r>
            <a:r>
              <a:rPr lang="en-US" spc="7"/>
              <a:t>s</a:t>
            </a:r>
            <a:r>
              <a:rPr lang="en-US"/>
              <a:t>e</a:t>
            </a:r>
            <a:r>
              <a:rPr lang="en-US" spc="-47"/>
              <a:t> </a:t>
            </a:r>
            <a:r>
              <a:rPr lang="en-US" spc="-7"/>
              <a:t>t</a:t>
            </a:r>
            <a:r>
              <a:rPr lang="en-US"/>
              <a:t>o</a:t>
            </a:r>
            <a:r>
              <a:rPr lang="en-US" spc="7"/>
              <a:t> </a:t>
            </a:r>
            <a:r>
              <a:rPr lang="en-US"/>
              <a:t>un</a:t>
            </a:r>
            <a:r>
              <a:rPr lang="en-US" spc="7"/>
              <a:t>s</a:t>
            </a:r>
            <a:r>
              <a:rPr lang="en-US"/>
              <a:t>oli</a:t>
            </a:r>
            <a:r>
              <a:rPr lang="en-US" spc="7"/>
              <a:t>c</a:t>
            </a:r>
            <a:r>
              <a:rPr lang="en-US"/>
              <a:t>i</a:t>
            </a:r>
            <a:r>
              <a:rPr lang="en-US" spc="-7"/>
              <a:t>t</a:t>
            </a:r>
            <a:r>
              <a:rPr lang="en-US" spc="-13"/>
              <a:t>e</a:t>
            </a:r>
            <a:r>
              <a:rPr lang="en-US"/>
              <a:t>d</a:t>
            </a:r>
            <a:r>
              <a:rPr lang="en-US" spc="-47"/>
              <a:t> </a:t>
            </a:r>
            <a:r>
              <a:rPr lang="en-US"/>
              <a:t>reque</a:t>
            </a:r>
            <a:r>
              <a:rPr lang="en-US" spc="7"/>
              <a:t>s</a:t>
            </a:r>
            <a:r>
              <a:rPr lang="en-US" spc="-7"/>
              <a:t>t</a:t>
            </a:r>
            <a:r>
              <a:rPr lang="en-US"/>
              <a:t>s</a:t>
            </a:r>
            <a:r>
              <a:rPr lang="en-US" spc="-40"/>
              <a:t> </a:t>
            </a:r>
            <a:r>
              <a:rPr lang="en-US"/>
              <a:t>only</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9/4/2019</a:t>
            </a:fld>
            <a:endParaRPr lang="en-US"/>
          </a:p>
        </p:txBody>
      </p:sp>
      <p:sp>
        <p:nvSpPr>
          <p:cNvPr id="6" name="Holder 6"/>
          <p:cNvSpPr>
            <a:spLocks noGrp="1"/>
          </p:cNvSpPr>
          <p:nvPr>
            <p:ph type="sldNum" sz="quarter" idx="7"/>
          </p:nvPr>
        </p:nvSpPr>
        <p:spPr/>
        <p:txBody>
          <a:bodyPr lIns="0" tIns="0" rIns="0" bIns="0"/>
          <a:lstStyle>
            <a:lvl1pPr>
              <a:defRPr sz="1067" b="0" i="0">
                <a:solidFill>
                  <a:schemeClr val="tx1"/>
                </a:solidFill>
                <a:latin typeface="Arial"/>
                <a:cs typeface="Arial"/>
              </a:defRPr>
            </a:lvl1pPr>
          </a:lstStyle>
          <a:p>
            <a:pPr marL="281002"/>
            <a:fld id="{81D60167-4931-47E6-BA6A-407CBD079E47}" type="slidenum">
              <a:rPr lang="es-MX" smtClean="0"/>
              <a:pPr marL="281002"/>
              <a:t>‹Nº›</a:t>
            </a:fld>
            <a:endParaRPr lang="es-MX" dirty="0"/>
          </a:p>
        </p:txBody>
      </p:sp>
    </p:spTree>
    <p:extLst>
      <p:ext uri="{BB962C8B-B14F-4D97-AF65-F5344CB8AC3E}">
        <p14:creationId xmlns:p14="http://schemas.microsoft.com/office/powerpoint/2010/main" val="2655403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57260" y="225954"/>
            <a:ext cx="9874303" cy="533544"/>
          </a:xfrm>
        </p:spPr>
        <p:txBody>
          <a:bodyPr lIns="0" tIns="0" rIns="0" bIns="0"/>
          <a:lstStyle>
            <a:lvl1pPr>
              <a:defRPr sz="3466" b="1" i="0">
                <a:solidFill>
                  <a:srgbClr val="00457C"/>
                </a:solidFill>
                <a:latin typeface="Arial"/>
                <a:cs typeface="Arial"/>
              </a:defRPr>
            </a:lvl1pPr>
          </a:lstStyle>
          <a:p>
            <a:endParaRPr/>
          </a:p>
        </p:txBody>
      </p:sp>
      <p:sp>
        <p:nvSpPr>
          <p:cNvPr id="3" name="Holder 3"/>
          <p:cNvSpPr>
            <a:spLocks noGrp="1"/>
          </p:cNvSpPr>
          <p:nvPr>
            <p:ph type="body" idx="1"/>
          </p:nvPr>
        </p:nvSpPr>
        <p:spPr>
          <a:xfrm>
            <a:off x="531570" y="1214218"/>
            <a:ext cx="11125687" cy="287323"/>
          </a:xfrm>
        </p:spPr>
        <p:txBody>
          <a:bodyPr lIns="0" tIns="0" rIns="0" bIns="0"/>
          <a:lstStyle>
            <a:lvl1pPr>
              <a:defRPr sz="1866"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0070C0"/>
                </a:solidFill>
                <a:latin typeface="Arial"/>
                <a:cs typeface="Arial"/>
              </a:defRPr>
            </a:lvl1pPr>
          </a:lstStyle>
          <a:p>
            <a:pPr marL="16928"/>
            <a:r>
              <a:rPr lang="en-US" spc="-20"/>
              <a:t>P</a:t>
            </a:r>
            <a:r>
              <a:rPr lang="en-US"/>
              <a:t>ro</a:t>
            </a:r>
            <a:r>
              <a:rPr lang="en-US" spc="-13"/>
              <a:t>v</a:t>
            </a:r>
            <a:r>
              <a:rPr lang="en-US"/>
              <a:t>ided</a:t>
            </a:r>
            <a:r>
              <a:rPr lang="en-US" spc="-13"/>
              <a:t> </a:t>
            </a:r>
            <a:r>
              <a:rPr lang="en-US"/>
              <a:t>by</a:t>
            </a:r>
            <a:r>
              <a:rPr lang="en-US" spc="-7"/>
              <a:t> </a:t>
            </a:r>
            <a:r>
              <a:rPr lang="en-US" spc="-20"/>
              <a:t>B</a:t>
            </a:r>
            <a:r>
              <a:rPr lang="en-US" spc="-27"/>
              <a:t>M</a:t>
            </a:r>
            <a:r>
              <a:rPr lang="en-US" spc="-13"/>
              <a:t>S</a:t>
            </a:r>
            <a:r>
              <a:rPr lang="en-US" spc="13"/>
              <a:t> </a:t>
            </a:r>
            <a:r>
              <a:rPr lang="en-US"/>
              <a:t>in</a:t>
            </a:r>
            <a:r>
              <a:rPr lang="en-US" spc="-13"/>
              <a:t> </a:t>
            </a:r>
            <a:r>
              <a:rPr lang="en-US"/>
              <a:t>re</a:t>
            </a:r>
            <a:r>
              <a:rPr lang="en-US" spc="7"/>
              <a:t>s</a:t>
            </a:r>
            <a:r>
              <a:rPr lang="en-US"/>
              <a:t>pon</a:t>
            </a:r>
            <a:r>
              <a:rPr lang="en-US" spc="7"/>
              <a:t>s</a:t>
            </a:r>
            <a:r>
              <a:rPr lang="en-US"/>
              <a:t>e</a:t>
            </a:r>
            <a:r>
              <a:rPr lang="en-US" spc="-47"/>
              <a:t> </a:t>
            </a:r>
            <a:r>
              <a:rPr lang="en-US" spc="-7"/>
              <a:t>t</a:t>
            </a:r>
            <a:r>
              <a:rPr lang="en-US"/>
              <a:t>o</a:t>
            </a:r>
            <a:r>
              <a:rPr lang="en-US" spc="7"/>
              <a:t> </a:t>
            </a:r>
            <a:r>
              <a:rPr lang="en-US"/>
              <a:t>un</a:t>
            </a:r>
            <a:r>
              <a:rPr lang="en-US" spc="7"/>
              <a:t>s</a:t>
            </a:r>
            <a:r>
              <a:rPr lang="en-US"/>
              <a:t>oli</a:t>
            </a:r>
            <a:r>
              <a:rPr lang="en-US" spc="7"/>
              <a:t>c</a:t>
            </a:r>
            <a:r>
              <a:rPr lang="en-US"/>
              <a:t>i</a:t>
            </a:r>
            <a:r>
              <a:rPr lang="en-US" spc="-7"/>
              <a:t>t</a:t>
            </a:r>
            <a:r>
              <a:rPr lang="en-US" spc="-13"/>
              <a:t>e</a:t>
            </a:r>
            <a:r>
              <a:rPr lang="en-US"/>
              <a:t>d</a:t>
            </a:r>
            <a:r>
              <a:rPr lang="en-US" spc="-47"/>
              <a:t> </a:t>
            </a:r>
            <a:r>
              <a:rPr lang="en-US"/>
              <a:t>reque</a:t>
            </a:r>
            <a:r>
              <a:rPr lang="en-US" spc="7"/>
              <a:t>s</a:t>
            </a:r>
            <a:r>
              <a:rPr lang="en-US" spc="-7"/>
              <a:t>t</a:t>
            </a:r>
            <a:r>
              <a:rPr lang="en-US"/>
              <a:t>s</a:t>
            </a:r>
            <a:r>
              <a:rPr lang="en-US" spc="-40"/>
              <a:t> </a:t>
            </a:r>
            <a:r>
              <a:rPr lang="en-US"/>
              <a:t>only</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9/4/2019</a:t>
            </a:fld>
            <a:endParaRPr lang="en-US"/>
          </a:p>
        </p:txBody>
      </p:sp>
      <p:sp>
        <p:nvSpPr>
          <p:cNvPr id="6" name="Holder 6"/>
          <p:cNvSpPr>
            <a:spLocks noGrp="1"/>
          </p:cNvSpPr>
          <p:nvPr>
            <p:ph type="sldNum" sz="quarter" idx="7"/>
          </p:nvPr>
        </p:nvSpPr>
        <p:spPr/>
        <p:txBody>
          <a:bodyPr lIns="0" tIns="0" rIns="0" bIns="0"/>
          <a:lstStyle>
            <a:lvl1pPr>
              <a:defRPr sz="1067" b="0" i="0">
                <a:solidFill>
                  <a:schemeClr val="tx1"/>
                </a:solidFill>
                <a:latin typeface="Arial"/>
                <a:cs typeface="Arial"/>
              </a:defRPr>
            </a:lvl1pPr>
          </a:lstStyle>
          <a:p>
            <a:pPr marL="281002"/>
            <a:fld id="{81D60167-4931-47E6-BA6A-407CBD079E47}" type="slidenum">
              <a:rPr lang="es-MX" smtClean="0"/>
              <a:pPr marL="281002"/>
              <a:t>‹Nº›</a:t>
            </a:fld>
            <a:endParaRPr lang="es-MX" dirty="0"/>
          </a:p>
        </p:txBody>
      </p:sp>
    </p:spTree>
    <p:extLst>
      <p:ext uri="{BB962C8B-B14F-4D97-AF65-F5344CB8AC3E}">
        <p14:creationId xmlns:p14="http://schemas.microsoft.com/office/powerpoint/2010/main" val="4011559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57260" y="225954"/>
            <a:ext cx="9874303" cy="533544"/>
          </a:xfrm>
        </p:spPr>
        <p:txBody>
          <a:bodyPr lIns="0" tIns="0" rIns="0" bIns="0"/>
          <a:lstStyle>
            <a:lvl1pPr>
              <a:defRPr sz="3466" b="1" i="0">
                <a:solidFill>
                  <a:srgbClr val="00457C"/>
                </a:solidFill>
                <a:latin typeface="Arial"/>
                <a:cs typeface="Arial"/>
              </a:defRPr>
            </a:lvl1pPr>
          </a:lstStyle>
          <a:p>
            <a:endParaRPr/>
          </a:p>
        </p:txBody>
      </p:sp>
      <p:sp>
        <p:nvSpPr>
          <p:cNvPr id="3" name="Holder 3"/>
          <p:cNvSpPr>
            <a:spLocks noGrp="1"/>
          </p:cNvSpPr>
          <p:nvPr>
            <p:ph sz="half" idx="2"/>
          </p:nvPr>
        </p:nvSpPr>
        <p:spPr>
          <a:xfrm>
            <a:off x="609441" y="1577340"/>
            <a:ext cx="5302139"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7244" y="1577340"/>
            <a:ext cx="5302139"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0070C0"/>
                </a:solidFill>
                <a:latin typeface="Arial"/>
                <a:cs typeface="Arial"/>
              </a:defRPr>
            </a:lvl1pPr>
          </a:lstStyle>
          <a:p>
            <a:pPr marL="16928"/>
            <a:r>
              <a:rPr lang="en-US" spc="-20"/>
              <a:t>P</a:t>
            </a:r>
            <a:r>
              <a:rPr lang="en-US"/>
              <a:t>ro</a:t>
            </a:r>
            <a:r>
              <a:rPr lang="en-US" spc="-13"/>
              <a:t>v</a:t>
            </a:r>
            <a:r>
              <a:rPr lang="en-US"/>
              <a:t>ided</a:t>
            </a:r>
            <a:r>
              <a:rPr lang="en-US" spc="-13"/>
              <a:t> </a:t>
            </a:r>
            <a:r>
              <a:rPr lang="en-US"/>
              <a:t>by</a:t>
            </a:r>
            <a:r>
              <a:rPr lang="en-US" spc="-7"/>
              <a:t> </a:t>
            </a:r>
            <a:r>
              <a:rPr lang="en-US" spc="-20"/>
              <a:t>B</a:t>
            </a:r>
            <a:r>
              <a:rPr lang="en-US" spc="-27"/>
              <a:t>M</a:t>
            </a:r>
            <a:r>
              <a:rPr lang="en-US" spc="-13"/>
              <a:t>S</a:t>
            </a:r>
            <a:r>
              <a:rPr lang="en-US" spc="13"/>
              <a:t> </a:t>
            </a:r>
            <a:r>
              <a:rPr lang="en-US"/>
              <a:t>in</a:t>
            </a:r>
            <a:r>
              <a:rPr lang="en-US" spc="-13"/>
              <a:t> </a:t>
            </a:r>
            <a:r>
              <a:rPr lang="en-US"/>
              <a:t>re</a:t>
            </a:r>
            <a:r>
              <a:rPr lang="en-US" spc="7"/>
              <a:t>s</a:t>
            </a:r>
            <a:r>
              <a:rPr lang="en-US"/>
              <a:t>pon</a:t>
            </a:r>
            <a:r>
              <a:rPr lang="en-US" spc="7"/>
              <a:t>s</a:t>
            </a:r>
            <a:r>
              <a:rPr lang="en-US"/>
              <a:t>e</a:t>
            </a:r>
            <a:r>
              <a:rPr lang="en-US" spc="-47"/>
              <a:t> </a:t>
            </a:r>
            <a:r>
              <a:rPr lang="en-US" spc="-7"/>
              <a:t>t</a:t>
            </a:r>
            <a:r>
              <a:rPr lang="en-US"/>
              <a:t>o</a:t>
            </a:r>
            <a:r>
              <a:rPr lang="en-US" spc="7"/>
              <a:t> </a:t>
            </a:r>
            <a:r>
              <a:rPr lang="en-US"/>
              <a:t>un</a:t>
            </a:r>
            <a:r>
              <a:rPr lang="en-US" spc="7"/>
              <a:t>s</a:t>
            </a:r>
            <a:r>
              <a:rPr lang="en-US"/>
              <a:t>oli</a:t>
            </a:r>
            <a:r>
              <a:rPr lang="en-US" spc="7"/>
              <a:t>c</a:t>
            </a:r>
            <a:r>
              <a:rPr lang="en-US"/>
              <a:t>i</a:t>
            </a:r>
            <a:r>
              <a:rPr lang="en-US" spc="-7"/>
              <a:t>t</a:t>
            </a:r>
            <a:r>
              <a:rPr lang="en-US" spc="-13"/>
              <a:t>e</a:t>
            </a:r>
            <a:r>
              <a:rPr lang="en-US"/>
              <a:t>d</a:t>
            </a:r>
            <a:r>
              <a:rPr lang="en-US" spc="-47"/>
              <a:t> </a:t>
            </a:r>
            <a:r>
              <a:rPr lang="en-US"/>
              <a:t>reque</a:t>
            </a:r>
            <a:r>
              <a:rPr lang="en-US" spc="7"/>
              <a:t>s</a:t>
            </a:r>
            <a:r>
              <a:rPr lang="en-US" spc="-7"/>
              <a:t>t</a:t>
            </a:r>
            <a:r>
              <a:rPr lang="en-US"/>
              <a:t>s</a:t>
            </a:r>
            <a:r>
              <a:rPr lang="en-US" spc="-40"/>
              <a:t> </a:t>
            </a:r>
            <a:r>
              <a:rPr lang="en-US"/>
              <a:t>only</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9/4/2019</a:t>
            </a:fld>
            <a:endParaRPr lang="en-US"/>
          </a:p>
        </p:txBody>
      </p:sp>
      <p:sp>
        <p:nvSpPr>
          <p:cNvPr id="7" name="Holder 7"/>
          <p:cNvSpPr>
            <a:spLocks noGrp="1"/>
          </p:cNvSpPr>
          <p:nvPr>
            <p:ph type="sldNum" sz="quarter" idx="7"/>
          </p:nvPr>
        </p:nvSpPr>
        <p:spPr/>
        <p:txBody>
          <a:bodyPr lIns="0" tIns="0" rIns="0" bIns="0"/>
          <a:lstStyle>
            <a:lvl1pPr>
              <a:defRPr sz="1067" b="0" i="0">
                <a:solidFill>
                  <a:schemeClr val="tx1"/>
                </a:solidFill>
                <a:latin typeface="Arial"/>
                <a:cs typeface="Arial"/>
              </a:defRPr>
            </a:lvl1pPr>
          </a:lstStyle>
          <a:p>
            <a:pPr marL="281002"/>
            <a:fld id="{81D60167-4931-47E6-BA6A-407CBD079E47}" type="slidenum">
              <a:rPr lang="es-MX" smtClean="0"/>
              <a:pPr marL="281002"/>
              <a:t>‹Nº›</a:t>
            </a:fld>
            <a:endParaRPr lang="es-MX" dirty="0"/>
          </a:p>
        </p:txBody>
      </p:sp>
    </p:spTree>
    <p:extLst>
      <p:ext uri="{BB962C8B-B14F-4D97-AF65-F5344CB8AC3E}">
        <p14:creationId xmlns:p14="http://schemas.microsoft.com/office/powerpoint/2010/main" val="1498695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2073" y="1509776"/>
            <a:ext cx="5539820" cy="4935727"/>
          </a:xfrm>
          <a:prstGeom prst="rect">
            <a:avLst/>
          </a:prstGeom>
          <a:blipFill>
            <a:blip r:embed="rId2" cstate="print"/>
            <a:stretch>
              <a:fillRect/>
            </a:stretch>
          </a:blipFill>
        </p:spPr>
        <p:txBody>
          <a:bodyPr wrap="square" lIns="0" tIns="0" rIns="0" bIns="0" rtlCol="0"/>
          <a:lstStyle/>
          <a:p>
            <a:endParaRPr sz="2399"/>
          </a:p>
        </p:txBody>
      </p:sp>
      <p:sp>
        <p:nvSpPr>
          <p:cNvPr id="17" name="bk object 17"/>
          <p:cNvSpPr/>
          <p:nvPr/>
        </p:nvSpPr>
        <p:spPr>
          <a:xfrm>
            <a:off x="6110664" y="1509778"/>
            <a:ext cx="5562166" cy="4903047"/>
          </a:xfrm>
          <a:prstGeom prst="rect">
            <a:avLst/>
          </a:prstGeom>
          <a:blipFill>
            <a:blip r:embed="rId3" cstate="print"/>
            <a:stretch>
              <a:fillRect/>
            </a:stretch>
          </a:blipFill>
        </p:spPr>
        <p:txBody>
          <a:bodyPr wrap="square" lIns="0" tIns="0" rIns="0" bIns="0" rtlCol="0"/>
          <a:lstStyle/>
          <a:p>
            <a:endParaRPr sz="2399"/>
          </a:p>
        </p:txBody>
      </p:sp>
      <p:sp>
        <p:nvSpPr>
          <p:cNvPr id="2" name="Holder 2"/>
          <p:cNvSpPr>
            <a:spLocks noGrp="1"/>
          </p:cNvSpPr>
          <p:nvPr>
            <p:ph type="title"/>
          </p:nvPr>
        </p:nvSpPr>
        <p:spPr>
          <a:xfrm>
            <a:off x="1157260" y="225954"/>
            <a:ext cx="9874303" cy="533544"/>
          </a:xfrm>
        </p:spPr>
        <p:txBody>
          <a:bodyPr lIns="0" tIns="0" rIns="0" bIns="0"/>
          <a:lstStyle>
            <a:lvl1pPr>
              <a:defRPr sz="3466" b="1" i="0">
                <a:solidFill>
                  <a:srgbClr val="00457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0070C0"/>
                </a:solidFill>
                <a:latin typeface="Arial"/>
                <a:cs typeface="Arial"/>
              </a:defRPr>
            </a:lvl1pPr>
          </a:lstStyle>
          <a:p>
            <a:pPr marL="16928"/>
            <a:r>
              <a:rPr lang="en-US" spc="-20"/>
              <a:t>P</a:t>
            </a:r>
            <a:r>
              <a:rPr lang="en-US"/>
              <a:t>ro</a:t>
            </a:r>
            <a:r>
              <a:rPr lang="en-US" spc="-13"/>
              <a:t>v</a:t>
            </a:r>
            <a:r>
              <a:rPr lang="en-US"/>
              <a:t>ided</a:t>
            </a:r>
            <a:r>
              <a:rPr lang="en-US" spc="-13"/>
              <a:t> </a:t>
            </a:r>
            <a:r>
              <a:rPr lang="en-US"/>
              <a:t>by</a:t>
            </a:r>
            <a:r>
              <a:rPr lang="en-US" spc="-7"/>
              <a:t> </a:t>
            </a:r>
            <a:r>
              <a:rPr lang="en-US" spc="-20"/>
              <a:t>B</a:t>
            </a:r>
            <a:r>
              <a:rPr lang="en-US" spc="-27"/>
              <a:t>M</a:t>
            </a:r>
            <a:r>
              <a:rPr lang="en-US" spc="-13"/>
              <a:t>S</a:t>
            </a:r>
            <a:r>
              <a:rPr lang="en-US" spc="13"/>
              <a:t> </a:t>
            </a:r>
            <a:r>
              <a:rPr lang="en-US"/>
              <a:t>in</a:t>
            </a:r>
            <a:r>
              <a:rPr lang="en-US" spc="-13"/>
              <a:t> </a:t>
            </a:r>
            <a:r>
              <a:rPr lang="en-US"/>
              <a:t>re</a:t>
            </a:r>
            <a:r>
              <a:rPr lang="en-US" spc="7"/>
              <a:t>s</a:t>
            </a:r>
            <a:r>
              <a:rPr lang="en-US"/>
              <a:t>pon</a:t>
            </a:r>
            <a:r>
              <a:rPr lang="en-US" spc="7"/>
              <a:t>s</a:t>
            </a:r>
            <a:r>
              <a:rPr lang="en-US"/>
              <a:t>e</a:t>
            </a:r>
            <a:r>
              <a:rPr lang="en-US" spc="-47"/>
              <a:t> </a:t>
            </a:r>
            <a:r>
              <a:rPr lang="en-US" spc="-7"/>
              <a:t>t</a:t>
            </a:r>
            <a:r>
              <a:rPr lang="en-US"/>
              <a:t>o</a:t>
            </a:r>
            <a:r>
              <a:rPr lang="en-US" spc="7"/>
              <a:t> </a:t>
            </a:r>
            <a:r>
              <a:rPr lang="en-US"/>
              <a:t>un</a:t>
            </a:r>
            <a:r>
              <a:rPr lang="en-US" spc="7"/>
              <a:t>s</a:t>
            </a:r>
            <a:r>
              <a:rPr lang="en-US"/>
              <a:t>oli</a:t>
            </a:r>
            <a:r>
              <a:rPr lang="en-US" spc="7"/>
              <a:t>c</a:t>
            </a:r>
            <a:r>
              <a:rPr lang="en-US"/>
              <a:t>i</a:t>
            </a:r>
            <a:r>
              <a:rPr lang="en-US" spc="-7"/>
              <a:t>t</a:t>
            </a:r>
            <a:r>
              <a:rPr lang="en-US" spc="-13"/>
              <a:t>e</a:t>
            </a:r>
            <a:r>
              <a:rPr lang="en-US"/>
              <a:t>d</a:t>
            </a:r>
            <a:r>
              <a:rPr lang="en-US" spc="-47"/>
              <a:t> </a:t>
            </a:r>
            <a:r>
              <a:rPr lang="en-US"/>
              <a:t>reque</a:t>
            </a:r>
            <a:r>
              <a:rPr lang="en-US" spc="7"/>
              <a:t>s</a:t>
            </a:r>
            <a:r>
              <a:rPr lang="en-US" spc="-7"/>
              <a:t>t</a:t>
            </a:r>
            <a:r>
              <a:rPr lang="en-US"/>
              <a:t>s</a:t>
            </a:r>
            <a:r>
              <a:rPr lang="en-US" spc="-40"/>
              <a:t> </a:t>
            </a:r>
            <a:r>
              <a:rPr lang="en-US"/>
              <a:t>only</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9/4/2019</a:t>
            </a:fld>
            <a:endParaRPr lang="en-US"/>
          </a:p>
        </p:txBody>
      </p:sp>
      <p:sp>
        <p:nvSpPr>
          <p:cNvPr id="5" name="Holder 5"/>
          <p:cNvSpPr>
            <a:spLocks noGrp="1"/>
          </p:cNvSpPr>
          <p:nvPr>
            <p:ph type="sldNum" sz="quarter" idx="7"/>
          </p:nvPr>
        </p:nvSpPr>
        <p:spPr/>
        <p:txBody>
          <a:bodyPr lIns="0" tIns="0" rIns="0" bIns="0"/>
          <a:lstStyle>
            <a:lvl1pPr>
              <a:defRPr sz="1067" b="0" i="0">
                <a:solidFill>
                  <a:schemeClr val="tx1"/>
                </a:solidFill>
                <a:latin typeface="Arial"/>
                <a:cs typeface="Arial"/>
              </a:defRPr>
            </a:lvl1pPr>
          </a:lstStyle>
          <a:p>
            <a:pPr marL="281002"/>
            <a:fld id="{81D60167-4931-47E6-BA6A-407CBD079E47}" type="slidenum">
              <a:rPr lang="es-MX" smtClean="0"/>
              <a:pPr marL="281002"/>
              <a:t>‹Nº›</a:t>
            </a:fld>
            <a:endParaRPr lang="es-MX" dirty="0"/>
          </a:p>
        </p:txBody>
      </p:sp>
    </p:spTree>
    <p:extLst>
      <p:ext uri="{BB962C8B-B14F-4D97-AF65-F5344CB8AC3E}">
        <p14:creationId xmlns:p14="http://schemas.microsoft.com/office/powerpoint/2010/main" val="3536220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0070C0"/>
                </a:solidFill>
                <a:latin typeface="Arial"/>
                <a:cs typeface="Arial"/>
              </a:defRPr>
            </a:lvl1pPr>
          </a:lstStyle>
          <a:p>
            <a:pPr marL="16928"/>
            <a:r>
              <a:rPr lang="en-US" spc="-20"/>
              <a:t>P</a:t>
            </a:r>
            <a:r>
              <a:rPr lang="en-US"/>
              <a:t>ro</a:t>
            </a:r>
            <a:r>
              <a:rPr lang="en-US" spc="-13"/>
              <a:t>v</a:t>
            </a:r>
            <a:r>
              <a:rPr lang="en-US"/>
              <a:t>ided</a:t>
            </a:r>
            <a:r>
              <a:rPr lang="en-US" spc="-13"/>
              <a:t> </a:t>
            </a:r>
            <a:r>
              <a:rPr lang="en-US"/>
              <a:t>by</a:t>
            </a:r>
            <a:r>
              <a:rPr lang="en-US" spc="-7"/>
              <a:t> </a:t>
            </a:r>
            <a:r>
              <a:rPr lang="en-US" spc="-20"/>
              <a:t>B</a:t>
            </a:r>
            <a:r>
              <a:rPr lang="en-US" spc="-27"/>
              <a:t>M</a:t>
            </a:r>
            <a:r>
              <a:rPr lang="en-US" spc="-13"/>
              <a:t>S</a:t>
            </a:r>
            <a:r>
              <a:rPr lang="en-US" spc="13"/>
              <a:t> </a:t>
            </a:r>
            <a:r>
              <a:rPr lang="en-US"/>
              <a:t>in</a:t>
            </a:r>
            <a:r>
              <a:rPr lang="en-US" spc="-13"/>
              <a:t> </a:t>
            </a:r>
            <a:r>
              <a:rPr lang="en-US"/>
              <a:t>re</a:t>
            </a:r>
            <a:r>
              <a:rPr lang="en-US" spc="7"/>
              <a:t>s</a:t>
            </a:r>
            <a:r>
              <a:rPr lang="en-US"/>
              <a:t>pon</a:t>
            </a:r>
            <a:r>
              <a:rPr lang="en-US" spc="7"/>
              <a:t>s</a:t>
            </a:r>
            <a:r>
              <a:rPr lang="en-US"/>
              <a:t>e</a:t>
            </a:r>
            <a:r>
              <a:rPr lang="en-US" spc="-47"/>
              <a:t> </a:t>
            </a:r>
            <a:r>
              <a:rPr lang="en-US" spc="-7"/>
              <a:t>t</a:t>
            </a:r>
            <a:r>
              <a:rPr lang="en-US"/>
              <a:t>o</a:t>
            </a:r>
            <a:r>
              <a:rPr lang="en-US" spc="7"/>
              <a:t> </a:t>
            </a:r>
            <a:r>
              <a:rPr lang="en-US"/>
              <a:t>un</a:t>
            </a:r>
            <a:r>
              <a:rPr lang="en-US" spc="7"/>
              <a:t>s</a:t>
            </a:r>
            <a:r>
              <a:rPr lang="en-US"/>
              <a:t>oli</a:t>
            </a:r>
            <a:r>
              <a:rPr lang="en-US" spc="7"/>
              <a:t>c</a:t>
            </a:r>
            <a:r>
              <a:rPr lang="en-US"/>
              <a:t>i</a:t>
            </a:r>
            <a:r>
              <a:rPr lang="en-US" spc="-7"/>
              <a:t>t</a:t>
            </a:r>
            <a:r>
              <a:rPr lang="en-US" spc="-13"/>
              <a:t>e</a:t>
            </a:r>
            <a:r>
              <a:rPr lang="en-US"/>
              <a:t>d</a:t>
            </a:r>
            <a:r>
              <a:rPr lang="en-US" spc="-47"/>
              <a:t> </a:t>
            </a:r>
            <a:r>
              <a:rPr lang="en-US"/>
              <a:t>reque</a:t>
            </a:r>
            <a:r>
              <a:rPr lang="en-US" spc="7"/>
              <a:t>s</a:t>
            </a:r>
            <a:r>
              <a:rPr lang="en-US" spc="-7"/>
              <a:t>t</a:t>
            </a:r>
            <a:r>
              <a:rPr lang="en-US"/>
              <a:t>s</a:t>
            </a:r>
            <a:r>
              <a:rPr lang="en-US" spc="-40"/>
              <a:t> </a:t>
            </a:r>
            <a:r>
              <a:rPr lang="en-US"/>
              <a:t>only</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9/4/2019</a:t>
            </a:fld>
            <a:endParaRPr lang="en-US"/>
          </a:p>
        </p:txBody>
      </p:sp>
      <p:sp>
        <p:nvSpPr>
          <p:cNvPr id="4" name="Holder 4"/>
          <p:cNvSpPr>
            <a:spLocks noGrp="1"/>
          </p:cNvSpPr>
          <p:nvPr>
            <p:ph type="sldNum" sz="quarter" idx="7"/>
          </p:nvPr>
        </p:nvSpPr>
        <p:spPr/>
        <p:txBody>
          <a:bodyPr lIns="0" tIns="0" rIns="0" bIns="0"/>
          <a:lstStyle>
            <a:lvl1pPr>
              <a:defRPr sz="1067" b="0" i="0">
                <a:solidFill>
                  <a:schemeClr val="tx1"/>
                </a:solidFill>
                <a:latin typeface="Arial"/>
                <a:cs typeface="Arial"/>
              </a:defRPr>
            </a:lvl1pPr>
          </a:lstStyle>
          <a:p>
            <a:pPr marL="281002"/>
            <a:fld id="{81D60167-4931-47E6-BA6A-407CBD079E47}" type="slidenum">
              <a:rPr lang="es-MX" smtClean="0"/>
              <a:pPr marL="281002"/>
              <a:t>‹Nº›</a:t>
            </a:fld>
            <a:endParaRPr lang="es-MX" dirty="0"/>
          </a:p>
        </p:txBody>
      </p:sp>
    </p:spTree>
    <p:extLst>
      <p:ext uri="{BB962C8B-B14F-4D97-AF65-F5344CB8AC3E}">
        <p14:creationId xmlns:p14="http://schemas.microsoft.com/office/powerpoint/2010/main" val="2744864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pPr lvl="0"/>
            <a:r>
              <a:rPr lang="en-GB" dirty="0"/>
              <a:t>Headline running across one line </a:t>
            </a:r>
          </a:p>
        </p:txBody>
      </p:sp>
      <p:sp>
        <p:nvSpPr>
          <p:cNvPr id="3" name="Content Placeholder 2"/>
          <p:cNvSpPr>
            <a:spLocks noGrp="1"/>
          </p:cNvSpPr>
          <p:nvPr>
            <p:ph idx="1"/>
          </p:nvPr>
        </p:nvSpPr>
        <p:spPr>
          <a:xfrm>
            <a:off x="531570" y="1214217"/>
            <a:ext cx="11125687" cy="13234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p:cNvSpPr>
            <a:spLocks noGrp="1"/>
          </p:cNvSpPr>
          <p:nvPr>
            <p:ph type="body" sz="quarter" idx="10" hasCustomPrompt="1"/>
          </p:nvPr>
        </p:nvSpPr>
        <p:spPr>
          <a:xfrm>
            <a:off x="708909" y="6210015"/>
            <a:ext cx="11194251" cy="123111"/>
          </a:xfrm>
        </p:spPr>
        <p:txBody>
          <a:bodyPr anchor="b">
            <a:spAutoFit/>
          </a:bodyPr>
          <a:lstStyle>
            <a:lvl1pPr>
              <a:defRPr sz="800"/>
            </a:lvl1pPr>
          </a:lstStyle>
          <a:p>
            <a:pPr lvl="0"/>
            <a:r>
              <a:rPr lang="en-GB"/>
              <a:t>References and footnotes</a:t>
            </a:r>
            <a:endParaRPr lang="en-US"/>
          </a:p>
        </p:txBody>
      </p:sp>
    </p:spTree>
    <p:extLst>
      <p:ext uri="{BB962C8B-B14F-4D97-AF65-F5344CB8AC3E}">
        <p14:creationId xmlns:p14="http://schemas.microsoft.com/office/powerpoint/2010/main" val="4145096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01" y="192000"/>
            <a:ext cx="11684491" cy="492314"/>
          </a:xfrm>
          <a:prstGeom prst="rect">
            <a:avLst/>
          </a:prstGeom>
        </p:spPr>
        <p:txBody>
          <a:bodyPr vert="horz"/>
          <a:lstStyle>
            <a:lvl1pPr algn="l">
              <a:lnSpc>
                <a:spcPct val="100000"/>
              </a:lnSpc>
              <a:defRPr sz="3199"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389" y="6462339"/>
            <a:ext cx="527863" cy="169277"/>
          </a:xfrm>
          <a:prstGeom prst="rect">
            <a:avLst/>
          </a:prstGeom>
        </p:spPr>
        <p:txBody>
          <a:bodyPr vert="horz" lIns="0" tIns="0" rIns="0" bIns="0" rtlCol="0" anchor="t" anchorCtr="0"/>
          <a:lstStyle>
            <a:lvl1pPr algn="l">
              <a:defRPr sz="1100" b="1">
                <a:solidFill>
                  <a:schemeClr val="tx1"/>
                </a:solidFill>
                <a:latin typeface="Arial" pitchFamily="34" charset="0"/>
                <a:cs typeface="Arial" pitchFamily="34" charset="0"/>
              </a:defRPr>
            </a:lvl1pPr>
          </a:lstStyle>
          <a:p>
            <a:fld id="{3C4F54F3-C349-4609-AFEE-01462D5C7942}" type="slidenum">
              <a:rPr lang="en-GB" smtClean="0"/>
              <a:pPr/>
              <a:t>‹Nº›</a:t>
            </a:fld>
            <a:endParaRPr lang="en-GB" dirty="0"/>
          </a:p>
        </p:txBody>
      </p:sp>
      <p:sp>
        <p:nvSpPr>
          <p:cNvPr id="7" name="Content Placeholder 2"/>
          <p:cNvSpPr>
            <a:spLocks noGrp="1"/>
          </p:cNvSpPr>
          <p:nvPr>
            <p:ph idx="16" hasCustomPrompt="1"/>
          </p:nvPr>
        </p:nvSpPr>
        <p:spPr>
          <a:xfrm>
            <a:off x="316718" y="1645920"/>
            <a:ext cx="9405550" cy="1476815"/>
          </a:xfrm>
          <a:prstGeom prst="rect">
            <a:avLst/>
          </a:prstGeom>
        </p:spPr>
        <p:txBody>
          <a:bodyPr/>
          <a:lstStyle>
            <a:lvl1pPr marL="239922" indent="-239922">
              <a:lnSpc>
                <a:spcPct val="100000"/>
              </a:lnSpc>
              <a:spcBef>
                <a:spcPts val="0"/>
              </a:spcBef>
              <a:buClr>
                <a:srgbClr val="830051"/>
              </a:buClr>
              <a:buFont typeface="Arial" pitchFamily="34" charset="0"/>
              <a:buChar char="•"/>
              <a:defRPr sz="2399">
                <a:solidFill>
                  <a:schemeClr val="tx1"/>
                </a:solidFill>
                <a:latin typeface="Arial" pitchFamily="34" charset="0"/>
                <a:cs typeface="Arial" pitchFamily="34" charset="0"/>
              </a:defRPr>
            </a:lvl1pPr>
            <a:lvl2pPr marL="719766" indent="-239922">
              <a:lnSpc>
                <a:spcPct val="100000"/>
              </a:lnSpc>
              <a:spcBef>
                <a:spcPts val="0"/>
              </a:spcBef>
              <a:defRPr sz="2399" baseline="0">
                <a:solidFill>
                  <a:schemeClr val="tx1"/>
                </a:solidFill>
                <a:latin typeface="Arial" pitchFamily="34" charset="0"/>
                <a:cs typeface="Arial" pitchFamily="34" charset="0"/>
              </a:defRPr>
            </a:lvl2pPr>
            <a:lvl3pPr>
              <a:defRPr sz="1899" baseline="0">
                <a:latin typeface="Arial" pitchFamily="34" charset="0"/>
                <a:cs typeface="Arial" pitchFamily="34" charset="0"/>
              </a:defRPr>
            </a:lvl3pPr>
            <a:lvl4pPr marL="830130" indent="-239922">
              <a:defRPr sz="1899">
                <a:latin typeface="Arial" pitchFamily="34" charset="0"/>
                <a:cs typeface="Arial" pitchFamily="34" charset="0"/>
              </a:defRPr>
            </a:lvl4pPr>
            <a:lvl5pPr marL="830130">
              <a:defRPr sz="1899">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88647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5FF500D-6CA5-4F74-9420-FD0709AD6093}" type="datetimeFigureOut">
              <a:rPr lang="es-MX" smtClean="0"/>
              <a:t>04/09/2019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a:xfrm>
            <a:off x="11331245" y="6519229"/>
            <a:ext cx="391058" cy="164212"/>
          </a:xfrm>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364819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E08020-5A65-418D-804F-9114777B4097}" type="datetimeFigureOut">
              <a:rPr lang="en-GB" smtClean="0"/>
              <a:t>04/09/2019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329785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E08020-5A65-418D-804F-9114777B4097}" type="datetimeFigureOut">
              <a:rPr lang="en-GB" smtClean="0"/>
              <a:t>04/09/2019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831370-C70E-405B-B6B8-70C0B2B77EAA}" type="slidenum">
              <a:rPr lang="en-GB" smtClean="0"/>
              <a:t>‹Nº›</a:t>
            </a:fld>
            <a:endParaRPr lang="en-GB"/>
          </a:p>
        </p:txBody>
      </p:sp>
    </p:spTree>
    <p:extLst>
      <p:ext uri="{BB962C8B-B14F-4D97-AF65-F5344CB8AC3E}">
        <p14:creationId xmlns:p14="http://schemas.microsoft.com/office/powerpoint/2010/main" val="274183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8.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10.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08020-5A65-418D-804F-9114777B4097}" type="datetimeFigureOut">
              <a:rPr lang="en-GB" smtClean="0"/>
              <a:t>04/09/2019</a:t>
            </a:fld>
            <a:endParaRPr lang="en-GB"/>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31370-C70E-405B-B6B8-70C0B2B77EAA}" type="slidenum">
              <a:rPr lang="en-GB" smtClean="0"/>
              <a:t>‹Nº›</a:t>
            </a:fld>
            <a:endParaRPr lang="en-GB"/>
          </a:p>
        </p:txBody>
      </p:sp>
    </p:spTree>
    <p:extLst>
      <p:ext uri="{BB962C8B-B14F-4D97-AF65-F5344CB8AC3E}">
        <p14:creationId xmlns:p14="http://schemas.microsoft.com/office/powerpoint/2010/main" val="27102917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p:cNvSpPr>
            <a:spLocks noGrp="1"/>
          </p:cNvSpPr>
          <p:nvPr>
            <p:ph type="title"/>
          </p:nvPr>
        </p:nvSpPr>
        <p:spPr bwMode="auto">
          <a:xfrm>
            <a:off x="609600" y="238125"/>
            <a:ext cx="1086961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p:cNvSpPr>
            <a:spLocks noGrp="1"/>
          </p:cNvSpPr>
          <p:nvPr>
            <p:ph type="body" idx="1"/>
          </p:nvPr>
        </p:nvSpPr>
        <p:spPr bwMode="auto">
          <a:xfrm>
            <a:off x="600075" y="1517650"/>
            <a:ext cx="108791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8570"/>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mn-lt"/>
          <a:ea typeface="+mn-ea"/>
          <a:cs typeface="+mn-cs"/>
        </a:defRPr>
      </a:lvl1pPr>
      <a:lvl2pPr marL="742950" indent="-285750" algn="l" rtl="0" eaLnBrk="1" fontAlgn="base" hangingPunct="1">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2pPr>
      <a:lvl3pPr marL="1143000" indent="-228600" algn="l" rtl="0" eaLnBrk="1" fontAlgn="base" hangingPunct="1">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3pPr>
      <a:lvl4pPr marL="1600200" indent="-228600" algn="l" rtl="0" eaLnBrk="1" fontAlgn="base" hangingPunct="1">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4pPr>
      <a:lvl5pPr marL="2057400" indent="-228600" algn="l" rtl="0" eaLnBrk="1" fontAlgn="base" hangingPunct="1">
        <a:lnSpc>
          <a:spcPct val="90000"/>
        </a:lnSpc>
        <a:spcBef>
          <a:spcPts val="1000"/>
        </a:spcBef>
        <a:spcAft>
          <a:spcPts val="700"/>
        </a:spcAft>
        <a:buClr>
          <a:srgbClr val="FEFDDE"/>
        </a:buClr>
        <a:buFont typeface="Arial" panose="020B0604020202020204" pitchFamily="34" charset="0"/>
        <a:buChar char="–"/>
        <a:defRPr>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C8EDB2A9-28D9-2849-882B-83A386DF4760}"/>
              </a:ext>
            </a:extLst>
          </p:cNvPr>
          <p:cNvSpPr>
            <a:spLocks noGrp="1"/>
          </p:cNvSpPr>
          <p:nvPr>
            <p:ph type="title"/>
          </p:nvPr>
        </p:nvSpPr>
        <p:spPr bwMode="auto">
          <a:xfrm>
            <a:off x="609600" y="238125"/>
            <a:ext cx="1086961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697CF46B-E5CB-834C-BA76-AD94C1B9F41E}"/>
              </a:ext>
            </a:extLst>
          </p:cNvPr>
          <p:cNvSpPr>
            <a:spLocks noGrp="1"/>
          </p:cNvSpPr>
          <p:nvPr>
            <p:ph type="body" idx="1"/>
          </p:nvPr>
        </p:nvSpPr>
        <p:spPr bwMode="auto">
          <a:xfrm>
            <a:off x="600075" y="1517650"/>
            <a:ext cx="108791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87914247"/>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9">
            <a:extLst>
              <a:ext uri="{FF2B5EF4-FFF2-40B4-BE49-F238E27FC236}">
                <a16:creationId xmlns:a16="http://schemas.microsoft.com/office/drawing/2014/main" id="{77334B12-8C91-494D-A3C7-48365E1A159E}"/>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612320" y="95251"/>
            <a:ext cx="1576505" cy="18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11411D29-6255-44FE-9848-124150542C16}"/>
              </a:ext>
            </a:extLst>
          </p:cNvPr>
          <p:cNvSpPr>
            <a:spLocks noGrp="1"/>
          </p:cNvSpPr>
          <p:nvPr>
            <p:ph type="ftr" sz="quarter" idx="3"/>
          </p:nvPr>
        </p:nvSpPr>
        <p:spPr>
          <a:xfrm>
            <a:off x="791427" y="6309785"/>
            <a:ext cx="10625016" cy="484716"/>
          </a:xfrm>
          <a:prstGeom prst="rect">
            <a:avLst/>
          </a:prstGeom>
        </p:spPr>
        <p:txBody>
          <a:bodyPr vert="horz" lIns="0" tIns="0" rIns="0" bIns="0" rtlCol="0" anchor="t" anchorCtr="0"/>
          <a:lstStyle>
            <a:lvl1pPr algn="l">
              <a:defRPr sz="1065" baseline="0">
                <a:solidFill>
                  <a:schemeClr val="tx1"/>
                </a:solidFill>
                <a:latin typeface="Arial" panose="020B0604020202020204" pitchFamily="34" charset="0"/>
              </a:defRPr>
            </a:lvl1pPr>
          </a:lstStyle>
          <a:p>
            <a:pPr>
              <a:defRPr/>
            </a:pPr>
            <a:endParaRPr lang="en-US"/>
          </a:p>
        </p:txBody>
      </p:sp>
      <p:sp>
        <p:nvSpPr>
          <p:cNvPr id="8196" name="Text Placeholder 2">
            <a:extLst>
              <a:ext uri="{FF2B5EF4-FFF2-40B4-BE49-F238E27FC236}">
                <a16:creationId xmlns:a16="http://schemas.microsoft.com/office/drawing/2014/main" id="{65AE2879-F912-40E0-886C-C82A954B3F72}"/>
              </a:ext>
            </a:extLst>
          </p:cNvPr>
          <p:cNvSpPr>
            <a:spLocks noGrp="1" noChangeArrowheads="1"/>
          </p:cNvSpPr>
          <p:nvPr>
            <p:ph type="body" idx="1"/>
          </p:nvPr>
        </p:nvSpPr>
        <p:spPr bwMode="auto">
          <a:xfrm>
            <a:off x="791427" y="1291167"/>
            <a:ext cx="10625016" cy="456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MX"/>
              <a:t>Click to edit Master text styles</a:t>
            </a:r>
          </a:p>
          <a:p>
            <a:pPr lvl="1"/>
            <a:r>
              <a:rPr lang="en-US" altLang="es-MX"/>
              <a:t>Second level</a:t>
            </a:r>
          </a:p>
          <a:p>
            <a:pPr lvl="2"/>
            <a:r>
              <a:rPr lang="en-US" altLang="es-MX"/>
              <a:t>Third level</a:t>
            </a:r>
          </a:p>
          <a:p>
            <a:pPr lvl="3"/>
            <a:r>
              <a:rPr lang="en-US" altLang="es-MX"/>
              <a:t>Fourth level</a:t>
            </a:r>
          </a:p>
          <a:p>
            <a:pPr lvl="4"/>
            <a:r>
              <a:rPr lang="en-US" altLang="es-MX"/>
              <a:t>Fifth level</a:t>
            </a:r>
          </a:p>
        </p:txBody>
      </p:sp>
      <p:sp>
        <p:nvSpPr>
          <p:cNvPr id="8197" name="Title Placeholder 1">
            <a:extLst>
              <a:ext uri="{FF2B5EF4-FFF2-40B4-BE49-F238E27FC236}">
                <a16:creationId xmlns:a16="http://schemas.microsoft.com/office/drawing/2014/main" id="{83CF3CE8-A550-4189-A579-38A811B394AC}"/>
              </a:ext>
            </a:extLst>
          </p:cNvPr>
          <p:cNvSpPr>
            <a:spLocks noGrp="1" noChangeArrowheads="1"/>
          </p:cNvSpPr>
          <p:nvPr>
            <p:ph type="title"/>
          </p:nvPr>
        </p:nvSpPr>
        <p:spPr bwMode="auto">
          <a:xfrm>
            <a:off x="791428" y="366184"/>
            <a:ext cx="9215683" cy="77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s-MX"/>
              <a:t>Click to edit Master title style</a:t>
            </a:r>
          </a:p>
        </p:txBody>
      </p:sp>
      <p:pic>
        <p:nvPicPr>
          <p:cNvPr id="8198" name="Picture 13">
            <a:extLst>
              <a:ext uri="{FF2B5EF4-FFF2-40B4-BE49-F238E27FC236}">
                <a16:creationId xmlns:a16="http://schemas.microsoft.com/office/drawing/2014/main" id="{5919AC24-9189-4D3F-88A4-6FC8A3AC469C}"/>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30603" y="6100234"/>
            <a:ext cx="10948781" cy="17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4">
            <a:extLst>
              <a:ext uri="{FF2B5EF4-FFF2-40B4-BE49-F238E27FC236}">
                <a16:creationId xmlns:a16="http://schemas.microsoft.com/office/drawing/2014/main" id="{39EE2763-6CE3-4C09-AAA3-74A423B72FD5}"/>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53934" y="5725585"/>
            <a:ext cx="418991" cy="65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2755EF62-F2DB-4688-A960-D36E5679CACC}"/>
              </a:ext>
            </a:extLst>
          </p:cNvPr>
          <p:cNvSpPr txBox="1">
            <a:spLocks/>
          </p:cNvSpPr>
          <p:nvPr userDrawn="1"/>
        </p:nvSpPr>
        <p:spPr>
          <a:xfrm>
            <a:off x="10921273" y="6066972"/>
            <a:ext cx="495171" cy="163891"/>
          </a:xfrm>
          <a:prstGeom prst="rect">
            <a:avLst/>
          </a:prstGeom>
        </p:spPr>
        <p:txBody>
          <a:bodyPr lIns="0" tIns="0" rIns="0" bIns="0" anchor="ctr">
            <a:spAutoFit/>
          </a:bodyPr>
          <a:lstStyle>
            <a:defPPr>
              <a:defRPr lang="en-US"/>
            </a:defPPr>
            <a:lvl1pPr marL="0" algn="r"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90246A2-1F54-4915-B608-A7E800A5D372}" type="slidenum">
              <a:rPr lang="en-US" sz="1065" smtClean="0">
                <a:solidFill>
                  <a:schemeClr val="tx1">
                    <a:lumMod val="50000"/>
                  </a:schemeClr>
                </a:solidFill>
                <a:latin typeface="+mn-lt"/>
              </a:rPr>
              <a:pPr>
                <a:defRPr/>
              </a:pPr>
              <a:t>‹Nº›</a:t>
            </a:fld>
            <a:endParaRPr lang="en-US" sz="1065" dirty="0">
              <a:solidFill>
                <a:schemeClr val="tx1">
                  <a:lumMod val="50000"/>
                </a:schemeClr>
              </a:solidFill>
              <a:latin typeface="+mn-lt"/>
            </a:endParaRPr>
          </a:p>
        </p:txBody>
      </p:sp>
    </p:spTree>
    <p:extLst>
      <p:ext uri="{BB962C8B-B14F-4D97-AF65-F5344CB8AC3E}">
        <p14:creationId xmlns:p14="http://schemas.microsoft.com/office/powerpoint/2010/main" val="34917005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p:hf sldNum="0" hdr="0" dt="0"/>
  <p:txStyles>
    <p:titleStyle>
      <a:lvl1pPr algn="l" defTabSz="1216780" rtl="0" eaLnBrk="0" fontAlgn="base" hangingPunct="0">
        <a:lnSpc>
          <a:spcPct val="75000"/>
        </a:lnSpc>
        <a:spcBef>
          <a:spcPct val="0"/>
        </a:spcBef>
        <a:spcAft>
          <a:spcPct val="0"/>
        </a:spcAft>
        <a:defRPr sz="3599" b="1" kern="1200">
          <a:solidFill>
            <a:srgbClr val="FAA61A"/>
          </a:solidFill>
          <a:latin typeface="Arial" panose="020B0604020202020204" pitchFamily="34" charset="0"/>
          <a:ea typeface="+mj-ea"/>
          <a:cs typeface="Arial" pitchFamily="34" charset="0"/>
        </a:defRPr>
      </a:lvl1pPr>
      <a:lvl2pPr algn="l" defTabSz="1216780" rtl="0" eaLnBrk="0" fontAlgn="base" hangingPunct="0">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2pPr>
      <a:lvl3pPr algn="l" defTabSz="1216780" rtl="0" eaLnBrk="0" fontAlgn="base" hangingPunct="0">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3pPr>
      <a:lvl4pPr algn="l" defTabSz="1216780" rtl="0" eaLnBrk="0" fontAlgn="base" hangingPunct="0">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4pPr>
      <a:lvl5pPr algn="l" defTabSz="1216780" rtl="0" eaLnBrk="0" fontAlgn="base" hangingPunct="0">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5pPr>
      <a:lvl6pPr marL="609448" algn="l" defTabSz="1216780" rtl="0" fontAlgn="base">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6pPr>
      <a:lvl7pPr marL="1218895" algn="l" defTabSz="1216780" rtl="0" fontAlgn="base">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7pPr>
      <a:lvl8pPr marL="1828343" algn="l" defTabSz="1216780" rtl="0" fontAlgn="base">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8pPr>
      <a:lvl9pPr marL="2437790" algn="l" defTabSz="1216780" rtl="0" fontAlgn="base">
        <a:lnSpc>
          <a:spcPct val="75000"/>
        </a:lnSpc>
        <a:spcBef>
          <a:spcPct val="0"/>
        </a:spcBef>
        <a:spcAft>
          <a:spcPct val="0"/>
        </a:spcAft>
        <a:defRPr sz="3599" b="1">
          <a:solidFill>
            <a:srgbClr val="FAA61A"/>
          </a:solidFill>
          <a:latin typeface="Arial" panose="020B0604020202020204" pitchFamily="34" charset="0"/>
          <a:cs typeface="Arial" panose="020B0604020202020204" pitchFamily="34" charset="0"/>
        </a:defRPr>
      </a:lvl9pPr>
    </p:titleStyle>
    <p:bodyStyle>
      <a:lvl1pPr marL="300492" indent="-300492" algn="l" defTabSz="1216780" rtl="0" eaLnBrk="0" fontAlgn="base" hangingPunct="0">
        <a:lnSpc>
          <a:spcPct val="90000"/>
        </a:lnSpc>
        <a:spcBef>
          <a:spcPts val="800"/>
        </a:spcBef>
        <a:spcAft>
          <a:spcPts val="800"/>
        </a:spcAft>
        <a:buClr>
          <a:srgbClr val="FAA61A"/>
        </a:buClr>
        <a:buFont typeface="Arial" panose="020B0604020202020204" pitchFamily="34" charset="0"/>
        <a:buChar char="•"/>
        <a:defRPr sz="2266" kern="1200">
          <a:solidFill>
            <a:schemeClr val="tx1"/>
          </a:solidFill>
          <a:latin typeface="+mn-lt"/>
          <a:ea typeface="+mn-ea"/>
          <a:cs typeface="Arial" pitchFamily="34" charset="0"/>
        </a:defRPr>
      </a:lvl1pPr>
      <a:lvl2pPr marL="609448" indent="-306841" algn="l" defTabSz="1216780" rtl="0" eaLnBrk="0" fontAlgn="base" hangingPunct="0">
        <a:lnSpc>
          <a:spcPct val="90000"/>
        </a:lnSpc>
        <a:spcBef>
          <a:spcPct val="0"/>
        </a:spcBef>
        <a:spcAft>
          <a:spcPts val="800"/>
        </a:spcAft>
        <a:buClr>
          <a:srgbClr val="FAA61A"/>
        </a:buClr>
        <a:buSzPct val="85000"/>
        <a:buFont typeface="Arial" panose="020B0604020202020204" pitchFamily="34" charset="0"/>
        <a:buChar char="–"/>
        <a:defRPr sz="2000" kern="1200">
          <a:solidFill>
            <a:schemeClr val="tx1"/>
          </a:solidFill>
          <a:latin typeface="+mn-lt"/>
          <a:ea typeface="+mn-ea"/>
          <a:cs typeface="Arial" pitchFamily="34" charset="0"/>
        </a:defRPr>
      </a:lvl2pPr>
      <a:lvl3pPr marL="914171" indent="-302608" algn="l" defTabSz="1216780" rtl="0" eaLnBrk="0" fontAlgn="base" hangingPunct="0">
        <a:lnSpc>
          <a:spcPct val="90000"/>
        </a:lnSpc>
        <a:spcBef>
          <a:spcPct val="0"/>
        </a:spcBef>
        <a:spcAft>
          <a:spcPts val="800"/>
        </a:spcAft>
        <a:buClr>
          <a:srgbClr val="FAA61A"/>
        </a:buClr>
        <a:buFont typeface="Arial" panose="020B0604020202020204" pitchFamily="34" charset="0"/>
        <a:buChar char="•"/>
        <a:defRPr sz="2000" kern="1200">
          <a:solidFill>
            <a:schemeClr val="tx1"/>
          </a:solidFill>
          <a:latin typeface="+mn-lt"/>
          <a:ea typeface="+mn-ea"/>
          <a:cs typeface="Arial" pitchFamily="34" charset="0"/>
        </a:defRPr>
      </a:lvl3pPr>
      <a:lvl4pPr marL="1216780" indent="-300492" algn="l" defTabSz="1216780" rtl="0" eaLnBrk="0" fontAlgn="base" hangingPunct="0">
        <a:lnSpc>
          <a:spcPct val="90000"/>
        </a:lnSpc>
        <a:spcBef>
          <a:spcPct val="0"/>
        </a:spcBef>
        <a:spcAft>
          <a:spcPts val="800"/>
        </a:spcAft>
        <a:buClr>
          <a:srgbClr val="FAA61A"/>
        </a:buClr>
        <a:buSzPct val="85000"/>
        <a:buFont typeface="Arial" panose="020B0604020202020204" pitchFamily="34" charset="0"/>
        <a:buChar char="–"/>
        <a:defRPr sz="1733" kern="1200">
          <a:solidFill>
            <a:schemeClr val="tx1"/>
          </a:solidFill>
          <a:latin typeface="+mn-lt"/>
          <a:ea typeface="+mn-ea"/>
          <a:cs typeface="Arial" pitchFamily="34" charset="0"/>
        </a:defRPr>
      </a:lvl4pPr>
      <a:lvl5pPr marL="1443206" indent="-224311" algn="l" defTabSz="1216780" rtl="0" eaLnBrk="0" fontAlgn="base" hangingPunct="0">
        <a:lnSpc>
          <a:spcPct val="90000"/>
        </a:lnSpc>
        <a:spcBef>
          <a:spcPct val="0"/>
        </a:spcBef>
        <a:spcAft>
          <a:spcPts val="800"/>
        </a:spcAft>
        <a:buClr>
          <a:srgbClr val="FAA61A"/>
        </a:buClr>
        <a:buFont typeface="Arial" panose="020B0604020202020204" pitchFamily="34" charset="0"/>
        <a:buChar char="•"/>
        <a:defRPr sz="1466" kern="1200">
          <a:solidFill>
            <a:schemeClr val="tx1"/>
          </a:solidFill>
          <a:latin typeface="+mn-lt"/>
          <a:ea typeface="+mn-ea"/>
          <a:cs typeface="Arial" pitchFamily="34" charset="0"/>
        </a:defRPr>
      </a:lvl5pPr>
      <a:lvl6pPr marL="1674472" indent="-230452" algn="l" defTabSz="1217798" rtl="0" eaLnBrk="1" latinLnBrk="0" hangingPunct="1">
        <a:lnSpc>
          <a:spcPct val="90000"/>
        </a:lnSpc>
        <a:spcBef>
          <a:spcPts val="0"/>
        </a:spcBef>
        <a:spcAft>
          <a:spcPts val="798"/>
        </a:spcAft>
        <a:buClr>
          <a:schemeClr val="tx1"/>
        </a:buClr>
        <a:buSzPct val="85000"/>
        <a:buFont typeface="Arial" pitchFamily="34" charset="0"/>
        <a:buChar char="–"/>
        <a:defRPr sz="1598" kern="1200" baseline="0">
          <a:solidFill>
            <a:schemeClr val="tx1"/>
          </a:solidFill>
          <a:latin typeface="+mn-lt"/>
          <a:ea typeface="+mn-ea"/>
          <a:cs typeface="+mn-cs"/>
        </a:defRPr>
      </a:lvl6pPr>
      <a:lvl7pPr marL="3957844" indent="-304449" algn="l" defTabSz="1217798" rtl="0" eaLnBrk="1" latinLnBrk="0" hangingPunct="1">
        <a:spcBef>
          <a:spcPct val="20000"/>
        </a:spcBef>
        <a:buFont typeface="Arial" pitchFamily="34" charset="0"/>
        <a:buChar char="•"/>
        <a:defRPr sz="2663" kern="1200">
          <a:solidFill>
            <a:schemeClr val="tx1"/>
          </a:solidFill>
          <a:latin typeface="+mn-lt"/>
          <a:ea typeface="+mn-ea"/>
          <a:cs typeface="+mn-cs"/>
        </a:defRPr>
      </a:lvl7pPr>
      <a:lvl8pPr marL="4566743" indent="-304449" algn="l" defTabSz="1217798" rtl="0" eaLnBrk="1" latinLnBrk="0" hangingPunct="1">
        <a:spcBef>
          <a:spcPct val="20000"/>
        </a:spcBef>
        <a:buFont typeface="Arial" pitchFamily="34" charset="0"/>
        <a:buChar char="•"/>
        <a:defRPr sz="2663" kern="1200">
          <a:solidFill>
            <a:schemeClr val="tx1"/>
          </a:solidFill>
          <a:latin typeface="+mn-lt"/>
          <a:ea typeface="+mn-ea"/>
          <a:cs typeface="+mn-cs"/>
        </a:defRPr>
      </a:lvl8pPr>
      <a:lvl9pPr marL="5175642" indent="-304449" algn="l" defTabSz="1217798" rtl="0" eaLnBrk="1" latinLnBrk="0" hangingPunct="1">
        <a:spcBef>
          <a:spcPct val="20000"/>
        </a:spcBef>
        <a:buFont typeface="Arial" pitchFamily="34" charset="0"/>
        <a:buChar char="•"/>
        <a:defRPr sz="2663" kern="1200">
          <a:solidFill>
            <a:schemeClr val="tx1"/>
          </a:solidFill>
          <a:latin typeface="+mn-lt"/>
          <a:ea typeface="+mn-ea"/>
          <a:cs typeface="+mn-cs"/>
        </a:defRPr>
      </a:lvl9pPr>
    </p:bodyStyle>
    <p:otherStyle>
      <a:defPPr>
        <a:defRPr lang="en-US"/>
      </a:defPPr>
      <a:lvl1pPr marL="0" algn="l" defTabSz="1217798" rtl="0" eaLnBrk="1" latinLnBrk="0" hangingPunct="1">
        <a:defRPr sz="2397" kern="1200">
          <a:solidFill>
            <a:schemeClr val="tx1"/>
          </a:solidFill>
          <a:latin typeface="+mn-lt"/>
          <a:ea typeface="+mn-ea"/>
          <a:cs typeface="+mn-cs"/>
        </a:defRPr>
      </a:lvl1pPr>
      <a:lvl2pPr marL="608900" algn="l" defTabSz="1217798" rtl="0" eaLnBrk="1" latinLnBrk="0" hangingPunct="1">
        <a:defRPr sz="2397" kern="1200">
          <a:solidFill>
            <a:schemeClr val="tx1"/>
          </a:solidFill>
          <a:latin typeface="+mn-lt"/>
          <a:ea typeface="+mn-ea"/>
          <a:cs typeface="+mn-cs"/>
        </a:defRPr>
      </a:lvl2pPr>
      <a:lvl3pPr marL="1217798" algn="l" defTabSz="1217798" rtl="0" eaLnBrk="1" latinLnBrk="0" hangingPunct="1">
        <a:defRPr sz="2397" kern="1200">
          <a:solidFill>
            <a:schemeClr val="tx1"/>
          </a:solidFill>
          <a:latin typeface="+mn-lt"/>
          <a:ea typeface="+mn-ea"/>
          <a:cs typeface="+mn-cs"/>
        </a:defRPr>
      </a:lvl3pPr>
      <a:lvl4pPr marL="1826698" algn="l" defTabSz="1217798" rtl="0" eaLnBrk="1" latinLnBrk="0" hangingPunct="1">
        <a:defRPr sz="2397" kern="1200">
          <a:solidFill>
            <a:schemeClr val="tx1"/>
          </a:solidFill>
          <a:latin typeface="+mn-lt"/>
          <a:ea typeface="+mn-ea"/>
          <a:cs typeface="+mn-cs"/>
        </a:defRPr>
      </a:lvl4pPr>
      <a:lvl5pPr marL="2435596" algn="l" defTabSz="1217798" rtl="0" eaLnBrk="1" latinLnBrk="0" hangingPunct="1">
        <a:defRPr sz="2397" kern="1200">
          <a:solidFill>
            <a:schemeClr val="tx1"/>
          </a:solidFill>
          <a:latin typeface="+mn-lt"/>
          <a:ea typeface="+mn-ea"/>
          <a:cs typeface="+mn-cs"/>
        </a:defRPr>
      </a:lvl5pPr>
      <a:lvl6pPr marL="3044496" algn="l" defTabSz="1217798" rtl="0" eaLnBrk="1" latinLnBrk="0" hangingPunct="1">
        <a:defRPr sz="2397" kern="1200">
          <a:solidFill>
            <a:schemeClr val="tx1"/>
          </a:solidFill>
          <a:latin typeface="+mn-lt"/>
          <a:ea typeface="+mn-ea"/>
          <a:cs typeface="+mn-cs"/>
        </a:defRPr>
      </a:lvl6pPr>
      <a:lvl7pPr marL="3653394" algn="l" defTabSz="1217798" rtl="0" eaLnBrk="1" latinLnBrk="0" hangingPunct="1">
        <a:defRPr sz="2397" kern="1200">
          <a:solidFill>
            <a:schemeClr val="tx1"/>
          </a:solidFill>
          <a:latin typeface="+mn-lt"/>
          <a:ea typeface="+mn-ea"/>
          <a:cs typeface="+mn-cs"/>
        </a:defRPr>
      </a:lvl7pPr>
      <a:lvl8pPr marL="4262294" algn="l" defTabSz="1217798" rtl="0" eaLnBrk="1" latinLnBrk="0" hangingPunct="1">
        <a:defRPr sz="2397" kern="1200">
          <a:solidFill>
            <a:schemeClr val="tx1"/>
          </a:solidFill>
          <a:latin typeface="+mn-lt"/>
          <a:ea typeface="+mn-ea"/>
          <a:cs typeface="+mn-cs"/>
        </a:defRPr>
      </a:lvl8pPr>
      <a:lvl9pPr marL="4871193" algn="l" defTabSz="1217798" rtl="0" eaLnBrk="1" latinLnBrk="0" hangingPunct="1">
        <a:defRPr sz="23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FD35F6C1-B94F-4A0E-BD3C-B680AF57B516}"/>
              </a:ext>
            </a:extLst>
          </p:cNvPr>
          <p:cNvSpPr>
            <a:spLocks noGrp="1"/>
          </p:cNvSpPr>
          <p:nvPr>
            <p:ph type="title"/>
          </p:nvPr>
        </p:nvSpPr>
        <p:spPr bwMode="auto">
          <a:xfrm>
            <a:off x="609441" y="275167"/>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O"/>
              <a:t>Clic para editar título</a:t>
            </a:r>
            <a:endParaRPr lang="en-GB" altLang="es-CO"/>
          </a:p>
        </p:txBody>
      </p:sp>
      <p:sp>
        <p:nvSpPr>
          <p:cNvPr id="1027" name="Marcador de texto 2">
            <a:extLst>
              <a:ext uri="{FF2B5EF4-FFF2-40B4-BE49-F238E27FC236}">
                <a16:creationId xmlns:a16="http://schemas.microsoft.com/office/drawing/2014/main" id="{E4B608D7-FD70-4605-826D-52F3E087DB8B}"/>
              </a:ext>
            </a:extLst>
          </p:cNvPr>
          <p:cNvSpPr>
            <a:spLocks noGrp="1"/>
          </p:cNvSpPr>
          <p:nvPr>
            <p:ph type="body" idx="1"/>
          </p:nvPr>
        </p:nvSpPr>
        <p:spPr bwMode="auto">
          <a:xfrm>
            <a:off x="609441" y="1600201"/>
            <a:ext cx="10969943"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O"/>
              <a:t>Haga clic para modificar el estilo de texto del patrón</a:t>
            </a:r>
          </a:p>
          <a:p>
            <a:pPr lvl="1"/>
            <a:r>
              <a:rPr lang="en-US" altLang="es-CO"/>
              <a:t>Segundo nivel</a:t>
            </a:r>
          </a:p>
          <a:p>
            <a:pPr lvl="2"/>
            <a:r>
              <a:rPr lang="en-US" altLang="es-CO"/>
              <a:t>Tercer nivel</a:t>
            </a:r>
          </a:p>
          <a:p>
            <a:pPr lvl="3"/>
            <a:r>
              <a:rPr lang="en-US" altLang="es-CO"/>
              <a:t>Cuarto nivel</a:t>
            </a:r>
          </a:p>
          <a:p>
            <a:pPr lvl="4"/>
            <a:r>
              <a:rPr lang="en-US" altLang="es-CO"/>
              <a:t>Quinto nivel</a:t>
            </a:r>
            <a:endParaRPr lang="en-GB" altLang="es-CO"/>
          </a:p>
        </p:txBody>
      </p:sp>
      <p:sp>
        <p:nvSpPr>
          <p:cNvPr id="4" name="Marcador de fecha 3">
            <a:extLst>
              <a:ext uri="{FF2B5EF4-FFF2-40B4-BE49-F238E27FC236}">
                <a16:creationId xmlns:a16="http://schemas.microsoft.com/office/drawing/2014/main" id="{438B5B01-79CD-4E54-8EC7-6489944F0832}"/>
              </a:ext>
            </a:extLst>
          </p:cNvPr>
          <p:cNvSpPr>
            <a:spLocks noGrp="1"/>
          </p:cNvSpPr>
          <p:nvPr>
            <p:ph type="dt" sz="half" idx="2"/>
          </p:nvPr>
        </p:nvSpPr>
        <p:spPr>
          <a:xfrm>
            <a:off x="609441" y="6356351"/>
            <a:ext cx="2844059"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pPr>
              <a:defRPr/>
            </a:pPr>
            <a:fld id="{B4D1BF51-FC96-4059-922C-88641B405CE4}"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3724A4A1-4220-4CE9-90C6-52EE340174AC}"/>
              </a:ext>
            </a:extLst>
          </p:cNvPr>
          <p:cNvSpPr>
            <a:spLocks noGrp="1"/>
          </p:cNvSpPr>
          <p:nvPr>
            <p:ph type="ftr" sz="quarter" idx="3"/>
          </p:nvPr>
        </p:nvSpPr>
        <p:spPr>
          <a:xfrm>
            <a:off x="4164515" y="6356351"/>
            <a:ext cx="3859795"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pPr>
              <a:defRPr/>
            </a:pPr>
            <a:endParaRPr lang="en-GB"/>
          </a:p>
        </p:txBody>
      </p:sp>
      <p:sp>
        <p:nvSpPr>
          <p:cNvPr id="6" name="Marcador de número de diapositiva 5">
            <a:extLst>
              <a:ext uri="{FF2B5EF4-FFF2-40B4-BE49-F238E27FC236}">
                <a16:creationId xmlns:a16="http://schemas.microsoft.com/office/drawing/2014/main" id="{C507C41B-2197-4B5B-AC07-7CD9A75EC97A}"/>
              </a:ext>
            </a:extLst>
          </p:cNvPr>
          <p:cNvSpPr>
            <a:spLocks noGrp="1"/>
          </p:cNvSpPr>
          <p:nvPr>
            <p:ph type="sldNum" sz="quarter" idx="4"/>
          </p:nvPr>
        </p:nvSpPr>
        <p:spPr>
          <a:xfrm>
            <a:off x="8735325" y="6356351"/>
            <a:ext cx="2844059"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pPr>
              <a:defRPr/>
            </a:pPr>
            <a:fld id="{D2A80088-A7D0-4479-9138-D5F2CB4C8EE4}" type="slidenum">
              <a:rPr lang="en-GB" altLang="es-CO"/>
              <a:pPr>
                <a:defRPr/>
              </a:pPr>
              <a:t>‹Nº›</a:t>
            </a:fld>
            <a:endParaRPr lang="en-GB" altLang="es-CO"/>
          </a:p>
        </p:txBody>
      </p:sp>
    </p:spTree>
    <p:extLst>
      <p:ext uri="{BB962C8B-B14F-4D97-AF65-F5344CB8AC3E}">
        <p14:creationId xmlns:p14="http://schemas.microsoft.com/office/powerpoint/2010/main" val="297158018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defTabSz="609448" rtl="0" eaLnBrk="0" fontAlgn="base" hangingPunct="0">
        <a:spcBef>
          <a:spcPct val="0"/>
        </a:spcBef>
        <a:spcAft>
          <a:spcPct val="0"/>
        </a:spcAft>
        <a:defRPr sz="5865" kern="1200">
          <a:solidFill>
            <a:schemeClr val="tx1"/>
          </a:solidFill>
          <a:latin typeface="+mj-lt"/>
          <a:ea typeface="MS PGothic" panose="020B0600070205080204" pitchFamily="34" charset="-128"/>
          <a:cs typeface="ＭＳ Ｐゴシック" charset="0"/>
        </a:defRPr>
      </a:lvl1pPr>
      <a:lvl2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2pPr>
      <a:lvl3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3pPr>
      <a:lvl4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4pPr>
      <a:lvl5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5pPr>
      <a:lvl6pPr marL="609448"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6pPr>
      <a:lvl7pPr marL="1218895"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7pPr>
      <a:lvl8pPr marL="1828343"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8pPr>
      <a:lvl9pPr marL="2437790"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9pPr>
    </p:titleStyle>
    <p:bodyStyle>
      <a:lvl1pPr marL="457086" indent="-457086" algn="l" defTabSz="609448" rtl="0" eaLnBrk="0" fontAlgn="base" hangingPunct="0">
        <a:spcBef>
          <a:spcPct val="20000"/>
        </a:spcBef>
        <a:spcAft>
          <a:spcPct val="0"/>
        </a:spcAft>
        <a:buFont typeface="Arial" panose="020B0604020202020204" pitchFamily="34" charset="0"/>
        <a:buChar char="•"/>
        <a:defRPr sz="4266" kern="1200">
          <a:solidFill>
            <a:schemeClr val="tx1"/>
          </a:solidFill>
          <a:latin typeface="+mn-lt"/>
          <a:ea typeface="MS PGothic" panose="020B0600070205080204" pitchFamily="34" charset="-128"/>
          <a:cs typeface="ＭＳ Ｐゴシック" charset="0"/>
        </a:defRPr>
      </a:lvl1pPr>
      <a:lvl2pPr marL="990352" indent="-380905" algn="l" defTabSz="609448" rtl="0" eaLnBrk="0" fontAlgn="base" hangingPunct="0">
        <a:spcBef>
          <a:spcPct val="20000"/>
        </a:spcBef>
        <a:spcAft>
          <a:spcPct val="0"/>
        </a:spcAft>
        <a:buFont typeface="Arial" panose="020B0604020202020204" pitchFamily="34" charset="0"/>
        <a:buChar char="–"/>
        <a:defRPr sz="3732" kern="1200">
          <a:solidFill>
            <a:schemeClr val="tx1"/>
          </a:solidFill>
          <a:latin typeface="+mn-lt"/>
          <a:ea typeface="MS PGothic" panose="020B0600070205080204" pitchFamily="34" charset="-128"/>
          <a:cs typeface="+mn-cs"/>
        </a:defRPr>
      </a:lvl2pPr>
      <a:lvl3pPr marL="1523619" indent="-304724" algn="l" defTabSz="609448" rtl="0" eaLnBrk="0" fontAlgn="base" hangingPunct="0">
        <a:spcBef>
          <a:spcPct val="20000"/>
        </a:spcBef>
        <a:spcAft>
          <a:spcPct val="0"/>
        </a:spcAft>
        <a:buFont typeface="Arial" panose="020B0604020202020204" pitchFamily="34" charset="0"/>
        <a:buChar char="•"/>
        <a:defRPr sz="3199" kern="1200">
          <a:solidFill>
            <a:schemeClr val="tx1"/>
          </a:solidFill>
          <a:latin typeface="+mn-lt"/>
          <a:ea typeface="MS PGothic" panose="020B0600070205080204" pitchFamily="34" charset="-128"/>
          <a:cs typeface="+mn-cs"/>
        </a:defRPr>
      </a:lvl3pPr>
      <a:lvl4pPr marL="2133067" indent="-304724" algn="l" defTabSz="609448" rtl="0" eaLnBrk="0" fontAlgn="base" hangingPunct="0">
        <a:spcBef>
          <a:spcPct val="20000"/>
        </a:spcBef>
        <a:spcAft>
          <a:spcPct val="0"/>
        </a:spcAft>
        <a:buFont typeface="Arial" panose="020B0604020202020204" pitchFamily="34" charset="0"/>
        <a:buChar char="–"/>
        <a:defRPr sz="2666" kern="1200">
          <a:solidFill>
            <a:schemeClr val="tx1"/>
          </a:solidFill>
          <a:latin typeface="+mn-lt"/>
          <a:ea typeface="MS PGothic" panose="020B0600070205080204" pitchFamily="34" charset="-128"/>
          <a:cs typeface="+mn-cs"/>
        </a:defRPr>
      </a:lvl4pPr>
      <a:lvl5pPr marL="2742514" indent="-304724" algn="l" defTabSz="609448" rtl="0" eaLnBrk="0" fontAlgn="base" hangingPunct="0">
        <a:spcBef>
          <a:spcPct val="20000"/>
        </a:spcBef>
        <a:spcAft>
          <a:spcPct val="0"/>
        </a:spcAft>
        <a:buFont typeface="Arial" panose="020B0604020202020204" pitchFamily="34" charset="0"/>
        <a:buChar char="»"/>
        <a:defRPr sz="2666" kern="1200">
          <a:solidFill>
            <a:schemeClr val="tx1"/>
          </a:solidFill>
          <a:latin typeface="+mn-lt"/>
          <a:ea typeface="MS PGothic" panose="020B0600070205080204" pitchFamily="34" charset="-128"/>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s-E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Marcador de título 1">
            <a:extLst>
              <a:ext uri="{FF2B5EF4-FFF2-40B4-BE49-F238E27FC236}">
                <a16:creationId xmlns:a16="http://schemas.microsoft.com/office/drawing/2014/main" id="{E9B7947F-27D1-4B43-9A95-A83D586C5CC6}"/>
              </a:ext>
            </a:extLst>
          </p:cNvPr>
          <p:cNvSpPr>
            <a:spLocks noGrp="1"/>
          </p:cNvSpPr>
          <p:nvPr>
            <p:ph type="title"/>
          </p:nvPr>
        </p:nvSpPr>
        <p:spPr bwMode="auto">
          <a:xfrm>
            <a:off x="609441" y="275167"/>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O"/>
              <a:t>Clic para editar título</a:t>
            </a:r>
            <a:endParaRPr lang="en-GB" altLang="es-CO"/>
          </a:p>
        </p:txBody>
      </p:sp>
      <p:sp>
        <p:nvSpPr>
          <p:cNvPr id="9219" name="Marcador de texto 2">
            <a:extLst>
              <a:ext uri="{FF2B5EF4-FFF2-40B4-BE49-F238E27FC236}">
                <a16:creationId xmlns:a16="http://schemas.microsoft.com/office/drawing/2014/main" id="{41E4A149-456B-42B3-8FA1-E177BABFFFB3}"/>
              </a:ext>
            </a:extLst>
          </p:cNvPr>
          <p:cNvSpPr>
            <a:spLocks noGrp="1"/>
          </p:cNvSpPr>
          <p:nvPr>
            <p:ph type="body" idx="1"/>
          </p:nvPr>
        </p:nvSpPr>
        <p:spPr bwMode="auto">
          <a:xfrm>
            <a:off x="609441" y="1600201"/>
            <a:ext cx="10969943"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O"/>
              <a:t>Haga clic para modificar el estilo de texto del patrón</a:t>
            </a:r>
          </a:p>
          <a:p>
            <a:pPr lvl="1"/>
            <a:r>
              <a:rPr lang="en-US" altLang="es-CO"/>
              <a:t>Segundo nivel</a:t>
            </a:r>
          </a:p>
          <a:p>
            <a:pPr lvl="2"/>
            <a:r>
              <a:rPr lang="en-US" altLang="es-CO"/>
              <a:t>Tercer nivel</a:t>
            </a:r>
          </a:p>
          <a:p>
            <a:pPr lvl="3"/>
            <a:r>
              <a:rPr lang="en-US" altLang="es-CO"/>
              <a:t>Cuarto nivel</a:t>
            </a:r>
          </a:p>
          <a:p>
            <a:pPr lvl="4"/>
            <a:r>
              <a:rPr lang="en-US" altLang="es-CO"/>
              <a:t>Quinto nivel</a:t>
            </a:r>
            <a:endParaRPr lang="en-GB" altLang="es-CO"/>
          </a:p>
        </p:txBody>
      </p:sp>
      <p:sp>
        <p:nvSpPr>
          <p:cNvPr id="4" name="Marcador de fecha 3">
            <a:extLst>
              <a:ext uri="{FF2B5EF4-FFF2-40B4-BE49-F238E27FC236}">
                <a16:creationId xmlns:a16="http://schemas.microsoft.com/office/drawing/2014/main" id="{438B5B01-79CD-4E54-8EC7-6489944F0832}"/>
              </a:ext>
            </a:extLst>
          </p:cNvPr>
          <p:cNvSpPr>
            <a:spLocks noGrp="1"/>
          </p:cNvSpPr>
          <p:nvPr>
            <p:ph type="dt" sz="half" idx="2"/>
          </p:nvPr>
        </p:nvSpPr>
        <p:spPr>
          <a:xfrm>
            <a:off x="609441" y="6356351"/>
            <a:ext cx="2844059"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pPr>
              <a:defRPr/>
            </a:pPr>
            <a:fld id="{39639A51-3D52-45C4-92EA-EFF1E2855666}" type="datetimeFigureOut">
              <a:rPr lang="es-ES" altLang="es-CO"/>
              <a:pPr>
                <a:defRPr/>
              </a:pPr>
              <a:t>04/09/2019</a:t>
            </a:fld>
            <a:endParaRPr lang="en-GB" altLang="es-CO"/>
          </a:p>
        </p:txBody>
      </p:sp>
      <p:sp>
        <p:nvSpPr>
          <p:cNvPr id="5" name="Marcador de pie de página 4">
            <a:extLst>
              <a:ext uri="{FF2B5EF4-FFF2-40B4-BE49-F238E27FC236}">
                <a16:creationId xmlns:a16="http://schemas.microsoft.com/office/drawing/2014/main" id="{3724A4A1-4220-4CE9-90C6-52EE340174AC}"/>
              </a:ext>
            </a:extLst>
          </p:cNvPr>
          <p:cNvSpPr>
            <a:spLocks noGrp="1"/>
          </p:cNvSpPr>
          <p:nvPr>
            <p:ph type="ftr" sz="quarter" idx="3"/>
          </p:nvPr>
        </p:nvSpPr>
        <p:spPr>
          <a:xfrm>
            <a:off x="4164515" y="6356351"/>
            <a:ext cx="3859795"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pPr>
              <a:defRPr/>
            </a:pPr>
            <a:endParaRPr lang="en-GB"/>
          </a:p>
        </p:txBody>
      </p:sp>
      <p:sp>
        <p:nvSpPr>
          <p:cNvPr id="6" name="Marcador de número de diapositiva 5">
            <a:extLst>
              <a:ext uri="{FF2B5EF4-FFF2-40B4-BE49-F238E27FC236}">
                <a16:creationId xmlns:a16="http://schemas.microsoft.com/office/drawing/2014/main" id="{C507C41B-2197-4B5B-AC07-7CD9A75EC97A}"/>
              </a:ext>
            </a:extLst>
          </p:cNvPr>
          <p:cNvSpPr>
            <a:spLocks noGrp="1"/>
          </p:cNvSpPr>
          <p:nvPr>
            <p:ph type="sldNum" sz="quarter" idx="4"/>
          </p:nvPr>
        </p:nvSpPr>
        <p:spPr>
          <a:xfrm>
            <a:off x="8735325" y="6356351"/>
            <a:ext cx="2844059"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pPr>
              <a:defRPr/>
            </a:pPr>
            <a:fld id="{DB17BCC2-1A6E-437E-96D9-6843B5098C21}" type="slidenum">
              <a:rPr lang="en-GB" altLang="es-CO"/>
              <a:pPr>
                <a:defRPr/>
              </a:pPr>
              <a:t>‹Nº›</a:t>
            </a:fld>
            <a:endParaRPr lang="en-GB" altLang="es-CO"/>
          </a:p>
        </p:txBody>
      </p:sp>
    </p:spTree>
    <p:extLst>
      <p:ext uri="{BB962C8B-B14F-4D97-AF65-F5344CB8AC3E}">
        <p14:creationId xmlns:p14="http://schemas.microsoft.com/office/powerpoint/2010/main" val="217774429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defTabSz="609448" rtl="0" eaLnBrk="0" fontAlgn="base" hangingPunct="0">
        <a:spcBef>
          <a:spcPct val="0"/>
        </a:spcBef>
        <a:spcAft>
          <a:spcPct val="0"/>
        </a:spcAft>
        <a:defRPr sz="5865" kern="1200">
          <a:solidFill>
            <a:schemeClr val="tx1"/>
          </a:solidFill>
          <a:latin typeface="+mj-lt"/>
          <a:ea typeface="MS PGothic" panose="020B0600070205080204" pitchFamily="34" charset="-128"/>
          <a:cs typeface="ＭＳ Ｐゴシック" charset="0"/>
        </a:defRPr>
      </a:lvl1pPr>
      <a:lvl2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2pPr>
      <a:lvl3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3pPr>
      <a:lvl4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4pPr>
      <a:lvl5pPr algn="ctr" defTabSz="609448" rtl="0" eaLnBrk="0" fontAlgn="base" hangingPunct="0">
        <a:spcBef>
          <a:spcPct val="0"/>
        </a:spcBef>
        <a:spcAft>
          <a:spcPct val="0"/>
        </a:spcAft>
        <a:defRPr sz="5865">
          <a:solidFill>
            <a:schemeClr val="tx1"/>
          </a:solidFill>
          <a:latin typeface="Calibri" charset="0"/>
          <a:ea typeface="MS PGothic" panose="020B0600070205080204" pitchFamily="34" charset="-128"/>
          <a:cs typeface="ＭＳ Ｐゴシック" charset="0"/>
        </a:defRPr>
      </a:lvl5pPr>
      <a:lvl6pPr marL="609448"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6pPr>
      <a:lvl7pPr marL="1218895"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7pPr>
      <a:lvl8pPr marL="1828343"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8pPr>
      <a:lvl9pPr marL="2437790" algn="ctr" defTabSz="609448" rtl="0" fontAlgn="base">
        <a:spcBef>
          <a:spcPct val="0"/>
        </a:spcBef>
        <a:spcAft>
          <a:spcPct val="0"/>
        </a:spcAft>
        <a:defRPr sz="5865">
          <a:solidFill>
            <a:schemeClr val="tx1"/>
          </a:solidFill>
          <a:latin typeface="Calibri" charset="0"/>
          <a:ea typeface="ＭＳ Ｐゴシック" charset="0"/>
          <a:cs typeface="ＭＳ Ｐゴシック" charset="0"/>
        </a:defRPr>
      </a:lvl9pPr>
    </p:titleStyle>
    <p:bodyStyle>
      <a:lvl1pPr marL="457086" indent="-457086" algn="l" defTabSz="609448" rtl="0" eaLnBrk="0" fontAlgn="base" hangingPunct="0">
        <a:spcBef>
          <a:spcPct val="20000"/>
        </a:spcBef>
        <a:spcAft>
          <a:spcPct val="0"/>
        </a:spcAft>
        <a:buFont typeface="Arial" panose="020B0604020202020204" pitchFamily="34" charset="0"/>
        <a:buChar char="•"/>
        <a:defRPr sz="4266" kern="1200">
          <a:solidFill>
            <a:schemeClr val="tx1"/>
          </a:solidFill>
          <a:latin typeface="+mn-lt"/>
          <a:ea typeface="MS PGothic" panose="020B0600070205080204" pitchFamily="34" charset="-128"/>
          <a:cs typeface="ＭＳ Ｐゴシック" charset="0"/>
        </a:defRPr>
      </a:lvl1pPr>
      <a:lvl2pPr marL="990352" indent="-380905" algn="l" defTabSz="609448" rtl="0" eaLnBrk="0" fontAlgn="base" hangingPunct="0">
        <a:spcBef>
          <a:spcPct val="20000"/>
        </a:spcBef>
        <a:spcAft>
          <a:spcPct val="0"/>
        </a:spcAft>
        <a:buFont typeface="Arial" panose="020B0604020202020204" pitchFamily="34" charset="0"/>
        <a:buChar char="–"/>
        <a:defRPr sz="3732" kern="1200">
          <a:solidFill>
            <a:schemeClr val="tx1"/>
          </a:solidFill>
          <a:latin typeface="+mn-lt"/>
          <a:ea typeface="MS PGothic" panose="020B0600070205080204" pitchFamily="34" charset="-128"/>
          <a:cs typeface="+mn-cs"/>
        </a:defRPr>
      </a:lvl2pPr>
      <a:lvl3pPr marL="1523619" indent="-304724" algn="l" defTabSz="609448" rtl="0" eaLnBrk="0" fontAlgn="base" hangingPunct="0">
        <a:spcBef>
          <a:spcPct val="20000"/>
        </a:spcBef>
        <a:spcAft>
          <a:spcPct val="0"/>
        </a:spcAft>
        <a:buFont typeface="Arial" panose="020B0604020202020204" pitchFamily="34" charset="0"/>
        <a:buChar char="•"/>
        <a:defRPr sz="3199" kern="1200">
          <a:solidFill>
            <a:schemeClr val="tx1"/>
          </a:solidFill>
          <a:latin typeface="+mn-lt"/>
          <a:ea typeface="MS PGothic" panose="020B0600070205080204" pitchFamily="34" charset="-128"/>
          <a:cs typeface="+mn-cs"/>
        </a:defRPr>
      </a:lvl3pPr>
      <a:lvl4pPr marL="2133067" indent="-304724" algn="l" defTabSz="609448" rtl="0" eaLnBrk="0" fontAlgn="base" hangingPunct="0">
        <a:spcBef>
          <a:spcPct val="20000"/>
        </a:spcBef>
        <a:spcAft>
          <a:spcPct val="0"/>
        </a:spcAft>
        <a:buFont typeface="Arial" panose="020B0604020202020204" pitchFamily="34" charset="0"/>
        <a:buChar char="–"/>
        <a:defRPr sz="2666" kern="1200">
          <a:solidFill>
            <a:schemeClr val="tx1"/>
          </a:solidFill>
          <a:latin typeface="+mn-lt"/>
          <a:ea typeface="MS PGothic" panose="020B0600070205080204" pitchFamily="34" charset="-128"/>
          <a:cs typeface="+mn-cs"/>
        </a:defRPr>
      </a:lvl4pPr>
      <a:lvl5pPr marL="2742514" indent="-304724" algn="l" defTabSz="609448" rtl="0" eaLnBrk="0" fontAlgn="base" hangingPunct="0">
        <a:spcBef>
          <a:spcPct val="20000"/>
        </a:spcBef>
        <a:spcAft>
          <a:spcPct val="0"/>
        </a:spcAft>
        <a:buFont typeface="Arial" panose="020B0604020202020204" pitchFamily="34" charset="0"/>
        <a:buChar char="»"/>
        <a:defRPr sz="2666" kern="1200">
          <a:solidFill>
            <a:schemeClr val="tx1"/>
          </a:solidFill>
          <a:latin typeface="+mn-lt"/>
          <a:ea typeface="MS PGothic" panose="020B0600070205080204" pitchFamily="34" charset="-128"/>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s-E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57260" y="225954"/>
            <a:ext cx="9874303" cy="400110"/>
          </a:xfrm>
          <a:prstGeom prst="rect">
            <a:avLst/>
          </a:prstGeom>
        </p:spPr>
        <p:txBody>
          <a:bodyPr wrap="square" lIns="0" tIns="0" rIns="0" bIns="0">
            <a:spAutoFit/>
          </a:bodyPr>
          <a:lstStyle>
            <a:lvl1pPr>
              <a:defRPr sz="2600" b="1" i="0">
                <a:solidFill>
                  <a:srgbClr val="00457C"/>
                </a:solidFill>
                <a:latin typeface="Arial"/>
                <a:cs typeface="Arial"/>
              </a:defRPr>
            </a:lvl1pPr>
          </a:lstStyle>
          <a:p>
            <a:endParaRPr/>
          </a:p>
        </p:txBody>
      </p:sp>
      <p:sp>
        <p:nvSpPr>
          <p:cNvPr id="3" name="Holder 3"/>
          <p:cNvSpPr>
            <a:spLocks noGrp="1"/>
          </p:cNvSpPr>
          <p:nvPr>
            <p:ph type="body" idx="1"/>
          </p:nvPr>
        </p:nvSpPr>
        <p:spPr>
          <a:xfrm>
            <a:off x="531570" y="1214217"/>
            <a:ext cx="11125687"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30128" y="6568736"/>
            <a:ext cx="3921583" cy="184666"/>
          </a:xfrm>
          <a:prstGeom prst="rect">
            <a:avLst/>
          </a:prstGeom>
        </p:spPr>
        <p:txBody>
          <a:bodyPr wrap="square" lIns="0" tIns="0" rIns="0" bIns="0">
            <a:spAutoFit/>
          </a:bodyPr>
          <a:lstStyle>
            <a:lvl1pPr>
              <a:defRPr sz="1200" b="0" i="0">
                <a:solidFill>
                  <a:srgbClr val="0070C0"/>
                </a:solidFill>
                <a:latin typeface="Arial"/>
                <a:cs typeface="Arial"/>
              </a:defRPr>
            </a:lvl1pPr>
          </a:lstStyle>
          <a:p>
            <a:pPr marL="16928"/>
            <a:r>
              <a:rPr lang="en-US" spc="-20"/>
              <a:t>P</a:t>
            </a:r>
            <a:r>
              <a:rPr lang="en-US"/>
              <a:t>ro</a:t>
            </a:r>
            <a:r>
              <a:rPr lang="en-US" spc="-13"/>
              <a:t>v</a:t>
            </a:r>
            <a:r>
              <a:rPr lang="en-US"/>
              <a:t>ided</a:t>
            </a:r>
            <a:r>
              <a:rPr lang="en-US" spc="-13"/>
              <a:t> </a:t>
            </a:r>
            <a:r>
              <a:rPr lang="en-US"/>
              <a:t>by</a:t>
            </a:r>
            <a:r>
              <a:rPr lang="en-US" spc="-7"/>
              <a:t> </a:t>
            </a:r>
            <a:r>
              <a:rPr lang="en-US" spc="-20"/>
              <a:t>B</a:t>
            </a:r>
            <a:r>
              <a:rPr lang="en-US" spc="-27"/>
              <a:t>M</a:t>
            </a:r>
            <a:r>
              <a:rPr lang="en-US" spc="-13"/>
              <a:t>S</a:t>
            </a:r>
            <a:r>
              <a:rPr lang="en-US" spc="13"/>
              <a:t> </a:t>
            </a:r>
            <a:r>
              <a:rPr lang="en-US"/>
              <a:t>in</a:t>
            </a:r>
            <a:r>
              <a:rPr lang="en-US" spc="-13"/>
              <a:t> </a:t>
            </a:r>
            <a:r>
              <a:rPr lang="en-US"/>
              <a:t>re</a:t>
            </a:r>
            <a:r>
              <a:rPr lang="en-US" spc="7"/>
              <a:t>s</a:t>
            </a:r>
            <a:r>
              <a:rPr lang="en-US"/>
              <a:t>pon</a:t>
            </a:r>
            <a:r>
              <a:rPr lang="en-US" spc="7"/>
              <a:t>s</a:t>
            </a:r>
            <a:r>
              <a:rPr lang="en-US"/>
              <a:t>e</a:t>
            </a:r>
            <a:r>
              <a:rPr lang="en-US" spc="-47"/>
              <a:t> </a:t>
            </a:r>
            <a:r>
              <a:rPr lang="en-US" spc="-7"/>
              <a:t>t</a:t>
            </a:r>
            <a:r>
              <a:rPr lang="en-US"/>
              <a:t>o</a:t>
            </a:r>
            <a:r>
              <a:rPr lang="en-US" spc="7"/>
              <a:t> </a:t>
            </a:r>
            <a:r>
              <a:rPr lang="en-US"/>
              <a:t>un</a:t>
            </a:r>
            <a:r>
              <a:rPr lang="en-US" spc="7"/>
              <a:t>s</a:t>
            </a:r>
            <a:r>
              <a:rPr lang="en-US"/>
              <a:t>oli</a:t>
            </a:r>
            <a:r>
              <a:rPr lang="en-US" spc="7"/>
              <a:t>c</a:t>
            </a:r>
            <a:r>
              <a:rPr lang="en-US"/>
              <a:t>i</a:t>
            </a:r>
            <a:r>
              <a:rPr lang="en-US" spc="-7"/>
              <a:t>t</a:t>
            </a:r>
            <a:r>
              <a:rPr lang="en-US" spc="-13"/>
              <a:t>e</a:t>
            </a:r>
            <a:r>
              <a:rPr lang="en-US"/>
              <a:t>d</a:t>
            </a:r>
            <a:r>
              <a:rPr lang="en-US" spc="-47"/>
              <a:t> </a:t>
            </a:r>
            <a:r>
              <a:rPr lang="en-US"/>
              <a:t>reque</a:t>
            </a:r>
            <a:r>
              <a:rPr lang="en-US" spc="7"/>
              <a:t>s</a:t>
            </a:r>
            <a:r>
              <a:rPr lang="en-US" spc="-7"/>
              <a:t>t</a:t>
            </a:r>
            <a:r>
              <a:rPr lang="en-US"/>
              <a:t>s</a:t>
            </a:r>
            <a:r>
              <a:rPr lang="en-US" spc="-40"/>
              <a:t> </a:t>
            </a:r>
            <a:r>
              <a:rPr lang="en-US"/>
              <a:t>only</a:t>
            </a:r>
            <a:endParaRPr lang="en-US" dirty="0"/>
          </a:p>
        </p:txBody>
      </p:sp>
      <p:sp>
        <p:nvSpPr>
          <p:cNvPr id="5" name="Holder 5"/>
          <p:cNvSpPr>
            <a:spLocks noGrp="1"/>
          </p:cNvSpPr>
          <p:nvPr>
            <p:ph type="dt" sz="half" idx="6"/>
          </p:nvPr>
        </p:nvSpPr>
        <p:spPr>
          <a:xfrm>
            <a:off x="609441" y="6377942"/>
            <a:ext cx="280343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9/4/2019</a:t>
            </a:fld>
            <a:endParaRPr lang="en-US"/>
          </a:p>
        </p:txBody>
      </p:sp>
      <p:sp>
        <p:nvSpPr>
          <p:cNvPr id="6" name="Holder 6"/>
          <p:cNvSpPr>
            <a:spLocks noGrp="1"/>
          </p:cNvSpPr>
          <p:nvPr>
            <p:ph type="sldNum" sz="quarter" idx="7"/>
          </p:nvPr>
        </p:nvSpPr>
        <p:spPr>
          <a:xfrm>
            <a:off x="11331245" y="6519230"/>
            <a:ext cx="391058" cy="492635"/>
          </a:xfrm>
          <a:prstGeom prst="rect">
            <a:avLst/>
          </a:prstGeom>
        </p:spPr>
        <p:txBody>
          <a:bodyPr wrap="square" lIns="0" tIns="0" rIns="0" bIns="0">
            <a:spAutoFit/>
          </a:bodyPr>
          <a:lstStyle>
            <a:lvl1pPr>
              <a:defRPr sz="1067" b="0" i="0">
                <a:solidFill>
                  <a:schemeClr val="tx1"/>
                </a:solidFill>
                <a:latin typeface="Arial"/>
                <a:cs typeface="Arial"/>
              </a:defRPr>
            </a:lvl1pPr>
          </a:lstStyle>
          <a:p>
            <a:pPr marL="281002"/>
            <a:fld id="{81D60167-4931-47E6-BA6A-407CBD079E47}" type="slidenum">
              <a:rPr lang="es-MX" smtClean="0"/>
              <a:pPr marL="281002"/>
              <a:t>‹Nº›</a:t>
            </a:fld>
            <a:endParaRPr lang="es-MX" dirty="0"/>
          </a:p>
        </p:txBody>
      </p:sp>
    </p:spTree>
    <p:extLst>
      <p:ext uri="{BB962C8B-B14F-4D97-AF65-F5344CB8AC3E}">
        <p14:creationId xmlns:p14="http://schemas.microsoft.com/office/powerpoint/2010/main" val="198899637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Lst>
  <p:txStyles>
    <p:titleStyle>
      <a:lvl1pPr>
        <a:defRPr>
          <a:latin typeface="+mj-lt"/>
          <a:ea typeface="+mj-ea"/>
          <a:cs typeface="+mj-cs"/>
        </a:defRPr>
      </a:lvl1pPr>
    </p:titleStyle>
    <p:bodyStyle>
      <a:lvl1pPr marL="0">
        <a:defRPr>
          <a:latin typeface="+mn-lt"/>
          <a:ea typeface="+mn-ea"/>
          <a:cs typeface="+mn-cs"/>
        </a:defRPr>
      </a:lvl1pPr>
      <a:lvl2pPr marL="609402">
        <a:defRPr>
          <a:latin typeface="+mn-lt"/>
          <a:ea typeface="+mn-ea"/>
          <a:cs typeface="+mn-cs"/>
        </a:defRPr>
      </a:lvl2pPr>
      <a:lvl3pPr marL="1218804">
        <a:defRPr>
          <a:latin typeface="+mn-lt"/>
          <a:ea typeface="+mn-ea"/>
          <a:cs typeface="+mn-cs"/>
        </a:defRPr>
      </a:lvl3pPr>
      <a:lvl4pPr marL="1828205">
        <a:defRPr>
          <a:latin typeface="+mn-lt"/>
          <a:ea typeface="+mn-ea"/>
          <a:cs typeface="+mn-cs"/>
        </a:defRPr>
      </a:lvl4pPr>
      <a:lvl5pPr marL="2437607">
        <a:defRPr>
          <a:latin typeface="+mn-lt"/>
          <a:ea typeface="+mn-ea"/>
          <a:cs typeface="+mn-cs"/>
        </a:defRPr>
      </a:lvl5pPr>
      <a:lvl6pPr marL="3047010">
        <a:defRPr>
          <a:latin typeface="+mn-lt"/>
          <a:ea typeface="+mn-ea"/>
          <a:cs typeface="+mn-cs"/>
        </a:defRPr>
      </a:lvl6pPr>
      <a:lvl7pPr marL="3656412">
        <a:defRPr>
          <a:latin typeface="+mn-lt"/>
          <a:ea typeface="+mn-ea"/>
          <a:cs typeface="+mn-cs"/>
        </a:defRPr>
      </a:lvl7pPr>
      <a:lvl8pPr marL="4265813">
        <a:defRPr>
          <a:latin typeface="+mn-lt"/>
          <a:ea typeface="+mn-ea"/>
          <a:cs typeface="+mn-cs"/>
        </a:defRPr>
      </a:lvl8pPr>
      <a:lvl9pPr marL="4875215">
        <a:defRPr>
          <a:latin typeface="+mn-lt"/>
          <a:ea typeface="+mn-ea"/>
          <a:cs typeface="+mn-cs"/>
        </a:defRPr>
      </a:lvl9pPr>
    </p:bodyStyle>
    <p:otherStyle>
      <a:lvl1pPr marL="0">
        <a:defRPr>
          <a:latin typeface="+mn-lt"/>
          <a:ea typeface="+mn-ea"/>
          <a:cs typeface="+mn-cs"/>
        </a:defRPr>
      </a:lvl1pPr>
      <a:lvl2pPr marL="609402">
        <a:defRPr>
          <a:latin typeface="+mn-lt"/>
          <a:ea typeface="+mn-ea"/>
          <a:cs typeface="+mn-cs"/>
        </a:defRPr>
      </a:lvl2pPr>
      <a:lvl3pPr marL="1218804">
        <a:defRPr>
          <a:latin typeface="+mn-lt"/>
          <a:ea typeface="+mn-ea"/>
          <a:cs typeface="+mn-cs"/>
        </a:defRPr>
      </a:lvl3pPr>
      <a:lvl4pPr marL="1828205">
        <a:defRPr>
          <a:latin typeface="+mn-lt"/>
          <a:ea typeface="+mn-ea"/>
          <a:cs typeface="+mn-cs"/>
        </a:defRPr>
      </a:lvl4pPr>
      <a:lvl5pPr marL="2437607">
        <a:defRPr>
          <a:latin typeface="+mn-lt"/>
          <a:ea typeface="+mn-ea"/>
          <a:cs typeface="+mn-cs"/>
        </a:defRPr>
      </a:lvl5pPr>
      <a:lvl6pPr marL="3047010">
        <a:defRPr>
          <a:latin typeface="+mn-lt"/>
          <a:ea typeface="+mn-ea"/>
          <a:cs typeface="+mn-cs"/>
        </a:defRPr>
      </a:lvl6pPr>
      <a:lvl7pPr marL="3656412">
        <a:defRPr>
          <a:latin typeface="+mn-lt"/>
          <a:ea typeface="+mn-ea"/>
          <a:cs typeface="+mn-cs"/>
        </a:defRPr>
      </a:lvl7pPr>
      <a:lvl8pPr marL="4265813">
        <a:defRPr>
          <a:latin typeface="+mn-lt"/>
          <a:ea typeface="+mn-ea"/>
          <a:cs typeface="+mn-cs"/>
        </a:defRPr>
      </a:lvl8pPr>
      <a:lvl9pPr marL="487521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0.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1630257" y="398557"/>
            <a:ext cx="9141619" cy="1022084"/>
          </a:xfrm>
          <a:noFill/>
          <a:ln/>
        </p:spPr>
        <p:txBody>
          <a:bodyPr>
            <a:noAutofit/>
          </a:bodyPr>
          <a:lstStyle/>
          <a:p>
            <a:pPr eaLnBrk="0" hangingPunct="0"/>
            <a:r>
              <a:rPr lang="en-US" sz="4800" dirty="0">
                <a:solidFill>
                  <a:srgbClr val="FF0000"/>
                </a:solidFill>
              </a:rPr>
              <a:t>Immunotherapy in cancer</a:t>
            </a:r>
            <a:endParaRPr lang="en-AU" sz="2400" b="1" dirty="0">
              <a:solidFill>
                <a:srgbClr val="FF0000"/>
              </a:solidFill>
            </a:endParaRPr>
          </a:p>
        </p:txBody>
      </p:sp>
      <p:sp>
        <p:nvSpPr>
          <p:cNvPr id="3" name="2 Subtítulo"/>
          <p:cNvSpPr>
            <a:spLocks noGrp="1"/>
          </p:cNvSpPr>
          <p:nvPr>
            <p:ph type="subTitle" idx="4294967295"/>
          </p:nvPr>
        </p:nvSpPr>
        <p:spPr>
          <a:xfrm>
            <a:off x="1327292" y="5107598"/>
            <a:ext cx="9141619" cy="1579152"/>
          </a:xfrm>
        </p:spPr>
        <p:txBody>
          <a:bodyPr>
            <a:noAutofit/>
          </a:bodyPr>
          <a:lstStyle/>
          <a:p>
            <a:r>
              <a:rPr lang="es-MX" b="1" dirty="0">
                <a:solidFill>
                  <a:schemeClr val="tx2">
                    <a:lumMod val="60000"/>
                    <a:lumOff val="40000"/>
                  </a:schemeClr>
                </a:solidFill>
              </a:rPr>
              <a:t>Oscar Arrieta MD</a:t>
            </a:r>
          </a:p>
          <a:p>
            <a:r>
              <a:rPr lang="es-MX" b="1" dirty="0" err="1">
                <a:solidFill>
                  <a:schemeClr val="tx2">
                    <a:lumMod val="60000"/>
                    <a:lumOff val="40000"/>
                  </a:schemeClr>
                </a:solidFill>
              </a:rPr>
              <a:t>Thoracic</a:t>
            </a:r>
            <a:r>
              <a:rPr lang="es-MX" b="1" dirty="0">
                <a:solidFill>
                  <a:schemeClr val="tx2">
                    <a:lumMod val="60000"/>
                    <a:lumOff val="40000"/>
                  </a:schemeClr>
                </a:solidFill>
              </a:rPr>
              <a:t> </a:t>
            </a:r>
            <a:r>
              <a:rPr lang="es-MX" b="1" dirty="0" err="1">
                <a:solidFill>
                  <a:schemeClr val="tx2">
                    <a:lumMod val="60000"/>
                    <a:lumOff val="40000"/>
                  </a:schemeClr>
                </a:solidFill>
              </a:rPr>
              <a:t>Oncology</a:t>
            </a:r>
            <a:r>
              <a:rPr lang="es-MX" b="1" dirty="0">
                <a:solidFill>
                  <a:schemeClr val="tx2">
                    <a:lumMod val="60000"/>
                    <a:lumOff val="40000"/>
                  </a:schemeClr>
                </a:solidFill>
              </a:rPr>
              <a:t> </a:t>
            </a:r>
            <a:r>
              <a:rPr lang="es-MX" b="1" dirty="0" err="1">
                <a:solidFill>
                  <a:schemeClr val="tx2">
                    <a:lumMod val="60000"/>
                    <a:lumOff val="40000"/>
                  </a:schemeClr>
                </a:solidFill>
              </a:rPr>
              <a:t>Unit</a:t>
            </a:r>
            <a:endParaRPr lang="es-MX" b="1" dirty="0">
              <a:solidFill>
                <a:schemeClr val="tx2">
                  <a:lumMod val="60000"/>
                  <a:lumOff val="40000"/>
                </a:schemeClr>
              </a:solidFill>
            </a:endParaRPr>
          </a:p>
          <a:p>
            <a:r>
              <a:rPr lang="es-MX" b="1" dirty="0" err="1">
                <a:solidFill>
                  <a:schemeClr val="tx2">
                    <a:lumMod val="60000"/>
                    <a:lumOff val="40000"/>
                  </a:schemeClr>
                </a:solidFill>
              </a:rPr>
              <a:t>National</a:t>
            </a:r>
            <a:r>
              <a:rPr lang="es-MX" b="1" dirty="0">
                <a:solidFill>
                  <a:schemeClr val="tx2">
                    <a:lumMod val="60000"/>
                    <a:lumOff val="40000"/>
                  </a:schemeClr>
                </a:solidFill>
              </a:rPr>
              <a:t> </a:t>
            </a:r>
            <a:r>
              <a:rPr lang="es-MX" b="1" dirty="0" err="1">
                <a:solidFill>
                  <a:schemeClr val="tx2">
                    <a:lumMod val="60000"/>
                    <a:lumOff val="40000"/>
                  </a:schemeClr>
                </a:solidFill>
              </a:rPr>
              <a:t>Cancer</a:t>
            </a:r>
            <a:r>
              <a:rPr lang="es-MX" b="1" dirty="0">
                <a:solidFill>
                  <a:schemeClr val="tx2">
                    <a:lumMod val="60000"/>
                    <a:lumOff val="40000"/>
                  </a:schemeClr>
                </a:solidFill>
              </a:rPr>
              <a:t> </a:t>
            </a:r>
            <a:r>
              <a:rPr lang="es-MX" b="1" dirty="0" err="1">
                <a:solidFill>
                  <a:schemeClr val="tx2">
                    <a:lumMod val="60000"/>
                    <a:lumOff val="40000"/>
                  </a:schemeClr>
                </a:solidFill>
              </a:rPr>
              <a:t>Institute</a:t>
            </a:r>
            <a:r>
              <a:rPr lang="es-MX" b="1" dirty="0">
                <a:solidFill>
                  <a:schemeClr val="tx2">
                    <a:lumMod val="60000"/>
                    <a:lumOff val="40000"/>
                  </a:schemeClr>
                </a:solidFill>
              </a:rPr>
              <a:t> of  </a:t>
            </a:r>
            <a:r>
              <a:rPr lang="es-MX" b="1" dirty="0" err="1">
                <a:solidFill>
                  <a:schemeClr val="tx2">
                    <a:lumMod val="60000"/>
                    <a:lumOff val="40000"/>
                  </a:schemeClr>
                </a:solidFill>
              </a:rPr>
              <a:t>Mexico</a:t>
            </a:r>
            <a:endParaRPr lang="es-MX" b="1" dirty="0">
              <a:solidFill>
                <a:schemeClr val="tx2">
                  <a:lumMod val="60000"/>
                  <a:lumOff val="40000"/>
                </a:schemeClr>
              </a:solidFill>
            </a:endParaRPr>
          </a:p>
        </p:txBody>
      </p:sp>
      <p:pic>
        <p:nvPicPr>
          <p:cNvPr id="326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240" y="2398168"/>
            <a:ext cx="1426791" cy="2413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070" y="1970941"/>
            <a:ext cx="4140848" cy="289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0257" y="2704633"/>
            <a:ext cx="2259796" cy="207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539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8163" y="290399"/>
            <a:ext cx="10274799" cy="400006"/>
          </a:xfrm>
        </p:spPr>
        <p:txBody>
          <a:bodyPr>
            <a:normAutofit fontScale="90000"/>
          </a:bodyPr>
          <a:lstStyle/>
          <a:p>
            <a:r>
              <a:rPr lang="en-GB" sz="2599" b="1" dirty="0">
                <a:solidFill>
                  <a:srgbClr val="FF0000"/>
                </a:solidFill>
              </a:rPr>
              <a:t>The history of </a:t>
            </a:r>
            <a:r>
              <a:rPr lang="en-US" sz="2599" b="1" dirty="0">
                <a:solidFill>
                  <a:srgbClr val="FF0000"/>
                </a:solidFill>
              </a:rPr>
              <a:t>PD-L1 as a biomarker</a:t>
            </a:r>
          </a:p>
        </p:txBody>
      </p:sp>
      <p:sp>
        <p:nvSpPr>
          <p:cNvPr id="5" name="Text Placeholder 4"/>
          <p:cNvSpPr>
            <a:spLocks noGrp="1"/>
          </p:cNvSpPr>
          <p:nvPr>
            <p:ph type="body" sz="quarter" idx="4294967295"/>
          </p:nvPr>
        </p:nvSpPr>
        <p:spPr>
          <a:xfrm>
            <a:off x="0" y="6149267"/>
            <a:ext cx="10741402" cy="615393"/>
          </a:xfrm>
        </p:spPr>
        <p:txBody>
          <a:bodyPr/>
          <a:lstStyle/>
          <a:p>
            <a:pPr marL="0" indent="0">
              <a:buNone/>
            </a:pPr>
            <a:r>
              <a:rPr lang="en-US" sz="1000" dirty="0"/>
              <a:t>1. Ishida Y, et al. EMBO J 1992;11:3887; 2. Freeman GJ, et al. J </a:t>
            </a:r>
            <a:r>
              <a:rPr lang="en-US" sz="1000" dirty="0" err="1"/>
              <a:t>Exp</a:t>
            </a:r>
            <a:r>
              <a:rPr lang="en-US" sz="1000" dirty="0"/>
              <a:t> Med 2000;192:1027; 3. Dong H, et al. Nat Med 1999;5:1365–9; 4. </a:t>
            </a:r>
            <a:r>
              <a:rPr lang="en-US" sz="1000" dirty="0" err="1"/>
              <a:t>Latchman</a:t>
            </a:r>
            <a:r>
              <a:rPr lang="en-US" sz="1000" dirty="0"/>
              <a:t> Y, et al. Nat </a:t>
            </a:r>
            <a:r>
              <a:rPr lang="en-US" sz="1000" dirty="0" err="1"/>
              <a:t>Immunol</a:t>
            </a:r>
            <a:r>
              <a:rPr lang="en-US" sz="1000" dirty="0"/>
              <a:t> 2001;2:261–8;</a:t>
            </a:r>
            <a:br>
              <a:rPr lang="en-US" sz="1000" dirty="0"/>
            </a:br>
            <a:r>
              <a:rPr lang="en-US" sz="1000" dirty="0"/>
              <a:t>5. Dong H, et al. Nat Med 2002;8:793–800; 6. Iwai Y, et al. </a:t>
            </a:r>
            <a:r>
              <a:rPr lang="pl-PL" sz="1000" dirty="0"/>
              <a:t>Proc Natl Acad Sci USA. 2002</a:t>
            </a:r>
            <a:r>
              <a:rPr lang="en-US" sz="1000" dirty="0"/>
              <a:t>;99:12293–7; 7. </a:t>
            </a:r>
            <a:r>
              <a:rPr lang="en-US" sz="1000" dirty="0" err="1"/>
              <a:t>Strome</a:t>
            </a:r>
            <a:r>
              <a:rPr lang="en-US" sz="1000" dirty="0"/>
              <a:t> SE, Cancer Res 2003;63:6501–5; 8. </a:t>
            </a:r>
            <a:r>
              <a:rPr lang="en-US" sz="1000" dirty="0" err="1"/>
              <a:t>Brahmer</a:t>
            </a:r>
            <a:r>
              <a:rPr lang="en-US" sz="1000" dirty="0"/>
              <a:t> JR, et al. J </a:t>
            </a:r>
            <a:r>
              <a:rPr lang="en-US" sz="1000" dirty="0" err="1"/>
              <a:t>Clin</a:t>
            </a:r>
            <a:r>
              <a:rPr lang="en-US" sz="1000" dirty="0"/>
              <a:t> </a:t>
            </a:r>
            <a:r>
              <a:rPr lang="en-US" sz="1000" dirty="0" err="1"/>
              <a:t>Oncol</a:t>
            </a:r>
            <a:r>
              <a:rPr lang="en-US" sz="1000" dirty="0"/>
              <a:t> 2010;28:3167–75;</a:t>
            </a:r>
            <a:br>
              <a:rPr lang="en-US" sz="1000" dirty="0"/>
            </a:br>
            <a:r>
              <a:rPr lang="en-US" sz="1000" dirty="0"/>
              <a:t>9. Thompson RH, et al. Cancer Res 2006;66:3381–85; 10. Mahoney KM, et al. Oncology (Williston Park) 2014;28(</a:t>
            </a:r>
            <a:r>
              <a:rPr lang="en-US" sz="1000" dirty="0" err="1"/>
              <a:t>suppl</a:t>
            </a:r>
            <a:r>
              <a:rPr lang="en-US" sz="1000" dirty="0"/>
              <a:t> 3):39–48; 11. Yu H, et al. J </a:t>
            </a:r>
            <a:r>
              <a:rPr lang="en-US" sz="1000" dirty="0" err="1"/>
              <a:t>Thorac</a:t>
            </a:r>
            <a:r>
              <a:rPr lang="en-US" sz="1000" dirty="0"/>
              <a:t> </a:t>
            </a:r>
            <a:r>
              <a:rPr lang="en-US" sz="1000" dirty="0" err="1"/>
              <a:t>Oncol</a:t>
            </a:r>
            <a:r>
              <a:rPr lang="en-US" sz="1000" dirty="0"/>
              <a:t> 2016;11:964–75</a:t>
            </a:r>
          </a:p>
        </p:txBody>
      </p:sp>
      <p:sp>
        <p:nvSpPr>
          <p:cNvPr id="6" name="Right Arrow 5"/>
          <p:cNvSpPr/>
          <p:nvPr/>
        </p:nvSpPr>
        <p:spPr>
          <a:xfrm>
            <a:off x="1288364" y="1893759"/>
            <a:ext cx="9978192" cy="2844059"/>
          </a:xfrm>
          <a:prstGeom prst="rightArrow">
            <a:avLst/>
          </a:prstGeom>
          <a:gradFill flip="none" rotWithShape="1">
            <a:gsLst>
              <a:gs pos="0">
                <a:schemeClr val="accent1">
                  <a:lumMod val="5000"/>
                  <a:lumOff val="95000"/>
                  <a:alpha val="20000"/>
                </a:schemeClr>
              </a:gs>
              <a:gs pos="29000">
                <a:schemeClr val="accent1">
                  <a:lumMod val="45000"/>
                  <a:lumOff val="55000"/>
                  <a:alpha val="20000"/>
                </a:schemeClr>
              </a:gs>
              <a:gs pos="100000">
                <a:schemeClr val="tx2">
                  <a:alpha val="2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882" tIns="60941" rIns="121882" bIns="60941"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1023394" y="3755150"/>
            <a:ext cx="541899" cy="292312"/>
          </a:xfrm>
          <a:prstGeom prst="rect">
            <a:avLst/>
          </a:prstGeom>
          <a:noFill/>
        </p:spPr>
        <p:txBody>
          <a:bodyPr wrap="none" lIns="0" tIns="0" rIns="0" bIns="0"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dirty="0">
                <a:ln>
                  <a:noFill/>
                </a:ln>
                <a:solidFill>
                  <a:srgbClr val="00355F"/>
                </a:solidFill>
                <a:effectLst/>
                <a:uLnTx/>
                <a:uFillTx/>
                <a:latin typeface="Arial"/>
                <a:ea typeface="+mn-ea"/>
                <a:cs typeface="+mn-cs"/>
              </a:rPr>
              <a:t>1990</a:t>
            </a:r>
          </a:p>
        </p:txBody>
      </p:sp>
      <p:cxnSp>
        <p:nvCxnSpPr>
          <p:cNvPr id="45" name="Straight Connector 44"/>
          <p:cNvCxnSpPr/>
          <p:nvPr/>
        </p:nvCxnSpPr>
        <p:spPr>
          <a:xfrm>
            <a:off x="3123734" y="3032812"/>
            <a:ext cx="0" cy="527863"/>
          </a:xfrm>
          <a:prstGeom prst="line">
            <a:avLst/>
          </a:prstGeom>
          <a:ln>
            <a:solidFill>
              <a:schemeClr val="accent1">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94490" y="3032812"/>
            <a:ext cx="0" cy="527863"/>
          </a:xfrm>
          <a:prstGeom prst="line">
            <a:avLst/>
          </a:prstGeom>
          <a:ln>
            <a:solidFill>
              <a:schemeClr val="accent1">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0465245" y="3032812"/>
            <a:ext cx="0" cy="527863"/>
          </a:xfrm>
          <a:prstGeom prst="line">
            <a:avLst/>
          </a:prstGeom>
          <a:ln>
            <a:solidFill>
              <a:schemeClr val="accent1">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94152" y="3746651"/>
            <a:ext cx="541899" cy="292312"/>
          </a:xfrm>
          <a:prstGeom prst="rect">
            <a:avLst/>
          </a:prstGeom>
          <a:noFill/>
        </p:spPr>
        <p:txBody>
          <a:bodyPr wrap="none" lIns="0" tIns="0" rIns="0" bIns="0"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dirty="0">
                <a:ln>
                  <a:noFill/>
                </a:ln>
                <a:solidFill>
                  <a:srgbClr val="00355F"/>
                </a:solidFill>
                <a:effectLst/>
                <a:uLnTx/>
                <a:uFillTx/>
                <a:latin typeface="Arial"/>
                <a:ea typeface="+mn-ea"/>
                <a:cs typeface="+mn-cs"/>
              </a:rPr>
              <a:t>2000</a:t>
            </a:r>
          </a:p>
        </p:txBody>
      </p:sp>
      <p:sp>
        <p:nvSpPr>
          <p:cNvPr id="50" name="TextBox 49"/>
          <p:cNvSpPr txBox="1"/>
          <p:nvPr/>
        </p:nvSpPr>
        <p:spPr>
          <a:xfrm>
            <a:off x="8364913" y="3755150"/>
            <a:ext cx="541899" cy="292312"/>
          </a:xfrm>
          <a:prstGeom prst="rect">
            <a:avLst/>
          </a:prstGeom>
          <a:noFill/>
        </p:spPr>
        <p:txBody>
          <a:bodyPr wrap="none" lIns="0" tIns="0" rIns="0" bIns="0"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dirty="0">
                <a:ln>
                  <a:noFill/>
                </a:ln>
                <a:solidFill>
                  <a:srgbClr val="00355F"/>
                </a:solidFill>
                <a:effectLst/>
                <a:uLnTx/>
                <a:uFillTx/>
                <a:latin typeface="Arial"/>
                <a:ea typeface="+mn-ea"/>
                <a:cs typeface="+mn-cs"/>
              </a:rPr>
              <a:t>2010</a:t>
            </a:r>
          </a:p>
        </p:txBody>
      </p:sp>
      <p:sp>
        <p:nvSpPr>
          <p:cNvPr id="52" name="TextBox 51"/>
          <p:cNvSpPr txBox="1"/>
          <p:nvPr/>
        </p:nvSpPr>
        <p:spPr>
          <a:xfrm>
            <a:off x="10892961" y="3755150"/>
            <a:ext cx="541899" cy="292312"/>
          </a:xfrm>
          <a:prstGeom prst="rect">
            <a:avLst/>
          </a:prstGeom>
          <a:noFill/>
        </p:spPr>
        <p:txBody>
          <a:bodyPr wrap="none" lIns="0" tIns="0" rIns="0" bIns="0"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dirty="0">
                <a:ln>
                  <a:noFill/>
                </a:ln>
                <a:solidFill>
                  <a:srgbClr val="00355F"/>
                </a:solidFill>
                <a:effectLst/>
                <a:uLnTx/>
                <a:uFillTx/>
                <a:latin typeface="Arial"/>
                <a:ea typeface="+mn-ea"/>
                <a:cs typeface="+mn-cs"/>
              </a:rPr>
              <a:t>2017</a:t>
            </a:r>
          </a:p>
        </p:txBody>
      </p:sp>
      <p:sp>
        <p:nvSpPr>
          <p:cNvPr id="53" name="Rectangle 52"/>
          <p:cNvSpPr/>
          <p:nvPr/>
        </p:nvSpPr>
        <p:spPr>
          <a:xfrm>
            <a:off x="1294516" y="1338558"/>
            <a:ext cx="1213731" cy="584619"/>
          </a:xfrm>
          <a:prstGeom prst="rect">
            <a:avLst/>
          </a:prstGeom>
          <a:solidFill>
            <a:schemeClr val="bg2">
              <a:lumMod val="20000"/>
              <a:lumOff val="80000"/>
            </a:schemeClr>
          </a:solidFill>
        </p:spPr>
        <p:txBody>
          <a:bodyPr wrap="square" lIns="121882" tIns="60941" rIns="121882" bIns="60941">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PD-1 identified</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1</a:t>
            </a:r>
          </a:p>
        </p:txBody>
      </p:sp>
      <p:cxnSp>
        <p:nvCxnSpPr>
          <p:cNvPr id="54" name="Straight Connector 53"/>
          <p:cNvCxnSpPr/>
          <p:nvPr/>
        </p:nvCxnSpPr>
        <p:spPr>
          <a:xfrm flipH="1" flipV="1">
            <a:off x="1901378" y="1964193"/>
            <a:ext cx="2319" cy="1350232"/>
          </a:xfrm>
          <a:prstGeom prst="line">
            <a:avLst/>
          </a:prstGeom>
          <a:ln>
            <a:solidFill>
              <a:schemeClr val="tx2"/>
            </a:solidFill>
            <a:tailEnd type="oval"/>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757379" y="4636715"/>
            <a:ext cx="2009469" cy="584619"/>
          </a:xfrm>
          <a:prstGeom prst="rect">
            <a:avLst/>
          </a:prstGeom>
          <a:solidFill>
            <a:schemeClr val="bg2">
              <a:lumMod val="20000"/>
              <a:lumOff val="80000"/>
            </a:schemeClr>
          </a:solidFill>
        </p:spPr>
        <p:txBody>
          <a:bodyPr wrap="square" lIns="121882" tIns="60941" rIns="121882" bIns="60941">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Discovery of </a:t>
            </a:r>
            <a:b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b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PD-L1/PD-L2</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2,3</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p>
        </p:txBody>
      </p:sp>
      <p:cxnSp>
        <p:nvCxnSpPr>
          <p:cNvPr id="56" name="Straight Connector 55"/>
          <p:cNvCxnSpPr/>
          <p:nvPr/>
        </p:nvCxnSpPr>
        <p:spPr>
          <a:xfrm flipH="1" flipV="1">
            <a:off x="4599269" y="3258055"/>
            <a:ext cx="2018" cy="1385419"/>
          </a:xfrm>
          <a:prstGeom prst="line">
            <a:avLst/>
          </a:prstGeom>
          <a:ln>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3728128" y="1338549"/>
            <a:ext cx="3049921" cy="1276936"/>
          </a:xfrm>
          <a:prstGeom prst="rect">
            <a:avLst/>
          </a:prstGeom>
          <a:solidFill>
            <a:schemeClr val="bg2">
              <a:lumMod val="20000"/>
              <a:lumOff val="80000"/>
            </a:schemeClr>
          </a:solidFill>
        </p:spPr>
        <p:txBody>
          <a:bodyPr wrap="square" lIns="121882" tIns="60941" rIns="121882" bIns="60941">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PD-L1 and PD-L2 shown to be upregulated in some cancer cell lines</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4</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 PD-L1 on tumours can cause apoptosis of tumour-specific T cells</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5</a:t>
            </a:r>
          </a:p>
        </p:txBody>
      </p:sp>
      <p:cxnSp>
        <p:nvCxnSpPr>
          <p:cNvPr id="58" name="Straight Connector 57"/>
          <p:cNvCxnSpPr/>
          <p:nvPr/>
        </p:nvCxnSpPr>
        <p:spPr>
          <a:xfrm flipH="1" flipV="1">
            <a:off x="5253082" y="2589857"/>
            <a:ext cx="1656" cy="738583"/>
          </a:xfrm>
          <a:prstGeom prst="line">
            <a:avLst/>
          </a:prstGeom>
          <a:ln>
            <a:solidFill>
              <a:schemeClr val="tx2"/>
            </a:solidFill>
            <a:tailEnd type="ova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4899325" y="4411058"/>
            <a:ext cx="2192536" cy="815392"/>
          </a:xfrm>
          <a:prstGeom prst="rect">
            <a:avLst/>
          </a:prstGeom>
          <a:solidFill>
            <a:schemeClr val="bg2">
              <a:lumMod val="20000"/>
              <a:lumOff val="80000"/>
            </a:schemeClr>
          </a:solidFill>
        </p:spPr>
        <p:txBody>
          <a:bodyPr wrap="square" lIns="121882" tIns="60941" rIns="121882" bIns="60941">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Anti-PD-1/PD-L1 antibodies shown to inhibit tumour growth</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6,7</a:t>
            </a:r>
          </a:p>
        </p:txBody>
      </p:sp>
      <p:cxnSp>
        <p:nvCxnSpPr>
          <p:cNvPr id="60" name="Straight Connector 59"/>
          <p:cNvCxnSpPr/>
          <p:nvPr/>
        </p:nvCxnSpPr>
        <p:spPr>
          <a:xfrm flipH="1" flipV="1">
            <a:off x="5416043" y="3263190"/>
            <a:ext cx="7986" cy="1151252"/>
          </a:xfrm>
          <a:prstGeom prst="line">
            <a:avLst/>
          </a:prstGeom>
          <a:ln>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6947506" y="1338545"/>
            <a:ext cx="2682916" cy="1276934"/>
          </a:xfrm>
          <a:prstGeom prst="rect">
            <a:avLst/>
          </a:prstGeom>
          <a:solidFill>
            <a:schemeClr val="bg2">
              <a:lumMod val="20000"/>
              <a:lumOff val="80000"/>
            </a:schemeClr>
          </a:solidFill>
        </p:spPr>
        <p:txBody>
          <a:bodyPr wrap="square" lIns="121882" tIns="60941" rIns="121882" bIns="60941">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Phase I-II trials suggest utility of PD-L1 as a biomarker for response to anti–PD-L1/PD-1 immunotherapy</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8–10</a:t>
            </a:r>
          </a:p>
        </p:txBody>
      </p:sp>
      <p:cxnSp>
        <p:nvCxnSpPr>
          <p:cNvPr id="19" name="Elbow Connector 18"/>
          <p:cNvCxnSpPr/>
          <p:nvPr/>
        </p:nvCxnSpPr>
        <p:spPr>
          <a:xfrm rot="5400000" flipH="1" flipV="1">
            <a:off x="7303129" y="2342605"/>
            <a:ext cx="820085" cy="1151583"/>
          </a:xfrm>
          <a:prstGeom prst="bentConnector3">
            <a:avLst/>
          </a:prstGeom>
          <a:ln>
            <a:tailEnd type="oval"/>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rot="16200000" flipV="1">
            <a:off x="8801431" y="1995881"/>
            <a:ext cx="820085" cy="1845018"/>
          </a:xfrm>
          <a:prstGeom prst="bentConnector3">
            <a:avLst/>
          </a:prstGeom>
          <a:ln>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288356" y="3032812"/>
            <a:ext cx="0" cy="527863"/>
          </a:xfrm>
          <a:prstGeom prst="line">
            <a:avLst/>
          </a:prstGeom>
          <a:ln>
            <a:solidFill>
              <a:schemeClr val="accent1">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959112" y="3032812"/>
            <a:ext cx="0" cy="527863"/>
          </a:xfrm>
          <a:prstGeom prst="line">
            <a:avLst/>
          </a:prstGeom>
          <a:ln>
            <a:solidFill>
              <a:schemeClr val="accent1">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629868" y="3032812"/>
            <a:ext cx="0" cy="527863"/>
          </a:xfrm>
          <a:prstGeom prst="line">
            <a:avLst/>
          </a:prstGeom>
          <a:ln>
            <a:solidFill>
              <a:schemeClr val="accent1">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8911335" y="4727629"/>
            <a:ext cx="2991818" cy="1046161"/>
          </a:xfrm>
          <a:prstGeom prst="rect">
            <a:avLst/>
          </a:prstGeom>
          <a:solidFill>
            <a:schemeClr val="bg2">
              <a:lumMod val="20000"/>
              <a:lumOff val="80000"/>
            </a:schemeClr>
          </a:solidFill>
          <a:ln w="28575">
            <a:solidFill>
              <a:schemeClr val="accent2"/>
            </a:solidFill>
          </a:ln>
        </p:spPr>
        <p:txBody>
          <a:bodyPr wrap="square" lIns="121882" tIns="60941" rIns="121882" bIns="60941">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First development and testing of primary antibodies for detecting</a:t>
            </a:r>
          </a:p>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PD-L1 proteins by IHC analysis</a:t>
            </a:r>
            <a:r>
              <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rPr>
              <a:t>11</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endParaRPr kumimoji="0" lang="en-US" sz="1500" b="0" i="0" u="none" strike="noStrike" kern="1200" cap="none" spc="0" normalizeH="0" baseline="30000" noProof="0" dirty="0">
              <a:ln>
                <a:noFill/>
              </a:ln>
              <a:solidFill>
                <a:prstClr val="black">
                  <a:lumMod val="75000"/>
                  <a:lumOff val="25000"/>
                </a:prstClr>
              </a:solidFill>
              <a:effectLst/>
              <a:uLnTx/>
              <a:uFillTx/>
              <a:latin typeface="Arial"/>
              <a:ea typeface="+mn-ea"/>
              <a:cs typeface="+mn-cs"/>
            </a:endParaRPr>
          </a:p>
        </p:txBody>
      </p:sp>
      <p:cxnSp>
        <p:nvCxnSpPr>
          <p:cNvPr id="69" name="Straight Connector 68"/>
          <p:cNvCxnSpPr/>
          <p:nvPr/>
        </p:nvCxnSpPr>
        <p:spPr>
          <a:xfrm flipV="1">
            <a:off x="10460423" y="3276860"/>
            <a:ext cx="4823" cy="1411179"/>
          </a:xfrm>
          <a:prstGeom prst="line">
            <a:avLst/>
          </a:prstGeom>
          <a:ln>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288364" y="3281709"/>
            <a:ext cx="9978192" cy="33262"/>
          </a:xfrm>
          <a:prstGeom prst="line">
            <a:avLst/>
          </a:prstGeom>
          <a:ln w="6350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Rectángulo 2"/>
          <p:cNvSpPr/>
          <p:nvPr/>
        </p:nvSpPr>
        <p:spPr>
          <a:xfrm>
            <a:off x="241484" y="4261605"/>
            <a:ext cx="2611262" cy="1492327"/>
          </a:xfrm>
          <a:prstGeom prst="rect">
            <a:avLst/>
          </a:prstGeom>
          <a:solidFill>
            <a:schemeClr val="bg1"/>
          </a:solidFill>
        </p:spPr>
        <p:txBody>
          <a:bodyPr wrap="square">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a:ea typeface="+mn-ea"/>
                <a:cs typeface="+mn-cs"/>
              </a:rPr>
              <a:t>Peter </a:t>
            </a:r>
            <a:r>
              <a:rPr kumimoji="0" lang="en-GB" sz="1300" b="0" i="0" u="none" strike="noStrike" kern="1200" cap="none" spc="0" normalizeH="0" baseline="0" noProof="0" dirty="0" err="1">
                <a:ln>
                  <a:noFill/>
                </a:ln>
                <a:solidFill>
                  <a:prstClr val="black"/>
                </a:solidFill>
                <a:effectLst/>
                <a:uLnTx/>
                <a:uFillTx/>
                <a:latin typeface="Arial"/>
                <a:ea typeface="+mn-ea"/>
                <a:cs typeface="+mn-cs"/>
              </a:rPr>
              <a:t>Linsley</a:t>
            </a:r>
            <a:r>
              <a:rPr kumimoji="0" lang="en-GB" sz="1300" b="0" i="0" u="none" strike="noStrike" kern="1200" cap="none" spc="0" normalizeH="0" baseline="0" noProof="0" dirty="0">
                <a:ln>
                  <a:noFill/>
                </a:ln>
                <a:solidFill>
                  <a:prstClr val="black"/>
                </a:solidFill>
                <a:effectLst/>
                <a:uLnTx/>
                <a:uFillTx/>
                <a:latin typeface="Arial"/>
                <a:ea typeface="+mn-ea"/>
                <a:cs typeface="+mn-cs"/>
              </a:rPr>
              <a:t> discovered the interaction between CD28, CTLA-4, and B7. </a:t>
            </a:r>
          </a:p>
          <a:p>
            <a:pPr marL="0" marR="0" lvl="0" indent="0" algn="l" defTabSz="914103"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a:ea typeface="+mn-ea"/>
                <a:cs typeface="+mn-cs"/>
              </a:rPr>
              <a:t>In 1992, </a:t>
            </a:r>
            <a:r>
              <a:rPr kumimoji="0" lang="en-GB" sz="1300" b="0" i="0" u="none" strike="noStrike" kern="1200" cap="none" spc="0" normalizeH="0" baseline="0" noProof="0" dirty="0" err="1">
                <a:ln>
                  <a:noFill/>
                </a:ln>
                <a:solidFill>
                  <a:prstClr val="black"/>
                </a:solidFill>
                <a:effectLst/>
                <a:uLnTx/>
                <a:uFillTx/>
                <a:latin typeface="Arial"/>
                <a:ea typeface="+mn-ea"/>
                <a:cs typeface="+mn-cs"/>
              </a:rPr>
              <a:t>Tasuku</a:t>
            </a:r>
            <a:r>
              <a:rPr kumimoji="0" lang="en-GB" sz="1300" b="0" i="0" u="none" strike="noStrike" kern="1200" cap="none" spc="0" normalizeH="0" baseline="0" noProof="0" dirty="0">
                <a:ln>
                  <a:noFill/>
                </a:ln>
                <a:solidFill>
                  <a:prstClr val="black"/>
                </a:solidFill>
                <a:effectLst/>
                <a:uLnTx/>
                <a:uFillTx/>
                <a:latin typeface="Arial"/>
                <a:ea typeface="+mn-ea"/>
                <a:cs typeface="+mn-cs"/>
              </a:rPr>
              <a:t> </a:t>
            </a:r>
            <a:r>
              <a:rPr kumimoji="0" lang="en-GB" sz="1300" b="0" i="0" u="none" strike="noStrike" kern="1200" cap="none" spc="0" normalizeH="0" baseline="0" noProof="0" dirty="0" err="1">
                <a:ln>
                  <a:noFill/>
                </a:ln>
                <a:solidFill>
                  <a:prstClr val="black"/>
                </a:solidFill>
                <a:effectLst/>
                <a:uLnTx/>
                <a:uFillTx/>
                <a:latin typeface="Arial"/>
                <a:ea typeface="+mn-ea"/>
                <a:cs typeface="+mn-cs"/>
              </a:rPr>
              <a:t>Honjo</a:t>
            </a:r>
            <a:r>
              <a:rPr kumimoji="0" lang="en-GB" sz="1300" b="0" i="0" u="none" strike="noStrike" kern="1200" cap="none" spc="0" normalizeH="0" baseline="0" noProof="0" dirty="0">
                <a:ln>
                  <a:noFill/>
                </a:ln>
                <a:solidFill>
                  <a:prstClr val="black"/>
                </a:solidFill>
                <a:effectLst/>
                <a:uLnTx/>
                <a:uFillTx/>
                <a:latin typeface="Arial"/>
                <a:ea typeface="+mn-ea"/>
                <a:cs typeface="+mn-cs"/>
              </a:rPr>
              <a:t> cloned the PD-1 gene (Pdcd1) from immune cell lines undergoing apoptosis.</a:t>
            </a:r>
          </a:p>
        </p:txBody>
      </p:sp>
    </p:spTree>
    <p:extLst>
      <p:ext uri="{BB962C8B-B14F-4D97-AF65-F5344CB8AC3E}">
        <p14:creationId xmlns:p14="http://schemas.microsoft.com/office/powerpoint/2010/main" val="179258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up)">
                                      <p:cBhvr>
                                        <p:cTn id="15" dur="500"/>
                                        <p:tgtEl>
                                          <p:spTgt spid="56"/>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55"/>
                                        </p:tgtEl>
                                        <p:attrNameLst>
                                          <p:attrName>style.visibility</p:attrName>
                                        </p:attrNameLst>
                                      </p:cBhvr>
                                      <p:to>
                                        <p:strVal val="visible"/>
                                      </p:to>
                                    </p:set>
                                    <p:animEffect transition="in" filter="wipe(up)">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down)">
                                      <p:cBhvr>
                                        <p:cTn id="23" dur="500"/>
                                        <p:tgtEl>
                                          <p:spTgt spid="58"/>
                                        </p:tgtEl>
                                      </p:cBhvr>
                                    </p:animEffect>
                                  </p:childTnLst>
                                </p:cTn>
                              </p:par>
                              <p:par>
                                <p:cTn id="24" presetID="22" presetClass="entr" presetSubtype="4" fill="hold" grpId="0" nodeType="withEffect">
                                  <p:stCondLst>
                                    <p:cond delay="500"/>
                                  </p:stCondLst>
                                  <p:childTnLst>
                                    <p:set>
                                      <p:cBhvr>
                                        <p:cTn id="25" dur="1" fill="hold">
                                          <p:stCondLst>
                                            <p:cond delay="0"/>
                                          </p:stCondLst>
                                        </p:cTn>
                                        <p:tgtEl>
                                          <p:spTgt spid="57"/>
                                        </p:tgtEl>
                                        <p:attrNameLst>
                                          <p:attrName>style.visibility</p:attrName>
                                        </p:attrNameLst>
                                      </p:cBhvr>
                                      <p:to>
                                        <p:strVal val="visible"/>
                                      </p:to>
                                    </p:set>
                                    <p:animEffect transition="in" filter="wipe(down)">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up)">
                                      <p:cBhvr>
                                        <p:cTn id="31" dur="500"/>
                                        <p:tgtEl>
                                          <p:spTgt spid="60"/>
                                        </p:tgtEl>
                                      </p:cBhvr>
                                    </p:animEffect>
                                  </p:childTnLst>
                                </p:cTn>
                              </p:par>
                              <p:par>
                                <p:cTn id="32" presetID="22" presetClass="entr" presetSubtype="1" fill="hold" grpId="0" nodeType="withEffect">
                                  <p:stCondLst>
                                    <p:cond delay="500"/>
                                  </p:stCondLst>
                                  <p:childTnLst>
                                    <p:set>
                                      <p:cBhvr>
                                        <p:cTn id="33" dur="1" fill="hold">
                                          <p:stCondLst>
                                            <p:cond delay="0"/>
                                          </p:stCondLst>
                                        </p:cTn>
                                        <p:tgtEl>
                                          <p:spTgt spid="59"/>
                                        </p:tgtEl>
                                        <p:attrNameLst>
                                          <p:attrName>style.visibility</p:attrName>
                                        </p:attrNameLst>
                                      </p:cBhvr>
                                      <p:to>
                                        <p:strVal val="visible"/>
                                      </p:to>
                                    </p:set>
                                    <p:animEffect transition="in" filter="wipe(up)">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61"/>
                                        </p:tgtEl>
                                        <p:attrNameLst>
                                          <p:attrName>style.visibility</p:attrName>
                                        </p:attrNameLst>
                                      </p:cBhvr>
                                      <p:to>
                                        <p:strVal val="visible"/>
                                      </p:to>
                                    </p:set>
                                    <p:animEffect transition="in" filter="wipe(down)">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up)">
                                      <p:cBhvr>
                                        <p:cTn id="50" dur="500"/>
                                        <p:tgtEl>
                                          <p:spTgt spid="69"/>
                                        </p:tgtEl>
                                      </p:cBhvr>
                                    </p:animEffect>
                                  </p:childTnLst>
                                </p:cTn>
                              </p:par>
                              <p:par>
                                <p:cTn id="51" presetID="22" presetClass="entr" presetSubtype="1" fill="hold" grpId="0" nodeType="withEffect">
                                  <p:stCondLst>
                                    <p:cond delay="500"/>
                                  </p:stCondLst>
                                  <p:childTnLst>
                                    <p:set>
                                      <p:cBhvr>
                                        <p:cTn id="52" dur="1" fill="hold">
                                          <p:stCondLst>
                                            <p:cond delay="0"/>
                                          </p:stCondLst>
                                        </p:cTn>
                                        <p:tgtEl>
                                          <p:spTgt spid="68"/>
                                        </p:tgtEl>
                                        <p:attrNameLst>
                                          <p:attrName>style.visibility</p:attrName>
                                        </p:attrNameLst>
                                      </p:cBhvr>
                                      <p:to>
                                        <p:strVal val="visible"/>
                                      </p:to>
                                    </p:set>
                                    <p:animEffect transition="in" filter="wipe(up)">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7" grpId="0" animBg="1"/>
      <p:bldP spid="59" grpId="0" animBg="1"/>
      <p:bldP spid="61" grpId="0" animBg="1"/>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7D657-DE07-48B4-A4EC-5A7DDFF18A76}"/>
              </a:ext>
            </a:extLst>
          </p:cNvPr>
          <p:cNvSpPr>
            <a:spLocks noGrp="1"/>
          </p:cNvSpPr>
          <p:nvPr>
            <p:ph type="title"/>
          </p:nvPr>
        </p:nvSpPr>
        <p:spPr>
          <a:xfrm>
            <a:off x="837981" y="366981"/>
            <a:ext cx="10512862" cy="573467"/>
          </a:xfrm>
        </p:spPr>
        <p:txBody>
          <a:bodyPr rtlCol="0">
            <a:normAutofit fontScale="90000"/>
          </a:bodyPr>
          <a:lstStyle/>
          <a:p>
            <a:pPr>
              <a:defRPr/>
            </a:pPr>
            <a:r>
              <a:rPr lang="es-MX" b="1" dirty="0" err="1">
                <a:solidFill>
                  <a:schemeClr val="accent6">
                    <a:lumMod val="50000"/>
                  </a:schemeClr>
                </a:solidFill>
              </a:rPr>
              <a:t>Activation</a:t>
            </a:r>
            <a:r>
              <a:rPr lang="es-MX" b="1" dirty="0">
                <a:solidFill>
                  <a:schemeClr val="accent6">
                    <a:lumMod val="50000"/>
                  </a:schemeClr>
                </a:solidFill>
              </a:rPr>
              <a:t> of PD-1 </a:t>
            </a:r>
            <a:r>
              <a:rPr lang="es-MX" b="1" dirty="0" err="1">
                <a:solidFill>
                  <a:schemeClr val="accent6">
                    <a:lumMod val="50000"/>
                  </a:schemeClr>
                </a:solidFill>
              </a:rPr>
              <a:t>by</a:t>
            </a:r>
            <a:r>
              <a:rPr lang="es-MX" b="1" dirty="0">
                <a:solidFill>
                  <a:schemeClr val="accent6">
                    <a:lumMod val="50000"/>
                  </a:schemeClr>
                </a:solidFill>
              </a:rPr>
              <a:t> PD-L1</a:t>
            </a:r>
          </a:p>
        </p:txBody>
      </p:sp>
      <p:pic>
        <p:nvPicPr>
          <p:cNvPr id="146435" name="Marcador de contenido 3">
            <a:extLst>
              <a:ext uri="{FF2B5EF4-FFF2-40B4-BE49-F238E27FC236}">
                <a16:creationId xmlns:a16="http://schemas.microsoft.com/office/drawing/2014/main" id="{FE9AD059-0C47-4DE7-BFE8-0A21F70E3C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4422" y="1071647"/>
            <a:ext cx="8813622" cy="5647913"/>
          </a:xfrm>
        </p:spPr>
      </p:pic>
      <p:sp>
        <p:nvSpPr>
          <p:cNvPr id="3" name="CuadroTexto 2">
            <a:extLst>
              <a:ext uri="{FF2B5EF4-FFF2-40B4-BE49-F238E27FC236}">
                <a16:creationId xmlns:a16="http://schemas.microsoft.com/office/drawing/2014/main" id="{EBD98E8E-A9D4-43AE-A57D-FCEA00D1559D}"/>
              </a:ext>
            </a:extLst>
          </p:cNvPr>
          <p:cNvSpPr txBox="1"/>
          <p:nvPr/>
        </p:nvSpPr>
        <p:spPr>
          <a:xfrm>
            <a:off x="9543680" y="1733992"/>
            <a:ext cx="2482204" cy="4801314"/>
          </a:xfrm>
          <a:prstGeom prst="rect">
            <a:avLst/>
          </a:prstGeom>
          <a:noFill/>
        </p:spPr>
        <p:txBody>
          <a:bodyPr>
            <a:spAutoFit/>
          </a:bodyPr>
          <a:lstStyle/>
          <a:p>
            <a:pPr defTabSz="914171">
              <a:defRPr/>
            </a:pPr>
            <a:r>
              <a:rPr lang="es-MX" dirty="0" err="1">
                <a:solidFill>
                  <a:srgbClr val="FF0000"/>
                </a:solidFill>
                <a:latin typeface="Calibri" panose="020F0502020204030204"/>
              </a:rPr>
              <a:t>Decrease</a:t>
            </a:r>
            <a:endParaRPr lang="es-MX" dirty="0">
              <a:solidFill>
                <a:srgbClr val="FF0000"/>
              </a:solidFill>
              <a:latin typeface="Calibri" panose="020F0502020204030204"/>
            </a:endParaRPr>
          </a:p>
          <a:p>
            <a:pPr marL="285679" indent="-285679" defTabSz="914171">
              <a:buFont typeface="Arial" panose="020B0604020202020204" pitchFamily="34" charset="0"/>
              <a:buChar char="•"/>
              <a:defRPr/>
            </a:pPr>
            <a:r>
              <a:rPr lang="es-MX" dirty="0" err="1">
                <a:solidFill>
                  <a:prstClr val="black"/>
                </a:solidFill>
                <a:latin typeface="Calibri" panose="020F0502020204030204"/>
              </a:rPr>
              <a:t>Activation</a:t>
            </a:r>
            <a:r>
              <a:rPr lang="es-MX" dirty="0">
                <a:solidFill>
                  <a:prstClr val="black"/>
                </a:solidFill>
                <a:latin typeface="Calibri" panose="020F0502020204030204"/>
              </a:rPr>
              <a:t> of TCR</a:t>
            </a:r>
          </a:p>
          <a:p>
            <a:pPr marL="285679" indent="-285679" defTabSz="914171">
              <a:buFont typeface="Arial" panose="020B0604020202020204" pitchFamily="34" charset="0"/>
              <a:buChar char="•"/>
              <a:defRPr/>
            </a:pPr>
            <a:r>
              <a:rPr lang="es-MX" dirty="0" err="1">
                <a:solidFill>
                  <a:prstClr val="black"/>
                </a:solidFill>
                <a:latin typeface="Calibri" panose="020F0502020204030204"/>
              </a:rPr>
              <a:t>Stimulation</a:t>
            </a:r>
            <a:r>
              <a:rPr lang="es-MX" dirty="0">
                <a:solidFill>
                  <a:prstClr val="black"/>
                </a:solidFill>
                <a:latin typeface="Calibri" panose="020F0502020204030204"/>
              </a:rPr>
              <a:t> </a:t>
            </a:r>
            <a:r>
              <a:rPr lang="es-MX" dirty="0" err="1">
                <a:solidFill>
                  <a:prstClr val="black"/>
                </a:solidFill>
                <a:latin typeface="Calibri" panose="020F0502020204030204"/>
              </a:rPr>
              <a:t>signal</a:t>
            </a:r>
            <a:r>
              <a:rPr lang="es-MX" dirty="0">
                <a:solidFill>
                  <a:prstClr val="black"/>
                </a:solidFill>
                <a:latin typeface="Calibri" panose="020F0502020204030204"/>
              </a:rPr>
              <a:t> of CD28</a:t>
            </a:r>
          </a:p>
          <a:p>
            <a:pPr marL="285679" indent="-285679" defTabSz="914171">
              <a:buFont typeface="Arial" panose="020B0604020202020204" pitchFamily="34" charset="0"/>
              <a:buChar char="•"/>
              <a:defRPr/>
            </a:pPr>
            <a:r>
              <a:rPr lang="es-MX" dirty="0" err="1">
                <a:solidFill>
                  <a:prstClr val="black"/>
                </a:solidFill>
                <a:latin typeface="Calibri" panose="020F0502020204030204"/>
              </a:rPr>
              <a:t>Prolifeation</a:t>
            </a:r>
            <a:r>
              <a:rPr lang="es-MX" dirty="0">
                <a:solidFill>
                  <a:prstClr val="black"/>
                </a:solidFill>
                <a:latin typeface="Calibri" panose="020F0502020204030204"/>
              </a:rPr>
              <a:t> </a:t>
            </a:r>
          </a:p>
          <a:p>
            <a:pPr marL="285679" indent="-285679" defTabSz="914171">
              <a:buFont typeface="Arial" panose="020B0604020202020204" pitchFamily="34" charset="0"/>
              <a:buChar char="•"/>
              <a:defRPr/>
            </a:pPr>
            <a:r>
              <a:rPr lang="es-MX" dirty="0" err="1">
                <a:solidFill>
                  <a:prstClr val="black"/>
                </a:solidFill>
                <a:latin typeface="Calibri" panose="020F0502020204030204"/>
              </a:rPr>
              <a:t>Fatty</a:t>
            </a:r>
            <a:r>
              <a:rPr lang="es-MX" dirty="0">
                <a:solidFill>
                  <a:prstClr val="black"/>
                </a:solidFill>
                <a:latin typeface="Calibri" panose="020F0502020204030204"/>
              </a:rPr>
              <a:t> </a:t>
            </a:r>
            <a:r>
              <a:rPr lang="es-MX" dirty="0" err="1">
                <a:solidFill>
                  <a:prstClr val="black"/>
                </a:solidFill>
                <a:latin typeface="Calibri" panose="020F0502020204030204"/>
              </a:rPr>
              <a:t>acid</a:t>
            </a:r>
            <a:r>
              <a:rPr lang="es-MX" dirty="0">
                <a:solidFill>
                  <a:prstClr val="black"/>
                </a:solidFill>
                <a:latin typeface="Calibri" panose="020F0502020204030204"/>
              </a:rPr>
              <a:t> </a:t>
            </a:r>
            <a:r>
              <a:rPr lang="es-MX" dirty="0" err="1">
                <a:solidFill>
                  <a:prstClr val="black"/>
                </a:solidFill>
                <a:latin typeface="Calibri" panose="020F0502020204030204"/>
              </a:rPr>
              <a:t>Oxidation</a:t>
            </a:r>
            <a:r>
              <a:rPr lang="es-MX" dirty="0">
                <a:solidFill>
                  <a:prstClr val="black"/>
                </a:solidFill>
                <a:latin typeface="Calibri" panose="020F0502020204030204"/>
              </a:rPr>
              <a:t> </a:t>
            </a:r>
          </a:p>
          <a:p>
            <a:pPr marL="285679" indent="-285679" defTabSz="914171">
              <a:buFont typeface="Arial" panose="020B0604020202020204" pitchFamily="34" charset="0"/>
              <a:buChar char="•"/>
              <a:defRPr/>
            </a:pPr>
            <a:r>
              <a:rPr lang="es-MX" dirty="0" err="1">
                <a:solidFill>
                  <a:prstClr val="black"/>
                </a:solidFill>
                <a:latin typeface="Calibri" panose="020F0502020204030204"/>
              </a:rPr>
              <a:t>Cell</a:t>
            </a:r>
            <a:r>
              <a:rPr lang="es-MX" dirty="0">
                <a:solidFill>
                  <a:prstClr val="black"/>
                </a:solidFill>
                <a:latin typeface="Calibri" panose="020F0502020204030204"/>
              </a:rPr>
              <a:t> </a:t>
            </a:r>
            <a:r>
              <a:rPr lang="es-MX" dirty="0" err="1">
                <a:solidFill>
                  <a:prstClr val="black"/>
                </a:solidFill>
                <a:latin typeface="Calibri" panose="020F0502020204030204"/>
              </a:rPr>
              <a:t>Cycle</a:t>
            </a:r>
            <a:r>
              <a:rPr lang="es-MX" dirty="0">
                <a:solidFill>
                  <a:prstClr val="black"/>
                </a:solidFill>
                <a:latin typeface="Calibri" panose="020F0502020204030204"/>
              </a:rPr>
              <a:t> </a:t>
            </a:r>
            <a:r>
              <a:rPr lang="es-MX" dirty="0" err="1">
                <a:solidFill>
                  <a:prstClr val="black"/>
                </a:solidFill>
                <a:latin typeface="Calibri" panose="020F0502020204030204"/>
              </a:rPr>
              <a:t>entry</a:t>
            </a:r>
            <a:endParaRPr lang="es-MX" dirty="0">
              <a:solidFill>
                <a:prstClr val="black"/>
              </a:solidFill>
              <a:latin typeface="Calibri" panose="020F0502020204030204"/>
            </a:endParaRPr>
          </a:p>
          <a:p>
            <a:pPr marL="285679" indent="-285679" defTabSz="914171">
              <a:buFont typeface="Arial" panose="020B0604020202020204" pitchFamily="34" charset="0"/>
              <a:buChar char="•"/>
              <a:defRPr/>
            </a:pPr>
            <a:r>
              <a:rPr lang="es-MX" dirty="0" err="1">
                <a:solidFill>
                  <a:prstClr val="black"/>
                </a:solidFill>
                <a:latin typeface="Calibri" panose="020F0502020204030204"/>
              </a:rPr>
              <a:t>Effector</a:t>
            </a:r>
            <a:r>
              <a:rPr lang="es-MX" dirty="0">
                <a:solidFill>
                  <a:prstClr val="black"/>
                </a:solidFill>
                <a:latin typeface="Calibri" panose="020F0502020204030204"/>
              </a:rPr>
              <a:t> </a:t>
            </a:r>
            <a:r>
              <a:rPr lang="es-MX" dirty="0" err="1">
                <a:solidFill>
                  <a:prstClr val="black"/>
                </a:solidFill>
                <a:latin typeface="Calibri" panose="020F0502020204030204"/>
              </a:rPr>
              <a:t>molecules</a:t>
            </a:r>
            <a:r>
              <a:rPr lang="es-MX" dirty="0">
                <a:solidFill>
                  <a:prstClr val="black"/>
                </a:solidFill>
                <a:latin typeface="Calibri" panose="020F0502020204030204"/>
              </a:rPr>
              <a:t> </a:t>
            </a:r>
          </a:p>
          <a:p>
            <a:pPr marL="742765" lvl="1" indent="-285679" defTabSz="914171">
              <a:buFont typeface="Arial" panose="020B0604020202020204" pitchFamily="34" charset="0"/>
              <a:buChar char="•"/>
              <a:defRPr/>
            </a:pPr>
            <a:r>
              <a:rPr lang="es-MX" dirty="0">
                <a:solidFill>
                  <a:prstClr val="black"/>
                </a:solidFill>
                <a:latin typeface="Calibri" panose="020F0502020204030204"/>
              </a:rPr>
              <a:t>INF gama</a:t>
            </a:r>
          </a:p>
          <a:p>
            <a:pPr marL="285679" indent="-285679" defTabSz="914171">
              <a:buFont typeface="Arial" panose="020B0604020202020204" pitchFamily="34" charset="0"/>
              <a:buChar char="•"/>
              <a:defRPr/>
            </a:pPr>
            <a:r>
              <a:rPr lang="es-MX" dirty="0" err="1">
                <a:solidFill>
                  <a:prstClr val="black"/>
                </a:solidFill>
                <a:latin typeface="Calibri" panose="020F0502020204030204"/>
              </a:rPr>
              <a:t>Protein</a:t>
            </a:r>
            <a:r>
              <a:rPr lang="es-MX" dirty="0">
                <a:solidFill>
                  <a:prstClr val="black"/>
                </a:solidFill>
                <a:latin typeface="Calibri" panose="020F0502020204030204"/>
              </a:rPr>
              <a:t> </a:t>
            </a:r>
            <a:r>
              <a:rPr lang="es-MX" dirty="0" err="1">
                <a:solidFill>
                  <a:prstClr val="black"/>
                </a:solidFill>
                <a:latin typeface="Calibri" panose="020F0502020204030204"/>
              </a:rPr>
              <a:t>synthesis</a:t>
            </a:r>
            <a:endParaRPr lang="es-MX" dirty="0">
              <a:solidFill>
                <a:prstClr val="black"/>
              </a:solidFill>
              <a:latin typeface="Calibri" panose="020F0502020204030204"/>
            </a:endParaRPr>
          </a:p>
          <a:p>
            <a:pPr marL="285679" indent="-285679" defTabSz="914171">
              <a:buFont typeface="Arial" panose="020B0604020202020204" pitchFamily="34" charset="0"/>
              <a:buChar char="•"/>
              <a:defRPr/>
            </a:pPr>
            <a:endParaRPr lang="es-MX" dirty="0">
              <a:solidFill>
                <a:prstClr val="black"/>
              </a:solidFill>
              <a:latin typeface="Calibri" panose="020F0502020204030204"/>
            </a:endParaRPr>
          </a:p>
          <a:p>
            <a:pPr defTabSz="914171">
              <a:defRPr/>
            </a:pPr>
            <a:r>
              <a:rPr lang="es-MX" dirty="0" err="1">
                <a:solidFill>
                  <a:srgbClr val="FF0000"/>
                </a:solidFill>
                <a:latin typeface="Calibri" panose="020F0502020204030204"/>
              </a:rPr>
              <a:t>Increase</a:t>
            </a:r>
            <a:endParaRPr lang="es-MX" dirty="0">
              <a:solidFill>
                <a:srgbClr val="FF0000"/>
              </a:solidFill>
              <a:latin typeface="Calibri" panose="020F0502020204030204"/>
            </a:endParaRPr>
          </a:p>
          <a:p>
            <a:pPr marL="285679" indent="-285679" defTabSz="914171">
              <a:buFont typeface="Arial" panose="020B0604020202020204" pitchFamily="34" charset="0"/>
              <a:buChar char="•"/>
              <a:defRPr/>
            </a:pPr>
            <a:r>
              <a:rPr lang="es-MX" dirty="0">
                <a:solidFill>
                  <a:prstClr val="black"/>
                </a:solidFill>
                <a:latin typeface="Calibri" panose="020F0502020204030204"/>
              </a:rPr>
              <a:t>Apoptosis</a:t>
            </a:r>
          </a:p>
          <a:p>
            <a:pPr marL="285679" indent="-285679" defTabSz="914171">
              <a:buFont typeface="Arial" panose="020B0604020202020204" pitchFamily="34" charset="0"/>
              <a:buChar char="•"/>
              <a:defRPr/>
            </a:pPr>
            <a:r>
              <a:rPr lang="es-MX" dirty="0" err="1">
                <a:solidFill>
                  <a:prstClr val="black"/>
                </a:solidFill>
                <a:latin typeface="Calibri" panose="020F0502020204030204"/>
              </a:rPr>
              <a:t>Exhausted</a:t>
            </a:r>
            <a:r>
              <a:rPr lang="es-MX" dirty="0">
                <a:solidFill>
                  <a:prstClr val="black"/>
                </a:solidFill>
                <a:latin typeface="Calibri" panose="020F0502020204030204"/>
              </a:rPr>
              <a:t> </a:t>
            </a:r>
            <a:r>
              <a:rPr lang="es-MX" dirty="0" err="1">
                <a:solidFill>
                  <a:prstClr val="black"/>
                </a:solidFill>
                <a:latin typeface="Calibri" panose="020F0502020204030204"/>
              </a:rPr>
              <a:t>phenotype</a:t>
            </a:r>
            <a:endParaRPr lang="es-MX" dirty="0">
              <a:solidFill>
                <a:prstClr val="black"/>
              </a:solidFill>
              <a:latin typeface="Calibri" panose="020F0502020204030204"/>
            </a:endParaRPr>
          </a:p>
          <a:p>
            <a:pPr marL="285679" indent="-285679" defTabSz="914171">
              <a:buFont typeface="Arial" panose="020B0604020202020204" pitchFamily="34" charset="0"/>
              <a:buChar char="•"/>
              <a:defRPr/>
            </a:pPr>
            <a:r>
              <a:rPr lang="es-MX" dirty="0">
                <a:solidFill>
                  <a:prstClr val="black"/>
                </a:solidFill>
                <a:latin typeface="Calibri" panose="020F0502020204030204"/>
              </a:rPr>
              <a:t>PD-1 </a:t>
            </a:r>
            <a:r>
              <a:rPr lang="es-MX" dirty="0" err="1">
                <a:solidFill>
                  <a:prstClr val="black"/>
                </a:solidFill>
                <a:latin typeface="Calibri" panose="020F0502020204030204"/>
              </a:rPr>
              <a:t>expression</a:t>
            </a:r>
            <a:endParaRPr lang="es-MX" dirty="0">
              <a:solidFill>
                <a:prstClr val="black"/>
              </a:solidFill>
              <a:latin typeface="Calibri" panose="020F0502020204030204"/>
            </a:endParaRPr>
          </a:p>
          <a:p>
            <a:pPr marL="285679" indent="-285679" defTabSz="914171">
              <a:buFont typeface="Arial" panose="020B0604020202020204" pitchFamily="34" charset="0"/>
              <a:buChar char="•"/>
              <a:defRPr/>
            </a:pPr>
            <a:endParaRPr lang="es-MX"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Imagen 1">
            <a:extLst>
              <a:ext uri="{FF2B5EF4-FFF2-40B4-BE49-F238E27FC236}">
                <a16:creationId xmlns:a16="http://schemas.microsoft.com/office/drawing/2014/main" id="{58568858-D007-4239-8B10-970479C6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3"/>
            <a:ext cx="5994956" cy="66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Imagen 4">
            <a:extLst>
              <a:ext uri="{FF2B5EF4-FFF2-40B4-BE49-F238E27FC236}">
                <a16:creationId xmlns:a16="http://schemas.microsoft.com/office/drawing/2014/main" id="{82CEE479-2B44-4CC0-9151-25F6CE4E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955" y="893"/>
            <a:ext cx="6134618" cy="14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Imagen 5">
            <a:extLst>
              <a:ext uri="{FF2B5EF4-FFF2-40B4-BE49-F238E27FC236}">
                <a16:creationId xmlns:a16="http://schemas.microsoft.com/office/drawing/2014/main" id="{1B3713B2-571A-4851-AAE5-D9EBFC0FD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086" y="2294762"/>
            <a:ext cx="3026045" cy="429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5592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Imagen 4">
            <a:extLst>
              <a:ext uri="{FF2B5EF4-FFF2-40B4-BE49-F238E27FC236}">
                <a16:creationId xmlns:a16="http://schemas.microsoft.com/office/drawing/2014/main" id="{4FED92A8-C862-43DF-B38A-F98AD960C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771"/>
            <a:ext cx="8398863" cy="192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Imagen 2">
            <a:extLst>
              <a:ext uri="{FF2B5EF4-FFF2-40B4-BE49-F238E27FC236}">
                <a16:creationId xmlns:a16="http://schemas.microsoft.com/office/drawing/2014/main" id="{E9934EA9-3C37-45C8-B68B-5E7486D58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9462"/>
            <a:ext cx="5914543" cy="231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Imagen 6">
            <a:extLst>
              <a:ext uri="{FF2B5EF4-FFF2-40B4-BE49-F238E27FC236}">
                <a16:creationId xmlns:a16="http://schemas.microsoft.com/office/drawing/2014/main" id="{0BAC0296-AFAF-4E8F-9FC0-08CEB7EE8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543" y="1970997"/>
            <a:ext cx="6274282" cy="23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Imagen 7">
            <a:extLst>
              <a:ext uri="{FF2B5EF4-FFF2-40B4-BE49-F238E27FC236}">
                <a16:creationId xmlns:a16="http://schemas.microsoft.com/office/drawing/2014/main" id="{19B4BA81-9E5C-434F-AE7B-5EAAD5BFB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05561"/>
            <a:ext cx="6094413" cy="203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Imagen 8">
            <a:extLst>
              <a:ext uri="{FF2B5EF4-FFF2-40B4-BE49-F238E27FC236}">
                <a16:creationId xmlns:a16="http://schemas.microsoft.com/office/drawing/2014/main" id="{13AC6B22-09D9-43C6-A5C9-FBFFF89F0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2844" y="4474361"/>
            <a:ext cx="3370973" cy="225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4477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E6F0813-5159-45DE-9D98-346B62092EE8}"/>
              </a:ext>
            </a:extLst>
          </p:cNvPr>
          <p:cNvPicPr>
            <a:picLocks noGrp="1" noChangeAspect="1"/>
          </p:cNvPicPr>
          <p:nvPr>
            <p:ph idx="1"/>
          </p:nvPr>
        </p:nvPicPr>
        <p:blipFill>
          <a:blip r:embed="rId2"/>
          <a:stretch>
            <a:fillRect/>
          </a:stretch>
        </p:blipFill>
        <p:spPr>
          <a:xfrm>
            <a:off x="989360" y="1690688"/>
            <a:ext cx="10210103" cy="4351338"/>
          </a:xfrm>
          <a:prstGeom prst="rect">
            <a:avLst/>
          </a:prstGeom>
        </p:spPr>
      </p:pic>
      <p:sp>
        <p:nvSpPr>
          <p:cNvPr id="5" name="Título 1">
            <a:extLst>
              <a:ext uri="{FF2B5EF4-FFF2-40B4-BE49-F238E27FC236}">
                <a16:creationId xmlns:a16="http://schemas.microsoft.com/office/drawing/2014/main" id="{5AC9FAB2-D129-43E8-898E-524EAD92350F}"/>
              </a:ext>
            </a:extLst>
          </p:cNvPr>
          <p:cNvSpPr>
            <a:spLocks noGrp="1"/>
          </p:cNvSpPr>
          <p:nvPr>
            <p:ph type="title"/>
          </p:nvPr>
        </p:nvSpPr>
        <p:spPr>
          <a:xfrm>
            <a:off x="838198" y="225221"/>
            <a:ext cx="10512425" cy="1325563"/>
          </a:xfrm>
        </p:spPr>
        <p:txBody>
          <a:bodyPr>
            <a:normAutofit/>
          </a:bodyPr>
          <a:lstStyle/>
          <a:p>
            <a:pPr algn="ctr"/>
            <a:r>
              <a:rPr lang="en-US" sz="2400" b="1" dirty="0">
                <a:solidFill>
                  <a:srgbClr val="0070C0"/>
                </a:solidFill>
                <a:latin typeface="+mn-lt"/>
              </a:rPr>
              <a:t>Discovery and development of Ipilimumab (Anti-CTLA4) </a:t>
            </a:r>
          </a:p>
        </p:txBody>
      </p:sp>
      <p:sp>
        <p:nvSpPr>
          <p:cNvPr id="7" name="Rectangle 24">
            <a:extLst>
              <a:ext uri="{FF2B5EF4-FFF2-40B4-BE49-F238E27FC236}">
                <a16:creationId xmlns:a16="http://schemas.microsoft.com/office/drawing/2014/main" id="{D191F9A9-236D-4CE9-A06E-ED505CEE155B}"/>
              </a:ext>
            </a:extLst>
          </p:cNvPr>
          <p:cNvSpPr/>
          <p:nvPr/>
        </p:nvSpPr>
        <p:spPr>
          <a:xfrm>
            <a:off x="1948373" y="6494279"/>
            <a:ext cx="10341497" cy="276999"/>
          </a:xfrm>
          <a:prstGeom prst="rect">
            <a:avLst/>
          </a:prstGeom>
        </p:spPr>
        <p:txBody>
          <a:bodyPr wrap="square">
            <a:spAutoFit/>
          </a:bodyPr>
          <a:lstStyle/>
          <a:p>
            <a:r>
              <a:rPr lang="en-US" sz="1200" dirty="0" err="1"/>
              <a:t>Hoos</a:t>
            </a:r>
            <a:r>
              <a:rPr lang="en-US" sz="1200" dirty="0"/>
              <a:t>, A. (2016). Development of immuno-oncology drugs — from CTLA4 to PD1 to the next generations. </a:t>
            </a:r>
            <a:r>
              <a:rPr lang="en-US" sz="1200" i="1" dirty="0"/>
              <a:t>Nature Reviews Drug Discovery</a:t>
            </a:r>
            <a:r>
              <a:rPr lang="en-US" sz="1200" dirty="0"/>
              <a:t>, </a:t>
            </a:r>
            <a:r>
              <a:rPr lang="en-US" sz="1200" i="1" dirty="0"/>
              <a:t>15</a:t>
            </a:r>
            <a:r>
              <a:rPr lang="en-US" sz="1200" dirty="0"/>
              <a:t>, 235. </a:t>
            </a:r>
            <a:endParaRPr lang="en-US" sz="1200" dirty="0">
              <a:effectLst/>
            </a:endParaRPr>
          </a:p>
        </p:txBody>
      </p:sp>
      <p:sp>
        <p:nvSpPr>
          <p:cNvPr id="9" name="Marcador de número de diapositiva 2">
            <a:extLst>
              <a:ext uri="{FF2B5EF4-FFF2-40B4-BE49-F238E27FC236}">
                <a16:creationId xmlns:a16="http://schemas.microsoft.com/office/drawing/2014/main" id="{D7DD212C-1166-48EF-A0C7-6A8B378F4229}"/>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8</a:t>
            </a:r>
          </a:p>
        </p:txBody>
      </p:sp>
    </p:spTree>
    <p:extLst>
      <p:ext uri="{BB962C8B-B14F-4D97-AF65-F5344CB8AC3E}">
        <p14:creationId xmlns:p14="http://schemas.microsoft.com/office/powerpoint/2010/main" val="172613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5AC9FAB2-D129-43E8-898E-524EAD92350F}"/>
              </a:ext>
            </a:extLst>
          </p:cNvPr>
          <p:cNvSpPr>
            <a:spLocks noGrp="1"/>
          </p:cNvSpPr>
          <p:nvPr>
            <p:ph type="title"/>
          </p:nvPr>
        </p:nvSpPr>
        <p:spPr>
          <a:xfrm>
            <a:off x="752474" y="32320"/>
            <a:ext cx="10512425" cy="1325563"/>
          </a:xfrm>
        </p:spPr>
        <p:txBody>
          <a:bodyPr>
            <a:normAutofit/>
          </a:bodyPr>
          <a:lstStyle/>
          <a:p>
            <a:pPr algn="ctr"/>
            <a:r>
              <a:rPr lang="en-US" sz="2400" b="1" dirty="0">
                <a:solidFill>
                  <a:srgbClr val="0070C0"/>
                </a:solidFill>
                <a:latin typeface="+mn-lt"/>
              </a:rPr>
              <a:t>ICIs generations</a:t>
            </a:r>
          </a:p>
        </p:txBody>
      </p:sp>
      <p:pic>
        <p:nvPicPr>
          <p:cNvPr id="8" name="Marcador de contenido 7">
            <a:extLst>
              <a:ext uri="{FF2B5EF4-FFF2-40B4-BE49-F238E27FC236}">
                <a16:creationId xmlns:a16="http://schemas.microsoft.com/office/drawing/2014/main" id="{218BFC89-DFEE-40FF-AFDB-8FE93FB5DC43}"/>
              </a:ext>
            </a:extLst>
          </p:cNvPr>
          <p:cNvPicPr>
            <a:picLocks noGrp="1" noChangeAspect="1"/>
          </p:cNvPicPr>
          <p:nvPr>
            <p:ph idx="1"/>
          </p:nvPr>
        </p:nvPicPr>
        <p:blipFill>
          <a:blip r:embed="rId2"/>
          <a:stretch>
            <a:fillRect/>
          </a:stretch>
        </p:blipFill>
        <p:spPr>
          <a:xfrm>
            <a:off x="1029810" y="1462657"/>
            <a:ext cx="9174872" cy="4936569"/>
          </a:xfrm>
          <a:prstGeom prst="rect">
            <a:avLst/>
          </a:prstGeom>
        </p:spPr>
      </p:pic>
      <p:sp>
        <p:nvSpPr>
          <p:cNvPr id="9" name="Marcador de número de diapositiva 2">
            <a:extLst>
              <a:ext uri="{FF2B5EF4-FFF2-40B4-BE49-F238E27FC236}">
                <a16:creationId xmlns:a16="http://schemas.microsoft.com/office/drawing/2014/main" id="{A530F9F7-F167-42DE-9C26-0C87E2B06240}"/>
              </a:ext>
            </a:extLst>
          </p:cNvPr>
          <p:cNvSpPr txBox="1">
            <a:spLocks/>
          </p:cNvSpPr>
          <p:nvPr/>
        </p:nvSpPr>
        <p:spPr>
          <a:xfrm>
            <a:off x="9134990" y="6355780"/>
            <a:ext cx="284405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171">
              <a:defRPr/>
            </a:pPr>
            <a:r>
              <a:rPr lang="en-US" dirty="0">
                <a:solidFill>
                  <a:prstClr val="black">
                    <a:tint val="75000"/>
                  </a:prstClr>
                </a:solidFill>
                <a:latin typeface="Calibri"/>
              </a:rPr>
              <a:t>7</a:t>
            </a:r>
          </a:p>
        </p:txBody>
      </p:sp>
      <p:sp>
        <p:nvSpPr>
          <p:cNvPr id="11" name="Rectangle 24">
            <a:extLst>
              <a:ext uri="{FF2B5EF4-FFF2-40B4-BE49-F238E27FC236}">
                <a16:creationId xmlns:a16="http://schemas.microsoft.com/office/drawing/2014/main" id="{75538978-93AD-4939-B5D0-013C2358D89A}"/>
              </a:ext>
            </a:extLst>
          </p:cNvPr>
          <p:cNvSpPr/>
          <p:nvPr/>
        </p:nvSpPr>
        <p:spPr>
          <a:xfrm>
            <a:off x="1998707" y="6548681"/>
            <a:ext cx="10341497" cy="276999"/>
          </a:xfrm>
          <a:prstGeom prst="rect">
            <a:avLst/>
          </a:prstGeom>
        </p:spPr>
        <p:txBody>
          <a:bodyPr wrap="square">
            <a:spAutoFit/>
          </a:bodyPr>
          <a:lstStyle/>
          <a:p>
            <a:r>
              <a:rPr lang="en-US" sz="1200" dirty="0" err="1"/>
              <a:t>Hoos</a:t>
            </a:r>
            <a:r>
              <a:rPr lang="en-US" sz="1200" dirty="0"/>
              <a:t>, A. (2016). Development of immuno-oncology drugs — from CTLA4 to PD1 to the next generations. </a:t>
            </a:r>
            <a:r>
              <a:rPr lang="en-US" sz="1200" i="1" dirty="0"/>
              <a:t>Nature Reviews Drug Discovery</a:t>
            </a:r>
            <a:r>
              <a:rPr lang="en-US" sz="1200" dirty="0"/>
              <a:t>, </a:t>
            </a:r>
            <a:r>
              <a:rPr lang="en-US" sz="1200" i="1" dirty="0"/>
              <a:t>15</a:t>
            </a:r>
            <a:r>
              <a:rPr lang="en-US" sz="1200" dirty="0"/>
              <a:t>, 235. </a:t>
            </a:r>
            <a:endParaRPr lang="en-US" sz="1200" dirty="0">
              <a:effectLst/>
            </a:endParaRPr>
          </a:p>
        </p:txBody>
      </p:sp>
    </p:spTree>
    <p:extLst>
      <p:ext uri="{BB962C8B-B14F-4D97-AF65-F5344CB8AC3E}">
        <p14:creationId xmlns:p14="http://schemas.microsoft.com/office/powerpoint/2010/main" val="1331503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AC9A0CD0-9BD1-41B1-9177-A7EEED380D8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108" r="31081"/>
          <a:stretch/>
        </p:blipFill>
        <p:spPr>
          <a:xfrm>
            <a:off x="0" y="3434225"/>
            <a:ext cx="5135418" cy="3541222"/>
          </a:xfrm>
        </p:spPr>
      </p:pic>
      <p:sp>
        <p:nvSpPr>
          <p:cNvPr id="4" name="Título 1">
            <a:extLst>
              <a:ext uri="{FF2B5EF4-FFF2-40B4-BE49-F238E27FC236}">
                <a16:creationId xmlns:a16="http://schemas.microsoft.com/office/drawing/2014/main" id="{075C2014-4909-412E-BD7B-799DAB05A78D}"/>
              </a:ext>
            </a:extLst>
          </p:cNvPr>
          <p:cNvSpPr txBox="1">
            <a:spLocks/>
          </p:cNvSpPr>
          <p:nvPr/>
        </p:nvSpPr>
        <p:spPr>
          <a:xfrm>
            <a:off x="0" y="649406"/>
            <a:ext cx="4165601" cy="1535745"/>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2800" b="1" dirty="0">
                <a:solidFill>
                  <a:srgbClr val="0070C0"/>
                </a:solidFill>
                <a:latin typeface="+mn-lt"/>
              </a:rPr>
              <a:t>Immune Checkpoint Inhibitors (ICIs) mechanisms</a:t>
            </a:r>
          </a:p>
        </p:txBody>
      </p:sp>
      <p:sp>
        <p:nvSpPr>
          <p:cNvPr id="5" name="Marcador de número de diapositiva 2">
            <a:extLst>
              <a:ext uri="{FF2B5EF4-FFF2-40B4-BE49-F238E27FC236}">
                <a16:creationId xmlns:a16="http://schemas.microsoft.com/office/drawing/2014/main" id="{36E1B672-4545-4FDE-B34E-42F317115E92}"/>
              </a:ext>
            </a:extLst>
          </p:cNvPr>
          <p:cNvSpPr>
            <a:spLocks noGrp="1"/>
          </p:cNvSpPr>
          <p:nvPr>
            <p:ph type="sldNum" sz="quarter" idx="12"/>
          </p:nvPr>
        </p:nvSpPr>
        <p:spPr>
          <a:xfrm>
            <a:off x="9177111" y="6107952"/>
            <a:ext cx="2844059" cy="365125"/>
          </a:xfrm>
        </p:spPr>
        <p:txBody>
          <a:bodyPr/>
          <a:lstStyle/>
          <a:p>
            <a:pPr defTabSz="914171">
              <a:defRPr/>
            </a:pPr>
            <a:r>
              <a:rPr lang="en-US" dirty="0">
                <a:solidFill>
                  <a:prstClr val="black">
                    <a:tint val="75000"/>
                  </a:prstClr>
                </a:solidFill>
                <a:latin typeface="Calibri"/>
              </a:rPr>
              <a:t>9</a:t>
            </a:r>
          </a:p>
        </p:txBody>
      </p:sp>
      <p:sp>
        <p:nvSpPr>
          <p:cNvPr id="2" name="CuadroTexto 1">
            <a:extLst>
              <a:ext uri="{FF2B5EF4-FFF2-40B4-BE49-F238E27FC236}">
                <a16:creationId xmlns:a16="http://schemas.microsoft.com/office/drawing/2014/main" id="{05795B36-F158-46A0-9D0E-0AF07BFE67A5}"/>
              </a:ext>
            </a:extLst>
          </p:cNvPr>
          <p:cNvSpPr txBox="1"/>
          <p:nvPr/>
        </p:nvSpPr>
        <p:spPr>
          <a:xfrm>
            <a:off x="3714012" y="4416714"/>
            <a:ext cx="264570" cy="327171"/>
          </a:xfrm>
          <a:prstGeom prst="rect">
            <a:avLst/>
          </a:prstGeom>
          <a:solidFill>
            <a:schemeClr val="bg1"/>
          </a:solidFill>
          <a:ln>
            <a:solidFill>
              <a:schemeClr val="bg1"/>
            </a:solidFill>
          </a:ln>
        </p:spPr>
        <p:txBody>
          <a:bodyPr wrap="square" rtlCol="0">
            <a:spAutoFit/>
          </a:bodyPr>
          <a:lstStyle/>
          <a:p>
            <a:endParaRPr lang="en-US" dirty="0"/>
          </a:p>
        </p:txBody>
      </p:sp>
      <p:pic>
        <p:nvPicPr>
          <p:cNvPr id="3" name="Imagen 2">
            <a:extLst>
              <a:ext uri="{FF2B5EF4-FFF2-40B4-BE49-F238E27FC236}">
                <a16:creationId xmlns:a16="http://schemas.microsoft.com/office/drawing/2014/main" id="{CC8514D5-34FC-4D89-BEE9-35840C778F37}"/>
              </a:ext>
            </a:extLst>
          </p:cNvPr>
          <p:cNvPicPr>
            <a:picLocks noChangeAspect="1"/>
          </p:cNvPicPr>
          <p:nvPr/>
        </p:nvPicPr>
        <p:blipFill>
          <a:blip r:embed="rId3"/>
          <a:stretch>
            <a:fillRect/>
          </a:stretch>
        </p:blipFill>
        <p:spPr>
          <a:xfrm>
            <a:off x="5059635" y="266311"/>
            <a:ext cx="6721889" cy="3428234"/>
          </a:xfrm>
          <a:prstGeom prst="rect">
            <a:avLst/>
          </a:prstGeom>
        </p:spPr>
      </p:pic>
      <p:cxnSp>
        <p:nvCxnSpPr>
          <p:cNvPr id="9" name="Conector recto 8">
            <a:extLst>
              <a:ext uri="{FF2B5EF4-FFF2-40B4-BE49-F238E27FC236}">
                <a16:creationId xmlns:a16="http://schemas.microsoft.com/office/drawing/2014/main" id="{A637FC1A-7591-483C-B308-5ECC516E9D2F}"/>
              </a:ext>
            </a:extLst>
          </p:cNvPr>
          <p:cNvCxnSpPr>
            <a:cxnSpLocks/>
          </p:cNvCxnSpPr>
          <p:nvPr/>
        </p:nvCxnSpPr>
        <p:spPr>
          <a:xfrm flipH="1">
            <a:off x="2793534" y="266311"/>
            <a:ext cx="2266101" cy="4313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9E5176AF-B4E7-4994-8C8A-C0131F912471}"/>
              </a:ext>
            </a:extLst>
          </p:cNvPr>
          <p:cNvCxnSpPr>
            <a:cxnSpLocks/>
          </p:cNvCxnSpPr>
          <p:nvPr/>
        </p:nvCxnSpPr>
        <p:spPr>
          <a:xfrm flipH="1">
            <a:off x="3765446" y="3667918"/>
            <a:ext cx="8016078" cy="2013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5654AE3E-C123-4577-8649-46A371953603}"/>
              </a:ext>
            </a:extLst>
          </p:cNvPr>
          <p:cNvCxnSpPr>
            <a:cxnSpLocks/>
          </p:cNvCxnSpPr>
          <p:nvPr/>
        </p:nvCxnSpPr>
        <p:spPr>
          <a:xfrm flipH="1">
            <a:off x="3371532" y="4244271"/>
            <a:ext cx="391561" cy="750726"/>
          </a:xfrm>
          <a:prstGeom prst="line">
            <a:avLst/>
          </a:prstGeom>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AD9CFD9B-3472-478A-915A-57EC8EB14F94}"/>
              </a:ext>
            </a:extLst>
          </p:cNvPr>
          <p:cNvSpPr txBox="1"/>
          <p:nvPr/>
        </p:nvSpPr>
        <p:spPr>
          <a:xfrm>
            <a:off x="1259484" y="3967993"/>
            <a:ext cx="1532874" cy="369332"/>
          </a:xfrm>
          <a:prstGeom prst="rect">
            <a:avLst/>
          </a:prstGeom>
          <a:noFill/>
        </p:spPr>
        <p:txBody>
          <a:bodyPr wrap="square" rtlCol="0">
            <a:spAutoFit/>
          </a:bodyPr>
          <a:lstStyle/>
          <a:p>
            <a:r>
              <a:rPr lang="en-US" dirty="0"/>
              <a:t>Tumor</a:t>
            </a:r>
          </a:p>
        </p:txBody>
      </p:sp>
      <p:sp>
        <p:nvSpPr>
          <p:cNvPr id="20" name="Rectangle 24">
            <a:extLst>
              <a:ext uri="{FF2B5EF4-FFF2-40B4-BE49-F238E27FC236}">
                <a16:creationId xmlns:a16="http://schemas.microsoft.com/office/drawing/2014/main" id="{CD482332-5DF2-460E-805A-BFA5323EE852}"/>
              </a:ext>
            </a:extLst>
          </p:cNvPr>
          <p:cNvSpPr/>
          <p:nvPr/>
        </p:nvSpPr>
        <p:spPr>
          <a:xfrm>
            <a:off x="4258750" y="6597794"/>
            <a:ext cx="10341497" cy="246221"/>
          </a:xfrm>
          <a:prstGeom prst="rect">
            <a:avLst/>
          </a:prstGeom>
        </p:spPr>
        <p:txBody>
          <a:bodyPr wrap="square">
            <a:spAutoFit/>
          </a:bodyPr>
          <a:lstStyle/>
          <a:p>
            <a:r>
              <a:rPr lang="en-US" sz="1000" dirty="0" err="1"/>
              <a:t>Darvin</a:t>
            </a:r>
            <a:r>
              <a:rPr lang="en-US" sz="1000" dirty="0"/>
              <a:t>, P., et al(2018). Immune checkpoint inhibitors: recent progress and potential biomarkers. Experimental &amp; molecular medicine, 50(12), 165. </a:t>
            </a:r>
            <a:endParaRPr lang="en-US" sz="1000" dirty="0">
              <a:effectLst/>
            </a:endParaRPr>
          </a:p>
        </p:txBody>
      </p:sp>
    </p:spTree>
    <p:extLst>
      <p:ext uri="{BB962C8B-B14F-4D97-AF65-F5344CB8AC3E}">
        <p14:creationId xmlns:p14="http://schemas.microsoft.com/office/powerpoint/2010/main" val="3300687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0891" y="179041"/>
            <a:ext cx="11509495" cy="369332"/>
          </a:xfrm>
          <a:prstGeom prst="rect">
            <a:avLst/>
          </a:prstGeom>
          <a:noFill/>
        </p:spPr>
        <p:txBody>
          <a:bodyPr wrap="square" lIns="0" tIns="0" rIns="0" bIns="0">
            <a:spAutoFit/>
          </a:bodyPr>
          <a:lstStyle/>
          <a:p>
            <a:pPr lvl="0"/>
            <a:r>
              <a:rPr lang="en-US" sz="2400" b="1" dirty="0">
                <a:solidFill>
                  <a:schemeClr val="accent1"/>
                </a:solidFill>
              </a:rPr>
              <a:t>Predicting response to ICIs in Cancer</a:t>
            </a:r>
          </a:p>
        </p:txBody>
      </p:sp>
      <p:sp>
        <p:nvSpPr>
          <p:cNvPr id="9" name="Marcador de número de diapositiva 2">
            <a:extLst>
              <a:ext uri="{FF2B5EF4-FFF2-40B4-BE49-F238E27FC236}">
                <a16:creationId xmlns:a16="http://schemas.microsoft.com/office/drawing/2014/main" id="{F8AC4408-1D2D-4353-8C8D-AE13690A2F6C}"/>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10</a:t>
            </a:r>
          </a:p>
        </p:txBody>
      </p:sp>
      <p:pic>
        <p:nvPicPr>
          <p:cNvPr id="2" name="Imagen 1">
            <a:extLst>
              <a:ext uri="{FF2B5EF4-FFF2-40B4-BE49-F238E27FC236}">
                <a16:creationId xmlns:a16="http://schemas.microsoft.com/office/drawing/2014/main" id="{E019E150-1D14-47CC-9A97-7ADE5E9C5EA4}"/>
              </a:ext>
            </a:extLst>
          </p:cNvPr>
          <p:cNvPicPr>
            <a:picLocks noChangeAspect="1"/>
          </p:cNvPicPr>
          <p:nvPr/>
        </p:nvPicPr>
        <p:blipFill rotWithShape="1">
          <a:blip r:embed="rId2"/>
          <a:srcRect l="4415" r="50794" b="32304"/>
          <a:stretch/>
        </p:blipFill>
        <p:spPr>
          <a:xfrm>
            <a:off x="7209025" y="1641705"/>
            <a:ext cx="2888479" cy="2125730"/>
          </a:xfrm>
          <a:prstGeom prst="rect">
            <a:avLst/>
          </a:prstGeom>
        </p:spPr>
      </p:pic>
      <p:sp>
        <p:nvSpPr>
          <p:cNvPr id="3" name="CuadroTexto 2">
            <a:extLst>
              <a:ext uri="{FF2B5EF4-FFF2-40B4-BE49-F238E27FC236}">
                <a16:creationId xmlns:a16="http://schemas.microsoft.com/office/drawing/2014/main" id="{B2EF8C10-523E-472C-BB6E-202D6B1DAEF4}"/>
              </a:ext>
            </a:extLst>
          </p:cNvPr>
          <p:cNvSpPr txBox="1"/>
          <p:nvPr/>
        </p:nvSpPr>
        <p:spPr>
          <a:xfrm>
            <a:off x="463827" y="847181"/>
            <a:ext cx="10075492" cy="369332"/>
          </a:xfrm>
          <a:prstGeom prst="rect">
            <a:avLst/>
          </a:prstGeom>
          <a:noFill/>
        </p:spPr>
        <p:txBody>
          <a:bodyPr wrap="square" rtlCol="0">
            <a:spAutoFit/>
          </a:bodyPr>
          <a:lstStyle/>
          <a:p>
            <a:r>
              <a:rPr lang="en-US" dirty="0"/>
              <a:t>The response to immune checkpoint inhibitors varies depending on the Tumoral </a:t>
            </a:r>
            <a:r>
              <a:rPr lang="en-US" dirty="0" err="1"/>
              <a:t>Microenviroment</a:t>
            </a:r>
            <a:r>
              <a:rPr lang="en-US" dirty="0"/>
              <a:t> (TME).</a:t>
            </a:r>
          </a:p>
        </p:txBody>
      </p:sp>
      <p:sp>
        <p:nvSpPr>
          <p:cNvPr id="15" name="Marcador de contenido 2">
            <a:extLst>
              <a:ext uri="{FF2B5EF4-FFF2-40B4-BE49-F238E27FC236}">
                <a16:creationId xmlns:a16="http://schemas.microsoft.com/office/drawing/2014/main" id="{15FB05D2-DC3E-49B7-B2D1-352C5B4185C2}"/>
              </a:ext>
            </a:extLst>
          </p:cNvPr>
          <p:cNvSpPr txBox="1">
            <a:spLocks/>
          </p:cNvSpPr>
          <p:nvPr/>
        </p:nvSpPr>
        <p:spPr>
          <a:xfrm>
            <a:off x="969280" y="1660416"/>
            <a:ext cx="6922118" cy="4832979"/>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400" b="1" dirty="0"/>
              <a:t>General responder tumor characteristics:</a:t>
            </a:r>
          </a:p>
          <a:p>
            <a:pPr marL="0" indent="0">
              <a:buNone/>
            </a:pPr>
            <a:endParaRPr lang="en-US" sz="1400" b="1" dirty="0"/>
          </a:p>
          <a:p>
            <a:pPr marL="0" indent="0">
              <a:buNone/>
            </a:pPr>
            <a:r>
              <a:rPr lang="en-US" sz="1400" b="1" dirty="0"/>
              <a:t>Immune cells</a:t>
            </a:r>
          </a:p>
          <a:p>
            <a:r>
              <a:rPr lang="en-US" sz="1400" dirty="0"/>
              <a:t> High levels of Tumor Infiltrating Lymphocytes, especially effector cells.</a:t>
            </a:r>
          </a:p>
          <a:p>
            <a:r>
              <a:rPr lang="en-US" sz="1400" dirty="0"/>
              <a:t>High T effector cells  and low  T regulatory cells ratio.</a:t>
            </a:r>
          </a:p>
          <a:p>
            <a:r>
              <a:rPr lang="en-US" sz="1400" dirty="0"/>
              <a:t>Low Myeloid Dendritic Stromal Cell infiltrate.</a:t>
            </a:r>
          </a:p>
          <a:p>
            <a:pPr marL="0" indent="0">
              <a:buNone/>
            </a:pPr>
            <a:endParaRPr lang="en-US" sz="1400" b="1" dirty="0"/>
          </a:p>
          <a:p>
            <a:pPr marL="0" indent="0">
              <a:buNone/>
            </a:pPr>
            <a:r>
              <a:rPr lang="en-US" sz="1400" b="1" dirty="0"/>
              <a:t>Protein expression </a:t>
            </a:r>
          </a:p>
          <a:p>
            <a:r>
              <a:rPr lang="es-MX" sz="1400" dirty="0"/>
              <a:t>Increased PD-L1 expresion.</a:t>
            </a:r>
            <a:endParaRPr lang="en-US" sz="1400" dirty="0"/>
          </a:p>
          <a:p>
            <a:r>
              <a:rPr lang="en-US" sz="1400" dirty="0"/>
              <a:t>Increased secretion of IFN-γ and other stimulatory cytokines.</a:t>
            </a:r>
            <a:r>
              <a:rPr lang="en-US" sz="1400" b="1" dirty="0"/>
              <a:t> </a:t>
            </a:r>
          </a:p>
          <a:p>
            <a:r>
              <a:rPr lang="en-US" sz="1400" dirty="0"/>
              <a:t>High neoantigen load.</a:t>
            </a:r>
          </a:p>
          <a:p>
            <a:endParaRPr lang="en-US" sz="1400" b="1" dirty="0"/>
          </a:p>
          <a:p>
            <a:pPr marL="0" indent="0">
              <a:buNone/>
            </a:pPr>
            <a:r>
              <a:rPr lang="en-US" sz="1400" b="1" dirty="0"/>
              <a:t>Gene signatures</a:t>
            </a:r>
          </a:p>
          <a:p>
            <a:r>
              <a:rPr lang="en-US" sz="1400" dirty="0"/>
              <a:t>Low Tumoral Mutational Burden (TMB)</a:t>
            </a:r>
          </a:p>
          <a:p>
            <a:r>
              <a:rPr lang="en-US" sz="1400" dirty="0"/>
              <a:t>Overexpression of IGK, GBP1, STAT1, IGLL5, and OCLN5.</a:t>
            </a:r>
          </a:p>
        </p:txBody>
      </p:sp>
      <p:pic>
        <p:nvPicPr>
          <p:cNvPr id="16" name="Imagen 15">
            <a:extLst>
              <a:ext uri="{FF2B5EF4-FFF2-40B4-BE49-F238E27FC236}">
                <a16:creationId xmlns:a16="http://schemas.microsoft.com/office/drawing/2014/main" id="{51B9C8F3-7D78-483B-845D-5CC8D0B4AB21}"/>
              </a:ext>
            </a:extLst>
          </p:cNvPr>
          <p:cNvPicPr>
            <a:picLocks noChangeAspect="1"/>
          </p:cNvPicPr>
          <p:nvPr/>
        </p:nvPicPr>
        <p:blipFill rotWithShape="1">
          <a:blip r:embed="rId2"/>
          <a:srcRect l="55208" r="689" b="32304"/>
          <a:stretch/>
        </p:blipFill>
        <p:spPr>
          <a:xfrm>
            <a:off x="7253445" y="4076905"/>
            <a:ext cx="2844059" cy="2125730"/>
          </a:xfrm>
          <a:prstGeom prst="rect">
            <a:avLst/>
          </a:prstGeom>
        </p:spPr>
      </p:pic>
      <p:sp>
        <p:nvSpPr>
          <p:cNvPr id="17" name="Rectangle 24">
            <a:extLst>
              <a:ext uri="{FF2B5EF4-FFF2-40B4-BE49-F238E27FC236}">
                <a16:creationId xmlns:a16="http://schemas.microsoft.com/office/drawing/2014/main" id="{3075EA6E-B21E-4EA3-8B70-AA1803EA006C}"/>
              </a:ext>
            </a:extLst>
          </p:cNvPr>
          <p:cNvSpPr/>
          <p:nvPr/>
        </p:nvSpPr>
        <p:spPr>
          <a:xfrm>
            <a:off x="2429950" y="6493395"/>
            <a:ext cx="10341497" cy="246221"/>
          </a:xfrm>
          <a:prstGeom prst="rect">
            <a:avLst/>
          </a:prstGeom>
        </p:spPr>
        <p:txBody>
          <a:bodyPr wrap="square">
            <a:spAutoFit/>
          </a:bodyPr>
          <a:lstStyle/>
          <a:p>
            <a:r>
              <a:rPr lang="en-US" sz="1000" dirty="0" err="1"/>
              <a:t>Darvin</a:t>
            </a:r>
            <a:r>
              <a:rPr lang="en-US" sz="1000" dirty="0"/>
              <a:t>, P., et al(2018). Immune checkpoint inhibitors: recent progress and potential biomarkers. Experimental &amp; molecular medicine, 50(12), 165. </a:t>
            </a:r>
            <a:endParaRPr lang="en-US" sz="1000" dirty="0">
              <a:effectLst/>
            </a:endParaRPr>
          </a:p>
        </p:txBody>
      </p:sp>
    </p:spTree>
    <p:extLst>
      <p:ext uri="{BB962C8B-B14F-4D97-AF65-F5344CB8AC3E}">
        <p14:creationId xmlns:p14="http://schemas.microsoft.com/office/powerpoint/2010/main" val="105957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8-04-22 a la(s) 21.45.4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249" y="1500110"/>
            <a:ext cx="8823099" cy="4566689"/>
          </a:xfrm>
          <a:prstGeom prst="rect">
            <a:avLst/>
          </a:prstGeom>
        </p:spPr>
      </p:pic>
      <p:sp>
        <p:nvSpPr>
          <p:cNvPr id="4" name="Rectángulo 3"/>
          <p:cNvSpPr/>
          <p:nvPr/>
        </p:nvSpPr>
        <p:spPr>
          <a:xfrm>
            <a:off x="560213" y="231113"/>
            <a:ext cx="7036569" cy="492186"/>
          </a:xfrm>
          <a:prstGeom prst="rect">
            <a:avLst/>
          </a:prstGeom>
        </p:spPr>
        <p:txBody>
          <a:bodyPr wrap="none">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2599" b="1" i="0" u="none" strike="noStrike" kern="1200" cap="none" spc="0" normalizeH="0" baseline="0" noProof="0" dirty="0">
                <a:ln>
                  <a:noFill/>
                </a:ln>
                <a:solidFill>
                  <a:srgbClr val="8D0E57"/>
                </a:solidFill>
                <a:effectLst/>
                <a:uLnTx/>
                <a:uFillTx/>
                <a:latin typeface="Arial"/>
                <a:ea typeface="+mn-ea"/>
                <a:cs typeface="+mn-cs"/>
              </a:rPr>
              <a:t>Tumor types differ in their immunogenicity </a:t>
            </a:r>
          </a:p>
        </p:txBody>
      </p:sp>
      <p:sp>
        <p:nvSpPr>
          <p:cNvPr id="6" name="Rectángulo 5"/>
          <p:cNvSpPr/>
          <p:nvPr/>
        </p:nvSpPr>
        <p:spPr>
          <a:xfrm>
            <a:off x="607843" y="853304"/>
            <a:ext cx="10751965" cy="646163"/>
          </a:xfrm>
          <a:prstGeom prst="rect">
            <a:avLst/>
          </a:prstGeom>
        </p:spPr>
        <p:txBody>
          <a:bodyPr wrap="square">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Arial"/>
                <a:ea typeface="+mn-ea"/>
                <a:cs typeface="+mn-cs"/>
              </a:rPr>
              <a:t>Tumors that are potentially sensitive to immune-mediated approaches rely on the functional competence of multiple immunological elements, and may be recognized by key traits </a:t>
            </a:r>
          </a:p>
        </p:txBody>
      </p:sp>
      <p:sp>
        <p:nvSpPr>
          <p:cNvPr id="7" name="CuadroTexto 6"/>
          <p:cNvSpPr txBox="1"/>
          <p:nvPr/>
        </p:nvSpPr>
        <p:spPr>
          <a:xfrm>
            <a:off x="2107175" y="5552045"/>
            <a:ext cx="2117215" cy="369236"/>
          </a:xfrm>
          <a:prstGeom prst="rect">
            <a:avLst/>
          </a:prstGeom>
          <a:solidFill>
            <a:srgbClr val="FFFFFF"/>
          </a:solidFill>
        </p:spPr>
        <p:txBody>
          <a:bodyPr wrap="non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TUMOR MUTATIONAL</a:t>
            </a:r>
          </a:p>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BURDEN AND ANTIGENICITY</a:t>
            </a:r>
          </a:p>
        </p:txBody>
      </p:sp>
      <p:sp>
        <p:nvSpPr>
          <p:cNvPr id="8" name="CuadroTexto 7"/>
          <p:cNvSpPr txBox="1"/>
          <p:nvPr/>
        </p:nvSpPr>
        <p:spPr>
          <a:xfrm>
            <a:off x="5376650" y="5542419"/>
            <a:ext cx="1042832" cy="369236"/>
          </a:xfrm>
          <a:prstGeom prst="rect">
            <a:avLst/>
          </a:prstGeom>
          <a:solidFill>
            <a:srgbClr val="FFFFFF"/>
          </a:solidFill>
        </p:spPr>
        <p:txBody>
          <a:bodyPr wrap="non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TUMOR PD-L1</a:t>
            </a:r>
          </a:p>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EXPRESSION</a:t>
            </a:r>
          </a:p>
        </p:txBody>
      </p:sp>
      <p:sp>
        <p:nvSpPr>
          <p:cNvPr id="9" name="CuadroTexto 8"/>
          <p:cNvSpPr txBox="1"/>
          <p:nvPr/>
        </p:nvSpPr>
        <p:spPr>
          <a:xfrm>
            <a:off x="7892738" y="5532794"/>
            <a:ext cx="1712162" cy="369236"/>
          </a:xfrm>
          <a:prstGeom prst="rect">
            <a:avLst/>
          </a:prstGeom>
          <a:solidFill>
            <a:srgbClr val="FFFFFF"/>
          </a:solidFill>
        </p:spPr>
        <p:txBody>
          <a:bodyPr wrap="non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TUMOR </a:t>
            </a:r>
            <a:r>
              <a:rPr kumimoji="0" lang="mr-IN" sz="1200" b="0" i="0" u="none" strike="noStrike" kern="1200" cap="none" spc="0" normalizeH="0" baseline="0" noProof="0" dirty="0">
                <a:ln>
                  <a:noFill/>
                </a:ln>
                <a:solidFill>
                  <a:prstClr val="black"/>
                </a:solidFill>
                <a:effectLst/>
                <a:uLnTx/>
                <a:uFillTx/>
                <a:latin typeface="Arial"/>
                <a:ea typeface="+mn-ea"/>
                <a:cs typeface="Mangal" panose="02040503050203030202" pitchFamily="18" charset="0"/>
              </a:rPr>
              <a:t>–</a:t>
            </a:r>
            <a:r>
              <a:rPr kumimoji="0" lang="en-US" sz="1200" b="0" i="0" u="none" strike="noStrike" kern="1200" cap="none" spc="0" normalizeH="0" baseline="0" noProof="0" dirty="0">
                <a:ln>
                  <a:noFill/>
                </a:ln>
                <a:solidFill>
                  <a:prstClr val="black"/>
                </a:solidFill>
                <a:effectLst/>
                <a:uLnTx/>
                <a:uFillTx/>
                <a:latin typeface="Arial"/>
                <a:ea typeface="+mn-ea"/>
                <a:cs typeface="+mn-cs"/>
              </a:rPr>
              <a:t>INFILTRATING</a:t>
            </a:r>
          </a:p>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EFFECTOR T CELLS</a:t>
            </a:r>
          </a:p>
        </p:txBody>
      </p:sp>
      <p:sp>
        <p:nvSpPr>
          <p:cNvPr id="10" name="Rectángulo 9"/>
          <p:cNvSpPr/>
          <p:nvPr/>
        </p:nvSpPr>
        <p:spPr>
          <a:xfrm>
            <a:off x="1764000" y="6199434"/>
            <a:ext cx="6094413" cy="369236"/>
          </a:xfrm>
          <a:prstGeom prst="rect">
            <a:avLst/>
          </a:prstGeom>
        </p:spPr>
        <p:txBody>
          <a:bodyPr>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Beatty GL, </a:t>
            </a:r>
            <a:r>
              <a:rPr kumimoji="0" lang="en-US" sz="900" b="0" i="0" u="none" strike="noStrike" kern="1200" cap="none" spc="0" normalizeH="0" baseline="0" noProof="0" dirty="0" err="1">
                <a:ln>
                  <a:noFill/>
                </a:ln>
                <a:solidFill>
                  <a:prstClr val="black"/>
                </a:solidFill>
                <a:effectLst/>
                <a:uLnTx/>
                <a:uFillTx/>
                <a:latin typeface="Arial"/>
                <a:ea typeface="+mn-ea"/>
                <a:cs typeface="+mn-cs"/>
              </a:rPr>
              <a:t>Gladney</a:t>
            </a:r>
            <a:r>
              <a:rPr kumimoji="0" lang="en-US" sz="900" b="0" i="0" u="none" strike="noStrike" kern="1200" cap="none" spc="0" normalizeH="0" baseline="0" noProof="0" dirty="0">
                <a:ln>
                  <a:noFill/>
                </a:ln>
                <a:solidFill>
                  <a:prstClr val="black"/>
                </a:solidFill>
                <a:effectLst/>
                <a:uLnTx/>
                <a:uFillTx/>
                <a:latin typeface="Arial"/>
                <a:ea typeface="+mn-ea"/>
                <a:cs typeface="+mn-cs"/>
              </a:rPr>
              <a:t> WL. Immune escape mechanisms as a guide for cancer immunotherapy. </a:t>
            </a:r>
            <a:r>
              <a:rPr kumimoji="0" lang="en-US" sz="900" b="0" i="1" u="none" strike="noStrike" kern="1200" cap="none" spc="0" normalizeH="0" baseline="0" noProof="0" dirty="0" err="1">
                <a:ln>
                  <a:noFill/>
                </a:ln>
                <a:solidFill>
                  <a:prstClr val="black"/>
                </a:solidFill>
                <a:effectLst/>
                <a:uLnTx/>
                <a:uFillTx/>
                <a:latin typeface="Arial"/>
                <a:ea typeface="+mn-ea"/>
                <a:cs typeface="+mn-cs"/>
              </a:rPr>
              <a:t>Clin</a:t>
            </a:r>
            <a:r>
              <a:rPr kumimoji="0" lang="en-US" sz="900" b="0" i="1" u="none" strike="noStrike" kern="1200" cap="none" spc="0" normalizeH="0" baseline="0" noProof="0" dirty="0">
                <a:ln>
                  <a:noFill/>
                </a:ln>
                <a:solidFill>
                  <a:prstClr val="black"/>
                </a:solidFill>
                <a:effectLst/>
                <a:uLnTx/>
                <a:uFillTx/>
                <a:latin typeface="Arial"/>
                <a:ea typeface="+mn-ea"/>
                <a:cs typeface="+mn-cs"/>
              </a:rPr>
              <a:t> Cancer Res. </a:t>
            </a:r>
            <a:r>
              <a:rPr kumimoji="0" lang="en-US" sz="900" b="0" i="0" u="none" strike="noStrike" kern="1200" cap="none" spc="0" normalizeH="0" baseline="0" noProof="0" dirty="0">
                <a:ln>
                  <a:noFill/>
                </a:ln>
                <a:solidFill>
                  <a:prstClr val="black"/>
                </a:solidFill>
                <a:effectLst/>
                <a:uLnTx/>
                <a:uFillTx/>
                <a:latin typeface="Arial"/>
                <a:ea typeface="+mn-ea"/>
                <a:cs typeface="+mn-cs"/>
              </a:rPr>
              <a:t>2015;21(4):687-692. </a:t>
            </a:r>
          </a:p>
        </p:txBody>
      </p:sp>
    </p:spTree>
    <p:extLst>
      <p:ext uri="{BB962C8B-B14F-4D97-AF65-F5344CB8AC3E}">
        <p14:creationId xmlns:p14="http://schemas.microsoft.com/office/powerpoint/2010/main" val="42686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8-04-23 a la(s) 22.58.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732" y="716735"/>
            <a:ext cx="6127322" cy="5948422"/>
          </a:xfrm>
          <a:prstGeom prst="rect">
            <a:avLst/>
          </a:prstGeom>
        </p:spPr>
      </p:pic>
      <p:sp>
        <p:nvSpPr>
          <p:cNvPr id="4" name="Título 1"/>
          <p:cNvSpPr txBox="1">
            <a:spLocks/>
          </p:cNvSpPr>
          <p:nvPr/>
        </p:nvSpPr>
        <p:spPr>
          <a:xfrm>
            <a:off x="316009" y="192843"/>
            <a:ext cx="11684491" cy="671825"/>
          </a:xfrm>
          <a:prstGeom prst="rect">
            <a:avLst/>
          </a:prstGeom>
        </p:spPr>
        <p:txBody>
          <a:bodyPr/>
          <a:lstStyle>
            <a:lvl1pPr algn="l" defTabSz="1088158" rtl="0" eaLnBrk="1" latinLnBrk="0" hangingPunct="1">
              <a:lnSpc>
                <a:spcPct val="95000"/>
              </a:lnSpc>
              <a:spcBef>
                <a:spcPts val="0"/>
              </a:spcBef>
              <a:buNone/>
              <a:defRPr sz="2800" kern="1200">
                <a:solidFill>
                  <a:schemeClr val="accent1"/>
                </a:solidFill>
                <a:latin typeface="+mj-lt"/>
                <a:ea typeface="+mj-ea"/>
                <a:cs typeface="+mj-cs"/>
              </a:defRPr>
            </a:lvl1pPr>
          </a:lstStyle>
          <a:p>
            <a:pPr marL="0" marR="0" lvl="0" indent="0" algn="l" defTabSz="1087832" rtl="0" eaLnBrk="1" fontAlgn="auto" latinLnBrk="0" hangingPunct="1">
              <a:lnSpc>
                <a:spcPct val="95000"/>
              </a:lnSpc>
              <a:spcBef>
                <a:spcPts val="0"/>
              </a:spcBef>
              <a:spcAft>
                <a:spcPts val="0"/>
              </a:spcAft>
              <a:buClrTx/>
              <a:buSzTx/>
              <a:buFontTx/>
              <a:buNone/>
              <a:tabLst/>
              <a:defRPr/>
            </a:pPr>
            <a:r>
              <a:rPr kumimoji="0" lang="en-US" sz="2599" b="1" i="0" u="none" strike="noStrike" kern="1200" cap="none" spc="0" normalizeH="0" baseline="0" noProof="0" dirty="0">
                <a:ln>
                  <a:noFill/>
                </a:ln>
                <a:solidFill>
                  <a:srgbClr val="8D0E57"/>
                </a:solidFill>
                <a:effectLst/>
                <a:uLnTx/>
                <a:uFillTx/>
                <a:latin typeface="Arial"/>
                <a:ea typeface="+mj-ea"/>
                <a:cs typeface="+mj-cs"/>
              </a:rPr>
              <a:t>Top Immuno-Oncology Biomarkers studied in clinical trials</a:t>
            </a:r>
          </a:p>
        </p:txBody>
      </p:sp>
      <p:sp>
        <p:nvSpPr>
          <p:cNvPr id="5" name="Rectángulo 4"/>
          <p:cNvSpPr/>
          <p:nvPr/>
        </p:nvSpPr>
        <p:spPr>
          <a:xfrm>
            <a:off x="418738" y="1280235"/>
            <a:ext cx="5838918" cy="3630817"/>
          </a:xfrm>
          <a:prstGeom prst="rect">
            <a:avLst/>
          </a:prstGeom>
        </p:spPr>
        <p:txBody>
          <a:bodyPr wrap="square">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a:ea typeface="+mn-ea"/>
                <a:cs typeface="+mn-cs"/>
              </a:rPr>
              <a:t>The top “novel” </a:t>
            </a:r>
            <a:r>
              <a:rPr kumimoji="0" lang="en-US" sz="1999" b="0" i="0" u="none" strike="noStrike" kern="1200" cap="none" spc="0" normalizeH="0" baseline="0" noProof="0" dirty="0" err="1">
                <a:ln>
                  <a:noFill/>
                </a:ln>
                <a:solidFill>
                  <a:prstClr val="black"/>
                </a:solidFill>
                <a:effectLst/>
                <a:uLnTx/>
                <a:uFillTx/>
                <a:latin typeface="Arial"/>
                <a:ea typeface="+mn-ea"/>
                <a:cs typeface="+mn-cs"/>
              </a:rPr>
              <a:t>immuno</a:t>
            </a:r>
            <a:r>
              <a:rPr kumimoji="0" lang="en-US" sz="1999" b="0" i="0" u="none" strike="noStrike" kern="1200" cap="none" spc="0" normalizeH="0" baseline="0" noProof="0" dirty="0">
                <a:ln>
                  <a:noFill/>
                </a:ln>
                <a:solidFill>
                  <a:prstClr val="black"/>
                </a:solidFill>
                <a:effectLst/>
                <a:uLnTx/>
                <a:uFillTx/>
                <a:latin typeface="Arial"/>
                <a:ea typeface="+mn-ea"/>
                <a:cs typeface="+mn-cs"/>
              </a:rPr>
              <a:t>-oncology biomarkers identified across 1,100 clinical trials are:</a:t>
            </a:r>
          </a:p>
          <a:p>
            <a:pPr marL="0" marR="0" lvl="0" indent="0" algn="l" defTabSz="914103" rtl="0" eaLnBrk="1" fontAlgn="auto" latinLnBrk="0" hangingPunct="1">
              <a:lnSpc>
                <a:spcPct val="100000"/>
              </a:lnSpc>
              <a:spcBef>
                <a:spcPts val="0"/>
              </a:spcBef>
              <a:spcAft>
                <a:spcPts val="1200"/>
              </a:spcAft>
              <a:buClrTx/>
              <a:buSzTx/>
              <a:buFontTx/>
              <a:buNone/>
              <a:tabLst/>
              <a:defRPr/>
            </a:pPr>
            <a:endParaRPr kumimoji="0" lang="en-US" sz="1999" b="0" i="0" u="none" strike="noStrike" kern="1200" cap="none" spc="0" normalizeH="0" baseline="0" noProof="0" dirty="0">
              <a:ln>
                <a:noFill/>
              </a:ln>
              <a:solidFill>
                <a:prstClr val="black"/>
              </a:solidFill>
              <a:effectLst/>
              <a:uLnTx/>
              <a:uFillTx/>
              <a:latin typeface="Arial"/>
              <a:ea typeface="+mn-ea"/>
              <a:cs typeface="+mn-cs"/>
            </a:endParaRPr>
          </a:p>
          <a:p>
            <a:pPr marL="342797" marR="0" lvl="0" indent="-342797" algn="l" defTabSz="914103" rtl="0" eaLnBrk="1" fontAlgn="auto" latinLnBrk="0" hangingPunct="1">
              <a:lnSpc>
                <a:spcPct val="100000"/>
              </a:lnSpc>
              <a:spcBef>
                <a:spcPts val="0"/>
              </a:spcBef>
              <a:spcAft>
                <a:spcPts val="1200"/>
              </a:spcAft>
              <a:buClr>
                <a:srgbClr val="8D0E57"/>
              </a:buClr>
              <a:buSzTx/>
              <a:buFont typeface="Arial"/>
              <a:buChar char="•"/>
              <a:tabLst/>
              <a:defRPr/>
            </a:pPr>
            <a:r>
              <a:rPr kumimoji="0" lang="en-US" sz="1999" b="0" i="0" u="none" strike="noStrike" kern="1200" cap="none" spc="0" normalizeH="0" baseline="0" noProof="0" dirty="0">
                <a:ln>
                  <a:noFill/>
                </a:ln>
                <a:solidFill>
                  <a:prstClr val="black"/>
                </a:solidFill>
                <a:effectLst/>
                <a:uLnTx/>
                <a:uFillTx/>
                <a:latin typeface="Arial"/>
                <a:ea typeface="+mn-ea"/>
                <a:cs typeface="+mn-cs"/>
              </a:rPr>
              <a:t>Tumor-infiltrating immune cells</a:t>
            </a:r>
          </a:p>
          <a:p>
            <a:pPr marL="342797" marR="0" lvl="0" indent="-342797" algn="l" defTabSz="914103" rtl="0" eaLnBrk="1" fontAlgn="auto" latinLnBrk="0" hangingPunct="1">
              <a:lnSpc>
                <a:spcPct val="100000"/>
              </a:lnSpc>
              <a:spcBef>
                <a:spcPts val="0"/>
              </a:spcBef>
              <a:spcAft>
                <a:spcPts val="1200"/>
              </a:spcAft>
              <a:buClr>
                <a:srgbClr val="8D0E57"/>
              </a:buClr>
              <a:buSzTx/>
              <a:buFont typeface="Arial"/>
              <a:buChar char="•"/>
              <a:tabLst/>
              <a:defRPr/>
            </a:pPr>
            <a:r>
              <a:rPr kumimoji="0" lang="en-US" sz="1999" b="0" i="0" u="none" strike="noStrike" kern="1200" cap="none" spc="0" normalizeH="0" baseline="0" noProof="0" dirty="0">
                <a:ln>
                  <a:noFill/>
                </a:ln>
                <a:solidFill>
                  <a:prstClr val="black"/>
                </a:solidFill>
                <a:effectLst/>
                <a:uLnTx/>
                <a:uFillTx/>
                <a:latin typeface="Arial"/>
                <a:ea typeface="+mn-ea"/>
                <a:cs typeface="+mn-cs"/>
              </a:rPr>
              <a:t>Immune cell populations / phenotypes </a:t>
            </a:r>
          </a:p>
          <a:p>
            <a:pPr marL="342797" marR="0" lvl="0" indent="-342797" algn="l" defTabSz="914103" rtl="0" eaLnBrk="1" fontAlgn="auto" latinLnBrk="0" hangingPunct="1">
              <a:lnSpc>
                <a:spcPct val="100000"/>
              </a:lnSpc>
              <a:spcBef>
                <a:spcPts val="0"/>
              </a:spcBef>
              <a:spcAft>
                <a:spcPts val="1200"/>
              </a:spcAft>
              <a:buClr>
                <a:srgbClr val="8D0E57"/>
              </a:buClr>
              <a:buSzTx/>
              <a:buFont typeface="Arial"/>
              <a:buChar char="•"/>
              <a:tabLst/>
              <a:defRPr/>
            </a:pPr>
            <a:r>
              <a:rPr kumimoji="0" lang="en-US" sz="1999" b="0" i="0" u="none" strike="noStrike" kern="1200" cap="none" spc="0" normalizeH="0" baseline="0" noProof="0" dirty="0">
                <a:ln>
                  <a:noFill/>
                </a:ln>
                <a:solidFill>
                  <a:prstClr val="black"/>
                </a:solidFill>
                <a:effectLst/>
                <a:uLnTx/>
                <a:uFillTx/>
                <a:latin typeface="Arial"/>
                <a:ea typeface="+mn-ea"/>
                <a:cs typeface="+mn-cs"/>
              </a:rPr>
              <a:t>Cytokine profiles </a:t>
            </a:r>
          </a:p>
          <a:p>
            <a:pPr marL="342797" marR="0" lvl="0" indent="-342797" algn="l" defTabSz="914103" rtl="0" eaLnBrk="1" fontAlgn="auto" latinLnBrk="0" hangingPunct="1">
              <a:lnSpc>
                <a:spcPct val="100000"/>
              </a:lnSpc>
              <a:spcBef>
                <a:spcPts val="0"/>
              </a:spcBef>
              <a:spcAft>
                <a:spcPts val="1200"/>
              </a:spcAft>
              <a:buClr>
                <a:srgbClr val="8D0E57"/>
              </a:buClr>
              <a:buSzTx/>
              <a:buFont typeface="Arial"/>
              <a:buChar char="•"/>
              <a:tabLst/>
              <a:defRPr/>
            </a:pPr>
            <a:r>
              <a:rPr kumimoji="0" lang="en-US" sz="1999" b="0" i="0" u="none" strike="noStrike" kern="1200" cap="none" spc="0" normalizeH="0" baseline="0" noProof="0" dirty="0">
                <a:ln>
                  <a:noFill/>
                </a:ln>
                <a:solidFill>
                  <a:prstClr val="black"/>
                </a:solidFill>
                <a:effectLst/>
                <a:uLnTx/>
                <a:uFillTx/>
                <a:latin typeface="Arial"/>
                <a:ea typeface="+mn-ea"/>
                <a:cs typeface="+mn-cs"/>
              </a:rPr>
              <a:t>Tumor mutation burden / genomic mutation profiling</a:t>
            </a:r>
          </a:p>
          <a:p>
            <a:pPr marL="342797" marR="0" lvl="0" indent="-342797" algn="l" defTabSz="914103" rtl="0" eaLnBrk="1" fontAlgn="auto" latinLnBrk="0" hangingPunct="1">
              <a:lnSpc>
                <a:spcPct val="100000"/>
              </a:lnSpc>
              <a:spcBef>
                <a:spcPts val="0"/>
              </a:spcBef>
              <a:spcAft>
                <a:spcPts val="1200"/>
              </a:spcAft>
              <a:buClr>
                <a:srgbClr val="8D0E57"/>
              </a:buClr>
              <a:buSzTx/>
              <a:buFont typeface="Arial"/>
              <a:buChar char="•"/>
              <a:tabLst/>
              <a:defRPr/>
            </a:pPr>
            <a:r>
              <a:rPr kumimoji="0" lang="en-US" sz="1999" b="0" i="0" u="none" strike="noStrike" kern="1200" cap="none" spc="0" normalizeH="0" baseline="0" noProof="0" dirty="0">
                <a:ln>
                  <a:noFill/>
                </a:ln>
                <a:solidFill>
                  <a:prstClr val="black"/>
                </a:solidFill>
                <a:effectLst/>
                <a:uLnTx/>
                <a:uFillTx/>
                <a:latin typeface="Arial"/>
                <a:ea typeface="+mn-ea"/>
                <a:cs typeface="+mn-cs"/>
              </a:rPr>
              <a:t>Gene expression signatures</a:t>
            </a:r>
          </a:p>
        </p:txBody>
      </p:sp>
      <p:sp>
        <p:nvSpPr>
          <p:cNvPr id="7" name="Rectángulo 6"/>
          <p:cNvSpPr/>
          <p:nvPr/>
        </p:nvSpPr>
        <p:spPr>
          <a:xfrm>
            <a:off x="1811068" y="6249599"/>
            <a:ext cx="6233684" cy="399999"/>
          </a:xfrm>
          <a:prstGeom prst="rect">
            <a:avLst/>
          </a:prstGeom>
        </p:spPr>
        <p:txBody>
          <a:bodyPr wrap="square" lIns="121882" tIns="60941" rIns="121882" bIns="60941">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Arial"/>
                <a:ea typeface="+mn-ea"/>
                <a:cs typeface="+mn-cs"/>
              </a:rPr>
              <a:t>Source: </a:t>
            </a:r>
            <a:r>
              <a:rPr kumimoji="0" lang="en-US" sz="900" b="0" i="0" u="none" strike="noStrike" kern="1200" cap="none" spc="0" normalizeH="0" baseline="0" noProof="0" dirty="0">
                <a:ln>
                  <a:noFill/>
                </a:ln>
                <a:solidFill>
                  <a:prstClr val="black"/>
                </a:solidFill>
                <a:effectLst/>
                <a:uLnTx/>
                <a:uFillTx/>
                <a:latin typeface="Arial"/>
                <a:ea typeface="+mn-ea"/>
                <a:cs typeface="+mn-cs"/>
              </a:rPr>
              <a:t>DeciBio Consulting, LLC. Immuno-Oncology Clinical Trial Biomarker Analysis. Interactive Dashboard. Use with permission. Data retrieved on Apr 16</a:t>
            </a:r>
            <a:r>
              <a:rPr kumimoji="0" lang="en-US" sz="900" b="0" i="0" u="none" strike="noStrike" kern="1200" cap="none" spc="0" normalizeH="0" baseline="30000" noProof="0" dirty="0">
                <a:ln>
                  <a:noFill/>
                </a:ln>
                <a:solidFill>
                  <a:prstClr val="black"/>
                </a:solidFill>
                <a:effectLst/>
                <a:uLnTx/>
                <a:uFillTx/>
                <a:latin typeface="Arial"/>
                <a:ea typeface="+mn-ea"/>
                <a:cs typeface="+mn-cs"/>
              </a:rPr>
              <a:t>th</a:t>
            </a:r>
            <a:r>
              <a:rPr kumimoji="0" lang="en-US" sz="900" b="0" i="0" u="none" strike="noStrike" kern="1200" cap="none" spc="0" normalizeH="0" baseline="0" noProof="0" dirty="0">
                <a:ln>
                  <a:noFill/>
                </a:ln>
                <a:solidFill>
                  <a:prstClr val="black"/>
                </a:solidFill>
                <a:effectLst/>
                <a:uLnTx/>
                <a:uFillTx/>
                <a:latin typeface="Arial"/>
                <a:ea typeface="+mn-ea"/>
                <a:cs typeface="+mn-cs"/>
              </a:rPr>
              <a:t>, 2018. </a:t>
            </a:r>
          </a:p>
        </p:txBody>
      </p:sp>
    </p:spTree>
    <p:extLst>
      <p:ext uri="{BB962C8B-B14F-4D97-AF65-F5344CB8AC3E}">
        <p14:creationId xmlns:p14="http://schemas.microsoft.com/office/powerpoint/2010/main" val="4086120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Título">
            <a:extLst>
              <a:ext uri="{FF2B5EF4-FFF2-40B4-BE49-F238E27FC236}">
                <a16:creationId xmlns:a16="http://schemas.microsoft.com/office/drawing/2014/main" id="{434C7355-2889-4978-AA27-79A61B906F99}"/>
              </a:ext>
            </a:extLst>
          </p:cNvPr>
          <p:cNvSpPr txBox="1">
            <a:spLocks/>
          </p:cNvSpPr>
          <p:nvPr/>
        </p:nvSpPr>
        <p:spPr>
          <a:xfrm>
            <a:off x="2209224" y="675934"/>
            <a:ext cx="7770376" cy="744873"/>
          </a:xfrm>
          <a:prstGeom prst="rect">
            <a:avLst/>
          </a:prstGeom>
        </p:spPr>
        <p:txBody>
          <a:bodyPr lIns="91416" tIns="45708" rIns="91416" bIns="45708"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7086">
              <a:defRPr/>
            </a:pPr>
            <a:r>
              <a:rPr lang="en-US" altLang="es-MX" sz="4399" b="1" dirty="0">
                <a:solidFill>
                  <a:prstClr val="black"/>
                </a:solidFill>
              </a:rPr>
              <a:t>Financial Disclosures</a:t>
            </a:r>
            <a:endParaRPr lang="es-MX" altLang="es-MX" sz="4399" dirty="0">
              <a:solidFill>
                <a:prstClr val="black"/>
              </a:solidFill>
            </a:endParaRPr>
          </a:p>
        </p:txBody>
      </p:sp>
      <p:sp>
        <p:nvSpPr>
          <p:cNvPr id="139267" name="6 Marcador de contenido">
            <a:extLst>
              <a:ext uri="{FF2B5EF4-FFF2-40B4-BE49-F238E27FC236}">
                <a16:creationId xmlns:a16="http://schemas.microsoft.com/office/drawing/2014/main" id="{9C269DC2-9A8C-4D64-B2A0-68EDF65E969A}"/>
              </a:ext>
            </a:extLst>
          </p:cNvPr>
          <p:cNvSpPr txBox="1">
            <a:spLocks noChangeArrowheads="1"/>
          </p:cNvSpPr>
          <p:nvPr/>
        </p:nvSpPr>
        <p:spPr bwMode="auto">
          <a:xfrm>
            <a:off x="1919318" y="1786895"/>
            <a:ext cx="8745904" cy="290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lvl1pPr marL="341313" indent="-341313"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buFont typeface="Calibri" panose="020F0502020204030204" pitchFamily="34" charset="0"/>
              <a:buAutoNum type="arabicPeriod"/>
            </a:pPr>
            <a:r>
              <a:rPr lang="en-US" altLang="es-MX" sz="2799">
                <a:solidFill>
                  <a:srgbClr val="000000"/>
                </a:solidFill>
              </a:rPr>
              <a:t>Employment or Leadership Position: None</a:t>
            </a:r>
          </a:p>
          <a:p>
            <a:pPr eaLnBrk="1" hangingPunct="1">
              <a:buFont typeface="Calibri" panose="020F0502020204030204" pitchFamily="34" charset="0"/>
              <a:buAutoNum type="arabicPeriod"/>
            </a:pPr>
            <a:r>
              <a:rPr lang="en-US" altLang="es-MX" sz="2799">
                <a:solidFill>
                  <a:srgbClr val="000000"/>
                </a:solidFill>
              </a:rPr>
              <a:t>Advisory Role or Expert Testimony: Novartis, Bristol, BI, Roche, Lilly, Merck, Asofarma, Amgen, AstraZeneca</a:t>
            </a:r>
          </a:p>
          <a:p>
            <a:pPr eaLnBrk="1" hangingPunct="1">
              <a:buFont typeface="Calibri" panose="020F0502020204030204" pitchFamily="34" charset="0"/>
              <a:buAutoNum type="arabicPeriod"/>
            </a:pPr>
            <a:r>
              <a:rPr lang="en-US" altLang="es-MX" sz="2799">
                <a:solidFill>
                  <a:srgbClr val="000000"/>
                </a:solidFill>
              </a:rPr>
              <a:t>Stock Ownership: None</a:t>
            </a:r>
          </a:p>
          <a:p>
            <a:pPr eaLnBrk="1" hangingPunct="1">
              <a:buFont typeface="Calibri" panose="020F0502020204030204" pitchFamily="34" charset="0"/>
              <a:buAutoNum type="arabicPeriod"/>
            </a:pPr>
            <a:r>
              <a:rPr lang="en-US" altLang="es-MX" sz="2799">
                <a:solidFill>
                  <a:srgbClr val="000000"/>
                </a:solidFill>
              </a:rPr>
              <a:t>Patent, Copyright, Licensing: None</a:t>
            </a:r>
          </a:p>
          <a:p>
            <a:pPr eaLnBrk="1" hangingPunct="1">
              <a:buFont typeface="Calibri" panose="020F0502020204030204" pitchFamily="34" charset="0"/>
              <a:buAutoNum type="arabicPeriod"/>
            </a:pPr>
            <a:r>
              <a:rPr lang="en-US" altLang="es-MX" sz="2799">
                <a:solidFill>
                  <a:srgbClr val="000000"/>
                </a:solidFill>
              </a:rPr>
              <a:t>Honoraria: None</a:t>
            </a:r>
          </a:p>
          <a:p>
            <a:pPr eaLnBrk="1" hangingPunct="1">
              <a:buFont typeface="Calibri" panose="020F0502020204030204" pitchFamily="34" charset="0"/>
              <a:buAutoNum type="arabicPeriod"/>
            </a:pPr>
            <a:r>
              <a:rPr lang="en-US" altLang="es-MX" sz="2799">
                <a:solidFill>
                  <a:srgbClr val="000000"/>
                </a:solidFill>
              </a:rPr>
              <a:t>Financing or Scientific Research: Bristol, AstraZeneca, Merck, Roche</a:t>
            </a:r>
          </a:p>
          <a:p>
            <a:pPr eaLnBrk="1" hangingPunct="1">
              <a:buFont typeface="Calibri" panose="020F0502020204030204" pitchFamily="34" charset="0"/>
              <a:buAutoNum type="arabicPeriod"/>
            </a:pPr>
            <a:r>
              <a:rPr lang="en-US" altLang="es-MX" sz="2799">
                <a:solidFill>
                  <a:srgbClr val="000000"/>
                </a:solidFill>
              </a:rPr>
              <a:t>Other Financial Relationships: None</a:t>
            </a:r>
          </a:p>
          <a:p>
            <a:pPr eaLnBrk="1" hangingPunct="1">
              <a:buFont typeface="Calibri" panose="020F0502020204030204" pitchFamily="34" charset="0"/>
              <a:buAutoNum type="arabicPeriod"/>
            </a:pPr>
            <a:endParaRPr lang="es-MX" altLang="es-MX" sz="2799">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75460"/>
            <a:ext cx="7076820" cy="484061"/>
          </a:xfrm>
        </p:spPr>
        <p:txBody>
          <a:bodyPr/>
          <a:lstStyle/>
          <a:p>
            <a:r>
              <a:rPr lang="en-US" sz="2699" b="1" dirty="0"/>
              <a:t>What is in the horizon?</a:t>
            </a:r>
          </a:p>
        </p:txBody>
      </p:sp>
      <p:grpSp>
        <p:nvGrpSpPr>
          <p:cNvPr id="3" name="Agrupar 2"/>
          <p:cNvGrpSpPr/>
          <p:nvPr/>
        </p:nvGrpSpPr>
        <p:grpSpPr>
          <a:xfrm>
            <a:off x="586524" y="1242482"/>
            <a:ext cx="11002795" cy="4055142"/>
            <a:chOff x="1209508" y="1559452"/>
            <a:chExt cx="8522724" cy="3043192"/>
          </a:xfrm>
        </p:grpSpPr>
        <p:cxnSp>
          <p:nvCxnSpPr>
            <p:cNvPr id="58" name="Straight Connector 30">
              <a:extLst>
                <a:ext uri="{FF2B5EF4-FFF2-40B4-BE49-F238E27FC236}">
                  <a16:creationId xmlns:a16="http://schemas.microsoft.com/office/drawing/2014/main" id="{F1ED5DAB-117F-4BE0-A514-E1332A98BE99}"/>
                </a:ext>
              </a:extLst>
            </p:cNvPr>
            <p:cNvCxnSpPr/>
            <p:nvPr/>
          </p:nvCxnSpPr>
          <p:spPr>
            <a:xfrm>
              <a:off x="8082231" y="3519937"/>
              <a:ext cx="0" cy="548640"/>
            </a:xfrm>
            <a:prstGeom prst="line">
              <a:avLst/>
            </a:prstGeom>
            <a:noFill/>
            <a:ln w="25400" cap="flat" cmpd="sng" algn="ctr">
              <a:solidFill>
                <a:srgbClr val="7F7F7F"/>
              </a:solidFill>
              <a:prstDash val="solid"/>
              <a:tailEnd type="triangle"/>
            </a:ln>
            <a:effectLst/>
          </p:spPr>
        </p:cxnSp>
        <p:cxnSp>
          <p:nvCxnSpPr>
            <p:cNvPr id="57" name="Straight Connector 29">
              <a:extLst>
                <a:ext uri="{FF2B5EF4-FFF2-40B4-BE49-F238E27FC236}">
                  <a16:creationId xmlns:a16="http://schemas.microsoft.com/office/drawing/2014/main" id="{C2512310-27AB-4939-8FC6-39BD9603D5CD}"/>
                </a:ext>
              </a:extLst>
            </p:cNvPr>
            <p:cNvCxnSpPr/>
            <p:nvPr/>
          </p:nvCxnSpPr>
          <p:spPr>
            <a:xfrm>
              <a:off x="6917563" y="3519395"/>
              <a:ext cx="0" cy="548640"/>
            </a:xfrm>
            <a:prstGeom prst="line">
              <a:avLst/>
            </a:prstGeom>
            <a:noFill/>
            <a:ln w="25400" cap="flat" cmpd="sng" algn="ctr">
              <a:solidFill>
                <a:schemeClr val="tx2">
                  <a:lumMod val="50000"/>
                  <a:lumOff val="50000"/>
                </a:schemeClr>
              </a:solidFill>
              <a:prstDash val="solid"/>
              <a:tailEnd type="triangle"/>
            </a:ln>
            <a:effectLst/>
          </p:spPr>
        </p:cxnSp>
        <p:cxnSp>
          <p:nvCxnSpPr>
            <p:cNvPr id="54" name="Straight Connector 25">
              <a:extLst>
                <a:ext uri="{FF2B5EF4-FFF2-40B4-BE49-F238E27FC236}">
                  <a16:creationId xmlns:a16="http://schemas.microsoft.com/office/drawing/2014/main" id="{AE634F62-4FA9-450A-BF98-A15044054ED7}"/>
                </a:ext>
              </a:extLst>
            </p:cNvPr>
            <p:cNvCxnSpPr/>
            <p:nvPr/>
          </p:nvCxnSpPr>
          <p:spPr>
            <a:xfrm>
              <a:off x="4505710" y="3517730"/>
              <a:ext cx="0" cy="548640"/>
            </a:xfrm>
            <a:prstGeom prst="line">
              <a:avLst/>
            </a:prstGeom>
            <a:noFill/>
            <a:ln w="25400" cap="flat" cmpd="sng" algn="ctr">
              <a:solidFill>
                <a:schemeClr val="accent2"/>
              </a:solidFill>
              <a:prstDash val="solid"/>
              <a:tailEnd type="triangle"/>
            </a:ln>
            <a:effectLst/>
          </p:spPr>
        </p:cxnSp>
        <p:cxnSp>
          <p:nvCxnSpPr>
            <p:cNvPr id="60" name="Straight Connector 32">
              <a:extLst>
                <a:ext uri="{FF2B5EF4-FFF2-40B4-BE49-F238E27FC236}">
                  <a16:creationId xmlns:a16="http://schemas.microsoft.com/office/drawing/2014/main" id="{AE634F62-4FA9-450A-BF98-A15044054ED7}"/>
                </a:ext>
              </a:extLst>
            </p:cNvPr>
            <p:cNvCxnSpPr/>
            <p:nvPr/>
          </p:nvCxnSpPr>
          <p:spPr>
            <a:xfrm>
              <a:off x="1777991" y="3517730"/>
              <a:ext cx="0" cy="548640"/>
            </a:xfrm>
            <a:prstGeom prst="line">
              <a:avLst/>
            </a:prstGeom>
            <a:noFill/>
            <a:ln w="25400" cap="flat" cmpd="sng" algn="ctr">
              <a:solidFill>
                <a:srgbClr val="8D0E57"/>
              </a:solidFill>
              <a:prstDash val="solid"/>
              <a:tailEnd type="triangle"/>
            </a:ln>
            <a:effectLst/>
          </p:spPr>
        </p:cxnSp>
        <p:sp>
          <p:nvSpPr>
            <p:cNvPr id="36" name="Rounded Rectangle 13">
              <a:extLst>
                <a:ext uri="{FF2B5EF4-FFF2-40B4-BE49-F238E27FC236}">
                  <a16:creationId xmlns:a16="http://schemas.microsoft.com/office/drawing/2014/main" id="{636DE2D0-976F-4F55-AB13-F5B6F9F1433A}"/>
                </a:ext>
              </a:extLst>
            </p:cNvPr>
            <p:cNvSpPr/>
            <p:nvPr/>
          </p:nvSpPr>
          <p:spPr>
            <a:xfrm>
              <a:off x="1243884" y="2781856"/>
              <a:ext cx="1082566" cy="937082"/>
            </a:xfrm>
            <a:prstGeom prst="roundRect">
              <a:avLst/>
            </a:prstGeom>
            <a:solidFill>
              <a:schemeClr val="accent5"/>
            </a:solidFill>
            <a:ln w="9525" cap="flat" cmpd="sng" algn="ctr">
              <a:noFill/>
              <a:prstDash val="solid"/>
            </a:ln>
            <a:effectLst/>
          </p:spPr>
          <p:txBody>
            <a:bodyPr lIns="35991" rIns="35991" rtlCol="0" anchor="ctr"/>
            <a:lstStyle/>
            <a:p>
              <a:pPr algn="ctr" defTabSz="856719">
                <a:defRPr/>
              </a:pPr>
              <a:r>
                <a:rPr lang="en-GB" sz="1600" b="1" kern="0" dirty="0">
                  <a:solidFill>
                    <a:srgbClr val="FFFFFF"/>
                  </a:solidFill>
                  <a:latin typeface="Arial"/>
                </a:rPr>
                <a:t>TMB</a:t>
              </a:r>
            </a:p>
          </p:txBody>
        </p:sp>
        <p:sp>
          <p:nvSpPr>
            <p:cNvPr id="37" name="Rounded Rectangle 13">
              <a:extLst>
                <a:ext uri="{FF2B5EF4-FFF2-40B4-BE49-F238E27FC236}">
                  <a16:creationId xmlns:a16="http://schemas.microsoft.com/office/drawing/2014/main" id="{26B52ACB-A69A-4696-9728-D2A60D34D651}"/>
                </a:ext>
              </a:extLst>
            </p:cNvPr>
            <p:cNvSpPr/>
            <p:nvPr/>
          </p:nvSpPr>
          <p:spPr>
            <a:xfrm>
              <a:off x="2531021" y="2781856"/>
              <a:ext cx="1082566" cy="937082"/>
            </a:xfrm>
            <a:prstGeom prst="roundRect">
              <a:avLst/>
            </a:prstGeom>
            <a:solidFill>
              <a:srgbClr val="D1AFC3"/>
            </a:solidFill>
            <a:ln w="9525" cap="flat" cmpd="sng" algn="ctr">
              <a:noFill/>
              <a:prstDash val="solid"/>
            </a:ln>
            <a:effectLst/>
          </p:spPr>
          <p:txBody>
            <a:bodyPr lIns="35991" rIns="35991" rtlCol="0" anchor="ctr"/>
            <a:lstStyle/>
            <a:p>
              <a:pPr algn="ctr" defTabSz="856719">
                <a:defRPr/>
              </a:pPr>
              <a:r>
                <a:rPr lang="en-GB" sz="1600" b="1" kern="0" dirty="0">
                  <a:solidFill>
                    <a:srgbClr val="FFFFFF"/>
                  </a:solidFill>
                  <a:latin typeface="Arial"/>
                </a:rPr>
                <a:t>DNA repair</a:t>
              </a:r>
            </a:p>
            <a:p>
              <a:pPr algn="ctr" defTabSz="856719">
                <a:defRPr/>
              </a:pPr>
              <a:endParaRPr lang="en-GB" sz="1600" b="1" kern="0" dirty="0">
                <a:solidFill>
                  <a:srgbClr val="FFFFFF"/>
                </a:solidFill>
                <a:latin typeface="Arial"/>
              </a:endParaRPr>
            </a:p>
            <a:p>
              <a:pPr algn="ctr" defTabSz="856719">
                <a:defRPr/>
              </a:pPr>
              <a:r>
                <a:rPr lang="en-GB" sz="1600" b="1" kern="0" dirty="0">
                  <a:solidFill>
                    <a:srgbClr val="FFFFFF"/>
                  </a:solidFill>
                  <a:latin typeface="Arial"/>
                </a:rPr>
                <a:t>MSI</a:t>
              </a:r>
            </a:p>
          </p:txBody>
        </p:sp>
        <p:sp>
          <p:nvSpPr>
            <p:cNvPr id="38" name="Rounded Rectangle 13">
              <a:extLst>
                <a:ext uri="{FF2B5EF4-FFF2-40B4-BE49-F238E27FC236}">
                  <a16:creationId xmlns:a16="http://schemas.microsoft.com/office/drawing/2014/main" id="{BA5C49EF-E78A-4BCA-B9D6-0A974219F8AC}"/>
                </a:ext>
              </a:extLst>
            </p:cNvPr>
            <p:cNvSpPr/>
            <p:nvPr/>
          </p:nvSpPr>
          <p:spPr>
            <a:xfrm>
              <a:off x="3970505" y="2781856"/>
              <a:ext cx="1082566" cy="937082"/>
            </a:xfrm>
            <a:prstGeom prst="roundRect">
              <a:avLst/>
            </a:prstGeom>
            <a:solidFill>
              <a:schemeClr val="accent2">
                <a:lumMod val="10000"/>
                <a:lumOff val="90000"/>
              </a:schemeClr>
            </a:solidFill>
            <a:ln w="9525" cap="flat" cmpd="sng" algn="ctr">
              <a:noFill/>
              <a:prstDash val="solid"/>
            </a:ln>
            <a:effectLst/>
          </p:spPr>
          <p:txBody>
            <a:bodyPr lIns="35991" rIns="35991" rtlCol="0" anchor="ctr"/>
            <a:lstStyle/>
            <a:p>
              <a:pPr algn="ctr" defTabSz="856719">
                <a:defRPr/>
              </a:pPr>
              <a:r>
                <a:rPr lang="en-GB" sz="1600" b="1" kern="0" dirty="0">
                  <a:solidFill>
                    <a:srgbClr val="00355F"/>
                  </a:solidFill>
                  <a:latin typeface="Arial"/>
                </a:rPr>
                <a:t>Immune stimulation</a:t>
              </a:r>
            </a:p>
          </p:txBody>
        </p:sp>
        <p:sp>
          <p:nvSpPr>
            <p:cNvPr id="39" name="Rounded Rectangle 13">
              <a:extLst>
                <a:ext uri="{FF2B5EF4-FFF2-40B4-BE49-F238E27FC236}">
                  <a16:creationId xmlns:a16="http://schemas.microsoft.com/office/drawing/2014/main" id="{320DCC2B-AEF1-4516-A37F-F458F5BCDDE2}"/>
                </a:ext>
              </a:extLst>
            </p:cNvPr>
            <p:cNvSpPr/>
            <p:nvPr/>
          </p:nvSpPr>
          <p:spPr>
            <a:xfrm>
              <a:off x="5142431" y="2781856"/>
              <a:ext cx="1082566" cy="937082"/>
            </a:xfrm>
            <a:prstGeom prst="roundRect">
              <a:avLst/>
            </a:prstGeom>
            <a:solidFill>
              <a:srgbClr val="D6EDFF"/>
            </a:solidFill>
            <a:ln w="9525" cap="flat" cmpd="sng" algn="ctr">
              <a:noFill/>
              <a:prstDash val="solid"/>
            </a:ln>
            <a:effectLst/>
          </p:spPr>
          <p:txBody>
            <a:bodyPr lIns="35991" rIns="35991" rtlCol="0" anchor="ctr"/>
            <a:lstStyle/>
            <a:p>
              <a:pPr algn="ctr" defTabSz="856719">
                <a:defRPr/>
              </a:pPr>
              <a:r>
                <a:rPr lang="en-GB" sz="1600" b="1" kern="0" dirty="0">
                  <a:solidFill>
                    <a:srgbClr val="00355F"/>
                  </a:solidFill>
                  <a:latin typeface="Arial"/>
                </a:rPr>
                <a:t>TCR clonality</a:t>
              </a:r>
            </a:p>
          </p:txBody>
        </p:sp>
        <p:sp>
          <p:nvSpPr>
            <p:cNvPr id="40" name="Rounded Rectangle 13">
              <a:extLst>
                <a:ext uri="{FF2B5EF4-FFF2-40B4-BE49-F238E27FC236}">
                  <a16:creationId xmlns:a16="http://schemas.microsoft.com/office/drawing/2014/main" id="{B41E1738-4009-4ECC-93A1-329E61A2D76E}"/>
                </a:ext>
              </a:extLst>
            </p:cNvPr>
            <p:cNvSpPr/>
            <p:nvPr/>
          </p:nvSpPr>
          <p:spPr>
            <a:xfrm>
              <a:off x="6361767" y="2781856"/>
              <a:ext cx="1082566" cy="937082"/>
            </a:xfrm>
            <a:prstGeom prst="roundRect">
              <a:avLst/>
            </a:prstGeom>
            <a:solidFill>
              <a:srgbClr val="DBDDDF"/>
            </a:solidFill>
            <a:ln w="9525" cap="flat" cmpd="sng" algn="ctr">
              <a:noFill/>
              <a:prstDash val="solid"/>
            </a:ln>
            <a:effectLst/>
          </p:spPr>
          <p:txBody>
            <a:bodyPr lIns="35991" rIns="35991" rtlCol="0" anchor="ctr"/>
            <a:lstStyle/>
            <a:p>
              <a:pPr algn="ctr" defTabSz="856719">
                <a:defRPr/>
              </a:pPr>
              <a:r>
                <a:rPr lang="en-GB" sz="1400" b="1" kern="0" dirty="0">
                  <a:solidFill>
                    <a:srgbClr val="595959"/>
                  </a:solidFill>
                  <a:latin typeface="Arial"/>
                </a:rPr>
                <a:t>Immuno-phenotyping</a:t>
              </a:r>
            </a:p>
          </p:txBody>
        </p:sp>
        <p:sp>
          <p:nvSpPr>
            <p:cNvPr id="41" name="Rounded Rectangle 13">
              <a:extLst>
                <a:ext uri="{FF2B5EF4-FFF2-40B4-BE49-F238E27FC236}">
                  <a16:creationId xmlns:a16="http://schemas.microsoft.com/office/drawing/2014/main" id="{DA728034-B9D4-4C68-B10F-120396E378A5}"/>
                </a:ext>
              </a:extLst>
            </p:cNvPr>
            <p:cNvSpPr/>
            <p:nvPr/>
          </p:nvSpPr>
          <p:spPr>
            <a:xfrm>
              <a:off x="7533693" y="2781856"/>
              <a:ext cx="1082566" cy="937082"/>
            </a:xfrm>
            <a:prstGeom prst="roundRect">
              <a:avLst/>
            </a:prstGeom>
            <a:solidFill>
              <a:schemeClr val="accent6">
                <a:lumMod val="40000"/>
                <a:lumOff val="60000"/>
              </a:schemeClr>
            </a:solidFill>
            <a:ln w="9525" cap="flat" cmpd="sng" algn="ctr">
              <a:noFill/>
              <a:prstDash val="solid"/>
            </a:ln>
            <a:effectLst/>
          </p:spPr>
          <p:txBody>
            <a:bodyPr lIns="35991" rIns="35991" rtlCol="0" anchor="ctr"/>
            <a:lstStyle/>
            <a:p>
              <a:pPr algn="ctr" defTabSz="856719">
                <a:defRPr/>
              </a:pPr>
              <a:r>
                <a:rPr lang="en-GB" sz="1600" b="1" kern="0" dirty="0">
                  <a:solidFill>
                    <a:srgbClr val="000000">
                      <a:lumMod val="65000"/>
                      <a:lumOff val="35000"/>
                    </a:srgbClr>
                  </a:solidFill>
                  <a:latin typeface="Arial"/>
                </a:rPr>
                <a:t>Checkpoint activation</a:t>
              </a:r>
            </a:p>
          </p:txBody>
        </p:sp>
        <p:sp>
          <p:nvSpPr>
            <p:cNvPr id="42" name="Rounded Rectangle 13">
              <a:extLst>
                <a:ext uri="{FF2B5EF4-FFF2-40B4-BE49-F238E27FC236}">
                  <a16:creationId xmlns:a16="http://schemas.microsoft.com/office/drawing/2014/main" id="{2B1A8770-E694-43EF-B1D2-94B8BDA1D4F5}"/>
                </a:ext>
              </a:extLst>
            </p:cNvPr>
            <p:cNvSpPr/>
            <p:nvPr/>
          </p:nvSpPr>
          <p:spPr>
            <a:xfrm>
              <a:off x="8649666" y="2781856"/>
              <a:ext cx="1082566" cy="937082"/>
            </a:xfrm>
            <a:prstGeom prst="roundRect">
              <a:avLst/>
            </a:prstGeom>
            <a:solidFill>
              <a:srgbClr val="DBDDDF"/>
            </a:solidFill>
            <a:ln w="9525" cap="flat" cmpd="sng" algn="ctr">
              <a:noFill/>
              <a:prstDash val="solid"/>
            </a:ln>
            <a:effectLst/>
          </p:spPr>
          <p:txBody>
            <a:bodyPr lIns="35991" rIns="35991" rtlCol="0" anchor="ctr"/>
            <a:lstStyle/>
            <a:p>
              <a:pPr algn="ctr" defTabSz="856719">
                <a:defRPr/>
              </a:pPr>
              <a:r>
                <a:rPr lang="en-GB" sz="1600" b="1" kern="0" dirty="0">
                  <a:solidFill>
                    <a:srgbClr val="595959"/>
                  </a:solidFill>
                  <a:latin typeface="Arial"/>
                </a:rPr>
                <a:t>Immune regulation</a:t>
              </a:r>
            </a:p>
          </p:txBody>
        </p:sp>
        <p:cxnSp>
          <p:nvCxnSpPr>
            <p:cNvPr id="43" name="Straight Connector 18">
              <a:extLst>
                <a:ext uri="{FF2B5EF4-FFF2-40B4-BE49-F238E27FC236}">
                  <a16:creationId xmlns:a16="http://schemas.microsoft.com/office/drawing/2014/main" id="{D645F132-5118-4B0F-8E49-A3E725F436A0}"/>
                </a:ext>
              </a:extLst>
            </p:cNvPr>
            <p:cNvCxnSpPr/>
            <p:nvPr/>
          </p:nvCxnSpPr>
          <p:spPr>
            <a:xfrm>
              <a:off x="1775574" y="2233216"/>
              <a:ext cx="0" cy="548640"/>
            </a:xfrm>
            <a:prstGeom prst="line">
              <a:avLst/>
            </a:prstGeom>
            <a:noFill/>
            <a:ln w="25400" cap="flat" cmpd="sng" algn="ctr">
              <a:solidFill>
                <a:schemeClr val="accent1"/>
              </a:solidFill>
              <a:prstDash val="solid"/>
              <a:tailEnd type="triangle"/>
            </a:ln>
            <a:effectLst/>
          </p:spPr>
        </p:cxnSp>
        <p:cxnSp>
          <p:nvCxnSpPr>
            <p:cNvPr id="44" name="Straight Connector 19">
              <a:extLst>
                <a:ext uri="{FF2B5EF4-FFF2-40B4-BE49-F238E27FC236}">
                  <a16:creationId xmlns:a16="http://schemas.microsoft.com/office/drawing/2014/main" id="{C0E587CE-F655-4DCD-B0C0-61C81AACE01C}"/>
                </a:ext>
              </a:extLst>
            </p:cNvPr>
            <p:cNvCxnSpPr/>
            <p:nvPr/>
          </p:nvCxnSpPr>
          <p:spPr>
            <a:xfrm>
              <a:off x="3077505" y="2233216"/>
              <a:ext cx="0" cy="548640"/>
            </a:xfrm>
            <a:prstGeom prst="line">
              <a:avLst/>
            </a:prstGeom>
            <a:noFill/>
            <a:ln w="25400" cap="flat" cmpd="sng" algn="ctr">
              <a:solidFill>
                <a:srgbClr val="8D0E57"/>
              </a:solidFill>
              <a:prstDash val="solid"/>
              <a:tailEnd type="triangle"/>
            </a:ln>
            <a:effectLst/>
          </p:spPr>
        </p:cxnSp>
        <p:cxnSp>
          <p:nvCxnSpPr>
            <p:cNvPr id="45" name="Straight Connector 20">
              <a:extLst>
                <a:ext uri="{FF2B5EF4-FFF2-40B4-BE49-F238E27FC236}">
                  <a16:creationId xmlns:a16="http://schemas.microsoft.com/office/drawing/2014/main" id="{627F535D-EC61-4CC2-8B21-57EC12AAE032}"/>
                </a:ext>
              </a:extLst>
            </p:cNvPr>
            <p:cNvCxnSpPr/>
            <p:nvPr/>
          </p:nvCxnSpPr>
          <p:spPr>
            <a:xfrm>
              <a:off x="4505710" y="2233216"/>
              <a:ext cx="0" cy="548640"/>
            </a:xfrm>
            <a:prstGeom prst="line">
              <a:avLst/>
            </a:prstGeom>
            <a:noFill/>
            <a:ln w="25400" cap="flat" cmpd="sng" algn="ctr">
              <a:solidFill>
                <a:srgbClr val="243E5E"/>
              </a:solidFill>
              <a:prstDash val="solid"/>
              <a:tailEnd type="triangle"/>
            </a:ln>
            <a:effectLst/>
          </p:spPr>
        </p:cxnSp>
        <p:cxnSp>
          <p:nvCxnSpPr>
            <p:cNvPr id="46" name="Straight Connector 21">
              <a:extLst>
                <a:ext uri="{FF2B5EF4-FFF2-40B4-BE49-F238E27FC236}">
                  <a16:creationId xmlns:a16="http://schemas.microsoft.com/office/drawing/2014/main" id="{68B65D0D-3B3C-49BF-B92A-9A318046F132}"/>
                </a:ext>
              </a:extLst>
            </p:cNvPr>
            <p:cNvCxnSpPr/>
            <p:nvPr/>
          </p:nvCxnSpPr>
          <p:spPr>
            <a:xfrm>
              <a:off x="5698784" y="2233216"/>
              <a:ext cx="0" cy="548640"/>
            </a:xfrm>
            <a:prstGeom prst="line">
              <a:avLst/>
            </a:prstGeom>
            <a:noFill/>
            <a:ln w="25400" cap="flat" cmpd="sng" algn="ctr">
              <a:solidFill>
                <a:srgbClr val="243E5E"/>
              </a:solidFill>
              <a:prstDash val="solid"/>
              <a:tailEnd type="triangle"/>
            </a:ln>
            <a:effectLst/>
          </p:spPr>
        </p:cxnSp>
        <p:cxnSp>
          <p:nvCxnSpPr>
            <p:cNvPr id="47" name="Straight Connector 22">
              <a:extLst>
                <a:ext uri="{FF2B5EF4-FFF2-40B4-BE49-F238E27FC236}">
                  <a16:creationId xmlns:a16="http://schemas.microsoft.com/office/drawing/2014/main" id="{3E8D1782-4D60-444B-A31C-A33351A1D26B}"/>
                </a:ext>
              </a:extLst>
            </p:cNvPr>
            <p:cNvCxnSpPr/>
            <p:nvPr/>
          </p:nvCxnSpPr>
          <p:spPr>
            <a:xfrm>
              <a:off x="6595766" y="2233216"/>
              <a:ext cx="0" cy="548640"/>
            </a:xfrm>
            <a:prstGeom prst="line">
              <a:avLst/>
            </a:prstGeom>
            <a:noFill/>
            <a:ln w="25400" cap="flat" cmpd="sng" algn="ctr">
              <a:solidFill>
                <a:srgbClr val="243E5E"/>
              </a:solidFill>
              <a:prstDash val="solid"/>
              <a:tailEnd type="triangle"/>
            </a:ln>
            <a:effectLst/>
          </p:spPr>
        </p:cxnSp>
        <p:cxnSp>
          <p:nvCxnSpPr>
            <p:cNvPr id="48" name="Straight Connector 23">
              <a:extLst>
                <a:ext uri="{FF2B5EF4-FFF2-40B4-BE49-F238E27FC236}">
                  <a16:creationId xmlns:a16="http://schemas.microsoft.com/office/drawing/2014/main" id="{C7DCA579-A92A-4B8E-988C-AB1EBD43866B}"/>
                </a:ext>
              </a:extLst>
            </p:cNvPr>
            <p:cNvCxnSpPr/>
            <p:nvPr/>
          </p:nvCxnSpPr>
          <p:spPr>
            <a:xfrm>
              <a:off x="7205366" y="2222214"/>
              <a:ext cx="0" cy="548640"/>
            </a:xfrm>
            <a:prstGeom prst="line">
              <a:avLst/>
            </a:prstGeom>
            <a:noFill/>
            <a:ln w="25400" cap="flat" cmpd="sng" algn="ctr">
              <a:solidFill>
                <a:srgbClr val="9BBB59">
                  <a:lumMod val="50000"/>
                </a:srgbClr>
              </a:solidFill>
              <a:prstDash val="solid"/>
              <a:tailEnd type="triangle"/>
            </a:ln>
            <a:effectLst/>
          </p:spPr>
        </p:cxnSp>
        <p:cxnSp>
          <p:nvCxnSpPr>
            <p:cNvPr id="49" name="Straight Connector 24">
              <a:extLst>
                <a:ext uri="{FF2B5EF4-FFF2-40B4-BE49-F238E27FC236}">
                  <a16:creationId xmlns:a16="http://schemas.microsoft.com/office/drawing/2014/main" id="{1250BBD8-F71A-402E-9C5D-5FF6689044C4}"/>
                </a:ext>
              </a:extLst>
            </p:cNvPr>
            <p:cNvCxnSpPr/>
            <p:nvPr/>
          </p:nvCxnSpPr>
          <p:spPr>
            <a:xfrm>
              <a:off x="8076223" y="2222214"/>
              <a:ext cx="0" cy="548640"/>
            </a:xfrm>
            <a:prstGeom prst="line">
              <a:avLst/>
            </a:prstGeom>
            <a:noFill/>
            <a:ln w="25400" cap="flat" cmpd="sng" algn="ctr">
              <a:solidFill>
                <a:srgbClr val="9BBB59">
                  <a:lumMod val="50000"/>
                </a:srgbClr>
              </a:solidFill>
              <a:prstDash val="solid"/>
              <a:tailEnd type="triangle"/>
            </a:ln>
            <a:effectLst/>
          </p:spPr>
        </p:cxnSp>
        <p:cxnSp>
          <p:nvCxnSpPr>
            <p:cNvPr id="50" name="Straight Connector 27">
              <a:extLst>
                <a:ext uri="{FF2B5EF4-FFF2-40B4-BE49-F238E27FC236}">
                  <a16:creationId xmlns:a16="http://schemas.microsoft.com/office/drawing/2014/main" id="{5E0FD4DA-C537-431D-AAB0-96CB6AAD3AB1}"/>
                </a:ext>
              </a:extLst>
            </p:cNvPr>
            <p:cNvCxnSpPr/>
            <p:nvPr/>
          </p:nvCxnSpPr>
          <p:spPr>
            <a:xfrm>
              <a:off x="9190946" y="2222214"/>
              <a:ext cx="0" cy="548640"/>
            </a:xfrm>
            <a:prstGeom prst="line">
              <a:avLst/>
            </a:prstGeom>
            <a:noFill/>
            <a:ln w="25400" cap="flat" cmpd="sng" algn="ctr">
              <a:solidFill>
                <a:srgbClr val="9BBB59">
                  <a:lumMod val="50000"/>
                </a:srgbClr>
              </a:solidFill>
              <a:prstDash val="solid"/>
              <a:tailEnd type="triangle"/>
            </a:ln>
            <a:effectLst/>
          </p:spPr>
        </p:cxnSp>
        <p:sp>
          <p:nvSpPr>
            <p:cNvPr id="51" name="Rounded Rectangle 13">
              <a:extLst>
                <a:ext uri="{FF2B5EF4-FFF2-40B4-BE49-F238E27FC236}">
                  <a16:creationId xmlns:a16="http://schemas.microsoft.com/office/drawing/2014/main" id="{9C796D7F-31E7-4C1E-A894-D2C5191DE89C}"/>
                </a:ext>
              </a:extLst>
            </p:cNvPr>
            <p:cNvSpPr/>
            <p:nvPr/>
          </p:nvSpPr>
          <p:spPr>
            <a:xfrm>
              <a:off x="1209508" y="1559452"/>
              <a:ext cx="2682249" cy="937082"/>
            </a:xfrm>
            <a:prstGeom prst="roundRect">
              <a:avLst/>
            </a:prstGeom>
            <a:solidFill>
              <a:srgbClr val="830051"/>
            </a:solidFill>
            <a:ln w="9525" cap="flat" cmpd="sng" algn="ctr">
              <a:noFill/>
              <a:prstDash val="solid"/>
            </a:ln>
            <a:effectLst/>
          </p:spPr>
          <p:txBody>
            <a:bodyPr lIns="35991" rIns="35991" rtlCol="0" anchor="ctr"/>
            <a:lstStyle/>
            <a:p>
              <a:pPr algn="ctr" defTabSz="856719">
                <a:defRPr/>
              </a:pPr>
              <a:r>
                <a:rPr lang="en-GB" sz="1999" b="1" kern="0" dirty="0">
                  <a:solidFill>
                    <a:srgbClr val="FFFFFF"/>
                  </a:solidFill>
                  <a:latin typeface="Arial"/>
                </a:rPr>
                <a:t>Neoantigen </a:t>
              </a:r>
              <a:br>
                <a:rPr lang="en-GB" sz="1999" b="1" kern="0" dirty="0">
                  <a:solidFill>
                    <a:srgbClr val="FFFFFF"/>
                  </a:solidFill>
                  <a:latin typeface="Arial"/>
                </a:rPr>
              </a:br>
              <a:r>
                <a:rPr lang="en-GB" sz="1999" b="1" kern="0" dirty="0">
                  <a:solidFill>
                    <a:srgbClr val="FFFFFF"/>
                  </a:solidFill>
                  <a:latin typeface="Arial"/>
                </a:rPr>
                <a:t>generation</a:t>
              </a:r>
            </a:p>
          </p:txBody>
        </p:sp>
        <p:sp>
          <p:nvSpPr>
            <p:cNvPr id="52" name="Rounded Rectangle 13">
              <a:extLst>
                <a:ext uri="{FF2B5EF4-FFF2-40B4-BE49-F238E27FC236}">
                  <a16:creationId xmlns:a16="http://schemas.microsoft.com/office/drawing/2014/main" id="{FAFCF3B8-533B-4F24-ADCB-A19587160319}"/>
                </a:ext>
              </a:extLst>
            </p:cNvPr>
            <p:cNvSpPr/>
            <p:nvPr/>
          </p:nvSpPr>
          <p:spPr>
            <a:xfrm>
              <a:off x="4193923" y="1559452"/>
              <a:ext cx="2566053" cy="937082"/>
            </a:xfrm>
            <a:prstGeom prst="roundRect">
              <a:avLst/>
            </a:prstGeom>
            <a:solidFill>
              <a:schemeClr val="accent2"/>
            </a:solidFill>
            <a:ln w="9525" cap="flat" cmpd="sng" algn="ctr">
              <a:noFill/>
              <a:prstDash val="solid"/>
            </a:ln>
            <a:effectLst/>
          </p:spPr>
          <p:txBody>
            <a:bodyPr lIns="35991" rIns="35991" rtlCol="0" anchor="ctr"/>
            <a:lstStyle/>
            <a:p>
              <a:pPr algn="ctr" defTabSz="856719">
                <a:defRPr/>
              </a:pPr>
              <a:r>
                <a:rPr lang="en-GB" sz="1999" b="1" kern="0" dirty="0">
                  <a:solidFill>
                    <a:srgbClr val="FFFFFF"/>
                  </a:solidFill>
                  <a:latin typeface="Arial"/>
                </a:rPr>
                <a:t>Immune </a:t>
              </a:r>
              <a:br>
                <a:rPr lang="en-GB" sz="1999" b="1" kern="0" dirty="0">
                  <a:solidFill>
                    <a:srgbClr val="FFFFFF"/>
                  </a:solidFill>
                  <a:latin typeface="Arial"/>
                </a:rPr>
              </a:br>
              <a:r>
                <a:rPr lang="en-GB" sz="1999" b="1" kern="0" dirty="0">
                  <a:solidFill>
                    <a:srgbClr val="FFFFFF"/>
                  </a:solidFill>
                  <a:latin typeface="Arial"/>
                </a:rPr>
                <a:t>activation</a:t>
              </a:r>
            </a:p>
          </p:txBody>
        </p:sp>
        <p:sp>
          <p:nvSpPr>
            <p:cNvPr id="53" name="Rounded Rectangle 13">
              <a:extLst>
                <a:ext uri="{FF2B5EF4-FFF2-40B4-BE49-F238E27FC236}">
                  <a16:creationId xmlns:a16="http://schemas.microsoft.com/office/drawing/2014/main" id="{43F6CB2E-7699-4949-9013-A1EA78D34566}"/>
                </a:ext>
              </a:extLst>
            </p:cNvPr>
            <p:cNvSpPr/>
            <p:nvPr/>
          </p:nvSpPr>
          <p:spPr>
            <a:xfrm>
              <a:off x="7061673" y="1559452"/>
              <a:ext cx="2566053" cy="937082"/>
            </a:xfrm>
            <a:prstGeom prst="roundRect">
              <a:avLst/>
            </a:prstGeom>
            <a:solidFill>
              <a:schemeClr val="accent4"/>
            </a:solidFill>
            <a:ln w="9525" cap="flat" cmpd="sng" algn="ctr">
              <a:noFill/>
              <a:prstDash val="solid"/>
            </a:ln>
            <a:effectLst/>
          </p:spPr>
          <p:txBody>
            <a:bodyPr lIns="35991" rIns="35991" rtlCol="0" anchor="ctr"/>
            <a:lstStyle/>
            <a:p>
              <a:pPr algn="ctr" defTabSz="856719">
                <a:defRPr/>
              </a:pPr>
              <a:r>
                <a:rPr lang="en-GB" sz="1999" b="1" kern="0" dirty="0">
                  <a:solidFill>
                    <a:srgbClr val="FFFFFF"/>
                  </a:solidFill>
                  <a:latin typeface="Arial"/>
                </a:rPr>
                <a:t>Immune evasion/suppression</a:t>
              </a:r>
            </a:p>
          </p:txBody>
        </p:sp>
        <p:sp>
          <p:nvSpPr>
            <p:cNvPr id="55" name="Rounded Rectangle 13">
              <a:extLst>
                <a:ext uri="{FF2B5EF4-FFF2-40B4-BE49-F238E27FC236}">
                  <a16:creationId xmlns:a16="http://schemas.microsoft.com/office/drawing/2014/main" id="{8FB0742B-71F8-4208-B1AA-6C0BDED473EA}"/>
                </a:ext>
              </a:extLst>
            </p:cNvPr>
            <p:cNvSpPr/>
            <p:nvPr/>
          </p:nvSpPr>
          <p:spPr>
            <a:xfrm>
              <a:off x="3964427" y="4066370"/>
              <a:ext cx="1082566" cy="536274"/>
            </a:xfrm>
            <a:prstGeom prst="roundRect">
              <a:avLst/>
            </a:prstGeom>
            <a:solidFill>
              <a:srgbClr val="D6EDFF"/>
            </a:solidFill>
            <a:ln w="9525" cap="flat" cmpd="sng" algn="ctr">
              <a:noFill/>
              <a:prstDash val="solid"/>
            </a:ln>
            <a:effectLst/>
          </p:spPr>
          <p:txBody>
            <a:bodyPr lIns="35991" rIns="35991" rtlCol="0" anchor="ctr"/>
            <a:lstStyle/>
            <a:p>
              <a:pPr algn="ctr" defTabSz="856719">
                <a:defRPr/>
              </a:pPr>
              <a:r>
                <a:rPr lang="en-GB" sz="1600" b="1" kern="0" dirty="0">
                  <a:solidFill>
                    <a:srgbClr val="00355F"/>
                  </a:solidFill>
                  <a:latin typeface="Arial"/>
                </a:rPr>
                <a:t>IFN</a:t>
              </a:r>
              <a:r>
                <a:rPr lang="el-GR" sz="1600" b="1" kern="0" dirty="0">
                  <a:solidFill>
                    <a:srgbClr val="00355F"/>
                  </a:solidFill>
                  <a:latin typeface="Times New Roman" panose="02020603050405020304" pitchFamily="18" charset="0"/>
                  <a:cs typeface="Times New Roman" panose="02020603050405020304" pitchFamily="18" charset="0"/>
                </a:rPr>
                <a:t>γ</a:t>
              </a:r>
              <a:r>
                <a:rPr lang="en-GB" sz="1600" b="1" kern="0" dirty="0">
                  <a:solidFill>
                    <a:srgbClr val="00355F"/>
                  </a:solidFill>
                  <a:latin typeface="Arial"/>
                  <a:cs typeface="Times New Roman" panose="02020603050405020304" pitchFamily="18" charset="0"/>
                </a:rPr>
                <a:t> gene signature</a:t>
              </a:r>
              <a:endParaRPr lang="en-GB" sz="1600" b="1" kern="0" dirty="0">
                <a:solidFill>
                  <a:srgbClr val="00355F"/>
                </a:solidFill>
                <a:latin typeface="Arial"/>
              </a:endParaRPr>
            </a:p>
          </p:txBody>
        </p:sp>
        <p:sp>
          <p:nvSpPr>
            <p:cNvPr id="56" name="Rounded Rectangle 13">
              <a:extLst>
                <a:ext uri="{FF2B5EF4-FFF2-40B4-BE49-F238E27FC236}">
                  <a16:creationId xmlns:a16="http://schemas.microsoft.com/office/drawing/2014/main" id="{7F6B405D-9BB7-4149-9E4D-3E71B4DA5E14}"/>
                </a:ext>
              </a:extLst>
            </p:cNvPr>
            <p:cNvSpPr/>
            <p:nvPr/>
          </p:nvSpPr>
          <p:spPr>
            <a:xfrm>
              <a:off x="6478689" y="4066370"/>
              <a:ext cx="1931287" cy="536274"/>
            </a:xfrm>
            <a:prstGeom prst="roundRect">
              <a:avLst/>
            </a:prstGeom>
            <a:solidFill>
              <a:srgbClr val="DBDDDF"/>
            </a:solidFill>
            <a:ln w="9525" cap="flat" cmpd="sng" algn="ctr">
              <a:noFill/>
              <a:prstDash val="solid"/>
            </a:ln>
            <a:effectLst/>
          </p:spPr>
          <p:txBody>
            <a:bodyPr lIns="35991" rIns="35991" rtlCol="0" anchor="ctr"/>
            <a:lstStyle/>
            <a:p>
              <a:pPr algn="ctr" defTabSz="856719">
                <a:defRPr/>
              </a:pPr>
              <a:r>
                <a:rPr lang="en-GB" sz="1600" b="1" kern="0" dirty="0">
                  <a:solidFill>
                    <a:srgbClr val="595959"/>
                  </a:solidFill>
                  <a:latin typeface="Arial"/>
                </a:rPr>
                <a:t>CD8 and PD-L1 combined analysis</a:t>
              </a:r>
            </a:p>
          </p:txBody>
        </p:sp>
        <p:sp>
          <p:nvSpPr>
            <p:cNvPr id="59" name="Rounded Rectangle 13">
              <a:extLst>
                <a:ext uri="{FF2B5EF4-FFF2-40B4-BE49-F238E27FC236}">
                  <a16:creationId xmlns:a16="http://schemas.microsoft.com/office/drawing/2014/main" id="{8FB0742B-71F8-4208-B1AA-6C0BDED473EA}"/>
                </a:ext>
              </a:extLst>
            </p:cNvPr>
            <p:cNvSpPr/>
            <p:nvPr/>
          </p:nvSpPr>
          <p:spPr>
            <a:xfrm>
              <a:off x="1250947" y="4066370"/>
              <a:ext cx="1753745" cy="536274"/>
            </a:xfrm>
            <a:prstGeom prst="roundRect">
              <a:avLst/>
            </a:prstGeom>
            <a:solidFill>
              <a:srgbClr val="D1AFC3"/>
            </a:solidFill>
            <a:ln w="9525" cap="flat" cmpd="sng" algn="ctr">
              <a:noFill/>
              <a:prstDash val="solid"/>
            </a:ln>
            <a:effectLst/>
          </p:spPr>
          <p:txBody>
            <a:bodyPr lIns="35991" rIns="35991" rtlCol="0" anchor="ctr"/>
            <a:lstStyle/>
            <a:p>
              <a:pPr algn="ctr" defTabSz="856719">
                <a:defRPr/>
              </a:pPr>
              <a:r>
                <a:rPr lang="en-GB" sz="1600" b="1" kern="0" dirty="0">
                  <a:solidFill>
                    <a:srgbClr val="FFFFFF"/>
                  </a:solidFill>
                  <a:latin typeface="Arial"/>
                </a:rPr>
                <a:t>Tumour mutational burden</a:t>
              </a:r>
            </a:p>
          </p:txBody>
        </p:sp>
      </p:grpSp>
    </p:spTree>
    <p:extLst>
      <p:ext uri="{BB962C8B-B14F-4D97-AF65-F5344CB8AC3E}">
        <p14:creationId xmlns:p14="http://schemas.microsoft.com/office/powerpoint/2010/main" val="218654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0544" y="312625"/>
            <a:ext cx="11146110" cy="738472"/>
          </a:xfrm>
        </p:spPr>
        <p:txBody>
          <a:bodyPr/>
          <a:lstStyle/>
          <a:p>
            <a:r>
              <a:rPr lang="en-GB" sz="2399" dirty="0">
                <a:solidFill>
                  <a:srgbClr val="FF0000"/>
                </a:solidFill>
              </a:rPr>
              <a:t>Numerous studies across multiple tumour types show that higher levels of PD-L1 expression enriches for response to anti-PD-1/PD-L1 immunotherapy</a:t>
            </a:r>
          </a:p>
        </p:txBody>
      </p:sp>
      <p:sp>
        <p:nvSpPr>
          <p:cNvPr id="4" name="Text Placeholder 3"/>
          <p:cNvSpPr>
            <a:spLocks noGrp="1"/>
          </p:cNvSpPr>
          <p:nvPr>
            <p:ph type="body" sz="quarter" idx="4294967295"/>
          </p:nvPr>
        </p:nvSpPr>
        <p:spPr>
          <a:xfrm>
            <a:off x="79311" y="5882505"/>
            <a:ext cx="8619241" cy="846166"/>
          </a:xfrm>
        </p:spPr>
        <p:txBody>
          <a:bodyPr/>
          <a:lstStyle/>
          <a:p>
            <a:r>
              <a:rPr lang="en-GB" sz="1100" dirty="0">
                <a:solidFill>
                  <a:srgbClr val="000000"/>
                </a:solidFill>
              </a:rPr>
              <a:t>Direct comparisons cannot be made between agents due to different trial designs, patient populations, treatment line, PD-L1 assays and PD-L1 expression cut-off used</a:t>
            </a:r>
            <a:br>
              <a:rPr lang="en-GB" sz="1100" dirty="0">
                <a:solidFill>
                  <a:srgbClr val="000000"/>
                </a:solidFill>
              </a:rPr>
            </a:br>
            <a:r>
              <a:rPr lang="en-GB" sz="1100" dirty="0">
                <a:solidFill>
                  <a:srgbClr val="000000"/>
                </a:solidFill>
              </a:rPr>
              <a:t> NSCLC, non-small cell lung cancer; HNSCC, </a:t>
            </a:r>
            <a:r>
              <a:rPr lang="en-US" sz="1100" dirty="0">
                <a:solidFill>
                  <a:srgbClr val="000000"/>
                </a:solidFill>
              </a:rPr>
              <a:t>head and neck squamous cell carcinoma</a:t>
            </a:r>
            <a:r>
              <a:rPr lang="en-GB" sz="1100" dirty="0">
                <a:solidFill>
                  <a:srgbClr val="000000"/>
                </a:solidFill>
              </a:rPr>
              <a:t>; UC, urothelial carcinoma</a:t>
            </a:r>
          </a:p>
          <a:p>
            <a:r>
              <a:rPr lang="en-GB" sz="1100" dirty="0">
                <a:solidFill>
                  <a:srgbClr val="000000"/>
                </a:solidFill>
              </a:rPr>
              <a:t>References are provided in the slide notes</a:t>
            </a:r>
          </a:p>
          <a:p>
            <a:r>
              <a:rPr lang="en-GB" sz="1100" dirty="0">
                <a:solidFill>
                  <a:srgbClr val="000000"/>
                </a:solidFill>
              </a:rPr>
              <a:t>ORR= Objective Response Rate</a:t>
            </a:r>
          </a:p>
        </p:txBody>
      </p:sp>
      <p:grpSp>
        <p:nvGrpSpPr>
          <p:cNvPr id="86" name="Group 85"/>
          <p:cNvGrpSpPr/>
          <p:nvPr/>
        </p:nvGrpSpPr>
        <p:grpSpPr>
          <a:xfrm>
            <a:off x="704607" y="1269134"/>
            <a:ext cx="11275226" cy="4298504"/>
            <a:chOff x="768601" y="1670058"/>
            <a:chExt cx="9865104" cy="3760919"/>
          </a:xfrm>
        </p:grpSpPr>
        <p:sp>
          <p:nvSpPr>
            <p:cNvPr id="5" name="Rounded Rectangle 4"/>
            <p:cNvSpPr/>
            <p:nvPr/>
          </p:nvSpPr>
          <p:spPr>
            <a:xfrm>
              <a:off x="9310590" y="1751347"/>
              <a:ext cx="1323115" cy="3614935"/>
            </a:xfrm>
            <a:prstGeom prst="roundRect">
              <a:avLst>
                <a:gd name="adj" fmla="val 9231"/>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lIns="53986" rIns="53986" rtlCol="0" anchor="ctr"/>
            <a:lstStyle/>
            <a:p>
              <a:pPr algn="ctr" defTabSz="609372">
                <a:spcAft>
                  <a:spcPts val="2399"/>
                </a:spcAft>
                <a:defRPr/>
              </a:pPr>
              <a:r>
                <a:rPr lang="en-GB" sz="1500" dirty="0">
                  <a:solidFill>
                    <a:prstClr val="white"/>
                  </a:solidFill>
                  <a:latin typeface="Arial"/>
                </a:rPr>
                <a:t>Monotherapies are associated with higher ORRs in patients with </a:t>
              </a:r>
              <a:br>
                <a:rPr lang="en-GB" sz="1500" dirty="0">
                  <a:solidFill>
                    <a:prstClr val="white"/>
                  </a:solidFill>
                  <a:latin typeface="Arial"/>
                </a:rPr>
              </a:br>
              <a:r>
                <a:rPr lang="en-GB" sz="1500" dirty="0">
                  <a:solidFill>
                    <a:prstClr val="white"/>
                  </a:solidFill>
                  <a:latin typeface="Arial"/>
                </a:rPr>
                <a:t>PD-L1 high tumours</a:t>
              </a:r>
            </a:p>
            <a:p>
              <a:pPr algn="ctr" defTabSz="609372">
                <a:spcAft>
                  <a:spcPts val="1200"/>
                </a:spcAft>
                <a:defRPr/>
              </a:pPr>
              <a:r>
                <a:rPr lang="en-GB" sz="1500" dirty="0">
                  <a:solidFill>
                    <a:prstClr val="white"/>
                  </a:solidFill>
                  <a:latin typeface="Arial"/>
                </a:rPr>
                <a:t>Higher responses to combination regimens are observed in patients with tumours expressing </a:t>
              </a:r>
              <a:br>
                <a:rPr lang="en-GB" sz="1500" dirty="0">
                  <a:solidFill>
                    <a:prstClr val="white"/>
                  </a:solidFill>
                  <a:latin typeface="Arial"/>
                </a:rPr>
              </a:br>
              <a:r>
                <a:rPr lang="en-GB" sz="1500" dirty="0">
                  <a:solidFill>
                    <a:prstClr val="white"/>
                  </a:solidFill>
                  <a:latin typeface="Arial"/>
                </a:rPr>
                <a:t>low/no PD-L1</a:t>
              </a:r>
            </a:p>
          </p:txBody>
        </p:sp>
        <p:sp>
          <p:nvSpPr>
            <p:cNvPr id="6" name="Rectangle 5"/>
            <p:cNvSpPr/>
            <p:nvPr/>
          </p:nvSpPr>
          <p:spPr>
            <a:xfrm>
              <a:off x="1058348" y="2294965"/>
              <a:ext cx="2632391" cy="195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00355F"/>
                  </a:solidFill>
                  <a:latin typeface="Arial"/>
                </a:rPr>
                <a:t>Nivolumab + ipilimumab (CheckMate 012) </a:t>
              </a:r>
            </a:p>
          </p:txBody>
        </p:sp>
        <p:sp>
          <p:nvSpPr>
            <p:cNvPr id="7" name="Rectangle 6"/>
            <p:cNvSpPr/>
            <p:nvPr/>
          </p:nvSpPr>
          <p:spPr>
            <a:xfrm>
              <a:off x="1058348" y="2518149"/>
              <a:ext cx="2632391" cy="195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00355F"/>
                  </a:solidFill>
                  <a:latin typeface="Arial"/>
                </a:rPr>
                <a:t>Pembrolizumab (KEYNOTE-001)</a:t>
              </a:r>
            </a:p>
          </p:txBody>
        </p:sp>
        <p:sp>
          <p:nvSpPr>
            <p:cNvPr id="8" name="Rectangle 7"/>
            <p:cNvSpPr/>
            <p:nvPr/>
          </p:nvSpPr>
          <p:spPr>
            <a:xfrm>
              <a:off x="1058348" y="2741331"/>
              <a:ext cx="2632391" cy="195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defTabSz="609372">
                <a:defRPr/>
              </a:pPr>
              <a:r>
                <a:rPr lang="en-GB" sz="1100" dirty="0">
                  <a:solidFill>
                    <a:srgbClr val="00355F"/>
                  </a:solidFill>
                  <a:latin typeface="Arial"/>
                </a:rPr>
                <a:t>Pembrolizumab + ipilimumab </a:t>
              </a:r>
              <a:r>
                <a:rPr lang="en-GB" sz="900" dirty="0">
                  <a:solidFill>
                    <a:srgbClr val="00355F"/>
                  </a:solidFill>
                  <a:latin typeface="Arial"/>
                </a:rPr>
                <a:t>(KEYNOTE-021)</a:t>
              </a:r>
            </a:p>
          </p:txBody>
        </p:sp>
        <p:sp>
          <p:nvSpPr>
            <p:cNvPr id="9" name="Rectangle 8"/>
            <p:cNvSpPr/>
            <p:nvPr/>
          </p:nvSpPr>
          <p:spPr>
            <a:xfrm>
              <a:off x="1058348" y="2964512"/>
              <a:ext cx="2632391" cy="195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00355F"/>
                  </a:solidFill>
                  <a:latin typeface="Arial"/>
                </a:rPr>
                <a:t>Durvalumab (Study 1108: NSCLC cohort)</a:t>
              </a:r>
            </a:p>
          </p:txBody>
        </p:sp>
        <p:sp>
          <p:nvSpPr>
            <p:cNvPr id="10" name="Rectangle 9"/>
            <p:cNvSpPr/>
            <p:nvPr/>
          </p:nvSpPr>
          <p:spPr>
            <a:xfrm>
              <a:off x="1058348" y="3187695"/>
              <a:ext cx="2632391" cy="195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00355F"/>
                  </a:solidFill>
                  <a:latin typeface="Arial"/>
                </a:rPr>
                <a:t>Durvalumab + tremelimumab (Study 006)</a:t>
              </a:r>
            </a:p>
          </p:txBody>
        </p:sp>
        <p:sp>
          <p:nvSpPr>
            <p:cNvPr id="11" name="Rectangle 10"/>
            <p:cNvSpPr/>
            <p:nvPr/>
          </p:nvSpPr>
          <p:spPr>
            <a:xfrm>
              <a:off x="1058348" y="3634065"/>
              <a:ext cx="2632391" cy="195763"/>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830051"/>
                  </a:solidFill>
                  <a:latin typeface="Arial"/>
                </a:rPr>
                <a:t>Pembrolizumab (KEYNOTE-012)</a:t>
              </a:r>
            </a:p>
          </p:txBody>
        </p:sp>
        <p:sp>
          <p:nvSpPr>
            <p:cNvPr id="12" name="Rectangle 11"/>
            <p:cNvSpPr/>
            <p:nvPr/>
          </p:nvSpPr>
          <p:spPr>
            <a:xfrm>
              <a:off x="1058348" y="3857246"/>
              <a:ext cx="2632391" cy="195763"/>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830051"/>
                  </a:solidFill>
                  <a:latin typeface="Arial"/>
                </a:rPr>
                <a:t>Nivolumab (CheckMate 141)</a:t>
              </a:r>
            </a:p>
          </p:txBody>
        </p:sp>
        <p:sp>
          <p:nvSpPr>
            <p:cNvPr id="13" name="Rectangle 12"/>
            <p:cNvSpPr/>
            <p:nvPr/>
          </p:nvSpPr>
          <p:spPr>
            <a:xfrm>
              <a:off x="1058348" y="4303611"/>
              <a:ext cx="2632391" cy="195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defTabSz="609372">
                <a:defRPr/>
              </a:pPr>
              <a:r>
                <a:rPr lang="en-GB" sz="1100" dirty="0">
                  <a:solidFill>
                    <a:srgbClr val="9BBB59">
                      <a:lumMod val="50000"/>
                    </a:srgbClr>
                  </a:solidFill>
                  <a:latin typeface="Arial"/>
                </a:rPr>
                <a:t>Pembrolizumab (KEYNOTE-045: UC cohort)</a:t>
              </a:r>
            </a:p>
          </p:txBody>
        </p:sp>
        <p:sp>
          <p:nvSpPr>
            <p:cNvPr id="14" name="Rectangle 13"/>
            <p:cNvSpPr/>
            <p:nvPr/>
          </p:nvSpPr>
          <p:spPr>
            <a:xfrm>
              <a:off x="1058348" y="4526796"/>
              <a:ext cx="2632391" cy="195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9BBB59">
                      <a:lumMod val="50000"/>
                    </a:srgbClr>
                  </a:solidFill>
                  <a:latin typeface="Arial"/>
                </a:rPr>
                <a:t>Nivolumab (</a:t>
              </a:r>
              <a:r>
                <a:rPr lang="en-GB" sz="1100" dirty="0" err="1">
                  <a:solidFill>
                    <a:srgbClr val="9BBB59">
                      <a:lumMod val="50000"/>
                    </a:srgbClr>
                  </a:solidFill>
                  <a:latin typeface="Arial"/>
                </a:rPr>
                <a:t>CheckMate</a:t>
              </a:r>
              <a:r>
                <a:rPr lang="en-GB" sz="1100" dirty="0">
                  <a:solidFill>
                    <a:srgbClr val="9BBB59">
                      <a:lumMod val="50000"/>
                    </a:srgbClr>
                  </a:solidFill>
                  <a:latin typeface="Arial"/>
                </a:rPr>
                <a:t> 275)</a:t>
              </a:r>
            </a:p>
          </p:txBody>
        </p:sp>
        <p:sp>
          <p:nvSpPr>
            <p:cNvPr id="15" name="Rectangle 14"/>
            <p:cNvSpPr/>
            <p:nvPr/>
          </p:nvSpPr>
          <p:spPr>
            <a:xfrm>
              <a:off x="1058348" y="4749978"/>
              <a:ext cx="2632391" cy="195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9BBB59">
                      <a:lumMod val="50000"/>
                    </a:srgbClr>
                  </a:solidFill>
                  <a:latin typeface="Arial"/>
                </a:rPr>
                <a:t>Atezolizumab (</a:t>
              </a:r>
              <a:r>
                <a:rPr lang="en-GB" sz="1100" cap="all" dirty="0">
                  <a:solidFill>
                    <a:srgbClr val="9BBB59">
                      <a:lumMod val="50000"/>
                    </a:srgbClr>
                  </a:solidFill>
                  <a:latin typeface="Arial"/>
                </a:rPr>
                <a:t>Im</a:t>
              </a:r>
              <a:r>
                <a:rPr lang="en-GB" sz="1100" dirty="0">
                  <a:solidFill>
                    <a:srgbClr val="9BBB59">
                      <a:lumMod val="50000"/>
                    </a:srgbClr>
                  </a:solidFill>
                  <a:latin typeface="Arial"/>
                </a:rPr>
                <a:t>vigor 210, PCD4989g)</a:t>
              </a:r>
            </a:p>
          </p:txBody>
        </p:sp>
        <p:sp>
          <p:nvSpPr>
            <p:cNvPr id="16" name="Rectangle 15"/>
            <p:cNvSpPr/>
            <p:nvPr/>
          </p:nvSpPr>
          <p:spPr>
            <a:xfrm>
              <a:off x="1058348" y="2071782"/>
              <a:ext cx="2632391" cy="195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00355F"/>
                  </a:solidFill>
                  <a:latin typeface="Arial"/>
                </a:rPr>
                <a:t>Nivolumab (CheckMate 057)</a:t>
              </a:r>
            </a:p>
          </p:txBody>
        </p:sp>
        <p:sp>
          <p:nvSpPr>
            <p:cNvPr id="17" name="Rectangle 16"/>
            <p:cNvSpPr/>
            <p:nvPr/>
          </p:nvSpPr>
          <p:spPr>
            <a:xfrm>
              <a:off x="1058348" y="4973160"/>
              <a:ext cx="2632391" cy="195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9BBB59">
                      <a:lumMod val="50000"/>
                    </a:srgbClr>
                  </a:solidFill>
                  <a:latin typeface="Arial"/>
                </a:rPr>
                <a:t>Avelumab (JAVELIN)</a:t>
              </a:r>
            </a:p>
          </p:txBody>
        </p:sp>
        <p:sp>
          <p:nvSpPr>
            <p:cNvPr id="18" name="Rounded Rectangle 17"/>
            <p:cNvSpPr/>
            <p:nvPr/>
          </p:nvSpPr>
          <p:spPr>
            <a:xfrm>
              <a:off x="768603" y="2069025"/>
              <a:ext cx="252259" cy="1300262"/>
            </a:xfrm>
            <a:prstGeom prst="round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noAutofit/>
            </a:bodyPr>
            <a:lstStyle/>
            <a:p>
              <a:pPr algn="ctr" defTabSz="609372">
                <a:defRPr/>
              </a:pPr>
              <a:r>
                <a:rPr lang="en-GB" sz="1999" dirty="0">
                  <a:solidFill>
                    <a:prstClr val="white"/>
                  </a:solidFill>
                  <a:latin typeface="Arial"/>
                </a:rPr>
                <a:t>NSCLC</a:t>
              </a:r>
            </a:p>
          </p:txBody>
        </p:sp>
        <p:sp>
          <p:nvSpPr>
            <p:cNvPr id="19" name="Rounded Rectangle 18"/>
            <p:cNvSpPr/>
            <p:nvPr/>
          </p:nvSpPr>
          <p:spPr>
            <a:xfrm>
              <a:off x="768602" y="3414650"/>
              <a:ext cx="252259" cy="8550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noAutofit/>
            </a:bodyPr>
            <a:lstStyle/>
            <a:p>
              <a:pPr algn="ctr" defTabSz="609372">
                <a:defRPr/>
              </a:pPr>
              <a:r>
                <a:rPr lang="en-GB" sz="1999" dirty="0">
                  <a:solidFill>
                    <a:prstClr val="white"/>
                  </a:solidFill>
                  <a:latin typeface="Arial"/>
                </a:rPr>
                <a:t>HNSCC</a:t>
              </a:r>
            </a:p>
          </p:txBody>
        </p:sp>
        <p:sp>
          <p:nvSpPr>
            <p:cNvPr id="20" name="Rounded Rectangle 19"/>
            <p:cNvSpPr/>
            <p:nvPr/>
          </p:nvSpPr>
          <p:spPr>
            <a:xfrm>
              <a:off x="768601" y="4293845"/>
              <a:ext cx="252259" cy="109176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noAutofit/>
            </a:bodyPr>
            <a:lstStyle/>
            <a:p>
              <a:pPr algn="ctr" defTabSz="609372">
                <a:defRPr/>
              </a:pPr>
              <a:r>
                <a:rPr lang="en-GB" sz="1999" dirty="0">
                  <a:solidFill>
                    <a:prstClr val="white"/>
                  </a:solidFill>
                  <a:latin typeface="Arial"/>
                </a:rPr>
                <a:t>UC</a:t>
              </a:r>
            </a:p>
          </p:txBody>
        </p:sp>
        <p:sp>
          <p:nvSpPr>
            <p:cNvPr id="21" name="TextBox 20"/>
            <p:cNvSpPr txBox="1"/>
            <p:nvPr/>
          </p:nvSpPr>
          <p:spPr bwMode="gray">
            <a:xfrm>
              <a:off x="4656932" y="1672863"/>
              <a:ext cx="974153" cy="32305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1193353">
                <a:buClr>
                  <a:srgbClr val="F0AB00"/>
                </a:buClr>
                <a:defRPr/>
              </a:pPr>
              <a:r>
                <a:rPr lang="en-US" sz="1200" b="1" dirty="0">
                  <a:solidFill>
                    <a:srgbClr val="00355F"/>
                  </a:solidFill>
                  <a:latin typeface="Arial"/>
                </a:rPr>
                <a:t>Higher ORR in PD-L1 high</a:t>
              </a:r>
            </a:p>
          </p:txBody>
        </p:sp>
        <p:sp>
          <p:nvSpPr>
            <p:cNvPr id="22" name="TextBox 21"/>
            <p:cNvSpPr txBox="1"/>
            <p:nvPr/>
          </p:nvSpPr>
          <p:spPr bwMode="gray">
            <a:xfrm>
              <a:off x="6571869" y="1670058"/>
              <a:ext cx="1266317" cy="32305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1193353">
                <a:buClr>
                  <a:srgbClr val="F0AB00"/>
                </a:buClr>
                <a:defRPr/>
              </a:pPr>
              <a:r>
                <a:rPr lang="en-US" sz="1200" b="1" dirty="0">
                  <a:solidFill>
                    <a:srgbClr val="00355F"/>
                  </a:solidFill>
                  <a:latin typeface="Arial"/>
                </a:rPr>
                <a:t>Higher ORR in </a:t>
              </a:r>
              <a:br>
                <a:rPr lang="en-US" sz="1200" b="1" dirty="0">
                  <a:solidFill>
                    <a:srgbClr val="00355F"/>
                  </a:solidFill>
                  <a:latin typeface="Arial"/>
                </a:rPr>
              </a:br>
              <a:r>
                <a:rPr lang="en-US" sz="1200" b="1" dirty="0">
                  <a:solidFill>
                    <a:srgbClr val="00355F"/>
                  </a:solidFill>
                  <a:latin typeface="Arial"/>
                </a:rPr>
                <a:t>PD-L1 low/</a:t>
              </a:r>
              <a:r>
                <a:rPr lang="en-US" sz="1200" b="1" dirty="0" err="1">
                  <a:solidFill>
                    <a:srgbClr val="00355F"/>
                  </a:solidFill>
                  <a:latin typeface="Arial"/>
                </a:rPr>
                <a:t>neg</a:t>
              </a:r>
              <a:endParaRPr lang="en-US" sz="1200" b="1" dirty="0">
                <a:solidFill>
                  <a:srgbClr val="00355F"/>
                </a:solidFill>
                <a:latin typeface="Arial"/>
              </a:endParaRPr>
            </a:p>
          </p:txBody>
        </p:sp>
        <p:cxnSp>
          <p:nvCxnSpPr>
            <p:cNvPr id="23" name="Straight Connector 22"/>
            <p:cNvCxnSpPr/>
            <p:nvPr/>
          </p:nvCxnSpPr>
          <p:spPr>
            <a:xfrm>
              <a:off x="5780933" y="2054737"/>
              <a:ext cx="1034" cy="3327662"/>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09391" y="2282148"/>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709391" y="2505742"/>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09391" y="2729338"/>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09391" y="2952933"/>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09391" y="3176528"/>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9391" y="3400122"/>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09391" y="3847313"/>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09391" y="4294502"/>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9391" y="4518098"/>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09391" y="4741693"/>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09391" y="4965288"/>
              <a:ext cx="555404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893026" y="2319873"/>
              <a:ext cx="1135973"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57–86%</a:t>
              </a:r>
              <a:endParaRPr lang="en-GB" sz="1200" b="1" dirty="0">
                <a:solidFill>
                  <a:srgbClr val="808080"/>
                </a:solidFill>
                <a:latin typeface="Arial"/>
              </a:endParaRPr>
            </a:p>
          </p:txBody>
        </p:sp>
        <p:sp>
          <p:nvSpPr>
            <p:cNvPr id="36" name="TextBox 35"/>
            <p:cNvSpPr txBox="1"/>
            <p:nvPr/>
          </p:nvSpPr>
          <p:spPr>
            <a:xfrm>
              <a:off x="5907508" y="2319873"/>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0%</a:t>
              </a:r>
            </a:p>
          </p:txBody>
        </p:sp>
        <p:sp>
          <p:nvSpPr>
            <p:cNvPr id="37" name="TextBox 36"/>
            <p:cNvSpPr txBox="1"/>
            <p:nvPr/>
          </p:nvSpPr>
          <p:spPr>
            <a:xfrm>
              <a:off x="3893026" y="2544845"/>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34–45%</a:t>
              </a:r>
            </a:p>
          </p:txBody>
        </p:sp>
        <p:sp>
          <p:nvSpPr>
            <p:cNvPr id="38" name="TextBox 37"/>
            <p:cNvSpPr txBox="1"/>
            <p:nvPr/>
          </p:nvSpPr>
          <p:spPr>
            <a:xfrm>
              <a:off x="5907508" y="2544845"/>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9–17%</a:t>
              </a:r>
            </a:p>
          </p:txBody>
        </p:sp>
        <p:sp>
          <p:nvSpPr>
            <p:cNvPr id="39" name="TextBox 38"/>
            <p:cNvSpPr txBox="1"/>
            <p:nvPr/>
          </p:nvSpPr>
          <p:spPr>
            <a:xfrm>
              <a:off x="3893026" y="2769819"/>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17%</a:t>
              </a:r>
            </a:p>
          </p:txBody>
        </p:sp>
        <p:sp>
          <p:nvSpPr>
            <p:cNvPr id="40" name="TextBox 39"/>
            <p:cNvSpPr txBox="1"/>
            <p:nvPr/>
          </p:nvSpPr>
          <p:spPr>
            <a:xfrm>
              <a:off x="5907508" y="2769819"/>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20–29%</a:t>
              </a:r>
            </a:p>
          </p:txBody>
        </p:sp>
        <p:sp>
          <p:nvSpPr>
            <p:cNvPr id="41" name="TextBox 40"/>
            <p:cNvSpPr txBox="1"/>
            <p:nvPr/>
          </p:nvSpPr>
          <p:spPr>
            <a:xfrm>
              <a:off x="3893026" y="2994791"/>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27%</a:t>
              </a:r>
            </a:p>
          </p:txBody>
        </p:sp>
        <p:sp>
          <p:nvSpPr>
            <p:cNvPr id="42" name="TextBox 41"/>
            <p:cNvSpPr txBox="1"/>
            <p:nvPr/>
          </p:nvSpPr>
          <p:spPr>
            <a:xfrm>
              <a:off x="5907508" y="2994791"/>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5%</a:t>
              </a:r>
            </a:p>
          </p:txBody>
        </p:sp>
        <p:sp>
          <p:nvSpPr>
            <p:cNvPr id="43" name="TextBox 42"/>
            <p:cNvSpPr txBox="1"/>
            <p:nvPr/>
          </p:nvSpPr>
          <p:spPr>
            <a:xfrm>
              <a:off x="3893026" y="3219765"/>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22%</a:t>
              </a:r>
            </a:p>
          </p:txBody>
        </p:sp>
        <p:sp>
          <p:nvSpPr>
            <p:cNvPr id="44" name="TextBox 43"/>
            <p:cNvSpPr txBox="1"/>
            <p:nvPr/>
          </p:nvSpPr>
          <p:spPr>
            <a:xfrm>
              <a:off x="5907508" y="3219765"/>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29–40%</a:t>
              </a:r>
            </a:p>
          </p:txBody>
        </p:sp>
        <p:sp>
          <p:nvSpPr>
            <p:cNvPr id="45" name="TextBox 44"/>
            <p:cNvSpPr txBox="1"/>
            <p:nvPr/>
          </p:nvSpPr>
          <p:spPr>
            <a:xfrm>
              <a:off x="3893026" y="3669710"/>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18–21%</a:t>
              </a:r>
            </a:p>
          </p:txBody>
        </p:sp>
        <p:sp>
          <p:nvSpPr>
            <p:cNvPr id="46" name="TextBox 45"/>
            <p:cNvSpPr txBox="1"/>
            <p:nvPr/>
          </p:nvSpPr>
          <p:spPr>
            <a:xfrm>
              <a:off x="5907508" y="3669710"/>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6–19%</a:t>
              </a:r>
            </a:p>
          </p:txBody>
        </p:sp>
        <p:sp>
          <p:nvSpPr>
            <p:cNvPr id="47" name="TextBox 46"/>
            <p:cNvSpPr txBox="1"/>
            <p:nvPr/>
          </p:nvSpPr>
          <p:spPr>
            <a:xfrm>
              <a:off x="3893026" y="3894683"/>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17–28%</a:t>
              </a:r>
            </a:p>
          </p:txBody>
        </p:sp>
        <p:sp>
          <p:nvSpPr>
            <p:cNvPr id="48" name="TextBox 47"/>
            <p:cNvSpPr txBox="1"/>
            <p:nvPr/>
          </p:nvSpPr>
          <p:spPr>
            <a:xfrm>
              <a:off x="5907508" y="3894683"/>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10–12%</a:t>
              </a:r>
            </a:p>
          </p:txBody>
        </p:sp>
        <p:sp>
          <p:nvSpPr>
            <p:cNvPr id="49" name="TextBox 48"/>
            <p:cNvSpPr txBox="1"/>
            <p:nvPr/>
          </p:nvSpPr>
          <p:spPr>
            <a:xfrm>
              <a:off x="3893026" y="4310481"/>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21.6%</a:t>
              </a:r>
            </a:p>
          </p:txBody>
        </p:sp>
        <p:sp>
          <p:nvSpPr>
            <p:cNvPr id="50" name="TextBox 49"/>
            <p:cNvSpPr txBox="1"/>
            <p:nvPr/>
          </p:nvSpPr>
          <p:spPr>
            <a:xfrm>
              <a:off x="5907508" y="4310481"/>
              <a:ext cx="1146950"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Not available</a:t>
              </a:r>
            </a:p>
          </p:txBody>
        </p:sp>
        <p:sp>
          <p:nvSpPr>
            <p:cNvPr id="51" name="TextBox 50"/>
            <p:cNvSpPr txBox="1"/>
            <p:nvPr/>
          </p:nvSpPr>
          <p:spPr>
            <a:xfrm>
              <a:off x="3893026" y="4535457"/>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25%</a:t>
              </a:r>
            </a:p>
          </p:txBody>
        </p:sp>
        <p:sp>
          <p:nvSpPr>
            <p:cNvPr id="52" name="TextBox 51"/>
            <p:cNvSpPr txBox="1"/>
            <p:nvPr/>
          </p:nvSpPr>
          <p:spPr>
            <a:xfrm>
              <a:off x="5907508" y="4535457"/>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15%</a:t>
              </a:r>
            </a:p>
          </p:txBody>
        </p:sp>
        <p:sp>
          <p:nvSpPr>
            <p:cNvPr id="53" name="TextBox 52"/>
            <p:cNvSpPr txBox="1"/>
            <p:nvPr/>
          </p:nvSpPr>
          <p:spPr>
            <a:xfrm>
              <a:off x="3893026" y="4760429"/>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26%</a:t>
              </a:r>
            </a:p>
          </p:txBody>
        </p:sp>
        <p:sp>
          <p:nvSpPr>
            <p:cNvPr id="54" name="TextBox 53"/>
            <p:cNvSpPr txBox="1"/>
            <p:nvPr/>
          </p:nvSpPr>
          <p:spPr>
            <a:xfrm>
              <a:off x="5907508" y="4760429"/>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9.5 %</a:t>
              </a:r>
            </a:p>
          </p:txBody>
        </p:sp>
        <p:sp>
          <p:nvSpPr>
            <p:cNvPr id="55" name="TextBox 54"/>
            <p:cNvSpPr txBox="1"/>
            <p:nvPr/>
          </p:nvSpPr>
          <p:spPr>
            <a:xfrm>
              <a:off x="3893026" y="4985398"/>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25%</a:t>
              </a:r>
            </a:p>
          </p:txBody>
        </p:sp>
        <p:sp>
          <p:nvSpPr>
            <p:cNvPr id="56" name="TextBox 55"/>
            <p:cNvSpPr txBox="1"/>
            <p:nvPr/>
          </p:nvSpPr>
          <p:spPr>
            <a:xfrm>
              <a:off x="5907508" y="4985398"/>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14%</a:t>
              </a:r>
            </a:p>
          </p:txBody>
        </p:sp>
        <p:sp>
          <p:nvSpPr>
            <p:cNvPr id="57" name="TextBox 56"/>
            <p:cNvSpPr txBox="1"/>
            <p:nvPr/>
          </p:nvSpPr>
          <p:spPr>
            <a:xfrm>
              <a:off x="4816212" y="2292787"/>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58" name="TextBox 57"/>
            <p:cNvSpPr txBox="1"/>
            <p:nvPr/>
          </p:nvSpPr>
          <p:spPr>
            <a:xfrm>
              <a:off x="4816212" y="2520577"/>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59" name="TextBox 58"/>
            <p:cNvSpPr txBox="1"/>
            <p:nvPr/>
          </p:nvSpPr>
          <p:spPr>
            <a:xfrm>
              <a:off x="6869021" y="2737714"/>
              <a:ext cx="297208"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0" name="TextBox 59"/>
            <p:cNvSpPr txBox="1"/>
            <p:nvPr/>
          </p:nvSpPr>
          <p:spPr>
            <a:xfrm>
              <a:off x="4816212" y="2971135"/>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1" name="TextBox 60"/>
            <p:cNvSpPr txBox="1"/>
            <p:nvPr/>
          </p:nvSpPr>
          <p:spPr>
            <a:xfrm>
              <a:off x="6876572" y="3191579"/>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2" name="TextBox 61"/>
            <p:cNvSpPr txBox="1"/>
            <p:nvPr/>
          </p:nvSpPr>
          <p:spPr>
            <a:xfrm>
              <a:off x="4816212" y="3639650"/>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3" name="TextBox 62"/>
            <p:cNvSpPr txBox="1"/>
            <p:nvPr/>
          </p:nvSpPr>
          <p:spPr>
            <a:xfrm>
              <a:off x="4815590" y="3841867"/>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4" name="TextBox 63"/>
            <p:cNvSpPr txBox="1"/>
            <p:nvPr/>
          </p:nvSpPr>
          <p:spPr>
            <a:xfrm>
              <a:off x="4816212" y="4280484"/>
              <a:ext cx="269422" cy="255754"/>
            </a:xfrm>
            <a:prstGeom prst="rect">
              <a:avLst/>
            </a:prstGeom>
            <a:noFill/>
          </p:spPr>
          <p:txBody>
            <a:bodyPr wrap="square" lIns="0" tIns="0" rIns="0" bIns="0" rtlCol="0">
              <a:spAutoFit/>
            </a:bodyPr>
            <a:lstStyle/>
            <a:p>
              <a:pPr defTabSz="609372">
                <a:defRPr/>
              </a:pPr>
              <a:endParaRPr lang="en-GB" sz="1899" b="1" dirty="0">
                <a:solidFill>
                  <a:srgbClr val="00355F"/>
                </a:solidFill>
                <a:latin typeface="Arial"/>
              </a:endParaRPr>
            </a:p>
          </p:txBody>
        </p:sp>
        <p:sp>
          <p:nvSpPr>
            <p:cNvPr id="65" name="TextBox 64"/>
            <p:cNvSpPr txBox="1"/>
            <p:nvPr/>
          </p:nvSpPr>
          <p:spPr>
            <a:xfrm>
              <a:off x="5231702" y="4512992"/>
              <a:ext cx="269422" cy="255754"/>
            </a:xfrm>
            <a:prstGeom prst="rect">
              <a:avLst/>
            </a:prstGeom>
            <a:noFill/>
          </p:spPr>
          <p:txBody>
            <a:bodyPr wrap="square" lIns="0" tIns="0" rIns="0" bIns="0" rtlCol="0">
              <a:spAutoFit/>
            </a:bodyPr>
            <a:lstStyle/>
            <a:p>
              <a:pPr defTabSz="609372">
                <a:defRPr/>
              </a:pPr>
              <a:endParaRPr lang="en-GB" sz="1899" b="1" dirty="0">
                <a:solidFill>
                  <a:srgbClr val="F0AB00">
                    <a:lumMod val="60000"/>
                    <a:lumOff val="40000"/>
                  </a:srgbClr>
                </a:solidFill>
                <a:latin typeface="Arial"/>
              </a:endParaRPr>
            </a:p>
          </p:txBody>
        </p:sp>
        <p:sp>
          <p:nvSpPr>
            <p:cNvPr id="66" name="TextBox 65"/>
            <p:cNvSpPr txBox="1"/>
            <p:nvPr/>
          </p:nvSpPr>
          <p:spPr>
            <a:xfrm>
              <a:off x="4807524" y="4730499"/>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7" name="TextBox 66"/>
            <p:cNvSpPr txBox="1"/>
            <p:nvPr/>
          </p:nvSpPr>
          <p:spPr>
            <a:xfrm>
              <a:off x="4816212" y="4955494"/>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68" name="TextBox 67"/>
            <p:cNvSpPr txBox="1"/>
            <p:nvPr/>
          </p:nvSpPr>
          <p:spPr>
            <a:xfrm>
              <a:off x="3894073" y="2094899"/>
              <a:ext cx="1135973"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31%</a:t>
              </a:r>
              <a:endParaRPr lang="en-GB" sz="1200" b="1" dirty="0">
                <a:solidFill>
                  <a:srgbClr val="808080"/>
                </a:solidFill>
                <a:latin typeface="Arial"/>
              </a:endParaRPr>
            </a:p>
          </p:txBody>
        </p:sp>
        <p:sp>
          <p:nvSpPr>
            <p:cNvPr id="69" name="TextBox 68"/>
            <p:cNvSpPr txBox="1"/>
            <p:nvPr/>
          </p:nvSpPr>
          <p:spPr>
            <a:xfrm>
              <a:off x="5891178" y="2094899"/>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9%</a:t>
              </a:r>
            </a:p>
          </p:txBody>
        </p:sp>
        <p:sp>
          <p:nvSpPr>
            <p:cNvPr id="70" name="TextBox 69"/>
            <p:cNvSpPr txBox="1"/>
            <p:nvPr/>
          </p:nvSpPr>
          <p:spPr>
            <a:xfrm>
              <a:off x="4816212" y="2064996"/>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71" name="Rectangle 70"/>
            <p:cNvSpPr/>
            <p:nvPr/>
          </p:nvSpPr>
          <p:spPr>
            <a:xfrm>
              <a:off x="1058348" y="3410882"/>
              <a:ext cx="2632391" cy="195763"/>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830051"/>
                  </a:solidFill>
                  <a:latin typeface="Arial"/>
                </a:rPr>
                <a:t>Pembrolizumab (KEYNOTE-055)</a:t>
              </a:r>
            </a:p>
          </p:txBody>
        </p:sp>
        <p:cxnSp>
          <p:nvCxnSpPr>
            <p:cNvPr id="72" name="Straight Connector 71"/>
            <p:cNvCxnSpPr/>
            <p:nvPr/>
          </p:nvCxnSpPr>
          <p:spPr>
            <a:xfrm>
              <a:off x="3718383" y="3623718"/>
              <a:ext cx="5545056"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888495" y="3444737"/>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17%</a:t>
              </a:r>
            </a:p>
          </p:txBody>
        </p:sp>
        <p:sp>
          <p:nvSpPr>
            <p:cNvPr id="74" name="TextBox 73"/>
            <p:cNvSpPr txBox="1"/>
            <p:nvPr/>
          </p:nvSpPr>
          <p:spPr>
            <a:xfrm>
              <a:off x="5907508" y="3444737"/>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8%</a:t>
              </a:r>
            </a:p>
          </p:txBody>
        </p:sp>
        <p:sp>
          <p:nvSpPr>
            <p:cNvPr id="75" name="TextBox 74"/>
            <p:cNvSpPr txBox="1"/>
            <p:nvPr/>
          </p:nvSpPr>
          <p:spPr>
            <a:xfrm>
              <a:off x="4812132" y="3414648"/>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sp>
          <p:nvSpPr>
            <p:cNvPr id="76" name="Rectangle 75"/>
            <p:cNvSpPr/>
            <p:nvPr/>
          </p:nvSpPr>
          <p:spPr>
            <a:xfrm>
              <a:off x="1055884" y="5196338"/>
              <a:ext cx="2632391" cy="195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9BBB59">
                      <a:lumMod val="50000"/>
                    </a:srgbClr>
                  </a:solidFill>
                  <a:latin typeface="Arial"/>
                </a:rPr>
                <a:t>Durvalumab (Study 1108: UC cohort)</a:t>
              </a:r>
            </a:p>
          </p:txBody>
        </p:sp>
        <p:sp>
          <p:nvSpPr>
            <p:cNvPr id="77" name="TextBox 76"/>
            <p:cNvSpPr txBox="1"/>
            <p:nvPr/>
          </p:nvSpPr>
          <p:spPr>
            <a:xfrm>
              <a:off x="3890570" y="5205127"/>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26.3%</a:t>
              </a:r>
            </a:p>
          </p:txBody>
        </p:sp>
        <p:sp>
          <p:nvSpPr>
            <p:cNvPr id="78" name="TextBox 77"/>
            <p:cNvSpPr txBox="1"/>
            <p:nvPr/>
          </p:nvSpPr>
          <p:spPr>
            <a:xfrm>
              <a:off x="5916283" y="5204753"/>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4.1%</a:t>
              </a:r>
            </a:p>
          </p:txBody>
        </p:sp>
        <p:sp>
          <p:nvSpPr>
            <p:cNvPr id="79" name="TextBox 78"/>
            <p:cNvSpPr txBox="1"/>
            <p:nvPr/>
          </p:nvSpPr>
          <p:spPr>
            <a:xfrm>
              <a:off x="4813755" y="5175223"/>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cxnSp>
          <p:nvCxnSpPr>
            <p:cNvPr id="80" name="Straight Connector 79"/>
            <p:cNvCxnSpPr/>
            <p:nvPr/>
          </p:nvCxnSpPr>
          <p:spPr>
            <a:xfrm>
              <a:off x="3684819" y="5188884"/>
              <a:ext cx="5578620"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1058348" y="4080428"/>
              <a:ext cx="2632391" cy="195763"/>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6993" bIns="26993" rtlCol="0" anchor="ctr">
              <a:spAutoFit/>
            </a:bodyPr>
            <a:lstStyle/>
            <a:p>
              <a:pPr algn="ctr" defTabSz="609372">
                <a:defRPr/>
              </a:pPr>
              <a:r>
                <a:rPr lang="en-GB" sz="1100" dirty="0">
                  <a:solidFill>
                    <a:srgbClr val="830051"/>
                  </a:solidFill>
                  <a:latin typeface="Arial"/>
                </a:rPr>
                <a:t>Durvalumab (Study 1108: HNSCC cohort)</a:t>
              </a:r>
            </a:p>
          </p:txBody>
        </p:sp>
        <p:cxnSp>
          <p:nvCxnSpPr>
            <p:cNvPr id="82" name="Straight Connector 81"/>
            <p:cNvCxnSpPr/>
            <p:nvPr/>
          </p:nvCxnSpPr>
          <p:spPr>
            <a:xfrm>
              <a:off x="3707502" y="4070908"/>
              <a:ext cx="5555936"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888476" y="4110782"/>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18%</a:t>
              </a:r>
            </a:p>
          </p:txBody>
        </p:sp>
        <p:sp>
          <p:nvSpPr>
            <p:cNvPr id="84" name="TextBox 83"/>
            <p:cNvSpPr txBox="1"/>
            <p:nvPr/>
          </p:nvSpPr>
          <p:spPr>
            <a:xfrm>
              <a:off x="5902630" y="4104245"/>
              <a:ext cx="735917" cy="161528"/>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8%</a:t>
              </a:r>
            </a:p>
          </p:txBody>
        </p:sp>
        <p:sp>
          <p:nvSpPr>
            <p:cNvPr id="85" name="TextBox 84"/>
            <p:cNvSpPr txBox="1"/>
            <p:nvPr/>
          </p:nvSpPr>
          <p:spPr>
            <a:xfrm>
              <a:off x="4817912" y="4071477"/>
              <a:ext cx="269422" cy="255754"/>
            </a:xfrm>
            <a:prstGeom prst="rect">
              <a:avLst/>
            </a:prstGeom>
            <a:noFill/>
          </p:spPr>
          <p:txBody>
            <a:bodyPr wrap="square" lIns="0" tIns="0" rIns="0" bIns="0" rtlCol="0">
              <a:spAutoFit/>
            </a:bodyPr>
            <a:lstStyle/>
            <a:p>
              <a:pPr defTabSz="609372">
                <a:defRPr/>
              </a:pPr>
              <a:r>
                <a:rPr lang="en-GB" sz="1899" b="1" dirty="0">
                  <a:solidFill>
                    <a:srgbClr val="00355F"/>
                  </a:solidFill>
                  <a:latin typeface="Arial"/>
                  <a:sym typeface="Wingdings" panose="05000000000000000000" pitchFamily="2" charset="2"/>
                </a:rPr>
                <a:t></a:t>
              </a:r>
              <a:endParaRPr lang="en-GB" sz="1899" b="1" dirty="0">
                <a:solidFill>
                  <a:srgbClr val="00355F"/>
                </a:solidFill>
                <a:latin typeface="Arial"/>
              </a:endParaRPr>
            </a:p>
          </p:txBody>
        </p:sp>
      </p:grpSp>
      <p:sp>
        <p:nvSpPr>
          <p:cNvPr id="87" name="TextBox 86"/>
          <p:cNvSpPr txBox="1"/>
          <p:nvPr/>
        </p:nvSpPr>
        <p:spPr bwMode="gray">
          <a:xfrm>
            <a:off x="4274741" y="1410350"/>
            <a:ext cx="1113401" cy="184617"/>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1193353">
              <a:buClr>
                <a:srgbClr val="F0AB00"/>
              </a:buClr>
              <a:defRPr/>
            </a:pPr>
            <a:r>
              <a:rPr lang="en-US" sz="1200" b="1" dirty="0">
                <a:solidFill>
                  <a:srgbClr val="808080"/>
                </a:solidFill>
                <a:latin typeface="Arial"/>
              </a:rPr>
              <a:t>ORR</a:t>
            </a:r>
          </a:p>
        </p:txBody>
      </p:sp>
      <p:sp>
        <p:nvSpPr>
          <p:cNvPr id="88" name="TextBox 87"/>
          <p:cNvSpPr txBox="1"/>
          <p:nvPr/>
        </p:nvSpPr>
        <p:spPr bwMode="gray">
          <a:xfrm>
            <a:off x="6515770" y="1435313"/>
            <a:ext cx="1113401" cy="184617"/>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1193353">
              <a:buClr>
                <a:srgbClr val="F0AB00"/>
              </a:buClr>
              <a:defRPr/>
            </a:pPr>
            <a:r>
              <a:rPr lang="en-US" sz="1200" b="1" dirty="0">
                <a:solidFill>
                  <a:srgbClr val="808080"/>
                </a:solidFill>
                <a:latin typeface="Arial"/>
              </a:rPr>
              <a:t>ORR</a:t>
            </a:r>
          </a:p>
        </p:txBody>
      </p:sp>
      <p:cxnSp>
        <p:nvCxnSpPr>
          <p:cNvPr id="138" name="Straight Connector 137"/>
          <p:cNvCxnSpPr/>
          <p:nvPr/>
        </p:nvCxnSpPr>
        <p:spPr>
          <a:xfrm>
            <a:off x="8655158" y="1651877"/>
            <a:ext cx="1183" cy="3803317"/>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bwMode="gray">
          <a:xfrm>
            <a:off x="8788035" y="1287684"/>
            <a:ext cx="1071942" cy="369236"/>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1193353">
              <a:buClr>
                <a:srgbClr val="F0AB00"/>
              </a:buClr>
              <a:defRPr/>
            </a:pPr>
            <a:r>
              <a:rPr lang="en-US" sz="1200" b="1" dirty="0">
                <a:solidFill>
                  <a:srgbClr val="808080"/>
                </a:solidFill>
                <a:latin typeface="Arial"/>
              </a:rPr>
              <a:t>Definition of PD-L1 high</a:t>
            </a:r>
          </a:p>
        </p:txBody>
      </p:sp>
      <p:sp>
        <p:nvSpPr>
          <p:cNvPr id="140" name="TextBox 139"/>
          <p:cNvSpPr txBox="1"/>
          <p:nvPr/>
        </p:nvSpPr>
        <p:spPr>
          <a:xfrm>
            <a:off x="8787852" y="1757740"/>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a:t>
            </a:r>
          </a:p>
        </p:txBody>
      </p:sp>
      <p:sp>
        <p:nvSpPr>
          <p:cNvPr id="141" name="TextBox 140"/>
          <p:cNvSpPr txBox="1"/>
          <p:nvPr/>
        </p:nvSpPr>
        <p:spPr>
          <a:xfrm>
            <a:off x="8787849" y="2267332"/>
            <a:ext cx="456448"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≥50%</a:t>
            </a:r>
          </a:p>
        </p:txBody>
      </p:sp>
      <p:sp>
        <p:nvSpPr>
          <p:cNvPr id="142" name="TextBox 141"/>
          <p:cNvSpPr txBox="1"/>
          <p:nvPr/>
        </p:nvSpPr>
        <p:spPr>
          <a:xfrm>
            <a:off x="8793874" y="3040231"/>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≥25%</a:t>
            </a:r>
          </a:p>
        </p:txBody>
      </p:sp>
      <p:sp>
        <p:nvSpPr>
          <p:cNvPr id="143" name="TextBox 142"/>
          <p:cNvSpPr txBox="1"/>
          <p:nvPr/>
        </p:nvSpPr>
        <p:spPr>
          <a:xfrm>
            <a:off x="8788935" y="4799920"/>
            <a:ext cx="1167785"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≥5%</a:t>
            </a:r>
          </a:p>
        </p:txBody>
      </p:sp>
      <p:sp>
        <p:nvSpPr>
          <p:cNvPr id="96" name="TextBox 95"/>
          <p:cNvSpPr txBox="1"/>
          <p:nvPr/>
        </p:nvSpPr>
        <p:spPr>
          <a:xfrm>
            <a:off x="8793882" y="4302429"/>
            <a:ext cx="40586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≥10%</a:t>
            </a:r>
          </a:p>
        </p:txBody>
      </p:sp>
      <p:sp>
        <p:nvSpPr>
          <p:cNvPr id="97" name="TextBox 96"/>
          <p:cNvSpPr txBox="1"/>
          <p:nvPr/>
        </p:nvSpPr>
        <p:spPr>
          <a:xfrm>
            <a:off x="8798251" y="3306736"/>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a:t>
            </a:r>
          </a:p>
        </p:txBody>
      </p:sp>
      <p:sp>
        <p:nvSpPr>
          <p:cNvPr id="98" name="TextBox 97"/>
          <p:cNvSpPr txBox="1"/>
          <p:nvPr/>
        </p:nvSpPr>
        <p:spPr>
          <a:xfrm>
            <a:off x="8787852" y="4581613"/>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a:t>
            </a:r>
          </a:p>
        </p:txBody>
      </p:sp>
      <p:sp>
        <p:nvSpPr>
          <p:cNvPr id="99" name="TextBox 98"/>
          <p:cNvSpPr txBox="1"/>
          <p:nvPr/>
        </p:nvSpPr>
        <p:spPr>
          <a:xfrm>
            <a:off x="8784722" y="5309091"/>
            <a:ext cx="481855" cy="186019"/>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≥25%</a:t>
            </a:r>
          </a:p>
        </p:txBody>
      </p:sp>
      <p:sp>
        <p:nvSpPr>
          <p:cNvPr id="100" name="TextBox 99"/>
          <p:cNvSpPr txBox="1"/>
          <p:nvPr/>
        </p:nvSpPr>
        <p:spPr>
          <a:xfrm>
            <a:off x="8783708" y="5065271"/>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≥5%</a:t>
            </a:r>
          </a:p>
        </p:txBody>
      </p:sp>
      <p:sp>
        <p:nvSpPr>
          <p:cNvPr id="101" name="TextBox 100"/>
          <p:cNvSpPr txBox="1"/>
          <p:nvPr/>
        </p:nvSpPr>
        <p:spPr>
          <a:xfrm>
            <a:off x="8802227" y="3553381"/>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a:t>
            </a:r>
          </a:p>
        </p:txBody>
      </p:sp>
      <p:sp>
        <p:nvSpPr>
          <p:cNvPr id="102" name="TextBox 101"/>
          <p:cNvSpPr txBox="1"/>
          <p:nvPr/>
        </p:nvSpPr>
        <p:spPr>
          <a:xfrm>
            <a:off x="8802310" y="3801693"/>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a:t>
            </a:r>
          </a:p>
        </p:txBody>
      </p:sp>
      <p:sp>
        <p:nvSpPr>
          <p:cNvPr id="104" name="TextBox 103"/>
          <p:cNvSpPr txBox="1"/>
          <p:nvPr/>
        </p:nvSpPr>
        <p:spPr>
          <a:xfrm>
            <a:off x="8780063" y="4040030"/>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≥25%</a:t>
            </a:r>
          </a:p>
        </p:txBody>
      </p:sp>
      <p:sp>
        <p:nvSpPr>
          <p:cNvPr id="105" name="TextBox 104"/>
          <p:cNvSpPr txBox="1"/>
          <p:nvPr/>
        </p:nvSpPr>
        <p:spPr>
          <a:xfrm>
            <a:off x="8783708" y="2014714"/>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≥1%</a:t>
            </a:r>
          </a:p>
        </p:txBody>
      </p:sp>
      <p:sp>
        <p:nvSpPr>
          <p:cNvPr id="107" name="TextBox 106"/>
          <p:cNvSpPr txBox="1"/>
          <p:nvPr/>
        </p:nvSpPr>
        <p:spPr>
          <a:xfrm>
            <a:off x="8780058" y="2776443"/>
            <a:ext cx="419686"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≥25%</a:t>
            </a:r>
          </a:p>
        </p:txBody>
      </p:sp>
      <p:sp>
        <p:nvSpPr>
          <p:cNvPr id="106" name="TextBox 105"/>
          <p:cNvSpPr txBox="1"/>
          <p:nvPr/>
        </p:nvSpPr>
        <p:spPr>
          <a:xfrm>
            <a:off x="8786606" y="2523325"/>
            <a:ext cx="841109" cy="184617"/>
          </a:xfrm>
          <a:prstGeom prst="rect">
            <a:avLst/>
          </a:prstGeom>
          <a:noFill/>
        </p:spPr>
        <p:txBody>
          <a:bodyPr wrap="square" lIns="0" tIns="0" rIns="0" bIns="0" rtlCol="0">
            <a:spAutoFit/>
          </a:bodyPr>
          <a:lstStyle/>
          <a:p>
            <a:pPr defTabSz="609372">
              <a:defRPr/>
            </a:pPr>
            <a:r>
              <a:rPr lang="en-GB" sz="1200" dirty="0">
                <a:solidFill>
                  <a:srgbClr val="808080"/>
                </a:solidFill>
                <a:latin typeface="Arial"/>
              </a:rPr>
              <a:t>≥50%</a:t>
            </a:r>
          </a:p>
        </p:txBody>
      </p:sp>
      <p:sp>
        <p:nvSpPr>
          <p:cNvPr id="93" name="Rectángulo 92"/>
          <p:cNvSpPr/>
          <p:nvPr/>
        </p:nvSpPr>
        <p:spPr>
          <a:xfrm>
            <a:off x="8698552" y="1697382"/>
            <a:ext cx="935567" cy="3797716"/>
          </a:xfrm>
          <a:prstGeom prst="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21882" tIns="60941" rIns="121882" bIns="60941" rtlCol="0" anchor="ctr"/>
          <a:lstStyle/>
          <a:p>
            <a:pPr algn="ctr" defTabSz="914103">
              <a:defRPr/>
            </a:pPr>
            <a:endParaRPr lang="en-US" sz="1899">
              <a:solidFill>
                <a:prstClr val="white"/>
              </a:solidFill>
              <a:latin typeface="Arial"/>
            </a:endParaRPr>
          </a:p>
        </p:txBody>
      </p:sp>
    </p:spTree>
    <p:extLst>
      <p:ext uri="{BB962C8B-B14F-4D97-AF65-F5344CB8AC3E}">
        <p14:creationId xmlns:p14="http://schemas.microsoft.com/office/powerpoint/2010/main" val="415361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 y="365923"/>
            <a:ext cx="10512862" cy="861294"/>
          </a:xfrm>
        </p:spPr>
        <p:txBody>
          <a:bodyPr/>
          <a:lstStyle/>
          <a:p>
            <a:r>
              <a:rPr lang="en-US" sz="2799" dirty="0">
                <a:effectLst>
                  <a:outerShdw blurRad="38100" dist="38100" dir="2700000" algn="tl">
                    <a:srgbClr val="000000">
                      <a:alpha val="43137"/>
                    </a:srgbClr>
                  </a:outerShdw>
                </a:effectLst>
              </a:rPr>
              <a:t>Quantitative assessment of the heterogeneity of           PD-L1 expression in Non–Small-Cell Lung Cancer</a:t>
            </a:r>
            <a:endParaRPr lang="es-CO" sz="2799" dirty="0">
              <a:effectLst>
                <a:outerShdw blurRad="38100" dist="38100" dir="2700000" algn="tl">
                  <a:srgbClr val="000000">
                    <a:alpha val="43137"/>
                  </a:srgbClr>
                </a:outerShdw>
              </a:effectLst>
            </a:endParaRPr>
          </a:p>
        </p:txBody>
      </p:sp>
      <p:pic>
        <p:nvPicPr>
          <p:cNvPr id="4" name="Imagen 3"/>
          <p:cNvPicPr>
            <a:picLocks noChangeAspect="1"/>
          </p:cNvPicPr>
          <p:nvPr/>
        </p:nvPicPr>
        <p:blipFill rotWithShape="1">
          <a:blip r:embed="rId2"/>
          <a:srcRect l="21443" t="22438" r="23450" b="12152"/>
          <a:stretch/>
        </p:blipFill>
        <p:spPr>
          <a:xfrm>
            <a:off x="2510319" y="1427422"/>
            <a:ext cx="7168190" cy="4783578"/>
          </a:xfrm>
          <a:prstGeom prst="rect">
            <a:avLst/>
          </a:prstGeom>
        </p:spPr>
      </p:pic>
      <p:sp>
        <p:nvSpPr>
          <p:cNvPr id="5" name="CuadroTexto 4"/>
          <p:cNvSpPr txBox="1"/>
          <p:nvPr/>
        </p:nvSpPr>
        <p:spPr>
          <a:xfrm>
            <a:off x="6814307" y="6603257"/>
            <a:ext cx="3873770" cy="253978"/>
          </a:xfrm>
          <a:prstGeom prst="rect">
            <a:avLst/>
          </a:prstGeom>
          <a:noFill/>
        </p:spPr>
        <p:txBody>
          <a:bodyPr wrap="none" rtlCol="0">
            <a:spAutoFit/>
          </a:bodyPr>
          <a:lstStyle/>
          <a:p>
            <a:pPr defTabSz="914103">
              <a:defRPr/>
            </a:pPr>
            <a:r>
              <a:rPr lang="es-CO" sz="1051" dirty="0" err="1">
                <a:solidFill>
                  <a:prstClr val="black"/>
                </a:solidFill>
                <a:latin typeface="Calibri"/>
              </a:rPr>
              <a:t>McLaughlin</a:t>
            </a:r>
            <a:r>
              <a:rPr lang="es-CO" sz="1051" dirty="0">
                <a:solidFill>
                  <a:prstClr val="black"/>
                </a:solidFill>
                <a:latin typeface="Calibri"/>
              </a:rPr>
              <a:t> J, et al. JAMA </a:t>
            </a:r>
            <a:r>
              <a:rPr lang="es-CO" sz="1051" dirty="0" err="1">
                <a:solidFill>
                  <a:prstClr val="black"/>
                </a:solidFill>
                <a:latin typeface="Calibri"/>
              </a:rPr>
              <a:t>Oncol</a:t>
            </a:r>
            <a:r>
              <a:rPr lang="es-CO" sz="1051" dirty="0">
                <a:solidFill>
                  <a:prstClr val="black"/>
                </a:solidFill>
                <a:latin typeface="Calibri"/>
              </a:rPr>
              <a:t>. doi:10.1001/jamaoncol.2015.3638</a:t>
            </a:r>
          </a:p>
        </p:txBody>
      </p:sp>
    </p:spTree>
    <p:extLst>
      <p:ext uri="{BB962C8B-B14F-4D97-AF65-F5344CB8AC3E}">
        <p14:creationId xmlns:p14="http://schemas.microsoft.com/office/powerpoint/2010/main" val="3740737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8-04-23 a la(s) 22.47.2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04" y="1368320"/>
            <a:ext cx="5711595" cy="4223987"/>
          </a:xfrm>
          <a:prstGeom prst="rect">
            <a:avLst/>
          </a:prstGeom>
        </p:spPr>
      </p:pic>
      <p:sp>
        <p:nvSpPr>
          <p:cNvPr id="5" name="object 6"/>
          <p:cNvSpPr txBox="1">
            <a:spLocks/>
          </p:cNvSpPr>
          <p:nvPr/>
        </p:nvSpPr>
        <p:spPr>
          <a:xfrm>
            <a:off x="420615" y="198655"/>
            <a:ext cx="11033740" cy="813472"/>
          </a:xfrm>
          <a:prstGeom prst="rect">
            <a:avLst/>
          </a:prstGeom>
        </p:spPr>
        <p:txBody>
          <a:bodyPr vert="horz" wrap="square" lIns="0" tIns="13332" rIns="0" bIns="0" rtlCol="0">
            <a:spAutoFit/>
          </a:bodyPr>
          <a:lstStyle>
            <a:lvl1pPr algn="l" defTabSz="1088158" rtl="0" eaLnBrk="1" latinLnBrk="0" hangingPunct="1">
              <a:lnSpc>
                <a:spcPct val="95000"/>
              </a:lnSpc>
              <a:spcBef>
                <a:spcPts val="0"/>
              </a:spcBef>
              <a:buNone/>
              <a:defRPr sz="2800" kern="1200">
                <a:solidFill>
                  <a:schemeClr val="accent1"/>
                </a:solidFill>
                <a:latin typeface="+mj-lt"/>
                <a:ea typeface="+mj-ea"/>
                <a:cs typeface="+mj-cs"/>
              </a:defRPr>
            </a:lvl1pPr>
          </a:lstStyle>
          <a:p>
            <a:pPr marL="12696" defTabSz="1087832">
              <a:lnSpc>
                <a:spcPct val="100000"/>
              </a:lnSpc>
              <a:spcBef>
                <a:spcPts val="105"/>
              </a:spcBef>
              <a:defRPr/>
            </a:pPr>
            <a:r>
              <a:rPr lang="en-US" sz="2599" b="1" spc="-40" dirty="0">
                <a:solidFill>
                  <a:srgbClr val="FF0000"/>
                </a:solidFill>
                <a:latin typeface="Calibri"/>
              </a:rPr>
              <a:t>Tumors </a:t>
            </a:r>
            <a:r>
              <a:rPr lang="en-US" sz="2599" b="1" dirty="0">
                <a:solidFill>
                  <a:srgbClr val="FF0000"/>
                </a:solidFill>
                <a:latin typeface="Calibri"/>
              </a:rPr>
              <a:t>with </a:t>
            </a:r>
            <a:r>
              <a:rPr lang="en-US" sz="2599" b="1" spc="-5" dirty="0">
                <a:solidFill>
                  <a:srgbClr val="FF0000"/>
                </a:solidFill>
                <a:latin typeface="Calibri"/>
              </a:rPr>
              <a:t>higher </a:t>
            </a:r>
            <a:r>
              <a:rPr lang="en-US" sz="2599" b="1" dirty="0">
                <a:solidFill>
                  <a:srgbClr val="FF0000"/>
                </a:solidFill>
                <a:latin typeface="Calibri"/>
              </a:rPr>
              <a:t>mutation</a:t>
            </a:r>
            <a:r>
              <a:rPr lang="en-US" sz="2599" b="1" spc="-85" dirty="0">
                <a:solidFill>
                  <a:srgbClr val="FF0000"/>
                </a:solidFill>
                <a:latin typeface="Calibri"/>
              </a:rPr>
              <a:t> </a:t>
            </a:r>
            <a:r>
              <a:rPr lang="en-US" sz="2599" b="1" dirty="0">
                <a:solidFill>
                  <a:srgbClr val="FF0000"/>
                </a:solidFill>
                <a:latin typeface="Calibri"/>
              </a:rPr>
              <a:t>burden are more </a:t>
            </a:r>
            <a:r>
              <a:rPr lang="en-US" sz="2599" b="1" spc="-5" dirty="0">
                <a:solidFill>
                  <a:srgbClr val="FF0000"/>
                </a:solidFill>
                <a:latin typeface="Calibri"/>
              </a:rPr>
              <a:t>immunogenic; </a:t>
            </a:r>
            <a:r>
              <a:rPr lang="en-US" sz="2599" b="1" dirty="0">
                <a:solidFill>
                  <a:srgbClr val="FF0000"/>
                </a:solidFill>
                <a:latin typeface="Calibri"/>
              </a:rPr>
              <a:t>therefore more </a:t>
            </a:r>
            <a:r>
              <a:rPr lang="en-US" sz="2599" b="1" spc="-5" dirty="0">
                <a:solidFill>
                  <a:srgbClr val="FF0000"/>
                </a:solidFill>
                <a:latin typeface="Calibri"/>
              </a:rPr>
              <a:t>sensitive </a:t>
            </a:r>
            <a:r>
              <a:rPr lang="en-US" sz="2599" b="1" dirty="0">
                <a:solidFill>
                  <a:srgbClr val="FF0000"/>
                </a:solidFill>
                <a:latin typeface="Calibri"/>
              </a:rPr>
              <a:t>to</a:t>
            </a:r>
            <a:r>
              <a:rPr lang="en-US" sz="2599" b="1" spc="-120" dirty="0">
                <a:solidFill>
                  <a:srgbClr val="FF0000"/>
                </a:solidFill>
                <a:latin typeface="Calibri"/>
              </a:rPr>
              <a:t> </a:t>
            </a:r>
            <a:r>
              <a:rPr lang="en-US" sz="2599" b="1" dirty="0">
                <a:solidFill>
                  <a:srgbClr val="FF0000"/>
                </a:solidFill>
                <a:latin typeface="Calibri"/>
              </a:rPr>
              <a:t>IO</a:t>
            </a:r>
          </a:p>
        </p:txBody>
      </p:sp>
      <p:sp>
        <p:nvSpPr>
          <p:cNvPr id="6" name="object 5"/>
          <p:cNvSpPr txBox="1"/>
          <p:nvPr/>
        </p:nvSpPr>
        <p:spPr>
          <a:xfrm>
            <a:off x="1640505" y="6254199"/>
            <a:ext cx="2244140" cy="258337"/>
          </a:xfrm>
          <a:prstGeom prst="rect">
            <a:avLst/>
          </a:prstGeom>
        </p:spPr>
        <p:txBody>
          <a:bodyPr vert="horz" wrap="square" lIns="0" tIns="12062" rIns="0" bIns="0" rtlCol="0">
            <a:spAutoFit/>
          </a:bodyPr>
          <a:lstStyle/>
          <a:p>
            <a:pPr marL="12696" marR="5078" defTabSz="914126">
              <a:spcBef>
                <a:spcPts val="95"/>
              </a:spcBef>
              <a:defRPr/>
            </a:pPr>
            <a:r>
              <a:rPr sz="800" spc="-5" dirty="0">
                <a:solidFill>
                  <a:srgbClr val="000000"/>
                </a:solidFill>
                <a:latin typeface="Arial"/>
                <a:cs typeface="Arial"/>
              </a:rPr>
              <a:t>Champiat et al., Oncoimmunology </a:t>
            </a:r>
            <a:r>
              <a:rPr sz="800" spc="-10" dirty="0">
                <a:solidFill>
                  <a:srgbClr val="000000"/>
                </a:solidFill>
                <a:latin typeface="Arial"/>
                <a:cs typeface="Arial"/>
              </a:rPr>
              <a:t>2014  </a:t>
            </a:r>
            <a:r>
              <a:rPr sz="800" spc="-5" dirty="0">
                <a:solidFill>
                  <a:srgbClr val="000000"/>
                </a:solidFill>
                <a:latin typeface="Arial"/>
                <a:cs typeface="Arial"/>
              </a:rPr>
              <a:t>Yarchoan et al., NEJM</a:t>
            </a:r>
            <a:r>
              <a:rPr sz="800" spc="-10" dirty="0">
                <a:solidFill>
                  <a:srgbClr val="000000"/>
                </a:solidFill>
                <a:latin typeface="Arial"/>
                <a:cs typeface="Arial"/>
              </a:rPr>
              <a:t> </a:t>
            </a:r>
            <a:r>
              <a:rPr sz="800" spc="-5" dirty="0">
                <a:solidFill>
                  <a:srgbClr val="000000"/>
                </a:solidFill>
                <a:latin typeface="Arial"/>
                <a:cs typeface="Arial"/>
              </a:rPr>
              <a:t>2017</a:t>
            </a:r>
            <a:endParaRPr sz="800" dirty="0">
              <a:solidFill>
                <a:srgbClr val="000000"/>
              </a:solidFill>
              <a:latin typeface="Arial"/>
              <a:cs typeface="Arial"/>
            </a:endParaRPr>
          </a:p>
        </p:txBody>
      </p:sp>
      <p:sp>
        <p:nvSpPr>
          <p:cNvPr id="7" name="object 5"/>
          <p:cNvSpPr/>
          <p:nvPr/>
        </p:nvSpPr>
        <p:spPr>
          <a:xfrm>
            <a:off x="6438244" y="3258925"/>
            <a:ext cx="737424" cy="529559"/>
          </a:xfrm>
          <a:prstGeom prst="rect">
            <a:avLst/>
          </a:prstGeom>
          <a:blipFill>
            <a:blip r:embed="rId4"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8" name="object 6"/>
          <p:cNvSpPr/>
          <p:nvPr/>
        </p:nvSpPr>
        <p:spPr>
          <a:xfrm>
            <a:off x="6517474" y="3301533"/>
            <a:ext cx="585740" cy="377895"/>
          </a:xfrm>
          <a:custGeom>
            <a:avLst/>
            <a:gdLst/>
            <a:ahLst/>
            <a:cxnLst/>
            <a:rect l="l" t="t" r="r" b="b"/>
            <a:pathLst>
              <a:path w="439420" h="283845">
                <a:moveTo>
                  <a:pt x="219456" y="0"/>
                </a:moveTo>
                <a:lnTo>
                  <a:pt x="161131" y="5065"/>
                </a:lnTo>
                <a:lnTo>
                  <a:pt x="108712" y="19360"/>
                </a:lnTo>
                <a:lnTo>
                  <a:pt x="64293" y="41529"/>
                </a:lnTo>
                <a:lnTo>
                  <a:pt x="29972" y="70216"/>
                </a:lnTo>
                <a:lnTo>
                  <a:pt x="7842" y="104069"/>
                </a:lnTo>
                <a:lnTo>
                  <a:pt x="0" y="141732"/>
                </a:lnTo>
                <a:lnTo>
                  <a:pt x="7842" y="179412"/>
                </a:lnTo>
                <a:lnTo>
                  <a:pt x="29972" y="213269"/>
                </a:lnTo>
                <a:lnTo>
                  <a:pt x="64293" y="241954"/>
                </a:lnTo>
                <a:lnTo>
                  <a:pt x="108712" y="264114"/>
                </a:lnTo>
                <a:lnTo>
                  <a:pt x="161131" y="278401"/>
                </a:lnTo>
                <a:lnTo>
                  <a:pt x="219456" y="283464"/>
                </a:lnTo>
                <a:lnTo>
                  <a:pt x="277780" y="278401"/>
                </a:lnTo>
                <a:lnTo>
                  <a:pt x="330200" y="264114"/>
                </a:lnTo>
                <a:lnTo>
                  <a:pt x="374618" y="241954"/>
                </a:lnTo>
                <a:lnTo>
                  <a:pt x="408939" y="213269"/>
                </a:lnTo>
                <a:lnTo>
                  <a:pt x="431069" y="179412"/>
                </a:lnTo>
                <a:lnTo>
                  <a:pt x="438912" y="141732"/>
                </a:lnTo>
                <a:lnTo>
                  <a:pt x="431069" y="104069"/>
                </a:lnTo>
                <a:lnTo>
                  <a:pt x="408939" y="70216"/>
                </a:lnTo>
                <a:lnTo>
                  <a:pt x="374618" y="41529"/>
                </a:lnTo>
                <a:lnTo>
                  <a:pt x="330200" y="19360"/>
                </a:lnTo>
                <a:lnTo>
                  <a:pt x="277780" y="5065"/>
                </a:lnTo>
                <a:lnTo>
                  <a:pt x="219456" y="0"/>
                </a:lnTo>
                <a:close/>
              </a:path>
            </a:pathLst>
          </a:custGeom>
          <a:solidFill>
            <a:srgbClr val="00AFEF"/>
          </a:solidFill>
        </p:spPr>
        <p:txBody>
          <a:bodyPr wrap="square" lIns="0" tIns="0" rIns="0" bIns="0" rtlCol="0"/>
          <a:lstStyle/>
          <a:p>
            <a:pPr defTabSz="914126">
              <a:defRPr/>
            </a:pPr>
            <a:endParaRPr sz="1799">
              <a:solidFill>
                <a:prstClr val="black"/>
              </a:solidFill>
              <a:latin typeface="Calibri"/>
            </a:endParaRPr>
          </a:p>
        </p:txBody>
      </p:sp>
      <p:sp>
        <p:nvSpPr>
          <p:cNvPr id="9" name="object 7"/>
          <p:cNvSpPr/>
          <p:nvPr/>
        </p:nvSpPr>
        <p:spPr>
          <a:xfrm>
            <a:off x="6517474" y="3301533"/>
            <a:ext cx="585740" cy="377895"/>
          </a:xfrm>
          <a:custGeom>
            <a:avLst/>
            <a:gdLst/>
            <a:ahLst/>
            <a:cxnLst/>
            <a:rect l="l" t="t" r="r" b="b"/>
            <a:pathLst>
              <a:path w="439420" h="283845">
                <a:moveTo>
                  <a:pt x="0" y="141732"/>
                </a:moveTo>
                <a:lnTo>
                  <a:pt x="7842" y="104069"/>
                </a:lnTo>
                <a:lnTo>
                  <a:pt x="29972" y="70216"/>
                </a:lnTo>
                <a:lnTo>
                  <a:pt x="64293" y="41529"/>
                </a:lnTo>
                <a:lnTo>
                  <a:pt x="108712" y="19360"/>
                </a:lnTo>
                <a:lnTo>
                  <a:pt x="161131" y="5065"/>
                </a:lnTo>
                <a:lnTo>
                  <a:pt x="219456" y="0"/>
                </a:lnTo>
                <a:lnTo>
                  <a:pt x="277780" y="5065"/>
                </a:lnTo>
                <a:lnTo>
                  <a:pt x="330200" y="19360"/>
                </a:lnTo>
                <a:lnTo>
                  <a:pt x="374618" y="41529"/>
                </a:lnTo>
                <a:lnTo>
                  <a:pt x="408939" y="70216"/>
                </a:lnTo>
                <a:lnTo>
                  <a:pt x="431069" y="104069"/>
                </a:lnTo>
                <a:lnTo>
                  <a:pt x="438912" y="141732"/>
                </a:lnTo>
                <a:lnTo>
                  <a:pt x="431069" y="179412"/>
                </a:lnTo>
                <a:lnTo>
                  <a:pt x="408939" y="213269"/>
                </a:lnTo>
                <a:lnTo>
                  <a:pt x="374618" y="241954"/>
                </a:lnTo>
                <a:lnTo>
                  <a:pt x="330200" y="264114"/>
                </a:lnTo>
                <a:lnTo>
                  <a:pt x="277780" y="278401"/>
                </a:lnTo>
                <a:lnTo>
                  <a:pt x="219456" y="283464"/>
                </a:lnTo>
                <a:lnTo>
                  <a:pt x="161131" y="278401"/>
                </a:lnTo>
                <a:lnTo>
                  <a:pt x="108712" y="264114"/>
                </a:lnTo>
                <a:lnTo>
                  <a:pt x="64293" y="241954"/>
                </a:lnTo>
                <a:lnTo>
                  <a:pt x="29972" y="213269"/>
                </a:lnTo>
                <a:lnTo>
                  <a:pt x="7842" y="179412"/>
                </a:lnTo>
                <a:lnTo>
                  <a:pt x="0" y="141732"/>
                </a:lnTo>
                <a:close/>
              </a:path>
            </a:pathLst>
          </a:custGeom>
          <a:ln w="9161">
            <a:solidFill>
              <a:srgbClr val="435261"/>
            </a:solidFill>
          </a:ln>
        </p:spPr>
        <p:txBody>
          <a:bodyPr wrap="square" lIns="0" tIns="0" rIns="0" bIns="0" rtlCol="0"/>
          <a:lstStyle/>
          <a:p>
            <a:pPr defTabSz="914126">
              <a:defRPr/>
            </a:pPr>
            <a:endParaRPr sz="1799">
              <a:solidFill>
                <a:prstClr val="black"/>
              </a:solidFill>
              <a:latin typeface="Calibri"/>
            </a:endParaRPr>
          </a:p>
        </p:txBody>
      </p:sp>
      <p:sp>
        <p:nvSpPr>
          <p:cNvPr id="10" name="object 8"/>
          <p:cNvSpPr/>
          <p:nvPr/>
        </p:nvSpPr>
        <p:spPr>
          <a:xfrm>
            <a:off x="7510862" y="3149361"/>
            <a:ext cx="737424" cy="712165"/>
          </a:xfrm>
          <a:prstGeom prst="rect">
            <a:avLst/>
          </a:prstGeom>
          <a:blipFill>
            <a:blip r:embed="rId5"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11" name="object 9"/>
          <p:cNvSpPr/>
          <p:nvPr/>
        </p:nvSpPr>
        <p:spPr>
          <a:xfrm>
            <a:off x="7590096" y="3191955"/>
            <a:ext cx="585740" cy="560502"/>
          </a:xfrm>
          <a:custGeom>
            <a:avLst/>
            <a:gdLst/>
            <a:ahLst/>
            <a:cxnLst/>
            <a:rect l="l" t="t" r="r" b="b"/>
            <a:pathLst>
              <a:path w="439420" h="421004">
                <a:moveTo>
                  <a:pt x="378741" y="404228"/>
                </a:moveTo>
                <a:lnTo>
                  <a:pt x="194563" y="404228"/>
                </a:lnTo>
                <a:lnTo>
                  <a:pt x="204088" y="410489"/>
                </a:lnTo>
                <a:lnTo>
                  <a:pt x="207899" y="416051"/>
                </a:lnTo>
                <a:lnTo>
                  <a:pt x="212471" y="420623"/>
                </a:lnTo>
                <a:lnTo>
                  <a:pt x="288020" y="419861"/>
                </a:lnTo>
                <a:lnTo>
                  <a:pt x="324145" y="417741"/>
                </a:lnTo>
                <a:lnTo>
                  <a:pt x="360425" y="411479"/>
                </a:lnTo>
                <a:lnTo>
                  <a:pt x="365125" y="410311"/>
                </a:lnTo>
                <a:lnTo>
                  <a:pt x="369950" y="409244"/>
                </a:lnTo>
                <a:lnTo>
                  <a:pt x="374269" y="406907"/>
                </a:lnTo>
                <a:lnTo>
                  <a:pt x="378741" y="404228"/>
                </a:lnTo>
                <a:close/>
              </a:path>
              <a:path w="439420" h="421004">
                <a:moveTo>
                  <a:pt x="92456" y="82295"/>
                </a:moveTo>
                <a:lnTo>
                  <a:pt x="84288" y="87939"/>
                </a:lnTo>
                <a:lnTo>
                  <a:pt x="76073" y="93535"/>
                </a:lnTo>
                <a:lnTo>
                  <a:pt x="67952" y="99226"/>
                </a:lnTo>
                <a:lnTo>
                  <a:pt x="60071" y="105155"/>
                </a:lnTo>
                <a:lnTo>
                  <a:pt x="44707" y="117925"/>
                </a:lnTo>
                <a:lnTo>
                  <a:pt x="45561" y="119014"/>
                </a:lnTo>
                <a:lnTo>
                  <a:pt x="47890" y="120032"/>
                </a:lnTo>
                <a:lnTo>
                  <a:pt x="36957" y="132587"/>
                </a:lnTo>
                <a:lnTo>
                  <a:pt x="33020" y="136524"/>
                </a:lnTo>
                <a:lnTo>
                  <a:pt x="27686" y="138683"/>
                </a:lnTo>
                <a:lnTo>
                  <a:pt x="23113" y="141731"/>
                </a:lnTo>
                <a:lnTo>
                  <a:pt x="15609" y="152738"/>
                </a:lnTo>
                <a:lnTo>
                  <a:pt x="12509" y="158215"/>
                </a:lnTo>
                <a:lnTo>
                  <a:pt x="4572" y="182879"/>
                </a:lnTo>
                <a:lnTo>
                  <a:pt x="0" y="196595"/>
                </a:lnTo>
                <a:lnTo>
                  <a:pt x="625" y="213819"/>
                </a:lnTo>
                <a:lnTo>
                  <a:pt x="904" y="231095"/>
                </a:lnTo>
                <a:lnTo>
                  <a:pt x="1875" y="248266"/>
                </a:lnTo>
                <a:lnTo>
                  <a:pt x="4572" y="265175"/>
                </a:lnTo>
                <a:lnTo>
                  <a:pt x="5841" y="270522"/>
                </a:lnTo>
                <a:lnTo>
                  <a:pt x="13462" y="272084"/>
                </a:lnTo>
                <a:lnTo>
                  <a:pt x="18541" y="274319"/>
                </a:lnTo>
                <a:lnTo>
                  <a:pt x="87757" y="297179"/>
                </a:lnTo>
                <a:lnTo>
                  <a:pt x="92456" y="301751"/>
                </a:lnTo>
                <a:lnTo>
                  <a:pt x="96647" y="306755"/>
                </a:lnTo>
                <a:lnTo>
                  <a:pt x="101600" y="310895"/>
                </a:lnTo>
                <a:lnTo>
                  <a:pt x="105918" y="314413"/>
                </a:lnTo>
                <a:lnTo>
                  <a:pt x="111633" y="316153"/>
                </a:lnTo>
                <a:lnTo>
                  <a:pt x="115443" y="320039"/>
                </a:lnTo>
                <a:lnTo>
                  <a:pt x="120304" y="325551"/>
                </a:lnTo>
                <a:lnTo>
                  <a:pt x="129123" y="337388"/>
                </a:lnTo>
                <a:lnTo>
                  <a:pt x="133985" y="342899"/>
                </a:lnTo>
                <a:lnTo>
                  <a:pt x="139446" y="348284"/>
                </a:lnTo>
                <a:lnTo>
                  <a:pt x="147065" y="351231"/>
                </a:lnTo>
                <a:lnTo>
                  <a:pt x="152526" y="356615"/>
                </a:lnTo>
                <a:lnTo>
                  <a:pt x="157861" y="362000"/>
                </a:lnTo>
                <a:lnTo>
                  <a:pt x="161289" y="369112"/>
                </a:lnTo>
                <a:lnTo>
                  <a:pt x="166370" y="374903"/>
                </a:lnTo>
                <a:lnTo>
                  <a:pt x="170561" y="379818"/>
                </a:lnTo>
                <a:lnTo>
                  <a:pt x="175513" y="384047"/>
                </a:lnTo>
                <a:lnTo>
                  <a:pt x="180212" y="388619"/>
                </a:lnTo>
                <a:lnTo>
                  <a:pt x="181737" y="393191"/>
                </a:lnTo>
                <a:lnTo>
                  <a:pt x="181356" y="398932"/>
                </a:lnTo>
                <a:lnTo>
                  <a:pt x="188213" y="405739"/>
                </a:lnTo>
                <a:lnTo>
                  <a:pt x="194563" y="404228"/>
                </a:lnTo>
                <a:lnTo>
                  <a:pt x="378741" y="404228"/>
                </a:lnTo>
                <a:lnTo>
                  <a:pt x="381363" y="402657"/>
                </a:lnTo>
                <a:lnTo>
                  <a:pt x="388254" y="398049"/>
                </a:lnTo>
                <a:lnTo>
                  <a:pt x="395075" y="393299"/>
                </a:lnTo>
                <a:lnTo>
                  <a:pt x="401955" y="388619"/>
                </a:lnTo>
                <a:lnTo>
                  <a:pt x="425069" y="356615"/>
                </a:lnTo>
                <a:lnTo>
                  <a:pt x="438912" y="320039"/>
                </a:lnTo>
                <a:lnTo>
                  <a:pt x="438197" y="313028"/>
                </a:lnTo>
                <a:lnTo>
                  <a:pt x="437769" y="305914"/>
                </a:lnTo>
                <a:lnTo>
                  <a:pt x="436768" y="299005"/>
                </a:lnTo>
                <a:lnTo>
                  <a:pt x="434339" y="292607"/>
                </a:lnTo>
                <a:lnTo>
                  <a:pt x="433049" y="290372"/>
                </a:lnTo>
                <a:lnTo>
                  <a:pt x="424688" y="290372"/>
                </a:lnTo>
                <a:lnTo>
                  <a:pt x="420370" y="288035"/>
                </a:lnTo>
                <a:lnTo>
                  <a:pt x="413275" y="283785"/>
                </a:lnTo>
                <a:lnTo>
                  <a:pt x="406384" y="279177"/>
                </a:lnTo>
                <a:lnTo>
                  <a:pt x="399563" y="274427"/>
                </a:lnTo>
                <a:lnTo>
                  <a:pt x="392684" y="269747"/>
                </a:lnTo>
                <a:lnTo>
                  <a:pt x="386072" y="266815"/>
                </a:lnTo>
                <a:lnTo>
                  <a:pt x="371609" y="263536"/>
                </a:lnTo>
                <a:lnTo>
                  <a:pt x="364998" y="260603"/>
                </a:lnTo>
                <a:lnTo>
                  <a:pt x="351155" y="251459"/>
                </a:lnTo>
                <a:lnTo>
                  <a:pt x="351119" y="248266"/>
                </a:lnTo>
                <a:lnTo>
                  <a:pt x="351115" y="231095"/>
                </a:lnTo>
                <a:lnTo>
                  <a:pt x="351361" y="212983"/>
                </a:lnTo>
                <a:lnTo>
                  <a:pt x="353923" y="183731"/>
                </a:lnTo>
                <a:lnTo>
                  <a:pt x="360425" y="160019"/>
                </a:lnTo>
                <a:lnTo>
                  <a:pt x="362838" y="155105"/>
                </a:lnTo>
                <a:lnTo>
                  <a:pt x="366522" y="150875"/>
                </a:lnTo>
                <a:lnTo>
                  <a:pt x="369570" y="146303"/>
                </a:lnTo>
                <a:lnTo>
                  <a:pt x="383413" y="105155"/>
                </a:lnTo>
                <a:lnTo>
                  <a:pt x="387894" y="92074"/>
                </a:lnTo>
                <a:lnTo>
                  <a:pt x="162813" y="92074"/>
                </a:lnTo>
                <a:lnTo>
                  <a:pt x="158016" y="91439"/>
                </a:lnTo>
                <a:lnTo>
                  <a:pt x="147827" y="91439"/>
                </a:lnTo>
                <a:lnTo>
                  <a:pt x="133979" y="90707"/>
                </a:lnTo>
                <a:lnTo>
                  <a:pt x="117808" y="87868"/>
                </a:lnTo>
                <a:lnTo>
                  <a:pt x="92456" y="82295"/>
                </a:lnTo>
                <a:close/>
              </a:path>
              <a:path w="439420" h="421004">
                <a:moveTo>
                  <a:pt x="431926" y="288429"/>
                </a:moveTo>
                <a:lnTo>
                  <a:pt x="424688" y="290372"/>
                </a:lnTo>
                <a:lnTo>
                  <a:pt x="433049" y="290372"/>
                </a:lnTo>
                <a:lnTo>
                  <a:pt x="431926" y="288429"/>
                </a:lnTo>
                <a:close/>
              </a:path>
              <a:path w="439420" h="421004">
                <a:moveTo>
                  <a:pt x="332613" y="0"/>
                </a:moveTo>
                <a:lnTo>
                  <a:pt x="311810" y="803"/>
                </a:lnTo>
                <a:lnTo>
                  <a:pt x="290972" y="1381"/>
                </a:lnTo>
                <a:lnTo>
                  <a:pt x="270158" y="2411"/>
                </a:lnTo>
                <a:lnTo>
                  <a:pt x="249427" y="4571"/>
                </a:lnTo>
                <a:lnTo>
                  <a:pt x="242333" y="8072"/>
                </a:lnTo>
                <a:lnTo>
                  <a:pt x="234299" y="14954"/>
                </a:lnTo>
                <a:lnTo>
                  <a:pt x="226907" y="22359"/>
                </a:lnTo>
                <a:lnTo>
                  <a:pt x="221741" y="27431"/>
                </a:lnTo>
                <a:lnTo>
                  <a:pt x="210303" y="36321"/>
                </a:lnTo>
                <a:lnTo>
                  <a:pt x="202406" y="41767"/>
                </a:lnTo>
                <a:lnTo>
                  <a:pt x="194917" y="48059"/>
                </a:lnTo>
                <a:lnTo>
                  <a:pt x="184785" y="59435"/>
                </a:lnTo>
                <a:lnTo>
                  <a:pt x="179760" y="66246"/>
                </a:lnTo>
                <a:lnTo>
                  <a:pt x="175291" y="72961"/>
                </a:lnTo>
                <a:lnTo>
                  <a:pt x="170854" y="79938"/>
                </a:lnTo>
                <a:lnTo>
                  <a:pt x="166370" y="86867"/>
                </a:lnTo>
                <a:lnTo>
                  <a:pt x="162813" y="92074"/>
                </a:lnTo>
                <a:lnTo>
                  <a:pt x="387894" y="92074"/>
                </a:lnTo>
                <a:lnTo>
                  <a:pt x="388112" y="91439"/>
                </a:lnTo>
                <a:lnTo>
                  <a:pt x="387074" y="78849"/>
                </a:lnTo>
                <a:lnTo>
                  <a:pt x="386080" y="66079"/>
                </a:lnTo>
                <a:lnTo>
                  <a:pt x="378840" y="27431"/>
                </a:lnTo>
                <a:lnTo>
                  <a:pt x="369950" y="17906"/>
                </a:lnTo>
                <a:lnTo>
                  <a:pt x="364998" y="13715"/>
                </a:lnTo>
                <a:lnTo>
                  <a:pt x="338836" y="1523"/>
                </a:lnTo>
                <a:lnTo>
                  <a:pt x="332613" y="0"/>
                </a:lnTo>
                <a:close/>
              </a:path>
              <a:path w="439420" h="421004">
                <a:moveTo>
                  <a:pt x="154177" y="90931"/>
                </a:moveTo>
                <a:lnTo>
                  <a:pt x="147827" y="91439"/>
                </a:lnTo>
                <a:lnTo>
                  <a:pt x="158016" y="91439"/>
                </a:lnTo>
                <a:lnTo>
                  <a:pt x="154177" y="90931"/>
                </a:lnTo>
                <a:close/>
              </a:path>
            </a:pathLst>
          </a:custGeom>
          <a:solidFill>
            <a:srgbClr val="AEE669"/>
          </a:solidFill>
        </p:spPr>
        <p:txBody>
          <a:bodyPr wrap="square" lIns="0" tIns="0" rIns="0" bIns="0" rtlCol="0"/>
          <a:lstStyle/>
          <a:p>
            <a:pPr defTabSz="914126">
              <a:defRPr/>
            </a:pPr>
            <a:endParaRPr sz="1799">
              <a:solidFill>
                <a:prstClr val="black"/>
              </a:solidFill>
              <a:latin typeface="Calibri"/>
            </a:endParaRPr>
          </a:p>
        </p:txBody>
      </p:sp>
      <p:sp>
        <p:nvSpPr>
          <p:cNvPr id="12" name="object 10"/>
          <p:cNvSpPr/>
          <p:nvPr/>
        </p:nvSpPr>
        <p:spPr>
          <a:xfrm>
            <a:off x="7590096" y="3191955"/>
            <a:ext cx="585740" cy="560502"/>
          </a:xfrm>
          <a:custGeom>
            <a:avLst/>
            <a:gdLst/>
            <a:ahLst/>
            <a:cxnLst/>
            <a:rect l="l" t="t" r="r" b="b"/>
            <a:pathLst>
              <a:path w="439420" h="421004">
                <a:moveTo>
                  <a:pt x="92456" y="82295"/>
                </a:moveTo>
                <a:lnTo>
                  <a:pt x="84288" y="87939"/>
                </a:lnTo>
                <a:lnTo>
                  <a:pt x="76073" y="93535"/>
                </a:lnTo>
                <a:lnTo>
                  <a:pt x="67952" y="99226"/>
                </a:lnTo>
                <a:lnTo>
                  <a:pt x="60071" y="105155"/>
                </a:lnTo>
                <a:lnTo>
                  <a:pt x="44707" y="117925"/>
                </a:lnTo>
                <a:lnTo>
                  <a:pt x="45561" y="119014"/>
                </a:lnTo>
                <a:lnTo>
                  <a:pt x="47890" y="120032"/>
                </a:lnTo>
                <a:lnTo>
                  <a:pt x="36957" y="132587"/>
                </a:lnTo>
                <a:lnTo>
                  <a:pt x="33020" y="136524"/>
                </a:lnTo>
                <a:lnTo>
                  <a:pt x="27686" y="138683"/>
                </a:lnTo>
                <a:lnTo>
                  <a:pt x="23113" y="141731"/>
                </a:lnTo>
                <a:lnTo>
                  <a:pt x="15609" y="152738"/>
                </a:lnTo>
                <a:lnTo>
                  <a:pt x="12509" y="158215"/>
                </a:lnTo>
                <a:lnTo>
                  <a:pt x="10076" y="165736"/>
                </a:lnTo>
                <a:lnTo>
                  <a:pt x="4572" y="182879"/>
                </a:lnTo>
                <a:lnTo>
                  <a:pt x="0" y="196595"/>
                </a:lnTo>
                <a:lnTo>
                  <a:pt x="625" y="213819"/>
                </a:lnTo>
                <a:lnTo>
                  <a:pt x="904" y="231095"/>
                </a:lnTo>
                <a:lnTo>
                  <a:pt x="1875" y="248266"/>
                </a:lnTo>
                <a:lnTo>
                  <a:pt x="4572" y="265175"/>
                </a:lnTo>
                <a:lnTo>
                  <a:pt x="5841" y="270522"/>
                </a:lnTo>
                <a:lnTo>
                  <a:pt x="13462" y="272084"/>
                </a:lnTo>
                <a:lnTo>
                  <a:pt x="18541" y="274319"/>
                </a:lnTo>
                <a:lnTo>
                  <a:pt x="38621" y="280963"/>
                </a:lnTo>
                <a:lnTo>
                  <a:pt x="49641" y="284606"/>
                </a:lnTo>
                <a:lnTo>
                  <a:pt x="55493" y="286535"/>
                </a:lnTo>
                <a:lnTo>
                  <a:pt x="60071" y="288035"/>
                </a:lnTo>
                <a:lnTo>
                  <a:pt x="73913" y="292607"/>
                </a:lnTo>
                <a:lnTo>
                  <a:pt x="87757" y="297179"/>
                </a:lnTo>
                <a:lnTo>
                  <a:pt x="92456" y="301751"/>
                </a:lnTo>
                <a:lnTo>
                  <a:pt x="96647" y="306755"/>
                </a:lnTo>
                <a:lnTo>
                  <a:pt x="101600" y="310895"/>
                </a:lnTo>
                <a:lnTo>
                  <a:pt x="105918" y="314413"/>
                </a:lnTo>
                <a:lnTo>
                  <a:pt x="111633" y="316153"/>
                </a:lnTo>
                <a:lnTo>
                  <a:pt x="115443" y="320039"/>
                </a:lnTo>
                <a:lnTo>
                  <a:pt x="120304" y="325551"/>
                </a:lnTo>
                <a:lnTo>
                  <a:pt x="124714" y="331469"/>
                </a:lnTo>
                <a:lnTo>
                  <a:pt x="129123" y="337388"/>
                </a:lnTo>
                <a:lnTo>
                  <a:pt x="133985" y="342899"/>
                </a:lnTo>
                <a:lnTo>
                  <a:pt x="139446" y="348284"/>
                </a:lnTo>
                <a:lnTo>
                  <a:pt x="147065" y="351231"/>
                </a:lnTo>
                <a:lnTo>
                  <a:pt x="152526" y="356615"/>
                </a:lnTo>
                <a:lnTo>
                  <a:pt x="157861" y="362000"/>
                </a:lnTo>
                <a:lnTo>
                  <a:pt x="161289" y="369112"/>
                </a:lnTo>
                <a:lnTo>
                  <a:pt x="166370" y="374903"/>
                </a:lnTo>
                <a:lnTo>
                  <a:pt x="170561" y="379818"/>
                </a:lnTo>
                <a:lnTo>
                  <a:pt x="175513" y="384047"/>
                </a:lnTo>
                <a:lnTo>
                  <a:pt x="180212" y="388619"/>
                </a:lnTo>
                <a:lnTo>
                  <a:pt x="181737" y="393191"/>
                </a:lnTo>
                <a:lnTo>
                  <a:pt x="181356" y="398932"/>
                </a:lnTo>
                <a:lnTo>
                  <a:pt x="184785" y="402335"/>
                </a:lnTo>
                <a:lnTo>
                  <a:pt x="188213" y="405739"/>
                </a:lnTo>
                <a:lnTo>
                  <a:pt x="194563" y="404228"/>
                </a:lnTo>
                <a:lnTo>
                  <a:pt x="198627" y="406907"/>
                </a:lnTo>
                <a:lnTo>
                  <a:pt x="204088" y="410489"/>
                </a:lnTo>
                <a:lnTo>
                  <a:pt x="207899" y="416051"/>
                </a:lnTo>
                <a:lnTo>
                  <a:pt x="212471" y="420623"/>
                </a:lnTo>
                <a:lnTo>
                  <a:pt x="251108" y="420077"/>
                </a:lnTo>
                <a:lnTo>
                  <a:pt x="288020" y="419861"/>
                </a:lnTo>
                <a:lnTo>
                  <a:pt x="324145" y="417741"/>
                </a:lnTo>
                <a:lnTo>
                  <a:pt x="360425" y="411479"/>
                </a:lnTo>
                <a:lnTo>
                  <a:pt x="365125" y="410311"/>
                </a:lnTo>
                <a:lnTo>
                  <a:pt x="369950" y="409244"/>
                </a:lnTo>
                <a:lnTo>
                  <a:pt x="374269" y="406907"/>
                </a:lnTo>
                <a:lnTo>
                  <a:pt x="381363" y="402657"/>
                </a:lnTo>
                <a:lnTo>
                  <a:pt x="388254" y="398049"/>
                </a:lnTo>
                <a:lnTo>
                  <a:pt x="395075" y="393299"/>
                </a:lnTo>
                <a:lnTo>
                  <a:pt x="401955" y="388619"/>
                </a:lnTo>
                <a:lnTo>
                  <a:pt x="425069" y="356615"/>
                </a:lnTo>
                <a:lnTo>
                  <a:pt x="438912" y="320039"/>
                </a:lnTo>
                <a:lnTo>
                  <a:pt x="438197" y="313028"/>
                </a:lnTo>
                <a:lnTo>
                  <a:pt x="437769" y="305914"/>
                </a:lnTo>
                <a:lnTo>
                  <a:pt x="436768" y="299005"/>
                </a:lnTo>
                <a:lnTo>
                  <a:pt x="434339" y="292607"/>
                </a:lnTo>
                <a:lnTo>
                  <a:pt x="431926" y="288429"/>
                </a:lnTo>
                <a:lnTo>
                  <a:pt x="424688" y="290372"/>
                </a:lnTo>
                <a:lnTo>
                  <a:pt x="420370" y="288035"/>
                </a:lnTo>
                <a:lnTo>
                  <a:pt x="413275" y="283785"/>
                </a:lnTo>
                <a:lnTo>
                  <a:pt x="406384" y="279177"/>
                </a:lnTo>
                <a:lnTo>
                  <a:pt x="399563" y="274427"/>
                </a:lnTo>
                <a:lnTo>
                  <a:pt x="392684" y="269747"/>
                </a:lnTo>
                <a:lnTo>
                  <a:pt x="386072" y="266815"/>
                </a:lnTo>
                <a:lnTo>
                  <a:pt x="378841" y="265175"/>
                </a:lnTo>
                <a:lnTo>
                  <a:pt x="371609" y="263536"/>
                </a:lnTo>
                <a:lnTo>
                  <a:pt x="364998" y="260603"/>
                </a:lnTo>
                <a:lnTo>
                  <a:pt x="351155" y="251459"/>
                </a:lnTo>
                <a:lnTo>
                  <a:pt x="351014" y="238613"/>
                </a:lnTo>
                <a:lnTo>
                  <a:pt x="351361" y="212983"/>
                </a:lnTo>
                <a:lnTo>
                  <a:pt x="353923" y="183731"/>
                </a:lnTo>
                <a:lnTo>
                  <a:pt x="360425" y="160019"/>
                </a:lnTo>
                <a:lnTo>
                  <a:pt x="362838" y="155105"/>
                </a:lnTo>
                <a:lnTo>
                  <a:pt x="366522" y="150875"/>
                </a:lnTo>
                <a:lnTo>
                  <a:pt x="369570" y="146303"/>
                </a:lnTo>
                <a:lnTo>
                  <a:pt x="383413" y="105155"/>
                </a:lnTo>
                <a:lnTo>
                  <a:pt x="388112" y="91439"/>
                </a:lnTo>
                <a:lnTo>
                  <a:pt x="387074" y="78849"/>
                </a:lnTo>
                <a:lnTo>
                  <a:pt x="382777" y="36321"/>
                </a:lnTo>
                <a:lnTo>
                  <a:pt x="369950" y="17906"/>
                </a:lnTo>
                <a:lnTo>
                  <a:pt x="364998" y="13715"/>
                </a:lnTo>
                <a:lnTo>
                  <a:pt x="338836" y="1523"/>
                </a:lnTo>
                <a:lnTo>
                  <a:pt x="332613" y="0"/>
                </a:lnTo>
                <a:lnTo>
                  <a:pt x="311810" y="803"/>
                </a:lnTo>
                <a:lnTo>
                  <a:pt x="290972" y="1381"/>
                </a:lnTo>
                <a:lnTo>
                  <a:pt x="270158" y="2411"/>
                </a:lnTo>
                <a:lnTo>
                  <a:pt x="249427" y="4571"/>
                </a:lnTo>
                <a:lnTo>
                  <a:pt x="242333" y="8072"/>
                </a:lnTo>
                <a:lnTo>
                  <a:pt x="234299" y="14954"/>
                </a:lnTo>
                <a:lnTo>
                  <a:pt x="226907" y="22359"/>
                </a:lnTo>
                <a:lnTo>
                  <a:pt x="221741" y="27431"/>
                </a:lnTo>
                <a:lnTo>
                  <a:pt x="210323" y="36308"/>
                </a:lnTo>
                <a:lnTo>
                  <a:pt x="202406" y="41767"/>
                </a:lnTo>
                <a:lnTo>
                  <a:pt x="194917" y="48059"/>
                </a:lnTo>
                <a:lnTo>
                  <a:pt x="184785" y="59435"/>
                </a:lnTo>
                <a:lnTo>
                  <a:pt x="179871" y="66079"/>
                </a:lnTo>
                <a:lnTo>
                  <a:pt x="175291" y="72961"/>
                </a:lnTo>
                <a:lnTo>
                  <a:pt x="170854" y="79938"/>
                </a:lnTo>
                <a:lnTo>
                  <a:pt x="166370" y="86867"/>
                </a:lnTo>
                <a:lnTo>
                  <a:pt x="162813" y="92074"/>
                </a:lnTo>
                <a:lnTo>
                  <a:pt x="154177" y="90931"/>
                </a:lnTo>
                <a:lnTo>
                  <a:pt x="147827" y="91439"/>
                </a:lnTo>
                <a:lnTo>
                  <a:pt x="133979" y="90707"/>
                </a:lnTo>
                <a:lnTo>
                  <a:pt x="117808" y="87868"/>
                </a:lnTo>
                <a:lnTo>
                  <a:pt x="102804" y="84528"/>
                </a:lnTo>
                <a:lnTo>
                  <a:pt x="92456" y="82295"/>
                </a:lnTo>
                <a:close/>
              </a:path>
            </a:pathLst>
          </a:custGeom>
          <a:ln w="9161">
            <a:solidFill>
              <a:srgbClr val="435261"/>
            </a:solidFill>
          </a:ln>
        </p:spPr>
        <p:txBody>
          <a:bodyPr wrap="square" lIns="0" tIns="0" rIns="0" bIns="0" rtlCol="0"/>
          <a:lstStyle/>
          <a:p>
            <a:pPr defTabSz="914126">
              <a:defRPr/>
            </a:pPr>
            <a:endParaRPr sz="1799">
              <a:solidFill>
                <a:prstClr val="black"/>
              </a:solidFill>
              <a:latin typeface="Calibri"/>
            </a:endParaRPr>
          </a:p>
        </p:txBody>
      </p:sp>
      <p:sp>
        <p:nvSpPr>
          <p:cNvPr id="13" name="object 11"/>
          <p:cNvSpPr txBox="1"/>
          <p:nvPr/>
        </p:nvSpPr>
        <p:spPr>
          <a:xfrm>
            <a:off x="6584012" y="2879764"/>
            <a:ext cx="523951" cy="407485"/>
          </a:xfrm>
          <a:prstGeom prst="rect">
            <a:avLst/>
          </a:prstGeom>
        </p:spPr>
        <p:txBody>
          <a:bodyPr vert="horz" wrap="square" lIns="0" tIns="22843" rIns="0" bIns="0" rtlCol="0">
            <a:spAutoFit/>
          </a:bodyPr>
          <a:lstStyle/>
          <a:p>
            <a:pPr marL="137897" marR="6768" indent="-121823" defTabSz="914126">
              <a:spcBef>
                <a:spcPts val="180"/>
              </a:spcBef>
              <a:defRPr/>
            </a:pPr>
            <a:r>
              <a:rPr sz="1200" spc="-100" dirty="0">
                <a:solidFill>
                  <a:srgbClr val="435261"/>
                </a:solidFill>
                <a:latin typeface="Arial"/>
                <a:cs typeface="Arial"/>
              </a:rPr>
              <a:t>N</a:t>
            </a:r>
            <a:r>
              <a:rPr sz="1200" dirty="0">
                <a:solidFill>
                  <a:srgbClr val="435261"/>
                </a:solidFill>
                <a:latin typeface="Arial"/>
                <a:cs typeface="Arial"/>
              </a:rPr>
              <a:t>o</a:t>
            </a:r>
            <a:r>
              <a:rPr sz="1200" spc="-20" dirty="0">
                <a:solidFill>
                  <a:srgbClr val="435261"/>
                </a:solidFill>
                <a:latin typeface="Arial"/>
                <a:cs typeface="Arial"/>
              </a:rPr>
              <a:t>r</a:t>
            </a:r>
            <a:r>
              <a:rPr sz="1200" spc="53" dirty="0">
                <a:solidFill>
                  <a:srgbClr val="435261"/>
                </a:solidFill>
                <a:latin typeface="Arial"/>
                <a:cs typeface="Arial"/>
              </a:rPr>
              <a:t>m</a:t>
            </a:r>
            <a:r>
              <a:rPr sz="1200" dirty="0">
                <a:solidFill>
                  <a:srgbClr val="435261"/>
                </a:solidFill>
                <a:latin typeface="Arial"/>
                <a:cs typeface="Arial"/>
              </a:rPr>
              <a:t>a</a:t>
            </a:r>
            <a:r>
              <a:rPr sz="1200" spc="40" dirty="0">
                <a:solidFill>
                  <a:srgbClr val="435261"/>
                </a:solidFill>
                <a:latin typeface="Arial"/>
                <a:cs typeface="Arial"/>
              </a:rPr>
              <a:t>l  </a:t>
            </a:r>
            <a:r>
              <a:rPr sz="1200" spc="7" dirty="0">
                <a:solidFill>
                  <a:srgbClr val="435261"/>
                </a:solidFill>
                <a:latin typeface="Arial"/>
                <a:cs typeface="Arial"/>
              </a:rPr>
              <a:t>cell</a:t>
            </a:r>
            <a:endParaRPr sz="1200">
              <a:solidFill>
                <a:prstClr val="black"/>
              </a:solidFill>
              <a:latin typeface="Arial"/>
              <a:cs typeface="Arial"/>
            </a:endParaRPr>
          </a:p>
        </p:txBody>
      </p:sp>
      <p:sp>
        <p:nvSpPr>
          <p:cNvPr id="14" name="object 12"/>
          <p:cNvSpPr txBox="1"/>
          <p:nvPr/>
        </p:nvSpPr>
        <p:spPr>
          <a:xfrm>
            <a:off x="7515770" y="2891417"/>
            <a:ext cx="766880" cy="207684"/>
          </a:xfrm>
          <a:prstGeom prst="rect">
            <a:avLst/>
          </a:prstGeom>
        </p:spPr>
        <p:txBody>
          <a:bodyPr vert="horz" wrap="square" lIns="0" tIns="22843" rIns="0" bIns="0" rtlCol="0">
            <a:spAutoFit/>
          </a:bodyPr>
          <a:lstStyle/>
          <a:p>
            <a:pPr marL="16920" defTabSz="914126">
              <a:spcBef>
                <a:spcPts val="180"/>
              </a:spcBef>
              <a:defRPr/>
            </a:pPr>
            <a:r>
              <a:rPr sz="1200" spc="-20" dirty="0">
                <a:solidFill>
                  <a:srgbClr val="435261"/>
                </a:solidFill>
                <a:latin typeface="Arial"/>
                <a:cs typeface="Arial"/>
              </a:rPr>
              <a:t>Cancer</a:t>
            </a:r>
            <a:r>
              <a:rPr sz="1200" spc="-233" dirty="0">
                <a:solidFill>
                  <a:srgbClr val="435261"/>
                </a:solidFill>
                <a:latin typeface="Arial"/>
                <a:cs typeface="Arial"/>
              </a:rPr>
              <a:t> </a:t>
            </a:r>
            <a:r>
              <a:rPr sz="1200" spc="7" dirty="0">
                <a:solidFill>
                  <a:srgbClr val="435261"/>
                </a:solidFill>
                <a:latin typeface="Arial"/>
                <a:cs typeface="Arial"/>
              </a:rPr>
              <a:t>cell</a:t>
            </a:r>
            <a:endParaRPr sz="1200">
              <a:solidFill>
                <a:prstClr val="black"/>
              </a:solidFill>
              <a:latin typeface="Arial"/>
              <a:cs typeface="Arial"/>
            </a:endParaRPr>
          </a:p>
        </p:txBody>
      </p:sp>
      <p:sp>
        <p:nvSpPr>
          <p:cNvPr id="15" name="object 13"/>
          <p:cNvSpPr txBox="1"/>
          <p:nvPr/>
        </p:nvSpPr>
        <p:spPr>
          <a:xfrm>
            <a:off x="7603979" y="3357044"/>
            <a:ext cx="143896" cy="223927"/>
          </a:xfrm>
          <a:prstGeom prst="rect">
            <a:avLst/>
          </a:prstGeom>
        </p:spPr>
        <p:txBody>
          <a:bodyPr vert="horz" wrap="square" lIns="0" tIns="18613" rIns="0" bIns="0" rtlCol="0">
            <a:spAutoFit/>
          </a:bodyPr>
          <a:lstStyle/>
          <a:p>
            <a:pPr marL="16920" defTabSz="914126">
              <a:spcBef>
                <a:spcPts val="147"/>
              </a:spcBef>
              <a:defRPr/>
            </a:pPr>
            <a:r>
              <a:rPr sz="1300" spc="-173" dirty="0">
                <a:solidFill>
                  <a:srgbClr val="435261"/>
                </a:solidFill>
                <a:latin typeface="Arial"/>
                <a:cs typeface="Arial"/>
              </a:rPr>
              <a:t>G</a:t>
            </a:r>
            <a:endParaRPr sz="1300">
              <a:solidFill>
                <a:prstClr val="black"/>
              </a:solidFill>
              <a:latin typeface="Arial"/>
              <a:cs typeface="Arial"/>
            </a:endParaRPr>
          </a:p>
        </p:txBody>
      </p:sp>
      <p:sp>
        <p:nvSpPr>
          <p:cNvPr id="16" name="object 14"/>
          <p:cNvSpPr/>
          <p:nvPr/>
        </p:nvSpPr>
        <p:spPr>
          <a:xfrm>
            <a:off x="8559100" y="3137187"/>
            <a:ext cx="737424" cy="712165"/>
          </a:xfrm>
          <a:prstGeom prst="rect">
            <a:avLst/>
          </a:prstGeom>
          <a:blipFill>
            <a:blip r:embed="rId5"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17" name="object 15"/>
          <p:cNvSpPr/>
          <p:nvPr/>
        </p:nvSpPr>
        <p:spPr>
          <a:xfrm>
            <a:off x="8638335" y="3179781"/>
            <a:ext cx="585740" cy="560502"/>
          </a:xfrm>
          <a:custGeom>
            <a:avLst/>
            <a:gdLst/>
            <a:ahLst/>
            <a:cxnLst/>
            <a:rect l="l" t="t" r="r" b="b"/>
            <a:pathLst>
              <a:path w="439420" h="421004">
                <a:moveTo>
                  <a:pt x="378741" y="404228"/>
                </a:moveTo>
                <a:lnTo>
                  <a:pt x="194563" y="404228"/>
                </a:lnTo>
                <a:lnTo>
                  <a:pt x="204088" y="410489"/>
                </a:lnTo>
                <a:lnTo>
                  <a:pt x="207899" y="416052"/>
                </a:lnTo>
                <a:lnTo>
                  <a:pt x="212471" y="420624"/>
                </a:lnTo>
                <a:lnTo>
                  <a:pt x="288020" y="419862"/>
                </a:lnTo>
                <a:lnTo>
                  <a:pt x="324145" y="417741"/>
                </a:lnTo>
                <a:lnTo>
                  <a:pt x="360425" y="411480"/>
                </a:lnTo>
                <a:lnTo>
                  <a:pt x="365125" y="410311"/>
                </a:lnTo>
                <a:lnTo>
                  <a:pt x="369950" y="409244"/>
                </a:lnTo>
                <a:lnTo>
                  <a:pt x="374269" y="406908"/>
                </a:lnTo>
                <a:lnTo>
                  <a:pt x="378741" y="404228"/>
                </a:lnTo>
                <a:close/>
              </a:path>
              <a:path w="439420" h="421004">
                <a:moveTo>
                  <a:pt x="92455" y="82296"/>
                </a:moveTo>
                <a:lnTo>
                  <a:pt x="84288" y="87939"/>
                </a:lnTo>
                <a:lnTo>
                  <a:pt x="76072" y="93535"/>
                </a:lnTo>
                <a:lnTo>
                  <a:pt x="67952" y="99226"/>
                </a:lnTo>
                <a:lnTo>
                  <a:pt x="60071" y="105156"/>
                </a:lnTo>
                <a:lnTo>
                  <a:pt x="44707" y="117925"/>
                </a:lnTo>
                <a:lnTo>
                  <a:pt x="45561" y="119014"/>
                </a:lnTo>
                <a:lnTo>
                  <a:pt x="47890" y="120032"/>
                </a:lnTo>
                <a:lnTo>
                  <a:pt x="36956" y="132588"/>
                </a:lnTo>
                <a:lnTo>
                  <a:pt x="33019" y="136525"/>
                </a:lnTo>
                <a:lnTo>
                  <a:pt x="27686" y="138684"/>
                </a:lnTo>
                <a:lnTo>
                  <a:pt x="23113" y="141732"/>
                </a:lnTo>
                <a:lnTo>
                  <a:pt x="15609" y="152738"/>
                </a:lnTo>
                <a:lnTo>
                  <a:pt x="12509" y="158215"/>
                </a:lnTo>
                <a:lnTo>
                  <a:pt x="4572" y="182880"/>
                </a:lnTo>
                <a:lnTo>
                  <a:pt x="0" y="196596"/>
                </a:lnTo>
                <a:lnTo>
                  <a:pt x="625" y="213819"/>
                </a:lnTo>
                <a:lnTo>
                  <a:pt x="904" y="231095"/>
                </a:lnTo>
                <a:lnTo>
                  <a:pt x="1875" y="248266"/>
                </a:lnTo>
                <a:lnTo>
                  <a:pt x="4572" y="265176"/>
                </a:lnTo>
                <a:lnTo>
                  <a:pt x="5841" y="270522"/>
                </a:lnTo>
                <a:lnTo>
                  <a:pt x="13462" y="272084"/>
                </a:lnTo>
                <a:lnTo>
                  <a:pt x="18541" y="274320"/>
                </a:lnTo>
                <a:lnTo>
                  <a:pt x="87756" y="297180"/>
                </a:lnTo>
                <a:lnTo>
                  <a:pt x="92455" y="301752"/>
                </a:lnTo>
                <a:lnTo>
                  <a:pt x="96647" y="306755"/>
                </a:lnTo>
                <a:lnTo>
                  <a:pt x="101600" y="310896"/>
                </a:lnTo>
                <a:lnTo>
                  <a:pt x="105918" y="314413"/>
                </a:lnTo>
                <a:lnTo>
                  <a:pt x="111632" y="316153"/>
                </a:lnTo>
                <a:lnTo>
                  <a:pt x="115443" y="320040"/>
                </a:lnTo>
                <a:lnTo>
                  <a:pt x="120304" y="325551"/>
                </a:lnTo>
                <a:lnTo>
                  <a:pt x="129123" y="337388"/>
                </a:lnTo>
                <a:lnTo>
                  <a:pt x="133984" y="342900"/>
                </a:lnTo>
                <a:lnTo>
                  <a:pt x="139446" y="348284"/>
                </a:lnTo>
                <a:lnTo>
                  <a:pt x="147066" y="351231"/>
                </a:lnTo>
                <a:lnTo>
                  <a:pt x="152526" y="356616"/>
                </a:lnTo>
                <a:lnTo>
                  <a:pt x="157860" y="362000"/>
                </a:lnTo>
                <a:lnTo>
                  <a:pt x="161290" y="369112"/>
                </a:lnTo>
                <a:lnTo>
                  <a:pt x="166370" y="374904"/>
                </a:lnTo>
                <a:lnTo>
                  <a:pt x="170560" y="379806"/>
                </a:lnTo>
                <a:lnTo>
                  <a:pt x="175513" y="384048"/>
                </a:lnTo>
                <a:lnTo>
                  <a:pt x="180212" y="388620"/>
                </a:lnTo>
                <a:lnTo>
                  <a:pt x="181736" y="393192"/>
                </a:lnTo>
                <a:lnTo>
                  <a:pt x="181355" y="398932"/>
                </a:lnTo>
                <a:lnTo>
                  <a:pt x="188213" y="405739"/>
                </a:lnTo>
                <a:lnTo>
                  <a:pt x="194563" y="404228"/>
                </a:lnTo>
                <a:lnTo>
                  <a:pt x="378741" y="404228"/>
                </a:lnTo>
                <a:lnTo>
                  <a:pt x="381363" y="402657"/>
                </a:lnTo>
                <a:lnTo>
                  <a:pt x="388254" y="398049"/>
                </a:lnTo>
                <a:lnTo>
                  <a:pt x="395075" y="393299"/>
                </a:lnTo>
                <a:lnTo>
                  <a:pt x="401954" y="388620"/>
                </a:lnTo>
                <a:lnTo>
                  <a:pt x="425069" y="356616"/>
                </a:lnTo>
                <a:lnTo>
                  <a:pt x="438911" y="320040"/>
                </a:lnTo>
                <a:lnTo>
                  <a:pt x="438197" y="313028"/>
                </a:lnTo>
                <a:lnTo>
                  <a:pt x="437769" y="305914"/>
                </a:lnTo>
                <a:lnTo>
                  <a:pt x="436768" y="299005"/>
                </a:lnTo>
                <a:lnTo>
                  <a:pt x="434340" y="292608"/>
                </a:lnTo>
                <a:lnTo>
                  <a:pt x="433049" y="290372"/>
                </a:lnTo>
                <a:lnTo>
                  <a:pt x="424687" y="290372"/>
                </a:lnTo>
                <a:lnTo>
                  <a:pt x="420370" y="288036"/>
                </a:lnTo>
                <a:lnTo>
                  <a:pt x="413275" y="283785"/>
                </a:lnTo>
                <a:lnTo>
                  <a:pt x="406384" y="279177"/>
                </a:lnTo>
                <a:lnTo>
                  <a:pt x="399563" y="274427"/>
                </a:lnTo>
                <a:lnTo>
                  <a:pt x="392683" y="269748"/>
                </a:lnTo>
                <a:lnTo>
                  <a:pt x="386072" y="266815"/>
                </a:lnTo>
                <a:lnTo>
                  <a:pt x="371609" y="263536"/>
                </a:lnTo>
                <a:lnTo>
                  <a:pt x="364998" y="260604"/>
                </a:lnTo>
                <a:lnTo>
                  <a:pt x="351154" y="251460"/>
                </a:lnTo>
                <a:lnTo>
                  <a:pt x="351119" y="248266"/>
                </a:lnTo>
                <a:lnTo>
                  <a:pt x="351115" y="231095"/>
                </a:lnTo>
                <a:lnTo>
                  <a:pt x="351361" y="212983"/>
                </a:lnTo>
                <a:lnTo>
                  <a:pt x="353923" y="183731"/>
                </a:lnTo>
                <a:lnTo>
                  <a:pt x="360425" y="160020"/>
                </a:lnTo>
                <a:lnTo>
                  <a:pt x="362838" y="155067"/>
                </a:lnTo>
                <a:lnTo>
                  <a:pt x="366522" y="150876"/>
                </a:lnTo>
                <a:lnTo>
                  <a:pt x="369570" y="146304"/>
                </a:lnTo>
                <a:lnTo>
                  <a:pt x="383412" y="105156"/>
                </a:lnTo>
                <a:lnTo>
                  <a:pt x="387894" y="92075"/>
                </a:lnTo>
                <a:lnTo>
                  <a:pt x="162813" y="92075"/>
                </a:lnTo>
                <a:lnTo>
                  <a:pt x="158016" y="91440"/>
                </a:lnTo>
                <a:lnTo>
                  <a:pt x="147827" y="91440"/>
                </a:lnTo>
                <a:lnTo>
                  <a:pt x="133979" y="90707"/>
                </a:lnTo>
                <a:lnTo>
                  <a:pt x="117808" y="87868"/>
                </a:lnTo>
                <a:lnTo>
                  <a:pt x="92455" y="82296"/>
                </a:lnTo>
                <a:close/>
              </a:path>
              <a:path w="439420" h="421004">
                <a:moveTo>
                  <a:pt x="431926" y="288429"/>
                </a:moveTo>
                <a:lnTo>
                  <a:pt x="424687" y="290372"/>
                </a:lnTo>
                <a:lnTo>
                  <a:pt x="433049" y="290372"/>
                </a:lnTo>
                <a:lnTo>
                  <a:pt x="431926" y="288429"/>
                </a:lnTo>
                <a:close/>
              </a:path>
              <a:path w="439420" h="421004">
                <a:moveTo>
                  <a:pt x="332612" y="0"/>
                </a:moveTo>
                <a:lnTo>
                  <a:pt x="311810" y="803"/>
                </a:lnTo>
                <a:lnTo>
                  <a:pt x="290972" y="1381"/>
                </a:lnTo>
                <a:lnTo>
                  <a:pt x="270158" y="2411"/>
                </a:lnTo>
                <a:lnTo>
                  <a:pt x="249427" y="4572"/>
                </a:lnTo>
                <a:lnTo>
                  <a:pt x="242333" y="8072"/>
                </a:lnTo>
                <a:lnTo>
                  <a:pt x="234299" y="14954"/>
                </a:lnTo>
                <a:lnTo>
                  <a:pt x="226907" y="22359"/>
                </a:lnTo>
                <a:lnTo>
                  <a:pt x="221742" y="27432"/>
                </a:lnTo>
                <a:lnTo>
                  <a:pt x="210303" y="36322"/>
                </a:lnTo>
                <a:lnTo>
                  <a:pt x="202406" y="41767"/>
                </a:lnTo>
                <a:lnTo>
                  <a:pt x="194917" y="48059"/>
                </a:lnTo>
                <a:lnTo>
                  <a:pt x="184784" y="59436"/>
                </a:lnTo>
                <a:lnTo>
                  <a:pt x="179760" y="66246"/>
                </a:lnTo>
                <a:lnTo>
                  <a:pt x="175291" y="72961"/>
                </a:lnTo>
                <a:lnTo>
                  <a:pt x="170854" y="79938"/>
                </a:lnTo>
                <a:lnTo>
                  <a:pt x="166370" y="86868"/>
                </a:lnTo>
                <a:lnTo>
                  <a:pt x="162813" y="92075"/>
                </a:lnTo>
                <a:lnTo>
                  <a:pt x="387894" y="92075"/>
                </a:lnTo>
                <a:lnTo>
                  <a:pt x="388111" y="91440"/>
                </a:lnTo>
                <a:lnTo>
                  <a:pt x="387074" y="78849"/>
                </a:lnTo>
                <a:lnTo>
                  <a:pt x="386080" y="66079"/>
                </a:lnTo>
                <a:lnTo>
                  <a:pt x="378841" y="27432"/>
                </a:lnTo>
                <a:lnTo>
                  <a:pt x="369950" y="17907"/>
                </a:lnTo>
                <a:lnTo>
                  <a:pt x="364998" y="13716"/>
                </a:lnTo>
                <a:lnTo>
                  <a:pt x="338835" y="1524"/>
                </a:lnTo>
                <a:lnTo>
                  <a:pt x="332612" y="0"/>
                </a:lnTo>
                <a:close/>
              </a:path>
              <a:path w="439420" h="421004">
                <a:moveTo>
                  <a:pt x="154177" y="90932"/>
                </a:moveTo>
                <a:lnTo>
                  <a:pt x="147827" y="91440"/>
                </a:lnTo>
                <a:lnTo>
                  <a:pt x="158016" y="91440"/>
                </a:lnTo>
                <a:lnTo>
                  <a:pt x="154177" y="90932"/>
                </a:lnTo>
                <a:close/>
              </a:path>
            </a:pathLst>
          </a:custGeom>
          <a:solidFill>
            <a:srgbClr val="AEE669"/>
          </a:solidFill>
        </p:spPr>
        <p:txBody>
          <a:bodyPr wrap="square" lIns="0" tIns="0" rIns="0" bIns="0" rtlCol="0"/>
          <a:lstStyle/>
          <a:p>
            <a:pPr defTabSz="914126">
              <a:defRPr/>
            </a:pPr>
            <a:endParaRPr sz="1799">
              <a:solidFill>
                <a:prstClr val="black"/>
              </a:solidFill>
              <a:latin typeface="Calibri"/>
            </a:endParaRPr>
          </a:p>
        </p:txBody>
      </p:sp>
      <p:sp>
        <p:nvSpPr>
          <p:cNvPr id="18" name="object 16"/>
          <p:cNvSpPr/>
          <p:nvPr/>
        </p:nvSpPr>
        <p:spPr>
          <a:xfrm>
            <a:off x="8638335" y="3179781"/>
            <a:ext cx="585740" cy="560502"/>
          </a:xfrm>
          <a:custGeom>
            <a:avLst/>
            <a:gdLst/>
            <a:ahLst/>
            <a:cxnLst/>
            <a:rect l="l" t="t" r="r" b="b"/>
            <a:pathLst>
              <a:path w="439420" h="421004">
                <a:moveTo>
                  <a:pt x="92455" y="82296"/>
                </a:moveTo>
                <a:lnTo>
                  <a:pt x="84288" y="87939"/>
                </a:lnTo>
                <a:lnTo>
                  <a:pt x="76072" y="93535"/>
                </a:lnTo>
                <a:lnTo>
                  <a:pt x="67952" y="99226"/>
                </a:lnTo>
                <a:lnTo>
                  <a:pt x="60071" y="105156"/>
                </a:lnTo>
                <a:lnTo>
                  <a:pt x="44707" y="117925"/>
                </a:lnTo>
                <a:lnTo>
                  <a:pt x="45561" y="119014"/>
                </a:lnTo>
                <a:lnTo>
                  <a:pt x="47890" y="120032"/>
                </a:lnTo>
                <a:lnTo>
                  <a:pt x="36956" y="132588"/>
                </a:lnTo>
                <a:lnTo>
                  <a:pt x="33019" y="136525"/>
                </a:lnTo>
                <a:lnTo>
                  <a:pt x="27686" y="138684"/>
                </a:lnTo>
                <a:lnTo>
                  <a:pt x="23113" y="141732"/>
                </a:lnTo>
                <a:lnTo>
                  <a:pt x="15609" y="152738"/>
                </a:lnTo>
                <a:lnTo>
                  <a:pt x="12509" y="158215"/>
                </a:lnTo>
                <a:lnTo>
                  <a:pt x="10076" y="165736"/>
                </a:lnTo>
                <a:lnTo>
                  <a:pt x="4572" y="182880"/>
                </a:lnTo>
                <a:lnTo>
                  <a:pt x="0" y="196596"/>
                </a:lnTo>
                <a:lnTo>
                  <a:pt x="625" y="213819"/>
                </a:lnTo>
                <a:lnTo>
                  <a:pt x="904" y="231095"/>
                </a:lnTo>
                <a:lnTo>
                  <a:pt x="1875" y="248266"/>
                </a:lnTo>
                <a:lnTo>
                  <a:pt x="4572" y="265176"/>
                </a:lnTo>
                <a:lnTo>
                  <a:pt x="5841" y="270522"/>
                </a:lnTo>
                <a:lnTo>
                  <a:pt x="13462" y="272084"/>
                </a:lnTo>
                <a:lnTo>
                  <a:pt x="18541" y="274320"/>
                </a:lnTo>
                <a:lnTo>
                  <a:pt x="38621" y="280963"/>
                </a:lnTo>
                <a:lnTo>
                  <a:pt x="49641" y="284606"/>
                </a:lnTo>
                <a:lnTo>
                  <a:pt x="55493" y="286535"/>
                </a:lnTo>
                <a:lnTo>
                  <a:pt x="60071" y="288036"/>
                </a:lnTo>
                <a:lnTo>
                  <a:pt x="73913" y="292608"/>
                </a:lnTo>
                <a:lnTo>
                  <a:pt x="87756" y="297180"/>
                </a:lnTo>
                <a:lnTo>
                  <a:pt x="92455" y="301752"/>
                </a:lnTo>
                <a:lnTo>
                  <a:pt x="96647" y="306755"/>
                </a:lnTo>
                <a:lnTo>
                  <a:pt x="101600" y="310896"/>
                </a:lnTo>
                <a:lnTo>
                  <a:pt x="105918" y="314413"/>
                </a:lnTo>
                <a:lnTo>
                  <a:pt x="111632" y="316153"/>
                </a:lnTo>
                <a:lnTo>
                  <a:pt x="115443" y="320040"/>
                </a:lnTo>
                <a:lnTo>
                  <a:pt x="120304" y="325551"/>
                </a:lnTo>
                <a:lnTo>
                  <a:pt x="124714" y="331470"/>
                </a:lnTo>
                <a:lnTo>
                  <a:pt x="129123" y="337388"/>
                </a:lnTo>
                <a:lnTo>
                  <a:pt x="133984" y="342900"/>
                </a:lnTo>
                <a:lnTo>
                  <a:pt x="139446" y="348284"/>
                </a:lnTo>
                <a:lnTo>
                  <a:pt x="147066" y="351231"/>
                </a:lnTo>
                <a:lnTo>
                  <a:pt x="152526" y="356616"/>
                </a:lnTo>
                <a:lnTo>
                  <a:pt x="157860" y="362000"/>
                </a:lnTo>
                <a:lnTo>
                  <a:pt x="161290" y="369112"/>
                </a:lnTo>
                <a:lnTo>
                  <a:pt x="166370" y="374904"/>
                </a:lnTo>
                <a:lnTo>
                  <a:pt x="170560" y="379806"/>
                </a:lnTo>
                <a:lnTo>
                  <a:pt x="175513" y="384048"/>
                </a:lnTo>
                <a:lnTo>
                  <a:pt x="180212" y="388620"/>
                </a:lnTo>
                <a:lnTo>
                  <a:pt x="181736" y="393192"/>
                </a:lnTo>
                <a:lnTo>
                  <a:pt x="181355" y="398932"/>
                </a:lnTo>
                <a:lnTo>
                  <a:pt x="184784" y="402336"/>
                </a:lnTo>
                <a:lnTo>
                  <a:pt x="188213" y="405739"/>
                </a:lnTo>
                <a:lnTo>
                  <a:pt x="194563" y="404228"/>
                </a:lnTo>
                <a:lnTo>
                  <a:pt x="198627" y="406908"/>
                </a:lnTo>
                <a:lnTo>
                  <a:pt x="204088" y="410489"/>
                </a:lnTo>
                <a:lnTo>
                  <a:pt x="207899" y="416052"/>
                </a:lnTo>
                <a:lnTo>
                  <a:pt x="212471" y="420624"/>
                </a:lnTo>
                <a:lnTo>
                  <a:pt x="251108" y="420077"/>
                </a:lnTo>
                <a:lnTo>
                  <a:pt x="288020" y="419862"/>
                </a:lnTo>
                <a:lnTo>
                  <a:pt x="324145" y="417741"/>
                </a:lnTo>
                <a:lnTo>
                  <a:pt x="360425" y="411480"/>
                </a:lnTo>
                <a:lnTo>
                  <a:pt x="365125" y="410311"/>
                </a:lnTo>
                <a:lnTo>
                  <a:pt x="369950" y="409244"/>
                </a:lnTo>
                <a:lnTo>
                  <a:pt x="374269" y="406908"/>
                </a:lnTo>
                <a:lnTo>
                  <a:pt x="381363" y="402657"/>
                </a:lnTo>
                <a:lnTo>
                  <a:pt x="388254" y="398049"/>
                </a:lnTo>
                <a:lnTo>
                  <a:pt x="395075" y="393299"/>
                </a:lnTo>
                <a:lnTo>
                  <a:pt x="401954" y="388620"/>
                </a:lnTo>
                <a:lnTo>
                  <a:pt x="425069" y="356616"/>
                </a:lnTo>
                <a:lnTo>
                  <a:pt x="438911" y="320040"/>
                </a:lnTo>
                <a:lnTo>
                  <a:pt x="438197" y="313028"/>
                </a:lnTo>
                <a:lnTo>
                  <a:pt x="437769" y="305914"/>
                </a:lnTo>
                <a:lnTo>
                  <a:pt x="436768" y="299005"/>
                </a:lnTo>
                <a:lnTo>
                  <a:pt x="434340" y="292608"/>
                </a:lnTo>
                <a:lnTo>
                  <a:pt x="431926" y="288429"/>
                </a:lnTo>
                <a:lnTo>
                  <a:pt x="424687" y="290372"/>
                </a:lnTo>
                <a:lnTo>
                  <a:pt x="420370" y="288036"/>
                </a:lnTo>
                <a:lnTo>
                  <a:pt x="413275" y="283785"/>
                </a:lnTo>
                <a:lnTo>
                  <a:pt x="406384" y="279177"/>
                </a:lnTo>
                <a:lnTo>
                  <a:pt x="399563" y="274427"/>
                </a:lnTo>
                <a:lnTo>
                  <a:pt x="392683" y="269748"/>
                </a:lnTo>
                <a:lnTo>
                  <a:pt x="386072" y="266815"/>
                </a:lnTo>
                <a:lnTo>
                  <a:pt x="378840" y="265176"/>
                </a:lnTo>
                <a:lnTo>
                  <a:pt x="371609" y="263536"/>
                </a:lnTo>
                <a:lnTo>
                  <a:pt x="364998" y="260604"/>
                </a:lnTo>
                <a:lnTo>
                  <a:pt x="351154" y="251460"/>
                </a:lnTo>
                <a:lnTo>
                  <a:pt x="351014" y="238613"/>
                </a:lnTo>
                <a:lnTo>
                  <a:pt x="351361" y="212983"/>
                </a:lnTo>
                <a:lnTo>
                  <a:pt x="353923" y="183731"/>
                </a:lnTo>
                <a:lnTo>
                  <a:pt x="360425" y="160020"/>
                </a:lnTo>
                <a:lnTo>
                  <a:pt x="362838" y="155067"/>
                </a:lnTo>
                <a:lnTo>
                  <a:pt x="366522" y="150876"/>
                </a:lnTo>
                <a:lnTo>
                  <a:pt x="369570" y="146304"/>
                </a:lnTo>
                <a:lnTo>
                  <a:pt x="383412" y="105156"/>
                </a:lnTo>
                <a:lnTo>
                  <a:pt x="388111" y="91440"/>
                </a:lnTo>
                <a:lnTo>
                  <a:pt x="387074" y="78849"/>
                </a:lnTo>
                <a:lnTo>
                  <a:pt x="382777" y="36322"/>
                </a:lnTo>
                <a:lnTo>
                  <a:pt x="369950" y="17907"/>
                </a:lnTo>
                <a:lnTo>
                  <a:pt x="364998" y="13716"/>
                </a:lnTo>
                <a:lnTo>
                  <a:pt x="338835" y="1524"/>
                </a:lnTo>
                <a:lnTo>
                  <a:pt x="332612" y="0"/>
                </a:lnTo>
                <a:lnTo>
                  <a:pt x="311810" y="803"/>
                </a:lnTo>
                <a:lnTo>
                  <a:pt x="290972" y="1381"/>
                </a:lnTo>
                <a:lnTo>
                  <a:pt x="270158" y="2411"/>
                </a:lnTo>
                <a:lnTo>
                  <a:pt x="249427" y="4572"/>
                </a:lnTo>
                <a:lnTo>
                  <a:pt x="242333" y="8072"/>
                </a:lnTo>
                <a:lnTo>
                  <a:pt x="234299" y="14954"/>
                </a:lnTo>
                <a:lnTo>
                  <a:pt x="226907" y="22359"/>
                </a:lnTo>
                <a:lnTo>
                  <a:pt x="221742" y="27432"/>
                </a:lnTo>
                <a:lnTo>
                  <a:pt x="210323" y="36308"/>
                </a:lnTo>
                <a:lnTo>
                  <a:pt x="202406" y="41767"/>
                </a:lnTo>
                <a:lnTo>
                  <a:pt x="194917" y="48059"/>
                </a:lnTo>
                <a:lnTo>
                  <a:pt x="184784" y="59436"/>
                </a:lnTo>
                <a:lnTo>
                  <a:pt x="179871" y="66079"/>
                </a:lnTo>
                <a:lnTo>
                  <a:pt x="175291" y="72961"/>
                </a:lnTo>
                <a:lnTo>
                  <a:pt x="170854" y="79938"/>
                </a:lnTo>
                <a:lnTo>
                  <a:pt x="166370" y="86868"/>
                </a:lnTo>
                <a:lnTo>
                  <a:pt x="162813" y="92075"/>
                </a:lnTo>
                <a:lnTo>
                  <a:pt x="154177" y="90932"/>
                </a:lnTo>
                <a:lnTo>
                  <a:pt x="147827" y="91440"/>
                </a:lnTo>
                <a:lnTo>
                  <a:pt x="133979" y="90707"/>
                </a:lnTo>
                <a:lnTo>
                  <a:pt x="117808" y="87868"/>
                </a:lnTo>
                <a:lnTo>
                  <a:pt x="102804" y="84528"/>
                </a:lnTo>
                <a:lnTo>
                  <a:pt x="92455" y="82296"/>
                </a:lnTo>
                <a:close/>
              </a:path>
            </a:pathLst>
          </a:custGeom>
          <a:ln w="9161">
            <a:solidFill>
              <a:srgbClr val="435261"/>
            </a:solidFill>
          </a:ln>
        </p:spPr>
        <p:txBody>
          <a:bodyPr wrap="square" lIns="0" tIns="0" rIns="0" bIns="0" rtlCol="0"/>
          <a:lstStyle/>
          <a:p>
            <a:pPr defTabSz="914126">
              <a:defRPr/>
            </a:pPr>
            <a:endParaRPr sz="1799">
              <a:solidFill>
                <a:prstClr val="black"/>
              </a:solidFill>
              <a:latin typeface="Calibri"/>
            </a:endParaRPr>
          </a:p>
        </p:txBody>
      </p:sp>
      <p:sp>
        <p:nvSpPr>
          <p:cNvPr id="19" name="object 17"/>
          <p:cNvSpPr txBox="1"/>
          <p:nvPr/>
        </p:nvSpPr>
        <p:spPr>
          <a:xfrm>
            <a:off x="8503074" y="2884824"/>
            <a:ext cx="1007271" cy="207684"/>
          </a:xfrm>
          <a:prstGeom prst="rect">
            <a:avLst/>
          </a:prstGeom>
        </p:spPr>
        <p:txBody>
          <a:bodyPr vert="horz" wrap="square" lIns="0" tIns="22843" rIns="0" bIns="0" rtlCol="0">
            <a:spAutoFit/>
          </a:bodyPr>
          <a:lstStyle/>
          <a:p>
            <a:pPr marL="16920" defTabSz="914126">
              <a:spcBef>
                <a:spcPts val="180"/>
              </a:spcBef>
              <a:defRPr/>
            </a:pPr>
            <a:r>
              <a:rPr sz="1200" spc="-13" dirty="0">
                <a:solidFill>
                  <a:srgbClr val="435261"/>
                </a:solidFill>
                <a:latin typeface="Arial"/>
                <a:cs typeface="Arial"/>
              </a:rPr>
              <a:t>Increased</a:t>
            </a:r>
            <a:r>
              <a:rPr sz="1200" spc="-207" dirty="0">
                <a:solidFill>
                  <a:srgbClr val="435261"/>
                </a:solidFill>
                <a:latin typeface="Arial"/>
                <a:cs typeface="Arial"/>
              </a:rPr>
              <a:t> </a:t>
            </a:r>
            <a:r>
              <a:rPr sz="1200" spc="-87" dirty="0">
                <a:solidFill>
                  <a:srgbClr val="435261"/>
                </a:solidFill>
                <a:latin typeface="Arial"/>
                <a:cs typeface="Arial"/>
              </a:rPr>
              <a:t>TMB</a:t>
            </a:r>
            <a:endParaRPr sz="1200">
              <a:solidFill>
                <a:prstClr val="black"/>
              </a:solidFill>
              <a:latin typeface="Arial"/>
              <a:cs typeface="Arial"/>
            </a:endParaRPr>
          </a:p>
        </p:txBody>
      </p:sp>
      <p:sp>
        <p:nvSpPr>
          <p:cNvPr id="20" name="object 18"/>
          <p:cNvSpPr txBox="1"/>
          <p:nvPr/>
        </p:nvSpPr>
        <p:spPr>
          <a:xfrm>
            <a:off x="8925950" y="3451914"/>
            <a:ext cx="137124" cy="223927"/>
          </a:xfrm>
          <a:prstGeom prst="rect">
            <a:avLst/>
          </a:prstGeom>
        </p:spPr>
        <p:txBody>
          <a:bodyPr vert="horz" wrap="square" lIns="0" tIns="18613" rIns="0" bIns="0" rtlCol="0">
            <a:spAutoFit/>
          </a:bodyPr>
          <a:lstStyle/>
          <a:p>
            <a:pPr marL="16920" defTabSz="914126">
              <a:spcBef>
                <a:spcPts val="147"/>
              </a:spcBef>
              <a:defRPr/>
            </a:pPr>
            <a:r>
              <a:rPr sz="1300" spc="-80" dirty="0">
                <a:solidFill>
                  <a:srgbClr val="FF0000"/>
                </a:solidFill>
                <a:latin typeface="Arial"/>
                <a:cs typeface="Arial"/>
              </a:rPr>
              <a:t>A</a:t>
            </a:r>
            <a:endParaRPr sz="1300">
              <a:solidFill>
                <a:prstClr val="black"/>
              </a:solidFill>
              <a:latin typeface="Arial"/>
              <a:cs typeface="Arial"/>
            </a:endParaRPr>
          </a:p>
        </p:txBody>
      </p:sp>
      <p:sp>
        <p:nvSpPr>
          <p:cNvPr id="21" name="object 19"/>
          <p:cNvSpPr txBox="1"/>
          <p:nvPr/>
        </p:nvSpPr>
        <p:spPr>
          <a:xfrm>
            <a:off x="8649840" y="3191195"/>
            <a:ext cx="449463" cy="223926"/>
          </a:xfrm>
          <a:prstGeom prst="rect">
            <a:avLst/>
          </a:prstGeom>
        </p:spPr>
        <p:txBody>
          <a:bodyPr vert="horz" wrap="square" lIns="0" tIns="18613" rIns="0" bIns="0" rtlCol="0">
            <a:spAutoFit/>
          </a:bodyPr>
          <a:lstStyle/>
          <a:p>
            <a:pPr marL="16920" defTabSz="914126">
              <a:spcBef>
                <a:spcPts val="147"/>
              </a:spcBef>
              <a:defRPr/>
            </a:pPr>
            <a:r>
              <a:rPr sz="1999" spc="-260" baseline="-50000" dirty="0">
                <a:solidFill>
                  <a:srgbClr val="435261"/>
                </a:solidFill>
                <a:latin typeface="Arial"/>
                <a:cs typeface="Arial"/>
              </a:rPr>
              <a:t>G </a:t>
            </a:r>
            <a:r>
              <a:rPr sz="1999" spc="-149" baseline="-25000" dirty="0">
                <a:solidFill>
                  <a:srgbClr val="435261"/>
                </a:solidFill>
                <a:latin typeface="Arial"/>
                <a:cs typeface="Arial"/>
              </a:rPr>
              <a:t>R</a:t>
            </a:r>
            <a:r>
              <a:rPr sz="1999" spc="180" baseline="-25000" dirty="0">
                <a:solidFill>
                  <a:srgbClr val="435261"/>
                </a:solidFill>
                <a:latin typeface="Arial"/>
                <a:cs typeface="Arial"/>
              </a:rPr>
              <a:t> </a:t>
            </a:r>
            <a:r>
              <a:rPr sz="1300" spc="-160" dirty="0">
                <a:solidFill>
                  <a:srgbClr val="435261"/>
                </a:solidFill>
                <a:latin typeface="Arial"/>
                <a:cs typeface="Arial"/>
              </a:rPr>
              <a:t>Y</a:t>
            </a:r>
            <a:endParaRPr sz="1300">
              <a:solidFill>
                <a:prstClr val="black"/>
              </a:solidFill>
              <a:latin typeface="Arial"/>
              <a:cs typeface="Arial"/>
            </a:endParaRPr>
          </a:p>
        </p:txBody>
      </p:sp>
      <p:sp>
        <p:nvSpPr>
          <p:cNvPr id="22" name="object 20"/>
          <p:cNvSpPr txBox="1"/>
          <p:nvPr/>
        </p:nvSpPr>
        <p:spPr>
          <a:xfrm>
            <a:off x="6681862" y="3977060"/>
            <a:ext cx="2210071" cy="218798"/>
          </a:xfrm>
          <a:prstGeom prst="rect">
            <a:avLst/>
          </a:prstGeom>
        </p:spPr>
        <p:txBody>
          <a:bodyPr vert="horz" wrap="square" lIns="0" tIns="18613" rIns="0" bIns="0" rtlCol="0">
            <a:spAutoFit/>
          </a:bodyPr>
          <a:lstStyle/>
          <a:p>
            <a:pPr marL="16920" defTabSz="914126">
              <a:spcBef>
                <a:spcPts val="147"/>
              </a:spcBef>
              <a:defRPr/>
            </a:pPr>
            <a:r>
              <a:rPr sz="1300" spc="-67" dirty="0">
                <a:solidFill>
                  <a:srgbClr val="FF0000"/>
                </a:solidFill>
                <a:latin typeface="Arial"/>
                <a:cs typeface="Arial"/>
              </a:rPr>
              <a:t>Red </a:t>
            </a:r>
            <a:r>
              <a:rPr sz="1300" spc="7" dirty="0">
                <a:solidFill>
                  <a:srgbClr val="FF0000"/>
                </a:solidFill>
                <a:latin typeface="Arial"/>
                <a:cs typeface="Arial"/>
              </a:rPr>
              <a:t>= </a:t>
            </a:r>
            <a:r>
              <a:rPr sz="1300" spc="-33" dirty="0">
                <a:solidFill>
                  <a:srgbClr val="FF0000"/>
                </a:solidFill>
                <a:latin typeface="Arial"/>
                <a:cs typeface="Arial"/>
              </a:rPr>
              <a:t>immunogenic</a:t>
            </a:r>
            <a:r>
              <a:rPr sz="1300" spc="267" dirty="0">
                <a:solidFill>
                  <a:srgbClr val="FF0000"/>
                </a:solidFill>
                <a:latin typeface="Arial"/>
                <a:cs typeface="Arial"/>
              </a:rPr>
              <a:t> </a:t>
            </a:r>
            <a:r>
              <a:rPr sz="1300" spc="-13" dirty="0">
                <a:solidFill>
                  <a:srgbClr val="FF0000"/>
                </a:solidFill>
                <a:latin typeface="Arial"/>
                <a:cs typeface="Arial"/>
              </a:rPr>
              <a:t>mutation</a:t>
            </a:r>
            <a:endParaRPr sz="1300">
              <a:solidFill>
                <a:prstClr val="black"/>
              </a:solidFill>
              <a:latin typeface="Arial"/>
              <a:cs typeface="Arial"/>
            </a:endParaRPr>
          </a:p>
        </p:txBody>
      </p:sp>
      <p:sp>
        <p:nvSpPr>
          <p:cNvPr id="23" name="object 21"/>
          <p:cNvSpPr/>
          <p:nvPr/>
        </p:nvSpPr>
        <p:spPr>
          <a:xfrm>
            <a:off x="9607347" y="3137187"/>
            <a:ext cx="737423" cy="712165"/>
          </a:xfrm>
          <a:prstGeom prst="rect">
            <a:avLst/>
          </a:prstGeom>
          <a:blipFill>
            <a:blip r:embed="rId5"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24" name="object 22"/>
          <p:cNvSpPr/>
          <p:nvPr/>
        </p:nvSpPr>
        <p:spPr>
          <a:xfrm>
            <a:off x="9686574" y="3179781"/>
            <a:ext cx="585740" cy="560502"/>
          </a:xfrm>
          <a:custGeom>
            <a:avLst/>
            <a:gdLst/>
            <a:ahLst/>
            <a:cxnLst/>
            <a:rect l="l" t="t" r="r" b="b"/>
            <a:pathLst>
              <a:path w="439420" h="421004">
                <a:moveTo>
                  <a:pt x="378741" y="404228"/>
                </a:moveTo>
                <a:lnTo>
                  <a:pt x="194564" y="404228"/>
                </a:lnTo>
                <a:lnTo>
                  <a:pt x="204089" y="410489"/>
                </a:lnTo>
                <a:lnTo>
                  <a:pt x="207899" y="416052"/>
                </a:lnTo>
                <a:lnTo>
                  <a:pt x="212471" y="420624"/>
                </a:lnTo>
                <a:lnTo>
                  <a:pt x="288020" y="419862"/>
                </a:lnTo>
                <a:lnTo>
                  <a:pt x="324145" y="417741"/>
                </a:lnTo>
                <a:lnTo>
                  <a:pt x="360425" y="411480"/>
                </a:lnTo>
                <a:lnTo>
                  <a:pt x="365125" y="410311"/>
                </a:lnTo>
                <a:lnTo>
                  <a:pt x="369950" y="409244"/>
                </a:lnTo>
                <a:lnTo>
                  <a:pt x="374269" y="406908"/>
                </a:lnTo>
                <a:lnTo>
                  <a:pt x="378741" y="404228"/>
                </a:lnTo>
                <a:close/>
              </a:path>
              <a:path w="439420" h="421004">
                <a:moveTo>
                  <a:pt x="92456" y="82296"/>
                </a:moveTo>
                <a:lnTo>
                  <a:pt x="84288" y="87939"/>
                </a:lnTo>
                <a:lnTo>
                  <a:pt x="76073" y="93535"/>
                </a:lnTo>
                <a:lnTo>
                  <a:pt x="67952" y="99226"/>
                </a:lnTo>
                <a:lnTo>
                  <a:pt x="60071" y="105156"/>
                </a:lnTo>
                <a:lnTo>
                  <a:pt x="44707" y="117925"/>
                </a:lnTo>
                <a:lnTo>
                  <a:pt x="45561" y="119014"/>
                </a:lnTo>
                <a:lnTo>
                  <a:pt x="47890" y="120032"/>
                </a:lnTo>
                <a:lnTo>
                  <a:pt x="36957" y="132588"/>
                </a:lnTo>
                <a:lnTo>
                  <a:pt x="33020" y="136525"/>
                </a:lnTo>
                <a:lnTo>
                  <a:pt x="27686" y="138684"/>
                </a:lnTo>
                <a:lnTo>
                  <a:pt x="23114" y="141732"/>
                </a:lnTo>
                <a:lnTo>
                  <a:pt x="15609" y="152738"/>
                </a:lnTo>
                <a:lnTo>
                  <a:pt x="12509" y="158215"/>
                </a:lnTo>
                <a:lnTo>
                  <a:pt x="4572" y="182880"/>
                </a:lnTo>
                <a:lnTo>
                  <a:pt x="0" y="196596"/>
                </a:lnTo>
                <a:lnTo>
                  <a:pt x="625" y="213819"/>
                </a:lnTo>
                <a:lnTo>
                  <a:pt x="904" y="231095"/>
                </a:lnTo>
                <a:lnTo>
                  <a:pt x="1875" y="248266"/>
                </a:lnTo>
                <a:lnTo>
                  <a:pt x="4572" y="265176"/>
                </a:lnTo>
                <a:lnTo>
                  <a:pt x="5842" y="270522"/>
                </a:lnTo>
                <a:lnTo>
                  <a:pt x="13462" y="272084"/>
                </a:lnTo>
                <a:lnTo>
                  <a:pt x="18542" y="274320"/>
                </a:lnTo>
                <a:lnTo>
                  <a:pt x="87757" y="297180"/>
                </a:lnTo>
                <a:lnTo>
                  <a:pt x="92456" y="301752"/>
                </a:lnTo>
                <a:lnTo>
                  <a:pt x="96647" y="306755"/>
                </a:lnTo>
                <a:lnTo>
                  <a:pt x="101600" y="310896"/>
                </a:lnTo>
                <a:lnTo>
                  <a:pt x="105918" y="314413"/>
                </a:lnTo>
                <a:lnTo>
                  <a:pt x="111633" y="316153"/>
                </a:lnTo>
                <a:lnTo>
                  <a:pt x="115443" y="320040"/>
                </a:lnTo>
                <a:lnTo>
                  <a:pt x="120304" y="325551"/>
                </a:lnTo>
                <a:lnTo>
                  <a:pt x="129123" y="337388"/>
                </a:lnTo>
                <a:lnTo>
                  <a:pt x="133985" y="342900"/>
                </a:lnTo>
                <a:lnTo>
                  <a:pt x="139446" y="348284"/>
                </a:lnTo>
                <a:lnTo>
                  <a:pt x="147066" y="351231"/>
                </a:lnTo>
                <a:lnTo>
                  <a:pt x="152526" y="356616"/>
                </a:lnTo>
                <a:lnTo>
                  <a:pt x="157861" y="362000"/>
                </a:lnTo>
                <a:lnTo>
                  <a:pt x="161290" y="369112"/>
                </a:lnTo>
                <a:lnTo>
                  <a:pt x="166370" y="374904"/>
                </a:lnTo>
                <a:lnTo>
                  <a:pt x="170561" y="379806"/>
                </a:lnTo>
                <a:lnTo>
                  <a:pt x="175514" y="384048"/>
                </a:lnTo>
                <a:lnTo>
                  <a:pt x="180213" y="388620"/>
                </a:lnTo>
                <a:lnTo>
                  <a:pt x="181737" y="393192"/>
                </a:lnTo>
                <a:lnTo>
                  <a:pt x="181356" y="398932"/>
                </a:lnTo>
                <a:lnTo>
                  <a:pt x="188214" y="405739"/>
                </a:lnTo>
                <a:lnTo>
                  <a:pt x="194564" y="404228"/>
                </a:lnTo>
                <a:lnTo>
                  <a:pt x="378741" y="404228"/>
                </a:lnTo>
                <a:lnTo>
                  <a:pt x="381363" y="402657"/>
                </a:lnTo>
                <a:lnTo>
                  <a:pt x="388254" y="398049"/>
                </a:lnTo>
                <a:lnTo>
                  <a:pt x="395075" y="393299"/>
                </a:lnTo>
                <a:lnTo>
                  <a:pt x="401954" y="388620"/>
                </a:lnTo>
                <a:lnTo>
                  <a:pt x="425069" y="356616"/>
                </a:lnTo>
                <a:lnTo>
                  <a:pt x="438912" y="320040"/>
                </a:lnTo>
                <a:lnTo>
                  <a:pt x="438197" y="313028"/>
                </a:lnTo>
                <a:lnTo>
                  <a:pt x="437769" y="305914"/>
                </a:lnTo>
                <a:lnTo>
                  <a:pt x="436768" y="299005"/>
                </a:lnTo>
                <a:lnTo>
                  <a:pt x="434340" y="292608"/>
                </a:lnTo>
                <a:lnTo>
                  <a:pt x="433049" y="290372"/>
                </a:lnTo>
                <a:lnTo>
                  <a:pt x="424688" y="290372"/>
                </a:lnTo>
                <a:lnTo>
                  <a:pt x="420370" y="288036"/>
                </a:lnTo>
                <a:lnTo>
                  <a:pt x="413275" y="283785"/>
                </a:lnTo>
                <a:lnTo>
                  <a:pt x="406384" y="279177"/>
                </a:lnTo>
                <a:lnTo>
                  <a:pt x="399563" y="274427"/>
                </a:lnTo>
                <a:lnTo>
                  <a:pt x="392684" y="269748"/>
                </a:lnTo>
                <a:lnTo>
                  <a:pt x="386072" y="266815"/>
                </a:lnTo>
                <a:lnTo>
                  <a:pt x="371609" y="263536"/>
                </a:lnTo>
                <a:lnTo>
                  <a:pt x="364998" y="260604"/>
                </a:lnTo>
                <a:lnTo>
                  <a:pt x="351154" y="251460"/>
                </a:lnTo>
                <a:lnTo>
                  <a:pt x="351119" y="248266"/>
                </a:lnTo>
                <a:lnTo>
                  <a:pt x="351115" y="231095"/>
                </a:lnTo>
                <a:lnTo>
                  <a:pt x="351361" y="212983"/>
                </a:lnTo>
                <a:lnTo>
                  <a:pt x="353923" y="183731"/>
                </a:lnTo>
                <a:lnTo>
                  <a:pt x="360425" y="160020"/>
                </a:lnTo>
                <a:lnTo>
                  <a:pt x="362839" y="155067"/>
                </a:lnTo>
                <a:lnTo>
                  <a:pt x="366522" y="150876"/>
                </a:lnTo>
                <a:lnTo>
                  <a:pt x="369570" y="146304"/>
                </a:lnTo>
                <a:lnTo>
                  <a:pt x="383413" y="105156"/>
                </a:lnTo>
                <a:lnTo>
                  <a:pt x="387894" y="92075"/>
                </a:lnTo>
                <a:lnTo>
                  <a:pt x="162814" y="92075"/>
                </a:lnTo>
                <a:lnTo>
                  <a:pt x="158016" y="91440"/>
                </a:lnTo>
                <a:lnTo>
                  <a:pt x="147827" y="91440"/>
                </a:lnTo>
                <a:lnTo>
                  <a:pt x="133979" y="90707"/>
                </a:lnTo>
                <a:lnTo>
                  <a:pt x="117808" y="87868"/>
                </a:lnTo>
                <a:lnTo>
                  <a:pt x="92456" y="82296"/>
                </a:lnTo>
                <a:close/>
              </a:path>
              <a:path w="439420" h="421004">
                <a:moveTo>
                  <a:pt x="431926" y="288429"/>
                </a:moveTo>
                <a:lnTo>
                  <a:pt x="424688" y="290372"/>
                </a:lnTo>
                <a:lnTo>
                  <a:pt x="433049" y="290372"/>
                </a:lnTo>
                <a:lnTo>
                  <a:pt x="431926" y="288429"/>
                </a:lnTo>
                <a:close/>
              </a:path>
              <a:path w="439420" h="421004">
                <a:moveTo>
                  <a:pt x="332613" y="0"/>
                </a:moveTo>
                <a:lnTo>
                  <a:pt x="311810" y="803"/>
                </a:lnTo>
                <a:lnTo>
                  <a:pt x="290972" y="1381"/>
                </a:lnTo>
                <a:lnTo>
                  <a:pt x="270158" y="2411"/>
                </a:lnTo>
                <a:lnTo>
                  <a:pt x="249427" y="4572"/>
                </a:lnTo>
                <a:lnTo>
                  <a:pt x="242333" y="8072"/>
                </a:lnTo>
                <a:lnTo>
                  <a:pt x="234299" y="14954"/>
                </a:lnTo>
                <a:lnTo>
                  <a:pt x="226907" y="22359"/>
                </a:lnTo>
                <a:lnTo>
                  <a:pt x="221742" y="27432"/>
                </a:lnTo>
                <a:lnTo>
                  <a:pt x="210303" y="36322"/>
                </a:lnTo>
                <a:lnTo>
                  <a:pt x="202406" y="41767"/>
                </a:lnTo>
                <a:lnTo>
                  <a:pt x="194917" y="48059"/>
                </a:lnTo>
                <a:lnTo>
                  <a:pt x="184785" y="59436"/>
                </a:lnTo>
                <a:lnTo>
                  <a:pt x="179760" y="66246"/>
                </a:lnTo>
                <a:lnTo>
                  <a:pt x="175291" y="72961"/>
                </a:lnTo>
                <a:lnTo>
                  <a:pt x="170854" y="79938"/>
                </a:lnTo>
                <a:lnTo>
                  <a:pt x="166370" y="86868"/>
                </a:lnTo>
                <a:lnTo>
                  <a:pt x="162814" y="92075"/>
                </a:lnTo>
                <a:lnTo>
                  <a:pt x="387894" y="92075"/>
                </a:lnTo>
                <a:lnTo>
                  <a:pt x="388112" y="91440"/>
                </a:lnTo>
                <a:lnTo>
                  <a:pt x="387074" y="78849"/>
                </a:lnTo>
                <a:lnTo>
                  <a:pt x="386080" y="66079"/>
                </a:lnTo>
                <a:lnTo>
                  <a:pt x="378841" y="27432"/>
                </a:lnTo>
                <a:lnTo>
                  <a:pt x="369950" y="17907"/>
                </a:lnTo>
                <a:lnTo>
                  <a:pt x="364998" y="13716"/>
                </a:lnTo>
                <a:lnTo>
                  <a:pt x="338836" y="1524"/>
                </a:lnTo>
                <a:lnTo>
                  <a:pt x="332613" y="0"/>
                </a:lnTo>
                <a:close/>
              </a:path>
              <a:path w="439420" h="421004">
                <a:moveTo>
                  <a:pt x="154177" y="90932"/>
                </a:moveTo>
                <a:lnTo>
                  <a:pt x="147827" y="91440"/>
                </a:lnTo>
                <a:lnTo>
                  <a:pt x="158016" y="91440"/>
                </a:lnTo>
                <a:lnTo>
                  <a:pt x="154177" y="90932"/>
                </a:lnTo>
                <a:close/>
              </a:path>
            </a:pathLst>
          </a:custGeom>
          <a:solidFill>
            <a:srgbClr val="AEE669"/>
          </a:solidFill>
        </p:spPr>
        <p:txBody>
          <a:bodyPr wrap="square" lIns="0" tIns="0" rIns="0" bIns="0" rtlCol="0"/>
          <a:lstStyle/>
          <a:p>
            <a:pPr defTabSz="914126">
              <a:defRPr/>
            </a:pPr>
            <a:endParaRPr sz="1799">
              <a:solidFill>
                <a:prstClr val="black"/>
              </a:solidFill>
              <a:latin typeface="Calibri"/>
            </a:endParaRPr>
          </a:p>
        </p:txBody>
      </p:sp>
      <p:sp>
        <p:nvSpPr>
          <p:cNvPr id="25" name="object 23"/>
          <p:cNvSpPr/>
          <p:nvPr/>
        </p:nvSpPr>
        <p:spPr>
          <a:xfrm>
            <a:off x="9686574" y="3179781"/>
            <a:ext cx="585740" cy="560502"/>
          </a:xfrm>
          <a:custGeom>
            <a:avLst/>
            <a:gdLst/>
            <a:ahLst/>
            <a:cxnLst/>
            <a:rect l="l" t="t" r="r" b="b"/>
            <a:pathLst>
              <a:path w="439420" h="421004">
                <a:moveTo>
                  <a:pt x="92456" y="82296"/>
                </a:moveTo>
                <a:lnTo>
                  <a:pt x="84288" y="87939"/>
                </a:lnTo>
                <a:lnTo>
                  <a:pt x="76073" y="93535"/>
                </a:lnTo>
                <a:lnTo>
                  <a:pt x="67952" y="99226"/>
                </a:lnTo>
                <a:lnTo>
                  <a:pt x="60071" y="105156"/>
                </a:lnTo>
                <a:lnTo>
                  <a:pt x="44707" y="117925"/>
                </a:lnTo>
                <a:lnTo>
                  <a:pt x="45561" y="119014"/>
                </a:lnTo>
                <a:lnTo>
                  <a:pt x="47890" y="120032"/>
                </a:lnTo>
                <a:lnTo>
                  <a:pt x="36957" y="132588"/>
                </a:lnTo>
                <a:lnTo>
                  <a:pt x="33020" y="136525"/>
                </a:lnTo>
                <a:lnTo>
                  <a:pt x="27686" y="138684"/>
                </a:lnTo>
                <a:lnTo>
                  <a:pt x="23114" y="141732"/>
                </a:lnTo>
                <a:lnTo>
                  <a:pt x="15609" y="152738"/>
                </a:lnTo>
                <a:lnTo>
                  <a:pt x="12509" y="158215"/>
                </a:lnTo>
                <a:lnTo>
                  <a:pt x="10076" y="165736"/>
                </a:lnTo>
                <a:lnTo>
                  <a:pt x="4572" y="182880"/>
                </a:lnTo>
                <a:lnTo>
                  <a:pt x="0" y="196596"/>
                </a:lnTo>
                <a:lnTo>
                  <a:pt x="625" y="213819"/>
                </a:lnTo>
                <a:lnTo>
                  <a:pt x="904" y="231095"/>
                </a:lnTo>
                <a:lnTo>
                  <a:pt x="1875" y="248266"/>
                </a:lnTo>
                <a:lnTo>
                  <a:pt x="4572" y="265176"/>
                </a:lnTo>
                <a:lnTo>
                  <a:pt x="5842" y="270522"/>
                </a:lnTo>
                <a:lnTo>
                  <a:pt x="13462" y="272084"/>
                </a:lnTo>
                <a:lnTo>
                  <a:pt x="18542" y="274320"/>
                </a:lnTo>
                <a:lnTo>
                  <a:pt x="38621" y="280963"/>
                </a:lnTo>
                <a:lnTo>
                  <a:pt x="49641" y="284606"/>
                </a:lnTo>
                <a:lnTo>
                  <a:pt x="55493" y="286535"/>
                </a:lnTo>
                <a:lnTo>
                  <a:pt x="60071" y="288036"/>
                </a:lnTo>
                <a:lnTo>
                  <a:pt x="73914" y="292608"/>
                </a:lnTo>
                <a:lnTo>
                  <a:pt x="87757" y="297180"/>
                </a:lnTo>
                <a:lnTo>
                  <a:pt x="92456" y="301752"/>
                </a:lnTo>
                <a:lnTo>
                  <a:pt x="96647" y="306755"/>
                </a:lnTo>
                <a:lnTo>
                  <a:pt x="101600" y="310896"/>
                </a:lnTo>
                <a:lnTo>
                  <a:pt x="105918" y="314413"/>
                </a:lnTo>
                <a:lnTo>
                  <a:pt x="111633" y="316153"/>
                </a:lnTo>
                <a:lnTo>
                  <a:pt x="115443" y="320040"/>
                </a:lnTo>
                <a:lnTo>
                  <a:pt x="120304" y="325551"/>
                </a:lnTo>
                <a:lnTo>
                  <a:pt x="124714" y="331470"/>
                </a:lnTo>
                <a:lnTo>
                  <a:pt x="129123" y="337388"/>
                </a:lnTo>
                <a:lnTo>
                  <a:pt x="133985" y="342900"/>
                </a:lnTo>
                <a:lnTo>
                  <a:pt x="139446" y="348284"/>
                </a:lnTo>
                <a:lnTo>
                  <a:pt x="147066" y="351231"/>
                </a:lnTo>
                <a:lnTo>
                  <a:pt x="152526" y="356616"/>
                </a:lnTo>
                <a:lnTo>
                  <a:pt x="157861" y="362000"/>
                </a:lnTo>
                <a:lnTo>
                  <a:pt x="161290" y="369112"/>
                </a:lnTo>
                <a:lnTo>
                  <a:pt x="166370" y="374904"/>
                </a:lnTo>
                <a:lnTo>
                  <a:pt x="170561" y="379806"/>
                </a:lnTo>
                <a:lnTo>
                  <a:pt x="175514" y="384048"/>
                </a:lnTo>
                <a:lnTo>
                  <a:pt x="180213" y="388620"/>
                </a:lnTo>
                <a:lnTo>
                  <a:pt x="181737" y="393192"/>
                </a:lnTo>
                <a:lnTo>
                  <a:pt x="181356" y="398932"/>
                </a:lnTo>
                <a:lnTo>
                  <a:pt x="184785" y="402336"/>
                </a:lnTo>
                <a:lnTo>
                  <a:pt x="188214" y="405739"/>
                </a:lnTo>
                <a:lnTo>
                  <a:pt x="194564" y="404228"/>
                </a:lnTo>
                <a:lnTo>
                  <a:pt x="198627" y="406908"/>
                </a:lnTo>
                <a:lnTo>
                  <a:pt x="204089" y="410489"/>
                </a:lnTo>
                <a:lnTo>
                  <a:pt x="207899" y="416052"/>
                </a:lnTo>
                <a:lnTo>
                  <a:pt x="212471" y="420624"/>
                </a:lnTo>
                <a:lnTo>
                  <a:pt x="251108" y="420077"/>
                </a:lnTo>
                <a:lnTo>
                  <a:pt x="288020" y="419862"/>
                </a:lnTo>
                <a:lnTo>
                  <a:pt x="324145" y="417741"/>
                </a:lnTo>
                <a:lnTo>
                  <a:pt x="360425" y="411480"/>
                </a:lnTo>
                <a:lnTo>
                  <a:pt x="365125" y="410311"/>
                </a:lnTo>
                <a:lnTo>
                  <a:pt x="369950" y="409244"/>
                </a:lnTo>
                <a:lnTo>
                  <a:pt x="374269" y="406908"/>
                </a:lnTo>
                <a:lnTo>
                  <a:pt x="381363" y="402657"/>
                </a:lnTo>
                <a:lnTo>
                  <a:pt x="388254" y="398049"/>
                </a:lnTo>
                <a:lnTo>
                  <a:pt x="395075" y="393299"/>
                </a:lnTo>
                <a:lnTo>
                  <a:pt x="401954" y="388620"/>
                </a:lnTo>
                <a:lnTo>
                  <a:pt x="425069" y="356616"/>
                </a:lnTo>
                <a:lnTo>
                  <a:pt x="438912" y="320040"/>
                </a:lnTo>
                <a:lnTo>
                  <a:pt x="438197" y="313028"/>
                </a:lnTo>
                <a:lnTo>
                  <a:pt x="437769" y="305914"/>
                </a:lnTo>
                <a:lnTo>
                  <a:pt x="436768" y="299005"/>
                </a:lnTo>
                <a:lnTo>
                  <a:pt x="434340" y="292608"/>
                </a:lnTo>
                <a:lnTo>
                  <a:pt x="431926" y="288429"/>
                </a:lnTo>
                <a:lnTo>
                  <a:pt x="424688" y="290372"/>
                </a:lnTo>
                <a:lnTo>
                  <a:pt x="420370" y="288036"/>
                </a:lnTo>
                <a:lnTo>
                  <a:pt x="413275" y="283785"/>
                </a:lnTo>
                <a:lnTo>
                  <a:pt x="406384" y="279177"/>
                </a:lnTo>
                <a:lnTo>
                  <a:pt x="399563" y="274427"/>
                </a:lnTo>
                <a:lnTo>
                  <a:pt x="392684" y="269748"/>
                </a:lnTo>
                <a:lnTo>
                  <a:pt x="386072" y="266815"/>
                </a:lnTo>
                <a:lnTo>
                  <a:pt x="378841" y="265176"/>
                </a:lnTo>
                <a:lnTo>
                  <a:pt x="371609" y="263536"/>
                </a:lnTo>
                <a:lnTo>
                  <a:pt x="364998" y="260604"/>
                </a:lnTo>
                <a:lnTo>
                  <a:pt x="351154" y="251460"/>
                </a:lnTo>
                <a:lnTo>
                  <a:pt x="351014" y="238613"/>
                </a:lnTo>
                <a:lnTo>
                  <a:pt x="351361" y="212983"/>
                </a:lnTo>
                <a:lnTo>
                  <a:pt x="353923" y="183731"/>
                </a:lnTo>
                <a:lnTo>
                  <a:pt x="360425" y="160020"/>
                </a:lnTo>
                <a:lnTo>
                  <a:pt x="362839" y="155067"/>
                </a:lnTo>
                <a:lnTo>
                  <a:pt x="366522" y="150876"/>
                </a:lnTo>
                <a:lnTo>
                  <a:pt x="369570" y="146304"/>
                </a:lnTo>
                <a:lnTo>
                  <a:pt x="383413" y="105156"/>
                </a:lnTo>
                <a:lnTo>
                  <a:pt x="388112" y="91440"/>
                </a:lnTo>
                <a:lnTo>
                  <a:pt x="387074" y="78849"/>
                </a:lnTo>
                <a:lnTo>
                  <a:pt x="382777" y="36322"/>
                </a:lnTo>
                <a:lnTo>
                  <a:pt x="369950" y="17907"/>
                </a:lnTo>
                <a:lnTo>
                  <a:pt x="364998" y="13716"/>
                </a:lnTo>
                <a:lnTo>
                  <a:pt x="338836" y="1524"/>
                </a:lnTo>
                <a:lnTo>
                  <a:pt x="332613" y="0"/>
                </a:lnTo>
                <a:lnTo>
                  <a:pt x="311810" y="803"/>
                </a:lnTo>
                <a:lnTo>
                  <a:pt x="290972" y="1381"/>
                </a:lnTo>
                <a:lnTo>
                  <a:pt x="270158" y="2411"/>
                </a:lnTo>
                <a:lnTo>
                  <a:pt x="249427" y="4572"/>
                </a:lnTo>
                <a:lnTo>
                  <a:pt x="242333" y="8072"/>
                </a:lnTo>
                <a:lnTo>
                  <a:pt x="234299" y="14954"/>
                </a:lnTo>
                <a:lnTo>
                  <a:pt x="226907" y="22359"/>
                </a:lnTo>
                <a:lnTo>
                  <a:pt x="221742" y="27432"/>
                </a:lnTo>
                <a:lnTo>
                  <a:pt x="210323" y="36308"/>
                </a:lnTo>
                <a:lnTo>
                  <a:pt x="202406" y="41767"/>
                </a:lnTo>
                <a:lnTo>
                  <a:pt x="194917" y="48059"/>
                </a:lnTo>
                <a:lnTo>
                  <a:pt x="184785" y="59436"/>
                </a:lnTo>
                <a:lnTo>
                  <a:pt x="179871" y="66079"/>
                </a:lnTo>
                <a:lnTo>
                  <a:pt x="175291" y="72961"/>
                </a:lnTo>
                <a:lnTo>
                  <a:pt x="170854" y="79938"/>
                </a:lnTo>
                <a:lnTo>
                  <a:pt x="166370" y="86868"/>
                </a:lnTo>
                <a:lnTo>
                  <a:pt x="162814" y="92075"/>
                </a:lnTo>
                <a:lnTo>
                  <a:pt x="154177" y="90932"/>
                </a:lnTo>
                <a:lnTo>
                  <a:pt x="147827" y="91440"/>
                </a:lnTo>
                <a:lnTo>
                  <a:pt x="133979" y="90707"/>
                </a:lnTo>
                <a:lnTo>
                  <a:pt x="117808" y="87868"/>
                </a:lnTo>
                <a:lnTo>
                  <a:pt x="102804" y="84528"/>
                </a:lnTo>
                <a:lnTo>
                  <a:pt x="92456" y="82296"/>
                </a:lnTo>
                <a:close/>
              </a:path>
            </a:pathLst>
          </a:custGeom>
          <a:ln w="9161">
            <a:solidFill>
              <a:srgbClr val="435261"/>
            </a:solidFill>
          </a:ln>
        </p:spPr>
        <p:txBody>
          <a:bodyPr wrap="square" lIns="0" tIns="0" rIns="0" bIns="0" rtlCol="0"/>
          <a:lstStyle/>
          <a:p>
            <a:pPr defTabSz="914126">
              <a:defRPr/>
            </a:pPr>
            <a:endParaRPr sz="1799">
              <a:solidFill>
                <a:prstClr val="black"/>
              </a:solidFill>
              <a:latin typeface="Calibri"/>
            </a:endParaRPr>
          </a:p>
        </p:txBody>
      </p:sp>
      <p:sp>
        <p:nvSpPr>
          <p:cNvPr id="26" name="object 24"/>
          <p:cNvSpPr txBox="1"/>
          <p:nvPr/>
        </p:nvSpPr>
        <p:spPr>
          <a:xfrm>
            <a:off x="9884129" y="2888217"/>
            <a:ext cx="1069908" cy="207685"/>
          </a:xfrm>
          <a:prstGeom prst="rect">
            <a:avLst/>
          </a:prstGeom>
        </p:spPr>
        <p:txBody>
          <a:bodyPr vert="horz" wrap="square" lIns="0" tIns="22843" rIns="0" bIns="0" rtlCol="0">
            <a:spAutoFit/>
          </a:bodyPr>
          <a:lstStyle/>
          <a:p>
            <a:pPr marL="16920" defTabSz="914126">
              <a:spcBef>
                <a:spcPts val="180"/>
              </a:spcBef>
              <a:defRPr/>
            </a:pPr>
            <a:r>
              <a:rPr sz="1200" spc="-47" dirty="0">
                <a:solidFill>
                  <a:srgbClr val="435261"/>
                </a:solidFill>
                <a:latin typeface="Arial"/>
                <a:cs typeface="Arial"/>
              </a:rPr>
              <a:t>T-cell</a:t>
            </a:r>
            <a:r>
              <a:rPr sz="1200" spc="-113" dirty="0">
                <a:solidFill>
                  <a:srgbClr val="435261"/>
                </a:solidFill>
                <a:latin typeface="Arial"/>
                <a:cs typeface="Arial"/>
              </a:rPr>
              <a:t> </a:t>
            </a:r>
            <a:r>
              <a:rPr sz="1200" spc="7" dirty="0">
                <a:solidFill>
                  <a:srgbClr val="435261"/>
                </a:solidFill>
                <a:latin typeface="Arial"/>
                <a:cs typeface="Arial"/>
              </a:rPr>
              <a:t>activation</a:t>
            </a:r>
            <a:endParaRPr sz="1200">
              <a:solidFill>
                <a:prstClr val="black"/>
              </a:solidFill>
              <a:latin typeface="Arial"/>
              <a:cs typeface="Arial"/>
            </a:endParaRPr>
          </a:p>
        </p:txBody>
      </p:sp>
      <p:sp>
        <p:nvSpPr>
          <p:cNvPr id="27" name="object 25"/>
          <p:cNvSpPr txBox="1"/>
          <p:nvPr/>
        </p:nvSpPr>
        <p:spPr>
          <a:xfrm>
            <a:off x="10419598" y="3482128"/>
            <a:ext cx="137971" cy="223927"/>
          </a:xfrm>
          <a:prstGeom prst="rect">
            <a:avLst/>
          </a:prstGeom>
        </p:spPr>
        <p:txBody>
          <a:bodyPr vert="horz" wrap="square" lIns="0" tIns="18613" rIns="0" bIns="0" rtlCol="0">
            <a:spAutoFit/>
          </a:bodyPr>
          <a:lstStyle/>
          <a:p>
            <a:pPr marL="16920" defTabSz="914126">
              <a:spcBef>
                <a:spcPts val="147"/>
              </a:spcBef>
              <a:defRPr/>
            </a:pPr>
            <a:r>
              <a:rPr sz="1300" spc="-80" dirty="0">
                <a:solidFill>
                  <a:srgbClr val="FF0000"/>
                </a:solidFill>
                <a:latin typeface="Arial"/>
                <a:cs typeface="Arial"/>
              </a:rPr>
              <a:t>A</a:t>
            </a:r>
            <a:endParaRPr sz="1300">
              <a:solidFill>
                <a:prstClr val="black"/>
              </a:solidFill>
              <a:latin typeface="Arial"/>
              <a:cs typeface="Arial"/>
            </a:endParaRPr>
          </a:p>
        </p:txBody>
      </p:sp>
      <p:sp>
        <p:nvSpPr>
          <p:cNvPr id="28" name="object 26"/>
          <p:cNvSpPr txBox="1"/>
          <p:nvPr/>
        </p:nvSpPr>
        <p:spPr>
          <a:xfrm>
            <a:off x="9703495" y="3191195"/>
            <a:ext cx="448616" cy="223926"/>
          </a:xfrm>
          <a:prstGeom prst="rect">
            <a:avLst/>
          </a:prstGeom>
        </p:spPr>
        <p:txBody>
          <a:bodyPr vert="horz" wrap="square" lIns="0" tIns="18613" rIns="0" bIns="0" rtlCol="0">
            <a:spAutoFit/>
          </a:bodyPr>
          <a:lstStyle/>
          <a:p>
            <a:pPr marL="16920" defTabSz="914126">
              <a:spcBef>
                <a:spcPts val="147"/>
              </a:spcBef>
              <a:defRPr/>
            </a:pPr>
            <a:r>
              <a:rPr sz="1999" spc="-260" baseline="-50000" dirty="0">
                <a:solidFill>
                  <a:srgbClr val="435261"/>
                </a:solidFill>
                <a:latin typeface="Arial"/>
                <a:cs typeface="Arial"/>
              </a:rPr>
              <a:t>G </a:t>
            </a:r>
            <a:r>
              <a:rPr sz="1999" spc="-149" baseline="-25000" dirty="0">
                <a:solidFill>
                  <a:srgbClr val="435261"/>
                </a:solidFill>
                <a:latin typeface="Arial"/>
                <a:cs typeface="Arial"/>
              </a:rPr>
              <a:t>R</a:t>
            </a:r>
            <a:r>
              <a:rPr sz="1999" spc="169" baseline="-25000" dirty="0">
                <a:solidFill>
                  <a:srgbClr val="435261"/>
                </a:solidFill>
                <a:latin typeface="Arial"/>
                <a:cs typeface="Arial"/>
              </a:rPr>
              <a:t> </a:t>
            </a:r>
            <a:r>
              <a:rPr sz="1300" spc="-160" dirty="0">
                <a:solidFill>
                  <a:srgbClr val="435261"/>
                </a:solidFill>
                <a:latin typeface="Arial"/>
                <a:cs typeface="Arial"/>
              </a:rPr>
              <a:t>Y</a:t>
            </a:r>
            <a:endParaRPr sz="1300">
              <a:solidFill>
                <a:prstClr val="black"/>
              </a:solidFill>
              <a:latin typeface="Arial"/>
              <a:cs typeface="Arial"/>
            </a:endParaRPr>
          </a:p>
        </p:txBody>
      </p:sp>
      <p:sp>
        <p:nvSpPr>
          <p:cNvPr id="29" name="object 27"/>
          <p:cNvSpPr/>
          <p:nvPr/>
        </p:nvSpPr>
        <p:spPr>
          <a:xfrm>
            <a:off x="10094895" y="3526748"/>
            <a:ext cx="396136" cy="188694"/>
          </a:xfrm>
          <a:prstGeom prst="rect">
            <a:avLst/>
          </a:prstGeom>
          <a:blipFill>
            <a:blip r:embed="rId6"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30" name="object 28"/>
          <p:cNvSpPr/>
          <p:nvPr/>
        </p:nvSpPr>
        <p:spPr>
          <a:xfrm>
            <a:off x="10168031" y="3587603"/>
            <a:ext cx="256473" cy="0"/>
          </a:xfrm>
          <a:custGeom>
            <a:avLst/>
            <a:gdLst/>
            <a:ahLst/>
            <a:cxnLst/>
            <a:rect l="l" t="t" r="r" b="b"/>
            <a:pathLst>
              <a:path w="192404">
                <a:moveTo>
                  <a:pt x="0" y="0"/>
                </a:moveTo>
                <a:lnTo>
                  <a:pt x="192024" y="0"/>
                </a:lnTo>
              </a:path>
            </a:pathLst>
          </a:custGeom>
          <a:ln w="36575">
            <a:solidFill>
              <a:srgbClr val="7E3500"/>
            </a:solidFill>
          </a:ln>
        </p:spPr>
        <p:txBody>
          <a:bodyPr wrap="square" lIns="0" tIns="0" rIns="0" bIns="0" rtlCol="0"/>
          <a:lstStyle/>
          <a:p>
            <a:pPr defTabSz="914126">
              <a:defRPr/>
            </a:pPr>
            <a:endParaRPr sz="1799">
              <a:solidFill>
                <a:prstClr val="black"/>
              </a:solidFill>
              <a:latin typeface="Calibri"/>
            </a:endParaRPr>
          </a:p>
        </p:txBody>
      </p:sp>
      <p:sp>
        <p:nvSpPr>
          <p:cNvPr id="31" name="object 29"/>
          <p:cNvSpPr/>
          <p:nvPr/>
        </p:nvSpPr>
        <p:spPr>
          <a:xfrm>
            <a:off x="10692153" y="3100666"/>
            <a:ext cx="652101" cy="748688"/>
          </a:xfrm>
          <a:prstGeom prst="rect">
            <a:avLst/>
          </a:prstGeom>
          <a:blipFill>
            <a:blip r:embed="rId7"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32" name="object 30"/>
          <p:cNvSpPr/>
          <p:nvPr/>
        </p:nvSpPr>
        <p:spPr>
          <a:xfrm>
            <a:off x="10771372" y="3143261"/>
            <a:ext cx="500250" cy="596853"/>
          </a:xfrm>
          <a:custGeom>
            <a:avLst/>
            <a:gdLst/>
            <a:ahLst/>
            <a:cxnLst/>
            <a:rect l="l" t="t" r="r" b="b"/>
            <a:pathLst>
              <a:path w="375284" h="448310">
                <a:moveTo>
                  <a:pt x="312420" y="0"/>
                </a:moveTo>
                <a:lnTo>
                  <a:pt x="62483" y="0"/>
                </a:lnTo>
                <a:lnTo>
                  <a:pt x="38147" y="4905"/>
                </a:lnTo>
                <a:lnTo>
                  <a:pt x="18288" y="18288"/>
                </a:lnTo>
                <a:lnTo>
                  <a:pt x="4905" y="38147"/>
                </a:lnTo>
                <a:lnTo>
                  <a:pt x="0" y="62484"/>
                </a:lnTo>
                <a:lnTo>
                  <a:pt x="0" y="385521"/>
                </a:lnTo>
                <a:lnTo>
                  <a:pt x="4905" y="409860"/>
                </a:lnTo>
                <a:lnTo>
                  <a:pt x="18287" y="429737"/>
                </a:lnTo>
                <a:lnTo>
                  <a:pt x="38147" y="443140"/>
                </a:lnTo>
                <a:lnTo>
                  <a:pt x="62483" y="448056"/>
                </a:lnTo>
                <a:lnTo>
                  <a:pt x="312420" y="448056"/>
                </a:lnTo>
                <a:lnTo>
                  <a:pt x="336756" y="443140"/>
                </a:lnTo>
                <a:lnTo>
                  <a:pt x="356615" y="429737"/>
                </a:lnTo>
                <a:lnTo>
                  <a:pt x="369998" y="409860"/>
                </a:lnTo>
                <a:lnTo>
                  <a:pt x="374903" y="385521"/>
                </a:lnTo>
                <a:lnTo>
                  <a:pt x="374903" y="62484"/>
                </a:lnTo>
                <a:lnTo>
                  <a:pt x="369998" y="38147"/>
                </a:lnTo>
                <a:lnTo>
                  <a:pt x="356616" y="18288"/>
                </a:lnTo>
                <a:lnTo>
                  <a:pt x="336756" y="4905"/>
                </a:lnTo>
                <a:lnTo>
                  <a:pt x="312420" y="0"/>
                </a:lnTo>
                <a:close/>
              </a:path>
            </a:pathLst>
          </a:custGeom>
          <a:solidFill>
            <a:srgbClr val="6CCA96"/>
          </a:solidFill>
        </p:spPr>
        <p:txBody>
          <a:bodyPr wrap="square" lIns="0" tIns="0" rIns="0" bIns="0" rtlCol="0"/>
          <a:lstStyle/>
          <a:p>
            <a:pPr defTabSz="914126">
              <a:defRPr/>
            </a:pPr>
            <a:endParaRPr sz="1799">
              <a:solidFill>
                <a:prstClr val="black"/>
              </a:solidFill>
              <a:latin typeface="Calibri"/>
            </a:endParaRPr>
          </a:p>
        </p:txBody>
      </p:sp>
      <p:sp>
        <p:nvSpPr>
          <p:cNvPr id="33" name="object 31"/>
          <p:cNvSpPr/>
          <p:nvPr/>
        </p:nvSpPr>
        <p:spPr>
          <a:xfrm>
            <a:off x="10771372" y="3143261"/>
            <a:ext cx="500250" cy="596853"/>
          </a:xfrm>
          <a:custGeom>
            <a:avLst/>
            <a:gdLst/>
            <a:ahLst/>
            <a:cxnLst/>
            <a:rect l="l" t="t" r="r" b="b"/>
            <a:pathLst>
              <a:path w="375284" h="448310">
                <a:moveTo>
                  <a:pt x="0" y="62484"/>
                </a:moveTo>
                <a:lnTo>
                  <a:pt x="4905" y="38147"/>
                </a:lnTo>
                <a:lnTo>
                  <a:pt x="18288" y="18288"/>
                </a:lnTo>
                <a:lnTo>
                  <a:pt x="38147" y="4905"/>
                </a:lnTo>
                <a:lnTo>
                  <a:pt x="62483" y="0"/>
                </a:lnTo>
                <a:lnTo>
                  <a:pt x="312420" y="0"/>
                </a:lnTo>
                <a:lnTo>
                  <a:pt x="336756" y="4905"/>
                </a:lnTo>
                <a:lnTo>
                  <a:pt x="356616" y="18288"/>
                </a:lnTo>
                <a:lnTo>
                  <a:pt x="369998" y="38147"/>
                </a:lnTo>
                <a:lnTo>
                  <a:pt x="374903" y="62484"/>
                </a:lnTo>
                <a:lnTo>
                  <a:pt x="374903" y="385521"/>
                </a:lnTo>
                <a:lnTo>
                  <a:pt x="369998" y="409860"/>
                </a:lnTo>
                <a:lnTo>
                  <a:pt x="356615" y="429737"/>
                </a:lnTo>
                <a:lnTo>
                  <a:pt x="336756" y="443140"/>
                </a:lnTo>
                <a:lnTo>
                  <a:pt x="312420" y="448056"/>
                </a:lnTo>
                <a:lnTo>
                  <a:pt x="62483" y="448056"/>
                </a:lnTo>
                <a:lnTo>
                  <a:pt x="38147" y="443140"/>
                </a:lnTo>
                <a:lnTo>
                  <a:pt x="18287" y="429737"/>
                </a:lnTo>
                <a:lnTo>
                  <a:pt x="4905" y="409860"/>
                </a:lnTo>
                <a:lnTo>
                  <a:pt x="0" y="385521"/>
                </a:lnTo>
                <a:lnTo>
                  <a:pt x="0" y="62484"/>
                </a:lnTo>
                <a:close/>
              </a:path>
            </a:pathLst>
          </a:custGeom>
          <a:ln w="9161">
            <a:solidFill>
              <a:srgbClr val="435261"/>
            </a:solidFill>
          </a:ln>
        </p:spPr>
        <p:txBody>
          <a:bodyPr wrap="square" lIns="0" tIns="0" rIns="0" bIns="0" rtlCol="0"/>
          <a:lstStyle/>
          <a:p>
            <a:pPr defTabSz="914126">
              <a:defRPr/>
            </a:pPr>
            <a:endParaRPr sz="1799">
              <a:solidFill>
                <a:prstClr val="black"/>
              </a:solidFill>
              <a:latin typeface="Calibri"/>
            </a:endParaRPr>
          </a:p>
        </p:txBody>
      </p:sp>
      <p:sp>
        <p:nvSpPr>
          <p:cNvPr id="34" name="object 32"/>
          <p:cNvSpPr/>
          <p:nvPr/>
        </p:nvSpPr>
        <p:spPr>
          <a:xfrm>
            <a:off x="10509313" y="3526748"/>
            <a:ext cx="408326" cy="188694"/>
          </a:xfrm>
          <a:prstGeom prst="rect">
            <a:avLst/>
          </a:prstGeom>
          <a:blipFill>
            <a:blip r:embed="rId8"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35" name="object 33"/>
          <p:cNvSpPr/>
          <p:nvPr/>
        </p:nvSpPr>
        <p:spPr>
          <a:xfrm>
            <a:off x="10582454" y="3587603"/>
            <a:ext cx="268323" cy="0"/>
          </a:xfrm>
          <a:custGeom>
            <a:avLst/>
            <a:gdLst/>
            <a:ahLst/>
            <a:cxnLst/>
            <a:rect l="l" t="t" r="r" b="b"/>
            <a:pathLst>
              <a:path w="201295">
                <a:moveTo>
                  <a:pt x="0" y="0"/>
                </a:moveTo>
                <a:lnTo>
                  <a:pt x="201168" y="0"/>
                </a:lnTo>
              </a:path>
            </a:pathLst>
          </a:custGeom>
          <a:ln w="36575">
            <a:solidFill>
              <a:srgbClr val="7E3500"/>
            </a:solidFill>
          </a:ln>
        </p:spPr>
        <p:txBody>
          <a:bodyPr wrap="square" lIns="0" tIns="0" rIns="0" bIns="0" rtlCol="0"/>
          <a:lstStyle/>
          <a:p>
            <a:pPr defTabSz="914126">
              <a:defRPr/>
            </a:pPr>
            <a:endParaRPr sz="1799">
              <a:solidFill>
                <a:prstClr val="black"/>
              </a:solidFill>
              <a:latin typeface="Calibri"/>
            </a:endParaRPr>
          </a:p>
        </p:txBody>
      </p:sp>
      <p:sp>
        <p:nvSpPr>
          <p:cNvPr id="36" name="object 34"/>
          <p:cNvSpPr/>
          <p:nvPr/>
        </p:nvSpPr>
        <p:spPr>
          <a:xfrm>
            <a:off x="10448368" y="3441519"/>
            <a:ext cx="262060" cy="371299"/>
          </a:xfrm>
          <a:prstGeom prst="rect">
            <a:avLst/>
          </a:prstGeom>
          <a:blipFill>
            <a:blip r:embed="rId9"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37" name="object 35"/>
          <p:cNvSpPr/>
          <p:nvPr/>
        </p:nvSpPr>
        <p:spPr>
          <a:xfrm>
            <a:off x="10521501" y="3478052"/>
            <a:ext cx="121888" cy="231641"/>
          </a:xfrm>
          <a:custGeom>
            <a:avLst/>
            <a:gdLst/>
            <a:ahLst/>
            <a:cxnLst/>
            <a:rect l="l" t="t" r="r" b="b"/>
            <a:pathLst>
              <a:path w="91440" h="173989">
                <a:moveTo>
                  <a:pt x="76200" y="0"/>
                </a:moveTo>
                <a:lnTo>
                  <a:pt x="0" y="0"/>
                </a:lnTo>
                <a:lnTo>
                  <a:pt x="5917" y="6825"/>
                </a:lnTo>
                <a:lnTo>
                  <a:pt x="10763" y="25441"/>
                </a:lnTo>
                <a:lnTo>
                  <a:pt x="14037" y="53053"/>
                </a:lnTo>
                <a:lnTo>
                  <a:pt x="15239" y="86868"/>
                </a:lnTo>
                <a:lnTo>
                  <a:pt x="14037" y="120682"/>
                </a:lnTo>
                <a:lnTo>
                  <a:pt x="10763" y="148294"/>
                </a:lnTo>
                <a:lnTo>
                  <a:pt x="5917" y="166910"/>
                </a:lnTo>
                <a:lnTo>
                  <a:pt x="0" y="173736"/>
                </a:lnTo>
                <a:lnTo>
                  <a:pt x="76200" y="173736"/>
                </a:lnTo>
                <a:lnTo>
                  <a:pt x="82117" y="166910"/>
                </a:lnTo>
                <a:lnTo>
                  <a:pt x="86963" y="148294"/>
                </a:lnTo>
                <a:lnTo>
                  <a:pt x="90237" y="120682"/>
                </a:lnTo>
                <a:lnTo>
                  <a:pt x="91439" y="86868"/>
                </a:lnTo>
                <a:lnTo>
                  <a:pt x="90237" y="53053"/>
                </a:lnTo>
                <a:lnTo>
                  <a:pt x="86963" y="25441"/>
                </a:lnTo>
                <a:lnTo>
                  <a:pt x="82117" y="6825"/>
                </a:lnTo>
                <a:lnTo>
                  <a:pt x="76200" y="0"/>
                </a:lnTo>
                <a:close/>
              </a:path>
            </a:pathLst>
          </a:custGeom>
          <a:solidFill>
            <a:srgbClr val="7E3500"/>
          </a:solidFill>
        </p:spPr>
        <p:txBody>
          <a:bodyPr wrap="square" lIns="0" tIns="0" rIns="0" bIns="0" rtlCol="0"/>
          <a:lstStyle/>
          <a:p>
            <a:pPr defTabSz="914126">
              <a:defRPr/>
            </a:pPr>
            <a:endParaRPr sz="1799">
              <a:solidFill>
                <a:prstClr val="black"/>
              </a:solidFill>
              <a:latin typeface="Calibri"/>
            </a:endParaRPr>
          </a:p>
        </p:txBody>
      </p:sp>
      <p:sp>
        <p:nvSpPr>
          <p:cNvPr id="38" name="object 36"/>
          <p:cNvSpPr txBox="1"/>
          <p:nvPr/>
        </p:nvSpPr>
        <p:spPr>
          <a:xfrm>
            <a:off x="10824877" y="3276867"/>
            <a:ext cx="268323" cy="155549"/>
          </a:xfrm>
          <a:prstGeom prst="rect">
            <a:avLst/>
          </a:prstGeom>
        </p:spPr>
        <p:txBody>
          <a:bodyPr vert="horz" wrap="square" lIns="0" tIns="16921" rIns="0" bIns="0" rtlCol="0">
            <a:spAutoFit/>
          </a:bodyPr>
          <a:lstStyle/>
          <a:p>
            <a:pPr marL="16920" defTabSz="914126">
              <a:spcBef>
                <a:spcPts val="133"/>
              </a:spcBef>
              <a:defRPr/>
            </a:pPr>
            <a:r>
              <a:rPr sz="900" spc="-152" dirty="0">
                <a:solidFill>
                  <a:srgbClr val="435261"/>
                </a:solidFill>
                <a:latin typeface="Arial"/>
                <a:cs typeface="Arial"/>
              </a:rPr>
              <a:t>T</a:t>
            </a:r>
            <a:r>
              <a:rPr sz="900" spc="-100" dirty="0">
                <a:solidFill>
                  <a:srgbClr val="435261"/>
                </a:solidFill>
                <a:latin typeface="Arial"/>
                <a:cs typeface="Arial"/>
              </a:rPr>
              <a:t>-</a:t>
            </a:r>
            <a:r>
              <a:rPr sz="900" spc="-53" dirty="0">
                <a:solidFill>
                  <a:srgbClr val="435261"/>
                </a:solidFill>
                <a:latin typeface="Arial"/>
                <a:cs typeface="Arial"/>
              </a:rPr>
              <a:t>c</a:t>
            </a:r>
            <a:r>
              <a:rPr sz="900" spc="-13" dirty="0">
                <a:solidFill>
                  <a:srgbClr val="435261"/>
                </a:solidFill>
                <a:latin typeface="Arial"/>
                <a:cs typeface="Arial"/>
              </a:rPr>
              <a:t>el</a:t>
            </a:r>
            <a:r>
              <a:rPr sz="900" spc="13" dirty="0">
                <a:solidFill>
                  <a:srgbClr val="435261"/>
                </a:solidFill>
                <a:latin typeface="Arial"/>
                <a:cs typeface="Arial"/>
              </a:rPr>
              <a:t>l</a:t>
            </a:r>
            <a:endParaRPr sz="900">
              <a:solidFill>
                <a:prstClr val="black"/>
              </a:solidFill>
              <a:latin typeface="Arial"/>
              <a:cs typeface="Arial"/>
            </a:endParaRPr>
          </a:p>
        </p:txBody>
      </p:sp>
      <p:sp>
        <p:nvSpPr>
          <p:cNvPr id="39" name="object 37"/>
          <p:cNvSpPr/>
          <p:nvPr/>
        </p:nvSpPr>
        <p:spPr>
          <a:xfrm>
            <a:off x="7157393" y="3295444"/>
            <a:ext cx="323003" cy="444343"/>
          </a:xfrm>
          <a:prstGeom prst="rect">
            <a:avLst/>
          </a:prstGeom>
          <a:blipFill>
            <a:blip r:embed="rId10"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40" name="object 38"/>
          <p:cNvSpPr/>
          <p:nvPr/>
        </p:nvSpPr>
        <p:spPr>
          <a:xfrm>
            <a:off x="7230516" y="3356292"/>
            <a:ext cx="182855" cy="267846"/>
          </a:xfrm>
          <a:prstGeom prst="rect">
            <a:avLst/>
          </a:prstGeom>
          <a:blipFill>
            <a:blip r:embed="rId11"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41" name="object 39"/>
          <p:cNvSpPr/>
          <p:nvPr/>
        </p:nvSpPr>
        <p:spPr>
          <a:xfrm>
            <a:off x="8242191" y="3295444"/>
            <a:ext cx="310815" cy="444343"/>
          </a:xfrm>
          <a:prstGeom prst="rect">
            <a:avLst/>
          </a:prstGeom>
          <a:blipFill>
            <a:blip r:embed="rId12"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42" name="object 40"/>
          <p:cNvSpPr/>
          <p:nvPr/>
        </p:nvSpPr>
        <p:spPr>
          <a:xfrm>
            <a:off x="8315321" y="3356292"/>
            <a:ext cx="170667" cy="267846"/>
          </a:xfrm>
          <a:prstGeom prst="rect">
            <a:avLst/>
          </a:prstGeom>
          <a:blipFill>
            <a:blip r:embed="rId13"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43" name="object 41"/>
          <p:cNvSpPr/>
          <p:nvPr/>
        </p:nvSpPr>
        <p:spPr>
          <a:xfrm>
            <a:off x="9314808" y="3283259"/>
            <a:ext cx="310815" cy="456517"/>
          </a:xfrm>
          <a:prstGeom prst="rect">
            <a:avLst/>
          </a:prstGeom>
          <a:blipFill>
            <a:blip r:embed="rId14"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44" name="object 42"/>
          <p:cNvSpPr/>
          <p:nvPr/>
        </p:nvSpPr>
        <p:spPr>
          <a:xfrm>
            <a:off x="9387937" y="3344131"/>
            <a:ext cx="170667" cy="280020"/>
          </a:xfrm>
          <a:prstGeom prst="rect">
            <a:avLst/>
          </a:prstGeom>
          <a:blipFill>
            <a:blip r:embed="rId15" cstate="print"/>
            <a:stretch>
              <a:fillRect/>
            </a:stretch>
          </a:blipFill>
        </p:spPr>
        <p:txBody>
          <a:bodyPr wrap="square" lIns="0" tIns="0" rIns="0" bIns="0" rtlCol="0"/>
          <a:lstStyle/>
          <a:p>
            <a:pPr defTabSz="914126">
              <a:defRPr/>
            </a:pPr>
            <a:endParaRPr sz="1799">
              <a:solidFill>
                <a:prstClr val="black"/>
              </a:solidFill>
              <a:latin typeface="Calibri"/>
            </a:endParaRPr>
          </a:p>
        </p:txBody>
      </p:sp>
      <p:sp>
        <p:nvSpPr>
          <p:cNvPr id="45" name="object 43"/>
          <p:cNvSpPr/>
          <p:nvPr/>
        </p:nvSpPr>
        <p:spPr>
          <a:xfrm>
            <a:off x="6883144" y="2509052"/>
            <a:ext cx="4034162" cy="109902"/>
          </a:xfrm>
          <a:custGeom>
            <a:avLst/>
            <a:gdLst/>
            <a:ahLst/>
            <a:cxnLst/>
            <a:rect l="l" t="t" r="r" b="b"/>
            <a:pathLst>
              <a:path w="3026409" h="82550">
                <a:moveTo>
                  <a:pt x="2943648" y="54973"/>
                </a:moveTo>
                <a:lnTo>
                  <a:pt x="2943606" y="82422"/>
                </a:lnTo>
                <a:lnTo>
                  <a:pt x="2998554" y="54990"/>
                </a:lnTo>
                <a:lnTo>
                  <a:pt x="2957448" y="54990"/>
                </a:lnTo>
                <a:lnTo>
                  <a:pt x="2943648" y="54973"/>
                </a:lnTo>
                <a:close/>
              </a:path>
              <a:path w="3026409" h="82550">
                <a:moveTo>
                  <a:pt x="2943690" y="27541"/>
                </a:moveTo>
                <a:lnTo>
                  <a:pt x="2943648" y="54973"/>
                </a:lnTo>
                <a:lnTo>
                  <a:pt x="2957448" y="54990"/>
                </a:lnTo>
                <a:lnTo>
                  <a:pt x="2957448" y="27558"/>
                </a:lnTo>
                <a:lnTo>
                  <a:pt x="2943690" y="27541"/>
                </a:lnTo>
                <a:close/>
              </a:path>
              <a:path w="3026409" h="82550">
                <a:moveTo>
                  <a:pt x="2943733" y="0"/>
                </a:moveTo>
                <a:lnTo>
                  <a:pt x="2943690" y="27541"/>
                </a:lnTo>
                <a:lnTo>
                  <a:pt x="2957448" y="27558"/>
                </a:lnTo>
                <a:lnTo>
                  <a:pt x="2957448" y="54990"/>
                </a:lnTo>
                <a:lnTo>
                  <a:pt x="2998554" y="54990"/>
                </a:lnTo>
                <a:lnTo>
                  <a:pt x="3026029" y="41275"/>
                </a:lnTo>
                <a:lnTo>
                  <a:pt x="2943733" y="0"/>
                </a:lnTo>
                <a:close/>
              </a:path>
              <a:path w="3026409" h="82550">
                <a:moveTo>
                  <a:pt x="0" y="23749"/>
                </a:moveTo>
                <a:lnTo>
                  <a:pt x="0" y="51181"/>
                </a:lnTo>
                <a:lnTo>
                  <a:pt x="2943648" y="54973"/>
                </a:lnTo>
                <a:lnTo>
                  <a:pt x="2943690" y="27541"/>
                </a:lnTo>
                <a:lnTo>
                  <a:pt x="0" y="23749"/>
                </a:lnTo>
                <a:close/>
              </a:path>
            </a:pathLst>
          </a:custGeom>
          <a:solidFill>
            <a:srgbClr val="435261"/>
          </a:solidFill>
        </p:spPr>
        <p:txBody>
          <a:bodyPr wrap="square" lIns="0" tIns="0" rIns="0" bIns="0" rtlCol="0"/>
          <a:lstStyle/>
          <a:p>
            <a:pPr defTabSz="914126">
              <a:defRPr/>
            </a:pPr>
            <a:endParaRPr sz="1799">
              <a:solidFill>
                <a:prstClr val="black"/>
              </a:solidFill>
              <a:latin typeface="Calibri"/>
            </a:endParaRPr>
          </a:p>
        </p:txBody>
      </p:sp>
      <p:sp>
        <p:nvSpPr>
          <p:cNvPr id="46" name="object 44"/>
          <p:cNvSpPr/>
          <p:nvPr/>
        </p:nvSpPr>
        <p:spPr>
          <a:xfrm>
            <a:off x="6829819" y="1475450"/>
            <a:ext cx="110038" cy="1085497"/>
          </a:xfrm>
          <a:custGeom>
            <a:avLst/>
            <a:gdLst/>
            <a:ahLst/>
            <a:cxnLst/>
            <a:rect l="l" t="t" r="r" b="b"/>
            <a:pathLst>
              <a:path w="82550" h="815339">
                <a:moveTo>
                  <a:pt x="27535" y="82338"/>
                </a:moveTo>
                <a:lnTo>
                  <a:pt x="26288" y="814958"/>
                </a:lnTo>
                <a:lnTo>
                  <a:pt x="53720" y="815085"/>
                </a:lnTo>
                <a:lnTo>
                  <a:pt x="54967" y="82380"/>
                </a:lnTo>
                <a:lnTo>
                  <a:pt x="27535" y="82338"/>
                </a:lnTo>
                <a:close/>
              </a:path>
              <a:path w="82550" h="815339">
                <a:moveTo>
                  <a:pt x="75406" y="68579"/>
                </a:moveTo>
                <a:lnTo>
                  <a:pt x="27558" y="68579"/>
                </a:lnTo>
                <a:lnTo>
                  <a:pt x="54990" y="68706"/>
                </a:lnTo>
                <a:lnTo>
                  <a:pt x="54967" y="82380"/>
                </a:lnTo>
                <a:lnTo>
                  <a:pt x="82295" y="82422"/>
                </a:lnTo>
                <a:lnTo>
                  <a:pt x="75406" y="68579"/>
                </a:lnTo>
                <a:close/>
              </a:path>
              <a:path w="82550" h="815339">
                <a:moveTo>
                  <a:pt x="27558" y="68579"/>
                </a:moveTo>
                <a:lnTo>
                  <a:pt x="27535" y="82338"/>
                </a:lnTo>
                <a:lnTo>
                  <a:pt x="54967" y="82380"/>
                </a:lnTo>
                <a:lnTo>
                  <a:pt x="54990" y="68706"/>
                </a:lnTo>
                <a:lnTo>
                  <a:pt x="27558" y="68579"/>
                </a:lnTo>
                <a:close/>
              </a:path>
              <a:path w="82550" h="815339">
                <a:moveTo>
                  <a:pt x="41275" y="0"/>
                </a:moveTo>
                <a:lnTo>
                  <a:pt x="0" y="82295"/>
                </a:lnTo>
                <a:lnTo>
                  <a:pt x="27535" y="82338"/>
                </a:lnTo>
                <a:lnTo>
                  <a:pt x="27558" y="68579"/>
                </a:lnTo>
                <a:lnTo>
                  <a:pt x="75406" y="68579"/>
                </a:lnTo>
                <a:lnTo>
                  <a:pt x="41275" y="0"/>
                </a:lnTo>
                <a:close/>
              </a:path>
            </a:pathLst>
          </a:custGeom>
          <a:solidFill>
            <a:srgbClr val="435261"/>
          </a:solidFill>
        </p:spPr>
        <p:txBody>
          <a:bodyPr wrap="square" lIns="0" tIns="0" rIns="0" bIns="0" rtlCol="0"/>
          <a:lstStyle/>
          <a:p>
            <a:pPr defTabSz="914126">
              <a:defRPr/>
            </a:pPr>
            <a:endParaRPr sz="1799">
              <a:solidFill>
                <a:prstClr val="black"/>
              </a:solidFill>
              <a:latin typeface="Calibri"/>
            </a:endParaRPr>
          </a:p>
        </p:txBody>
      </p:sp>
      <p:sp>
        <p:nvSpPr>
          <p:cNvPr id="47" name="object 45"/>
          <p:cNvSpPr/>
          <p:nvPr/>
        </p:nvSpPr>
        <p:spPr>
          <a:xfrm>
            <a:off x="6883136" y="1804145"/>
            <a:ext cx="3852177" cy="743109"/>
          </a:xfrm>
          <a:custGeom>
            <a:avLst/>
            <a:gdLst/>
            <a:ahLst/>
            <a:cxnLst/>
            <a:rect l="l" t="t" r="r" b="b"/>
            <a:pathLst>
              <a:path w="2889884" h="558164">
                <a:moveTo>
                  <a:pt x="0" y="557783"/>
                </a:moveTo>
                <a:lnTo>
                  <a:pt x="53640" y="557704"/>
                </a:lnTo>
                <a:lnTo>
                  <a:pt x="107238" y="557576"/>
                </a:lnTo>
                <a:lnTo>
                  <a:pt x="160752" y="557351"/>
                </a:lnTo>
                <a:lnTo>
                  <a:pt x="214141" y="556980"/>
                </a:lnTo>
                <a:lnTo>
                  <a:pt x="267365" y="556414"/>
                </a:lnTo>
                <a:lnTo>
                  <a:pt x="320381" y="555602"/>
                </a:lnTo>
                <a:lnTo>
                  <a:pt x="373149" y="554496"/>
                </a:lnTo>
                <a:lnTo>
                  <a:pt x="425628" y="553045"/>
                </a:lnTo>
                <a:lnTo>
                  <a:pt x="477777" y="551202"/>
                </a:lnTo>
                <a:lnTo>
                  <a:pt x="529554" y="548916"/>
                </a:lnTo>
                <a:lnTo>
                  <a:pt x="580920" y="546138"/>
                </a:lnTo>
                <a:lnTo>
                  <a:pt x="631832" y="542819"/>
                </a:lnTo>
                <a:lnTo>
                  <a:pt x="682249" y="538909"/>
                </a:lnTo>
                <a:lnTo>
                  <a:pt x="732131" y="534359"/>
                </a:lnTo>
                <a:lnTo>
                  <a:pt x="781436" y="529120"/>
                </a:lnTo>
                <a:lnTo>
                  <a:pt x="830124" y="523141"/>
                </a:lnTo>
                <a:lnTo>
                  <a:pt x="878153" y="516375"/>
                </a:lnTo>
                <a:lnTo>
                  <a:pt x="925483" y="508771"/>
                </a:lnTo>
                <a:lnTo>
                  <a:pt x="972072" y="500280"/>
                </a:lnTo>
                <a:lnTo>
                  <a:pt x="1017879" y="490853"/>
                </a:lnTo>
                <a:lnTo>
                  <a:pt x="1062863" y="480440"/>
                </a:lnTo>
                <a:lnTo>
                  <a:pt x="1113756" y="466396"/>
                </a:lnTo>
                <a:lnTo>
                  <a:pt x="1162669" y="449906"/>
                </a:lnTo>
                <a:lnTo>
                  <a:pt x="1209840" y="431272"/>
                </a:lnTo>
                <a:lnTo>
                  <a:pt x="1255508" y="410795"/>
                </a:lnTo>
                <a:lnTo>
                  <a:pt x="1299913" y="388777"/>
                </a:lnTo>
                <a:lnTo>
                  <a:pt x="1343293" y="365520"/>
                </a:lnTo>
                <a:lnTo>
                  <a:pt x="1385887" y="341323"/>
                </a:lnTo>
                <a:lnTo>
                  <a:pt x="1427935" y="316490"/>
                </a:lnTo>
                <a:lnTo>
                  <a:pt x="1469675" y="291322"/>
                </a:lnTo>
                <a:lnTo>
                  <a:pt x="1511348" y="266119"/>
                </a:lnTo>
                <a:lnTo>
                  <a:pt x="1553191" y="241183"/>
                </a:lnTo>
                <a:lnTo>
                  <a:pt x="1595444" y="216817"/>
                </a:lnTo>
                <a:lnTo>
                  <a:pt x="1638346" y="193320"/>
                </a:lnTo>
                <a:lnTo>
                  <a:pt x="1682137" y="170995"/>
                </a:lnTo>
                <a:lnTo>
                  <a:pt x="1727055" y="150143"/>
                </a:lnTo>
                <a:lnTo>
                  <a:pt x="1773339" y="131066"/>
                </a:lnTo>
                <a:lnTo>
                  <a:pt x="1821229" y="114065"/>
                </a:lnTo>
                <a:lnTo>
                  <a:pt x="1870964" y="99440"/>
                </a:lnTo>
                <a:lnTo>
                  <a:pt x="1917015" y="87940"/>
                </a:lnTo>
                <a:lnTo>
                  <a:pt x="1963818" y="77443"/>
                </a:lnTo>
                <a:lnTo>
                  <a:pt x="2011331" y="67899"/>
                </a:lnTo>
                <a:lnTo>
                  <a:pt x="2059517" y="59253"/>
                </a:lnTo>
                <a:lnTo>
                  <a:pt x="2108334" y="51452"/>
                </a:lnTo>
                <a:lnTo>
                  <a:pt x="2157744" y="44445"/>
                </a:lnTo>
                <a:lnTo>
                  <a:pt x="2207707" y="38178"/>
                </a:lnTo>
                <a:lnTo>
                  <a:pt x="2258183" y="32598"/>
                </a:lnTo>
                <a:lnTo>
                  <a:pt x="2309133" y="27652"/>
                </a:lnTo>
                <a:lnTo>
                  <a:pt x="2360517" y="23288"/>
                </a:lnTo>
                <a:lnTo>
                  <a:pt x="2412295" y="19453"/>
                </a:lnTo>
                <a:lnTo>
                  <a:pt x="2464427" y="16093"/>
                </a:lnTo>
                <a:lnTo>
                  <a:pt x="2516875" y="13156"/>
                </a:lnTo>
                <a:lnTo>
                  <a:pt x="2569598" y="10589"/>
                </a:lnTo>
                <a:lnTo>
                  <a:pt x="2622557" y="8340"/>
                </a:lnTo>
                <a:lnTo>
                  <a:pt x="2675713" y="6355"/>
                </a:lnTo>
                <a:lnTo>
                  <a:pt x="2729025" y="4581"/>
                </a:lnTo>
                <a:lnTo>
                  <a:pt x="2782453" y="2966"/>
                </a:lnTo>
                <a:lnTo>
                  <a:pt x="2835960" y="1456"/>
                </a:lnTo>
                <a:lnTo>
                  <a:pt x="2889504" y="0"/>
                </a:lnTo>
              </a:path>
            </a:pathLst>
          </a:custGeom>
          <a:ln w="27456">
            <a:solidFill>
              <a:srgbClr val="FF0000"/>
            </a:solidFill>
          </a:ln>
        </p:spPr>
        <p:txBody>
          <a:bodyPr wrap="square" lIns="0" tIns="0" rIns="0" bIns="0" rtlCol="0"/>
          <a:lstStyle/>
          <a:p>
            <a:pPr defTabSz="914126">
              <a:defRPr/>
            </a:pPr>
            <a:endParaRPr sz="1799">
              <a:solidFill>
                <a:prstClr val="black"/>
              </a:solidFill>
              <a:latin typeface="Calibri"/>
            </a:endParaRPr>
          </a:p>
        </p:txBody>
      </p:sp>
      <p:sp>
        <p:nvSpPr>
          <p:cNvPr id="48" name="object 46"/>
          <p:cNvSpPr/>
          <p:nvPr/>
        </p:nvSpPr>
        <p:spPr>
          <a:xfrm>
            <a:off x="6883136" y="2218050"/>
            <a:ext cx="3852177" cy="341543"/>
          </a:xfrm>
          <a:custGeom>
            <a:avLst/>
            <a:gdLst/>
            <a:ahLst/>
            <a:cxnLst/>
            <a:rect l="l" t="t" r="r" b="b"/>
            <a:pathLst>
              <a:path w="2889884" h="256539">
                <a:moveTo>
                  <a:pt x="0" y="256031"/>
                </a:moveTo>
                <a:lnTo>
                  <a:pt x="53640" y="255992"/>
                </a:lnTo>
                <a:lnTo>
                  <a:pt x="107238" y="255932"/>
                </a:lnTo>
                <a:lnTo>
                  <a:pt x="160752" y="255828"/>
                </a:lnTo>
                <a:lnTo>
                  <a:pt x="214141" y="255658"/>
                </a:lnTo>
                <a:lnTo>
                  <a:pt x="267365" y="255399"/>
                </a:lnTo>
                <a:lnTo>
                  <a:pt x="320381" y="255027"/>
                </a:lnTo>
                <a:lnTo>
                  <a:pt x="373149" y="254522"/>
                </a:lnTo>
                <a:lnTo>
                  <a:pt x="425628" y="253859"/>
                </a:lnTo>
                <a:lnTo>
                  <a:pt x="477777" y="253016"/>
                </a:lnTo>
                <a:lnTo>
                  <a:pt x="529554" y="251970"/>
                </a:lnTo>
                <a:lnTo>
                  <a:pt x="580920" y="250699"/>
                </a:lnTo>
                <a:lnTo>
                  <a:pt x="631832" y="249180"/>
                </a:lnTo>
                <a:lnTo>
                  <a:pt x="682249" y="247390"/>
                </a:lnTo>
                <a:lnTo>
                  <a:pt x="732131" y="245307"/>
                </a:lnTo>
                <a:lnTo>
                  <a:pt x="781436" y="242908"/>
                </a:lnTo>
                <a:lnTo>
                  <a:pt x="830124" y="240169"/>
                </a:lnTo>
                <a:lnTo>
                  <a:pt x="878153" y="237069"/>
                </a:lnTo>
                <a:lnTo>
                  <a:pt x="925483" y="233585"/>
                </a:lnTo>
                <a:lnTo>
                  <a:pt x="972072" y="229693"/>
                </a:lnTo>
                <a:lnTo>
                  <a:pt x="1017879" y="225372"/>
                </a:lnTo>
                <a:lnTo>
                  <a:pt x="1062863" y="220599"/>
                </a:lnTo>
                <a:lnTo>
                  <a:pt x="1119974" y="213240"/>
                </a:lnTo>
                <a:lnTo>
                  <a:pt x="1174616" y="204489"/>
                </a:lnTo>
                <a:lnTo>
                  <a:pt x="1227129" y="194541"/>
                </a:lnTo>
                <a:lnTo>
                  <a:pt x="1277854" y="183592"/>
                </a:lnTo>
                <a:lnTo>
                  <a:pt x="1327130" y="171839"/>
                </a:lnTo>
                <a:lnTo>
                  <a:pt x="1375299" y="159477"/>
                </a:lnTo>
                <a:lnTo>
                  <a:pt x="1422700" y="146704"/>
                </a:lnTo>
                <a:lnTo>
                  <a:pt x="1469675" y="133715"/>
                </a:lnTo>
                <a:lnTo>
                  <a:pt x="1516564" y="120706"/>
                </a:lnTo>
                <a:lnTo>
                  <a:pt x="1563706" y="107875"/>
                </a:lnTo>
                <a:lnTo>
                  <a:pt x="1611444" y="95417"/>
                </a:lnTo>
                <a:lnTo>
                  <a:pt x="1660116" y="83528"/>
                </a:lnTo>
                <a:lnTo>
                  <a:pt x="1710063" y="72405"/>
                </a:lnTo>
                <a:lnTo>
                  <a:pt x="1761627" y="62244"/>
                </a:lnTo>
                <a:lnTo>
                  <a:pt x="1815147" y="53241"/>
                </a:lnTo>
                <a:lnTo>
                  <a:pt x="1870964" y="45593"/>
                </a:lnTo>
                <a:lnTo>
                  <a:pt x="1917015" y="40325"/>
                </a:lnTo>
                <a:lnTo>
                  <a:pt x="1963818" y="35517"/>
                </a:lnTo>
                <a:lnTo>
                  <a:pt x="2011331" y="31145"/>
                </a:lnTo>
                <a:lnTo>
                  <a:pt x="2059517" y="27184"/>
                </a:lnTo>
                <a:lnTo>
                  <a:pt x="2108334" y="23610"/>
                </a:lnTo>
                <a:lnTo>
                  <a:pt x="2157744" y="20398"/>
                </a:lnTo>
                <a:lnTo>
                  <a:pt x="2207707" y="17526"/>
                </a:lnTo>
                <a:lnTo>
                  <a:pt x="2258183" y="14968"/>
                </a:lnTo>
                <a:lnTo>
                  <a:pt x="2309133" y="12701"/>
                </a:lnTo>
                <a:lnTo>
                  <a:pt x="2360517" y="10699"/>
                </a:lnTo>
                <a:lnTo>
                  <a:pt x="2412295" y="8940"/>
                </a:lnTo>
                <a:lnTo>
                  <a:pt x="2464427" y="7398"/>
                </a:lnTo>
                <a:lnTo>
                  <a:pt x="2516875" y="6050"/>
                </a:lnTo>
                <a:lnTo>
                  <a:pt x="2569598" y="4871"/>
                </a:lnTo>
                <a:lnTo>
                  <a:pt x="2622557" y="3837"/>
                </a:lnTo>
                <a:lnTo>
                  <a:pt x="2675713" y="2925"/>
                </a:lnTo>
                <a:lnTo>
                  <a:pt x="2729025" y="2109"/>
                </a:lnTo>
                <a:lnTo>
                  <a:pt x="2782453" y="1365"/>
                </a:lnTo>
                <a:lnTo>
                  <a:pt x="2835960" y="670"/>
                </a:lnTo>
                <a:lnTo>
                  <a:pt x="2889504" y="0"/>
                </a:lnTo>
              </a:path>
            </a:pathLst>
          </a:custGeom>
          <a:ln w="27456">
            <a:solidFill>
              <a:srgbClr val="00AF50"/>
            </a:solidFill>
          </a:ln>
        </p:spPr>
        <p:txBody>
          <a:bodyPr wrap="square" lIns="0" tIns="0" rIns="0" bIns="0" rtlCol="0"/>
          <a:lstStyle/>
          <a:p>
            <a:pPr defTabSz="914126">
              <a:defRPr/>
            </a:pPr>
            <a:endParaRPr sz="1799">
              <a:solidFill>
                <a:prstClr val="black"/>
              </a:solidFill>
              <a:latin typeface="Calibri"/>
            </a:endParaRPr>
          </a:p>
        </p:txBody>
      </p:sp>
      <p:sp>
        <p:nvSpPr>
          <p:cNvPr id="49" name="object 47"/>
          <p:cNvSpPr txBox="1"/>
          <p:nvPr/>
        </p:nvSpPr>
        <p:spPr>
          <a:xfrm>
            <a:off x="9332762" y="3978735"/>
            <a:ext cx="2650223" cy="218798"/>
          </a:xfrm>
          <a:prstGeom prst="rect">
            <a:avLst/>
          </a:prstGeom>
        </p:spPr>
        <p:txBody>
          <a:bodyPr vert="horz" wrap="square" lIns="0" tIns="18613" rIns="0" bIns="0" rtlCol="0">
            <a:spAutoFit/>
          </a:bodyPr>
          <a:lstStyle/>
          <a:p>
            <a:pPr marL="16920" defTabSz="914126">
              <a:spcBef>
                <a:spcPts val="147"/>
              </a:spcBef>
              <a:defRPr/>
            </a:pPr>
            <a:r>
              <a:rPr sz="1300" spc="7" dirty="0">
                <a:solidFill>
                  <a:srgbClr val="435261"/>
                </a:solidFill>
                <a:latin typeface="Arial"/>
                <a:cs typeface="Arial"/>
              </a:rPr>
              <a:t>Black = </a:t>
            </a:r>
            <a:r>
              <a:rPr sz="1300" spc="-40" dirty="0">
                <a:solidFill>
                  <a:srgbClr val="435261"/>
                </a:solidFill>
                <a:latin typeface="Arial"/>
                <a:cs typeface="Arial"/>
              </a:rPr>
              <a:t>non-immunogenic</a:t>
            </a:r>
            <a:r>
              <a:rPr sz="1300" spc="152" dirty="0">
                <a:solidFill>
                  <a:srgbClr val="435261"/>
                </a:solidFill>
                <a:latin typeface="Arial"/>
                <a:cs typeface="Arial"/>
              </a:rPr>
              <a:t> </a:t>
            </a:r>
            <a:r>
              <a:rPr sz="1300" spc="-13" dirty="0">
                <a:solidFill>
                  <a:srgbClr val="435261"/>
                </a:solidFill>
                <a:latin typeface="Arial"/>
                <a:cs typeface="Arial"/>
              </a:rPr>
              <a:t>mutation</a:t>
            </a:r>
            <a:endParaRPr sz="1300">
              <a:solidFill>
                <a:prstClr val="black"/>
              </a:solidFill>
              <a:latin typeface="Arial"/>
              <a:cs typeface="Arial"/>
            </a:endParaRPr>
          </a:p>
        </p:txBody>
      </p:sp>
      <p:sp>
        <p:nvSpPr>
          <p:cNvPr id="50" name="object 48"/>
          <p:cNvSpPr txBox="1"/>
          <p:nvPr/>
        </p:nvSpPr>
        <p:spPr>
          <a:xfrm>
            <a:off x="8925951" y="1564979"/>
            <a:ext cx="2541878" cy="635898"/>
          </a:xfrm>
          <a:prstGeom prst="rect">
            <a:avLst/>
          </a:prstGeom>
        </p:spPr>
        <p:txBody>
          <a:bodyPr vert="horz" wrap="square" lIns="0" tIns="18613" rIns="0" bIns="0" rtlCol="0">
            <a:spAutoFit/>
          </a:bodyPr>
          <a:lstStyle/>
          <a:p>
            <a:pPr marL="16920" defTabSz="914126">
              <a:spcBef>
                <a:spcPts val="147"/>
              </a:spcBef>
              <a:defRPr/>
            </a:pPr>
            <a:r>
              <a:rPr sz="1300" dirty="0">
                <a:solidFill>
                  <a:srgbClr val="435262"/>
                </a:solidFill>
                <a:latin typeface="Arial"/>
                <a:cs typeface="Arial"/>
              </a:rPr>
              <a:t>Increased</a:t>
            </a:r>
            <a:r>
              <a:rPr sz="1300" spc="20" dirty="0">
                <a:solidFill>
                  <a:srgbClr val="435262"/>
                </a:solidFill>
                <a:latin typeface="Arial"/>
                <a:cs typeface="Arial"/>
              </a:rPr>
              <a:t> </a:t>
            </a:r>
            <a:r>
              <a:rPr sz="1300" spc="-7" dirty="0">
                <a:solidFill>
                  <a:srgbClr val="435262"/>
                </a:solidFill>
                <a:latin typeface="Arial"/>
                <a:cs typeface="Arial"/>
              </a:rPr>
              <a:t>TMB</a:t>
            </a:r>
            <a:endParaRPr sz="1300">
              <a:solidFill>
                <a:prstClr val="black"/>
              </a:solidFill>
              <a:latin typeface="Arial"/>
              <a:cs typeface="Arial"/>
            </a:endParaRPr>
          </a:p>
          <a:p>
            <a:pPr defTabSz="914126">
              <a:spcBef>
                <a:spcPts val="13"/>
              </a:spcBef>
              <a:defRPr/>
            </a:pPr>
            <a:endParaRPr sz="1300">
              <a:solidFill>
                <a:prstClr val="black"/>
              </a:solidFill>
              <a:latin typeface="Times New Roman"/>
              <a:cs typeface="Times New Roman"/>
            </a:endParaRPr>
          </a:p>
          <a:p>
            <a:pPr marL="429763" defTabSz="914126">
              <a:defRPr/>
            </a:pPr>
            <a:r>
              <a:rPr sz="1300" dirty="0">
                <a:solidFill>
                  <a:srgbClr val="FF9D16"/>
                </a:solidFill>
                <a:latin typeface="Arial"/>
                <a:cs typeface="Arial"/>
              </a:rPr>
              <a:t>Increased </a:t>
            </a:r>
            <a:r>
              <a:rPr sz="1300" spc="13" dirty="0">
                <a:solidFill>
                  <a:srgbClr val="FF9D16"/>
                </a:solidFill>
                <a:latin typeface="Arial"/>
                <a:cs typeface="Arial"/>
              </a:rPr>
              <a:t>neo-antigen</a:t>
            </a:r>
            <a:r>
              <a:rPr sz="1300" spc="-47" dirty="0">
                <a:solidFill>
                  <a:srgbClr val="FF9D16"/>
                </a:solidFill>
                <a:latin typeface="Arial"/>
                <a:cs typeface="Arial"/>
              </a:rPr>
              <a:t> </a:t>
            </a:r>
            <a:r>
              <a:rPr sz="1300" spc="7" dirty="0">
                <a:solidFill>
                  <a:srgbClr val="FF9D16"/>
                </a:solidFill>
                <a:latin typeface="Arial"/>
                <a:cs typeface="Arial"/>
              </a:rPr>
              <a:t>load</a:t>
            </a:r>
            <a:endParaRPr sz="1300">
              <a:solidFill>
                <a:prstClr val="black"/>
              </a:solidFill>
              <a:latin typeface="Arial"/>
              <a:cs typeface="Arial"/>
            </a:endParaRPr>
          </a:p>
        </p:txBody>
      </p:sp>
      <p:sp>
        <p:nvSpPr>
          <p:cNvPr id="51" name="object 49"/>
          <p:cNvSpPr txBox="1"/>
          <p:nvPr/>
        </p:nvSpPr>
        <p:spPr>
          <a:xfrm>
            <a:off x="8683029" y="2600173"/>
            <a:ext cx="303874" cy="184611"/>
          </a:xfrm>
          <a:prstGeom prst="rect">
            <a:avLst/>
          </a:prstGeom>
        </p:spPr>
        <p:txBody>
          <a:bodyPr vert="horz" wrap="square" lIns="0" tIns="15229" rIns="0" bIns="0" rtlCol="0">
            <a:spAutoFit/>
          </a:bodyPr>
          <a:lstStyle/>
          <a:p>
            <a:pPr marL="16920" defTabSz="914126">
              <a:spcBef>
                <a:spcPts val="120"/>
              </a:spcBef>
              <a:defRPr/>
            </a:pPr>
            <a:r>
              <a:rPr sz="1100" spc="-80" dirty="0">
                <a:solidFill>
                  <a:srgbClr val="435262"/>
                </a:solidFill>
                <a:latin typeface="Arial"/>
                <a:cs typeface="Arial"/>
              </a:rPr>
              <a:t>T</a:t>
            </a:r>
            <a:r>
              <a:rPr sz="1100" spc="-53" dirty="0">
                <a:solidFill>
                  <a:srgbClr val="435262"/>
                </a:solidFill>
                <a:latin typeface="Arial"/>
                <a:cs typeface="Arial"/>
              </a:rPr>
              <a:t>i</a:t>
            </a:r>
            <a:r>
              <a:rPr sz="1100" spc="-127" dirty="0">
                <a:solidFill>
                  <a:srgbClr val="435262"/>
                </a:solidFill>
                <a:latin typeface="Arial"/>
                <a:cs typeface="Arial"/>
              </a:rPr>
              <a:t>m</a:t>
            </a:r>
            <a:r>
              <a:rPr sz="1100" spc="-7" dirty="0">
                <a:solidFill>
                  <a:srgbClr val="435262"/>
                </a:solidFill>
                <a:latin typeface="Arial"/>
                <a:cs typeface="Arial"/>
              </a:rPr>
              <a:t>e</a:t>
            </a:r>
            <a:endParaRPr sz="1100">
              <a:solidFill>
                <a:prstClr val="black"/>
              </a:solidFill>
              <a:latin typeface="Arial"/>
              <a:cs typeface="Arial"/>
            </a:endParaRPr>
          </a:p>
        </p:txBody>
      </p:sp>
    </p:spTree>
    <p:extLst>
      <p:ext uri="{BB962C8B-B14F-4D97-AF65-F5344CB8AC3E}">
        <p14:creationId xmlns:p14="http://schemas.microsoft.com/office/powerpoint/2010/main" val="1029920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E4640-7DBA-4DF1-A770-46E2FC98B0F3}"/>
              </a:ext>
            </a:extLst>
          </p:cNvPr>
          <p:cNvSpPr>
            <a:spLocks noGrp="1"/>
          </p:cNvSpPr>
          <p:nvPr>
            <p:ph type="title"/>
          </p:nvPr>
        </p:nvSpPr>
        <p:spPr>
          <a:xfrm>
            <a:off x="920327" y="273449"/>
            <a:ext cx="10136361" cy="566564"/>
          </a:xfrm>
        </p:spPr>
        <p:txBody>
          <a:bodyPr>
            <a:normAutofit/>
          </a:bodyPr>
          <a:lstStyle/>
          <a:p>
            <a:pPr algn="ctr"/>
            <a:r>
              <a:rPr lang="en-US" sz="2400" b="1" dirty="0">
                <a:solidFill>
                  <a:srgbClr val="0070C0"/>
                </a:solidFill>
                <a:latin typeface="+mn-lt"/>
              </a:rPr>
              <a:t>Immune related adverse events (</a:t>
            </a:r>
            <a:r>
              <a:rPr lang="en-US" sz="2400" b="1" dirty="0" err="1">
                <a:solidFill>
                  <a:srgbClr val="0070C0"/>
                </a:solidFill>
                <a:latin typeface="+mn-lt"/>
              </a:rPr>
              <a:t>irAEs</a:t>
            </a:r>
            <a:r>
              <a:rPr lang="en-US" sz="2400" b="1" dirty="0">
                <a:solidFill>
                  <a:srgbClr val="0070C0"/>
                </a:solidFill>
                <a:latin typeface="+mn-lt"/>
              </a:rPr>
              <a:t>) associated to the administration of ICIs</a:t>
            </a:r>
          </a:p>
        </p:txBody>
      </p:sp>
      <p:sp>
        <p:nvSpPr>
          <p:cNvPr id="4" name="Marcador de número de diapositiva 2">
            <a:extLst>
              <a:ext uri="{FF2B5EF4-FFF2-40B4-BE49-F238E27FC236}">
                <a16:creationId xmlns:a16="http://schemas.microsoft.com/office/drawing/2014/main" id="{BBDB3E63-CCF8-43C0-BFB1-D23865D4EAE7}"/>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11</a:t>
            </a:r>
          </a:p>
        </p:txBody>
      </p:sp>
      <p:pic>
        <p:nvPicPr>
          <p:cNvPr id="10" name="Marcador de contenido 9">
            <a:extLst>
              <a:ext uri="{FF2B5EF4-FFF2-40B4-BE49-F238E27FC236}">
                <a16:creationId xmlns:a16="http://schemas.microsoft.com/office/drawing/2014/main" id="{385E5301-1B0C-4EE7-9679-BBA1B1106D7B}"/>
              </a:ext>
            </a:extLst>
          </p:cNvPr>
          <p:cNvPicPr>
            <a:picLocks noGrp="1" noChangeAspect="1"/>
          </p:cNvPicPr>
          <p:nvPr>
            <p:ph idx="1"/>
          </p:nvPr>
        </p:nvPicPr>
        <p:blipFill>
          <a:blip r:embed="rId2"/>
          <a:stretch>
            <a:fillRect/>
          </a:stretch>
        </p:blipFill>
        <p:spPr>
          <a:xfrm>
            <a:off x="671791" y="1595232"/>
            <a:ext cx="3969039" cy="4556801"/>
          </a:xfrm>
          <a:prstGeom prst="rect">
            <a:avLst/>
          </a:prstGeom>
        </p:spPr>
      </p:pic>
      <p:pic>
        <p:nvPicPr>
          <p:cNvPr id="11" name="Imagen 10">
            <a:extLst>
              <a:ext uri="{FF2B5EF4-FFF2-40B4-BE49-F238E27FC236}">
                <a16:creationId xmlns:a16="http://schemas.microsoft.com/office/drawing/2014/main" id="{3B9607AF-CC11-487E-A863-18972131E3B5}"/>
              </a:ext>
            </a:extLst>
          </p:cNvPr>
          <p:cNvPicPr>
            <a:picLocks noChangeAspect="1"/>
          </p:cNvPicPr>
          <p:nvPr/>
        </p:nvPicPr>
        <p:blipFill rotWithShape="1">
          <a:blip r:embed="rId3"/>
          <a:srcRect t="2091" b="45936"/>
          <a:stretch/>
        </p:blipFill>
        <p:spPr>
          <a:xfrm>
            <a:off x="5381345" y="1921719"/>
            <a:ext cx="6396125" cy="3635345"/>
          </a:xfrm>
          <a:prstGeom prst="rect">
            <a:avLst/>
          </a:prstGeom>
        </p:spPr>
      </p:pic>
      <p:sp>
        <p:nvSpPr>
          <p:cNvPr id="12" name="CuadroTexto 11">
            <a:extLst>
              <a:ext uri="{FF2B5EF4-FFF2-40B4-BE49-F238E27FC236}">
                <a16:creationId xmlns:a16="http://schemas.microsoft.com/office/drawing/2014/main" id="{CD620C33-27A5-4FE4-A895-472D227CF8BF}"/>
              </a:ext>
            </a:extLst>
          </p:cNvPr>
          <p:cNvSpPr txBox="1"/>
          <p:nvPr/>
        </p:nvSpPr>
        <p:spPr>
          <a:xfrm>
            <a:off x="6913987" y="1464740"/>
            <a:ext cx="4603047" cy="307777"/>
          </a:xfrm>
          <a:prstGeom prst="rect">
            <a:avLst/>
          </a:prstGeom>
          <a:noFill/>
        </p:spPr>
        <p:txBody>
          <a:bodyPr wrap="square" rtlCol="0">
            <a:spAutoFit/>
          </a:bodyPr>
          <a:lstStyle/>
          <a:p>
            <a:r>
              <a:rPr lang="en-US" sz="1400" b="1" dirty="0"/>
              <a:t>Frequency of </a:t>
            </a:r>
            <a:r>
              <a:rPr lang="en-US" sz="1400" b="1" dirty="0" err="1"/>
              <a:t>irAEs</a:t>
            </a:r>
            <a:r>
              <a:rPr lang="en-US" sz="1400" b="1" dirty="0"/>
              <a:t> in ICIs clinical trials</a:t>
            </a:r>
          </a:p>
        </p:txBody>
      </p:sp>
      <p:sp>
        <p:nvSpPr>
          <p:cNvPr id="13" name="CuadroTexto 12">
            <a:extLst>
              <a:ext uri="{FF2B5EF4-FFF2-40B4-BE49-F238E27FC236}">
                <a16:creationId xmlns:a16="http://schemas.microsoft.com/office/drawing/2014/main" id="{42561E04-55F5-4935-BB3C-D967024077ED}"/>
              </a:ext>
            </a:extLst>
          </p:cNvPr>
          <p:cNvSpPr txBox="1"/>
          <p:nvPr/>
        </p:nvSpPr>
        <p:spPr>
          <a:xfrm>
            <a:off x="824191" y="1351729"/>
            <a:ext cx="4603047" cy="307777"/>
          </a:xfrm>
          <a:prstGeom prst="rect">
            <a:avLst/>
          </a:prstGeom>
          <a:noFill/>
        </p:spPr>
        <p:txBody>
          <a:bodyPr wrap="square" rtlCol="0">
            <a:spAutoFit/>
          </a:bodyPr>
          <a:lstStyle/>
          <a:p>
            <a:r>
              <a:rPr lang="en-US" sz="1400" b="1" dirty="0" err="1"/>
              <a:t>irAEs</a:t>
            </a:r>
            <a:r>
              <a:rPr lang="en-US" sz="1400" b="1" dirty="0"/>
              <a:t> spectrum by affected organ</a:t>
            </a:r>
          </a:p>
        </p:txBody>
      </p:sp>
      <p:sp>
        <p:nvSpPr>
          <p:cNvPr id="14" name="Rectangle 24">
            <a:extLst>
              <a:ext uri="{FF2B5EF4-FFF2-40B4-BE49-F238E27FC236}">
                <a16:creationId xmlns:a16="http://schemas.microsoft.com/office/drawing/2014/main" id="{C4EACEA9-FD12-45C3-B132-BCB641B82D4C}"/>
              </a:ext>
            </a:extLst>
          </p:cNvPr>
          <p:cNvSpPr/>
          <p:nvPr/>
        </p:nvSpPr>
        <p:spPr>
          <a:xfrm>
            <a:off x="920327" y="6538342"/>
            <a:ext cx="10895170" cy="276999"/>
          </a:xfrm>
          <a:prstGeom prst="rect">
            <a:avLst/>
          </a:prstGeom>
        </p:spPr>
        <p:txBody>
          <a:bodyPr wrap="square">
            <a:spAutoFit/>
          </a:bodyPr>
          <a:lstStyle/>
          <a:p>
            <a:r>
              <a:rPr lang="es-MX" sz="1200" dirty="0" err="1"/>
              <a:t>Martins</a:t>
            </a:r>
            <a:r>
              <a:rPr lang="es-MX" sz="1200" dirty="0"/>
              <a:t>, F., et al (2019). Adverse </a:t>
            </a:r>
            <a:r>
              <a:rPr lang="es-MX" sz="1200" dirty="0" err="1"/>
              <a:t>effects</a:t>
            </a:r>
            <a:r>
              <a:rPr lang="es-MX" sz="1200" dirty="0"/>
              <a:t> of </a:t>
            </a:r>
            <a:r>
              <a:rPr lang="es-MX" sz="1200" dirty="0" err="1"/>
              <a:t>immune-checkpoint</a:t>
            </a:r>
            <a:r>
              <a:rPr lang="es-MX" sz="1200" dirty="0"/>
              <a:t> </a:t>
            </a:r>
            <a:r>
              <a:rPr lang="es-MX" sz="1200" dirty="0" err="1"/>
              <a:t>inhibitors</a:t>
            </a:r>
            <a:r>
              <a:rPr lang="es-MX" sz="1200" dirty="0"/>
              <a:t>: </a:t>
            </a:r>
            <a:r>
              <a:rPr lang="es-MX" sz="1200" dirty="0" err="1"/>
              <a:t>epidemiology</a:t>
            </a:r>
            <a:r>
              <a:rPr lang="es-MX" sz="1200" dirty="0"/>
              <a:t>, </a:t>
            </a:r>
            <a:r>
              <a:rPr lang="es-MX" sz="1200" dirty="0" err="1"/>
              <a:t>management</a:t>
            </a:r>
            <a:r>
              <a:rPr lang="es-MX" sz="1200" dirty="0"/>
              <a:t> and </a:t>
            </a:r>
            <a:r>
              <a:rPr lang="es-MX" sz="1200" dirty="0" err="1"/>
              <a:t>surveillance</a:t>
            </a:r>
            <a:r>
              <a:rPr lang="es-MX" sz="1200" dirty="0"/>
              <a:t>. </a:t>
            </a:r>
            <a:r>
              <a:rPr lang="es-MX" sz="1200" i="1" dirty="0" err="1"/>
              <a:t>Nature</a:t>
            </a:r>
            <a:r>
              <a:rPr lang="es-MX" sz="1200" i="1" dirty="0"/>
              <a:t> </a:t>
            </a:r>
            <a:r>
              <a:rPr lang="es-MX" sz="1200" i="1" dirty="0" err="1"/>
              <a:t>Reviews</a:t>
            </a:r>
            <a:r>
              <a:rPr lang="es-MX" sz="1200" i="1" dirty="0"/>
              <a:t> </a:t>
            </a:r>
            <a:r>
              <a:rPr lang="es-MX" sz="1200" i="1" dirty="0" err="1"/>
              <a:t>Clinical</a:t>
            </a:r>
            <a:r>
              <a:rPr lang="es-MX" sz="1200" i="1" dirty="0"/>
              <a:t> Oncology</a:t>
            </a:r>
            <a:r>
              <a:rPr lang="es-MX" sz="1200" dirty="0"/>
              <a:t>, </a:t>
            </a:r>
            <a:r>
              <a:rPr lang="es-MX" sz="1200" i="1" dirty="0"/>
              <a:t>16</a:t>
            </a:r>
            <a:r>
              <a:rPr lang="es-MX" sz="1200" dirty="0"/>
              <a:t>(9), 563–580</a:t>
            </a:r>
            <a:endParaRPr lang="es-MX" sz="1200" dirty="0">
              <a:effectLst/>
            </a:endParaRPr>
          </a:p>
        </p:txBody>
      </p:sp>
    </p:spTree>
    <p:extLst>
      <p:ext uri="{BB962C8B-B14F-4D97-AF65-F5344CB8AC3E}">
        <p14:creationId xmlns:p14="http://schemas.microsoft.com/office/powerpoint/2010/main" val="354740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E4640-7DBA-4DF1-A770-46E2FC98B0F3}"/>
              </a:ext>
            </a:extLst>
          </p:cNvPr>
          <p:cNvSpPr>
            <a:spLocks noGrp="1"/>
          </p:cNvSpPr>
          <p:nvPr>
            <p:ph type="title"/>
          </p:nvPr>
        </p:nvSpPr>
        <p:spPr>
          <a:xfrm>
            <a:off x="760936" y="441014"/>
            <a:ext cx="10136361" cy="566564"/>
          </a:xfrm>
        </p:spPr>
        <p:txBody>
          <a:bodyPr>
            <a:normAutofit/>
          </a:bodyPr>
          <a:lstStyle/>
          <a:p>
            <a:pPr algn="ctr"/>
            <a:r>
              <a:rPr lang="en-US" sz="2400" b="1" dirty="0">
                <a:solidFill>
                  <a:srgbClr val="0070C0"/>
                </a:solidFill>
                <a:latin typeface="+mn-lt"/>
              </a:rPr>
              <a:t>Immune related adverse events (</a:t>
            </a:r>
            <a:r>
              <a:rPr lang="en-US" sz="2400" b="1" dirty="0" err="1">
                <a:solidFill>
                  <a:srgbClr val="0070C0"/>
                </a:solidFill>
                <a:latin typeface="+mn-lt"/>
              </a:rPr>
              <a:t>irAEs</a:t>
            </a:r>
            <a:r>
              <a:rPr lang="en-US" sz="2400" b="1" dirty="0">
                <a:solidFill>
                  <a:srgbClr val="0070C0"/>
                </a:solidFill>
                <a:latin typeface="+mn-lt"/>
              </a:rPr>
              <a:t>) kinetics </a:t>
            </a:r>
          </a:p>
        </p:txBody>
      </p:sp>
      <p:sp>
        <p:nvSpPr>
          <p:cNvPr id="4" name="Marcador de número de diapositiva 2">
            <a:extLst>
              <a:ext uri="{FF2B5EF4-FFF2-40B4-BE49-F238E27FC236}">
                <a16:creationId xmlns:a16="http://schemas.microsoft.com/office/drawing/2014/main" id="{BBDB3E63-CCF8-43C0-BFB1-D23865D4EAE7}"/>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12</a:t>
            </a:r>
          </a:p>
        </p:txBody>
      </p:sp>
      <p:sp>
        <p:nvSpPr>
          <p:cNvPr id="5" name="Rectangle 24">
            <a:extLst>
              <a:ext uri="{FF2B5EF4-FFF2-40B4-BE49-F238E27FC236}">
                <a16:creationId xmlns:a16="http://schemas.microsoft.com/office/drawing/2014/main" id="{B3385697-3661-47DF-AB4F-48F85A060343}"/>
              </a:ext>
            </a:extLst>
          </p:cNvPr>
          <p:cNvSpPr/>
          <p:nvPr/>
        </p:nvSpPr>
        <p:spPr>
          <a:xfrm>
            <a:off x="940441" y="6538342"/>
            <a:ext cx="10895170" cy="276999"/>
          </a:xfrm>
          <a:prstGeom prst="rect">
            <a:avLst/>
          </a:prstGeom>
        </p:spPr>
        <p:txBody>
          <a:bodyPr wrap="square">
            <a:spAutoFit/>
          </a:bodyPr>
          <a:lstStyle/>
          <a:p>
            <a:r>
              <a:rPr lang="es-MX" sz="1200" dirty="0" err="1"/>
              <a:t>Martins</a:t>
            </a:r>
            <a:r>
              <a:rPr lang="es-MX" sz="1200" dirty="0"/>
              <a:t>, F., et al (2019). Adverse </a:t>
            </a:r>
            <a:r>
              <a:rPr lang="es-MX" sz="1200" dirty="0" err="1"/>
              <a:t>effects</a:t>
            </a:r>
            <a:r>
              <a:rPr lang="es-MX" sz="1200" dirty="0"/>
              <a:t> of </a:t>
            </a:r>
            <a:r>
              <a:rPr lang="es-MX" sz="1200" dirty="0" err="1"/>
              <a:t>immune-checkpoint</a:t>
            </a:r>
            <a:r>
              <a:rPr lang="es-MX" sz="1200" dirty="0"/>
              <a:t> </a:t>
            </a:r>
            <a:r>
              <a:rPr lang="es-MX" sz="1200" dirty="0" err="1"/>
              <a:t>inhibitors</a:t>
            </a:r>
            <a:r>
              <a:rPr lang="es-MX" sz="1200" dirty="0"/>
              <a:t>: </a:t>
            </a:r>
            <a:r>
              <a:rPr lang="es-MX" sz="1200" dirty="0" err="1"/>
              <a:t>epidemiology</a:t>
            </a:r>
            <a:r>
              <a:rPr lang="es-MX" sz="1200" dirty="0"/>
              <a:t>, </a:t>
            </a:r>
            <a:r>
              <a:rPr lang="es-MX" sz="1200" dirty="0" err="1"/>
              <a:t>management</a:t>
            </a:r>
            <a:r>
              <a:rPr lang="es-MX" sz="1200" dirty="0"/>
              <a:t> and </a:t>
            </a:r>
            <a:r>
              <a:rPr lang="es-MX" sz="1200" dirty="0" err="1"/>
              <a:t>surveillance</a:t>
            </a:r>
            <a:r>
              <a:rPr lang="es-MX" sz="1200" dirty="0"/>
              <a:t>. </a:t>
            </a:r>
            <a:r>
              <a:rPr lang="es-MX" sz="1200" i="1" dirty="0" err="1"/>
              <a:t>Nature</a:t>
            </a:r>
            <a:r>
              <a:rPr lang="es-MX" sz="1200" i="1" dirty="0"/>
              <a:t> </a:t>
            </a:r>
            <a:r>
              <a:rPr lang="es-MX" sz="1200" i="1" dirty="0" err="1"/>
              <a:t>Reviews</a:t>
            </a:r>
            <a:r>
              <a:rPr lang="es-MX" sz="1200" i="1" dirty="0"/>
              <a:t> </a:t>
            </a:r>
            <a:r>
              <a:rPr lang="es-MX" sz="1200" i="1" dirty="0" err="1"/>
              <a:t>Clinical</a:t>
            </a:r>
            <a:r>
              <a:rPr lang="es-MX" sz="1200" i="1" dirty="0"/>
              <a:t> Oncology</a:t>
            </a:r>
            <a:r>
              <a:rPr lang="es-MX" sz="1200" dirty="0"/>
              <a:t>, </a:t>
            </a:r>
            <a:r>
              <a:rPr lang="es-MX" sz="1200" i="1" dirty="0"/>
              <a:t>16</a:t>
            </a:r>
            <a:r>
              <a:rPr lang="es-MX" sz="1200" dirty="0"/>
              <a:t>(9), 563–580</a:t>
            </a:r>
            <a:endParaRPr lang="es-MX" sz="1200" dirty="0">
              <a:effectLst/>
            </a:endParaRPr>
          </a:p>
        </p:txBody>
      </p:sp>
      <p:pic>
        <p:nvPicPr>
          <p:cNvPr id="8" name="Marcador de contenido 7">
            <a:extLst>
              <a:ext uri="{FF2B5EF4-FFF2-40B4-BE49-F238E27FC236}">
                <a16:creationId xmlns:a16="http://schemas.microsoft.com/office/drawing/2014/main" id="{7EF7CF23-BD14-4989-B252-C33C51A71854}"/>
              </a:ext>
            </a:extLst>
          </p:cNvPr>
          <p:cNvPicPr>
            <a:picLocks noGrp="1" noChangeAspect="1"/>
          </p:cNvPicPr>
          <p:nvPr>
            <p:ph idx="1"/>
          </p:nvPr>
        </p:nvPicPr>
        <p:blipFill rotWithShape="1">
          <a:blip r:embed="rId2"/>
          <a:srcRect r="50000" b="51305"/>
          <a:stretch/>
        </p:blipFill>
        <p:spPr>
          <a:xfrm>
            <a:off x="72726" y="2245771"/>
            <a:ext cx="3930496" cy="1929839"/>
          </a:xfrm>
          <a:prstGeom prst="rect">
            <a:avLst/>
          </a:prstGeom>
        </p:spPr>
      </p:pic>
      <p:pic>
        <p:nvPicPr>
          <p:cNvPr id="9" name="Marcador de contenido 7">
            <a:extLst>
              <a:ext uri="{FF2B5EF4-FFF2-40B4-BE49-F238E27FC236}">
                <a16:creationId xmlns:a16="http://schemas.microsoft.com/office/drawing/2014/main" id="{0BF1AF30-6514-4AEF-AE44-FE78AB0D5CD7}"/>
              </a:ext>
            </a:extLst>
          </p:cNvPr>
          <p:cNvPicPr>
            <a:picLocks noChangeAspect="1"/>
          </p:cNvPicPr>
          <p:nvPr/>
        </p:nvPicPr>
        <p:blipFill rotWithShape="1">
          <a:blip r:embed="rId2"/>
          <a:srcRect l="53573" t="50808" b="26442"/>
          <a:stretch/>
        </p:blipFill>
        <p:spPr>
          <a:xfrm>
            <a:off x="4090839" y="4779992"/>
            <a:ext cx="4007146" cy="989901"/>
          </a:xfrm>
          <a:prstGeom prst="rect">
            <a:avLst/>
          </a:prstGeom>
        </p:spPr>
      </p:pic>
      <p:pic>
        <p:nvPicPr>
          <p:cNvPr id="10" name="Marcador de contenido 7">
            <a:extLst>
              <a:ext uri="{FF2B5EF4-FFF2-40B4-BE49-F238E27FC236}">
                <a16:creationId xmlns:a16="http://schemas.microsoft.com/office/drawing/2014/main" id="{5BFE1057-0D36-42CA-8F2F-2F3B05EE5B0A}"/>
              </a:ext>
            </a:extLst>
          </p:cNvPr>
          <p:cNvPicPr>
            <a:picLocks noChangeAspect="1"/>
          </p:cNvPicPr>
          <p:nvPr/>
        </p:nvPicPr>
        <p:blipFill rotWithShape="1">
          <a:blip r:embed="rId2"/>
          <a:srcRect l="51411" b="51305"/>
          <a:stretch/>
        </p:blipFill>
        <p:spPr>
          <a:xfrm>
            <a:off x="4003222" y="2264266"/>
            <a:ext cx="3819536" cy="1929839"/>
          </a:xfrm>
          <a:prstGeom prst="rect">
            <a:avLst/>
          </a:prstGeom>
        </p:spPr>
      </p:pic>
      <p:pic>
        <p:nvPicPr>
          <p:cNvPr id="11" name="Marcador de contenido 7">
            <a:extLst>
              <a:ext uri="{FF2B5EF4-FFF2-40B4-BE49-F238E27FC236}">
                <a16:creationId xmlns:a16="http://schemas.microsoft.com/office/drawing/2014/main" id="{274A031C-EA44-4D7E-ADBE-F13D27A466FD}"/>
              </a:ext>
            </a:extLst>
          </p:cNvPr>
          <p:cNvPicPr>
            <a:picLocks noChangeAspect="1"/>
          </p:cNvPicPr>
          <p:nvPr/>
        </p:nvPicPr>
        <p:blipFill rotWithShape="1">
          <a:blip r:embed="rId2"/>
          <a:srcRect t="51305" r="50000"/>
          <a:stretch/>
        </p:blipFill>
        <p:spPr>
          <a:xfrm>
            <a:off x="8042234" y="2257829"/>
            <a:ext cx="4021023" cy="1974288"/>
          </a:xfrm>
          <a:prstGeom prst="rect">
            <a:avLst/>
          </a:prstGeom>
        </p:spPr>
      </p:pic>
      <p:sp>
        <p:nvSpPr>
          <p:cNvPr id="12" name="CuadroTexto 11">
            <a:extLst>
              <a:ext uri="{FF2B5EF4-FFF2-40B4-BE49-F238E27FC236}">
                <a16:creationId xmlns:a16="http://schemas.microsoft.com/office/drawing/2014/main" id="{D7FA998D-75E0-4FBA-A90F-AFFCB5054C7D}"/>
              </a:ext>
            </a:extLst>
          </p:cNvPr>
          <p:cNvSpPr txBox="1"/>
          <p:nvPr/>
        </p:nvSpPr>
        <p:spPr>
          <a:xfrm>
            <a:off x="3839636" y="2019466"/>
            <a:ext cx="327171" cy="369332"/>
          </a:xfrm>
          <a:prstGeom prst="rect">
            <a:avLst/>
          </a:prstGeom>
          <a:solidFill>
            <a:schemeClr val="bg1"/>
          </a:solidFill>
        </p:spPr>
        <p:txBody>
          <a:bodyPr wrap="square" rtlCol="0">
            <a:spAutoFit/>
          </a:bodyPr>
          <a:lstStyle/>
          <a:p>
            <a:endParaRPr lang="en-US" dirty="0"/>
          </a:p>
        </p:txBody>
      </p:sp>
      <p:sp>
        <p:nvSpPr>
          <p:cNvPr id="13" name="CuadroTexto 12">
            <a:extLst>
              <a:ext uri="{FF2B5EF4-FFF2-40B4-BE49-F238E27FC236}">
                <a16:creationId xmlns:a16="http://schemas.microsoft.com/office/drawing/2014/main" id="{0DF530FD-37BB-412D-8763-C13FB93DF9F3}"/>
              </a:ext>
            </a:extLst>
          </p:cNvPr>
          <p:cNvSpPr txBox="1"/>
          <p:nvPr/>
        </p:nvSpPr>
        <p:spPr>
          <a:xfrm>
            <a:off x="7878649" y="2169703"/>
            <a:ext cx="327171" cy="369332"/>
          </a:xfrm>
          <a:prstGeom prst="rect">
            <a:avLst/>
          </a:prstGeom>
          <a:solidFill>
            <a:schemeClr val="bg1"/>
          </a:solidFill>
        </p:spPr>
        <p:txBody>
          <a:bodyPr wrap="square" rtlCol="0">
            <a:spAutoFit/>
          </a:bodyPr>
          <a:lstStyle/>
          <a:p>
            <a:endParaRPr lang="en-US" dirty="0"/>
          </a:p>
        </p:txBody>
      </p:sp>
      <p:sp>
        <p:nvSpPr>
          <p:cNvPr id="14" name="CuadroTexto 13">
            <a:extLst>
              <a:ext uri="{FF2B5EF4-FFF2-40B4-BE49-F238E27FC236}">
                <a16:creationId xmlns:a16="http://schemas.microsoft.com/office/drawing/2014/main" id="{31814BCA-A609-407B-90E8-AD193D40C5A5}"/>
              </a:ext>
            </a:extLst>
          </p:cNvPr>
          <p:cNvSpPr txBox="1"/>
          <p:nvPr/>
        </p:nvSpPr>
        <p:spPr>
          <a:xfrm>
            <a:off x="22485" y="2102136"/>
            <a:ext cx="246599" cy="286662"/>
          </a:xfrm>
          <a:prstGeom prst="rect">
            <a:avLst/>
          </a:prstGeom>
          <a:solidFill>
            <a:schemeClr val="bg1"/>
          </a:solidFill>
        </p:spPr>
        <p:txBody>
          <a:bodyPr wrap="square" rtlCol="0">
            <a:spAutoFit/>
          </a:bodyPr>
          <a:lstStyle/>
          <a:p>
            <a:endParaRPr lang="en-US" dirty="0"/>
          </a:p>
        </p:txBody>
      </p:sp>
      <p:sp>
        <p:nvSpPr>
          <p:cNvPr id="15" name="CuadroTexto 14">
            <a:extLst>
              <a:ext uri="{FF2B5EF4-FFF2-40B4-BE49-F238E27FC236}">
                <a16:creationId xmlns:a16="http://schemas.microsoft.com/office/drawing/2014/main" id="{8C5AFB3C-4B2B-4CF5-B123-CA34B908300E}"/>
              </a:ext>
            </a:extLst>
          </p:cNvPr>
          <p:cNvSpPr txBox="1"/>
          <p:nvPr/>
        </p:nvSpPr>
        <p:spPr>
          <a:xfrm>
            <a:off x="9022650" y="1788313"/>
            <a:ext cx="2578515" cy="369332"/>
          </a:xfrm>
          <a:prstGeom prst="rect">
            <a:avLst/>
          </a:prstGeom>
          <a:noFill/>
        </p:spPr>
        <p:txBody>
          <a:bodyPr wrap="square" rtlCol="0">
            <a:spAutoFit/>
          </a:bodyPr>
          <a:lstStyle/>
          <a:p>
            <a:r>
              <a:rPr lang="en-US" b="1" dirty="0"/>
              <a:t>Anti- PD-1 + Anti CTLA4</a:t>
            </a:r>
          </a:p>
        </p:txBody>
      </p:sp>
      <p:sp>
        <p:nvSpPr>
          <p:cNvPr id="16" name="CuadroTexto 15">
            <a:extLst>
              <a:ext uri="{FF2B5EF4-FFF2-40B4-BE49-F238E27FC236}">
                <a16:creationId xmlns:a16="http://schemas.microsoft.com/office/drawing/2014/main" id="{8AEB7501-2A3F-413B-AD9B-3854E1772D71}"/>
              </a:ext>
            </a:extLst>
          </p:cNvPr>
          <p:cNvSpPr txBox="1"/>
          <p:nvPr/>
        </p:nvSpPr>
        <p:spPr>
          <a:xfrm>
            <a:off x="1479230" y="1788313"/>
            <a:ext cx="1543575" cy="369332"/>
          </a:xfrm>
          <a:prstGeom prst="rect">
            <a:avLst/>
          </a:prstGeom>
          <a:noFill/>
        </p:spPr>
        <p:txBody>
          <a:bodyPr wrap="square" rtlCol="0">
            <a:spAutoFit/>
          </a:bodyPr>
          <a:lstStyle/>
          <a:p>
            <a:r>
              <a:rPr lang="en-US" b="1" dirty="0"/>
              <a:t>Anti- PD1</a:t>
            </a:r>
          </a:p>
        </p:txBody>
      </p:sp>
      <p:sp>
        <p:nvSpPr>
          <p:cNvPr id="17" name="CuadroTexto 16">
            <a:extLst>
              <a:ext uri="{FF2B5EF4-FFF2-40B4-BE49-F238E27FC236}">
                <a16:creationId xmlns:a16="http://schemas.microsoft.com/office/drawing/2014/main" id="{9F0EF31E-22FE-4AE6-A07E-6A21A43EE208}"/>
              </a:ext>
            </a:extLst>
          </p:cNvPr>
          <p:cNvSpPr txBox="1"/>
          <p:nvPr/>
        </p:nvSpPr>
        <p:spPr>
          <a:xfrm>
            <a:off x="5250940" y="1800371"/>
            <a:ext cx="1543575" cy="369332"/>
          </a:xfrm>
          <a:prstGeom prst="rect">
            <a:avLst/>
          </a:prstGeom>
          <a:noFill/>
        </p:spPr>
        <p:txBody>
          <a:bodyPr wrap="square" rtlCol="0">
            <a:spAutoFit/>
          </a:bodyPr>
          <a:lstStyle/>
          <a:p>
            <a:r>
              <a:rPr lang="en-US" b="1" dirty="0"/>
              <a:t>Anti- PD-L1</a:t>
            </a:r>
          </a:p>
        </p:txBody>
      </p:sp>
    </p:spTree>
    <p:extLst>
      <p:ext uri="{BB962C8B-B14F-4D97-AF65-F5344CB8AC3E}">
        <p14:creationId xmlns:p14="http://schemas.microsoft.com/office/powerpoint/2010/main" val="1743297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8782F4-22FA-4765-BE43-9A36E0672543}"/>
              </a:ext>
            </a:extLst>
          </p:cNvPr>
          <p:cNvSpPr>
            <a:spLocks noGrp="1"/>
          </p:cNvSpPr>
          <p:nvPr>
            <p:ph type="title"/>
          </p:nvPr>
        </p:nvSpPr>
        <p:spPr/>
        <p:txBody>
          <a:bodyPr rtlCol="0">
            <a:noAutofit/>
          </a:bodyPr>
          <a:lstStyle/>
          <a:p>
            <a:pPr defTabSz="1217798" eaLnBrk="1" fontAlgn="auto" hangingPunct="1">
              <a:spcAft>
                <a:spcPts val="0"/>
              </a:spcAft>
              <a:defRPr/>
            </a:pPr>
            <a:r>
              <a:rPr lang="es-ES" sz="2663">
                <a:solidFill>
                  <a:srgbClr val="404040"/>
                </a:solidFill>
              </a:rPr>
              <a:t>NSCLC 5 year survival rate</a:t>
            </a:r>
            <a:br>
              <a:rPr lang="es-ES" sz="2663">
                <a:solidFill>
                  <a:srgbClr val="404040"/>
                </a:solidFill>
              </a:rPr>
            </a:br>
            <a:r>
              <a:rPr lang="es-ES" sz="2663">
                <a:solidFill>
                  <a:srgbClr val="404040"/>
                </a:solidFill>
              </a:rPr>
              <a:t>SEER cancer statistics</a:t>
            </a:r>
            <a:endParaRPr lang="es-ES" sz="2663" dirty="0">
              <a:solidFill>
                <a:srgbClr val="404040"/>
              </a:solidFill>
            </a:endParaRPr>
          </a:p>
        </p:txBody>
      </p:sp>
      <p:pic>
        <p:nvPicPr>
          <p:cNvPr id="150531" name="Marcador de contenido 3">
            <a:extLst>
              <a:ext uri="{FF2B5EF4-FFF2-40B4-BE49-F238E27FC236}">
                <a16:creationId xmlns:a16="http://schemas.microsoft.com/office/drawing/2014/main" id="{E2B4CA96-47A3-4A5D-8BAB-399F7D566EB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35780" b="-35780"/>
          <a:stretch>
            <a:fillRect/>
          </a:stretch>
        </p:blipFill>
        <p:spPr>
          <a:xfrm>
            <a:off x="1568042" y="1289609"/>
            <a:ext cx="10614435" cy="4566577"/>
          </a:xfrm>
        </p:spPr>
      </p:pic>
      <p:sp>
        <p:nvSpPr>
          <p:cNvPr id="3" name="CuadroTexto 2">
            <a:extLst>
              <a:ext uri="{FF2B5EF4-FFF2-40B4-BE49-F238E27FC236}">
                <a16:creationId xmlns:a16="http://schemas.microsoft.com/office/drawing/2014/main" id="{32FCCD90-11A3-477A-9F4D-D75689C28D6D}"/>
              </a:ext>
            </a:extLst>
          </p:cNvPr>
          <p:cNvSpPr txBox="1"/>
          <p:nvPr/>
        </p:nvSpPr>
        <p:spPr>
          <a:xfrm>
            <a:off x="408410" y="210390"/>
            <a:ext cx="6769453" cy="1158009"/>
          </a:xfrm>
          <a:prstGeom prst="rect">
            <a:avLst/>
          </a:prstGeom>
          <a:noFill/>
        </p:spPr>
        <p:txBody>
          <a:bodyPr>
            <a:spAutoFit/>
          </a:bodyPr>
          <a:lstStyle/>
          <a:p>
            <a:pPr defTabSz="1217798">
              <a:defRPr/>
            </a:pPr>
            <a:endParaRPr lang="es-ES" sz="2663" dirty="0">
              <a:solidFill>
                <a:srgbClr val="F3AD51"/>
              </a:solidFill>
              <a:effectLst>
                <a:outerShdw blurRad="38100" dist="38100" dir="2700000" algn="tl">
                  <a:srgbClr val="DDDDDD"/>
                </a:outerShdw>
              </a:effectLst>
              <a:latin typeface="Arial" charset="0"/>
              <a:ea typeface="ＭＳ Ｐゴシック" charset="0"/>
            </a:endParaRPr>
          </a:p>
          <a:p>
            <a:pPr defTabSz="1217798">
              <a:defRPr/>
            </a:pPr>
            <a:endParaRPr lang="es-ES" sz="4262" dirty="0">
              <a:solidFill>
                <a:srgbClr val="F3AD51"/>
              </a:solidFill>
              <a:latin typeface="Arial"/>
              <a:ea typeface="MS PGothic" panose="020B0600070205080204" pitchFamily="34" charset="-128"/>
            </a:endParaRPr>
          </a:p>
        </p:txBody>
      </p:sp>
      <p:pic>
        <p:nvPicPr>
          <p:cNvPr id="5" name="Imagen 4">
            <a:extLst>
              <a:ext uri="{FF2B5EF4-FFF2-40B4-BE49-F238E27FC236}">
                <a16:creationId xmlns:a16="http://schemas.microsoft.com/office/drawing/2014/main" id="{45D22668-4DFE-4204-8418-22666929A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11" y="1501220"/>
            <a:ext cx="10851440" cy="434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Título 1">
            <a:extLst>
              <a:ext uri="{FF2B5EF4-FFF2-40B4-BE49-F238E27FC236}">
                <a16:creationId xmlns:a16="http://schemas.microsoft.com/office/drawing/2014/main" id="{88F7C6BE-9B3D-4974-8C43-3A52800DBF73}"/>
              </a:ext>
            </a:extLst>
          </p:cNvPr>
          <p:cNvSpPr>
            <a:spLocks noGrp="1"/>
          </p:cNvSpPr>
          <p:nvPr>
            <p:ph type="title"/>
          </p:nvPr>
        </p:nvSpPr>
        <p:spPr>
          <a:xfrm>
            <a:off x="501519" y="151138"/>
            <a:ext cx="10969943" cy="986110"/>
          </a:xfrm>
        </p:spPr>
        <p:txBody>
          <a:bodyPr/>
          <a:lstStyle/>
          <a:p>
            <a:pPr eaLnBrk="1" hangingPunct="1"/>
            <a:r>
              <a:rPr lang="en-GB" altLang="es-CO" sz="4799" b="1">
                <a:solidFill>
                  <a:srgbClr val="595959"/>
                </a:solidFill>
                <a:latin typeface="Arial" panose="020B0604020202020204" pitchFamily="34" charset="0"/>
                <a:cs typeface="Arial" panose="020B0604020202020204" pitchFamily="34" charset="0"/>
              </a:rPr>
              <a:t>Is ICI a real revolution in NSCLC?</a:t>
            </a:r>
          </a:p>
        </p:txBody>
      </p:sp>
      <p:sp>
        <p:nvSpPr>
          <p:cNvPr id="151555" name="CuadroTexto 3">
            <a:extLst>
              <a:ext uri="{FF2B5EF4-FFF2-40B4-BE49-F238E27FC236}">
                <a16:creationId xmlns:a16="http://schemas.microsoft.com/office/drawing/2014/main" id="{90C4C6E2-9356-42DC-83D8-F400C2D04BAE}"/>
              </a:ext>
            </a:extLst>
          </p:cNvPr>
          <p:cNvSpPr txBox="1">
            <a:spLocks noChangeArrowheads="1"/>
          </p:cNvSpPr>
          <p:nvPr/>
        </p:nvSpPr>
        <p:spPr bwMode="auto">
          <a:xfrm>
            <a:off x="3548726" y="6353472"/>
            <a:ext cx="5327292"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09448" fontAlgn="base">
              <a:spcBef>
                <a:spcPct val="0"/>
              </a:spcBef>
              <a:spcAft>
                <a:spcPct val="0"/>
              </a:spcAft>
              <a:buNone/>
            </a:pPr>
            <a:r>
              <a:rPr lang="en-GB" altLang="es-CO" sz="1866">
                <a:solidFill>
                  <a:srgbClr val="595959"/>
                </a:solidFill>
              </a:rPr>
              <a:t>Felip – ASCO 2018 * Eberhardt – J Thorac Oncol 2015</a:t>
            </a:r>
          </a:p>
        </p:txBody>
      </p:sp>
      <p:pic>
        <p:nvPicPr>
          <p:cNvPr id="151556" name="Imagen 4">
            <a:extLst>
              <a:ext uri="{FF2B5EF4-FFF2-40B4-BE49-F238E27FC236}">
                <a16:creationId xmlns:a16="http://schemas.microsoft.com/office/drawing/2014/main" id="{6AB3A927-F2D2-436F-AABD-B7D0563E3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017" y="2341317"/>
            <a:ext cx="5493436" cy="376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Imagen 5">
            <a:extLst>
              <a:ext uri="{FF2B5EF4-FFF2-40B4-BE49-F238E27FC236}">
                <a16:creationId xmlns:a16="http://schemas.microsoft.com/office/drawing/2014/main" id="{25D53A98-C2B7-4FF7-80D5-D49ED2913C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3588" y="2341317"/>
            <a:ext cx="5491320" cy="376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Imagen 6">
            <a:extLst>
              <a:ext uri="{FF2B5EF4-FFF2-40B4-BE49-F238E27FC236}">
                <a16:creationId xmlns:a16="http://schemas.microsoft.com/office/drawing/2014/main" id="{0CF662C2-BA8F-4269-8354-E2C6268F39E8}"/>
              </a:ext>
            </a:extLst>
          </p:cNvPr>
          <p:cNvPicPr>
            <a:picLocks noChangeAspect="1"/>
          </p:cNvPicPr>
          <p:nvPr/>
        </p:nvPicPr>
        <p:blipFill>
          <a:blip r:embed="rId4">
            <a:extLst>
              <a:ext uri="{28A0092B-C50C-407E-A947-70E740481C1C}">
                <a14:useLocalDpi xmlns:a14="http://schemas.microsoft.com/office/drawing/2010/main" val="0"/>
              </a:ext>
            </a:extLst>
          </a:blip>
          <a:srcRect r="60602" b="92245"/>
          <a:stretch>
            <a:fillRect/>
          </a:stretch>
        </p:blipFill>
        <p:spPr bwMode="auto">
          <a:xfrm>
            <a:off x="9723551" y="2201654"/>
            <a:ext cx="2162670" cy="37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FED65FBE-9B23-4E37-AD1C-4D5C9DC04590}"/>
              </a:ext>
            </a:extLst>
          </p:cNvPr>
          <p:cNvSpPr/>
          <p:nvPr/>
        </p:nvSpPr>
        <p:spPr>
          <a:xfrm>
            <a:off x="6102877" y="2341317"/>
            <a:ext cx="2073793" cy="37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8">
              <a:defRPr/>
            </a:pPr>
            <a:endParaRPr lang="en-GB" sz="2399">
              <a:solidFill>
                <a:prstClr val="white"/>
              </a:solidFill>
              <a:latin typeface="Calibri"/>
            </a:endParaRPr>
          </a:p>
        </p:txBody>
      </p:sp>
      <p:sp>
        <p:nvSpPr>
          <p:cNvPr id="151560" name="CuadroTexto 7">
            <a:extLst>
              <a:ext uri="{FF2B5EF4-FFF2-40B4-BE49-F238E27FC236}">
                <a16:creationId xmlns:a16="http://schemas.microsoft.com/office/drawing/2014/main" id="{06644B8F-AA2A-4DDB-BE9E-25730D55572D}"/>
              </a:ext>
            </a:extLst>
          </p:cNvPr>
          <p:cNvSpPr txBox="1">
            <a:spLocks noChangeArrowheads="1"/>
          </p:cNvSpPr>
          <p:nvPr/>
        </p:nvSpPr>
        <p:spPr bwMode="auto">
          <a:xfrm>
            <a:off x="4795118" y="1941372"/>
            <a:ext cx="2872581" cy="461537"/>
          </a:xfrm>
          <a:prstGeom prst="rect">
            <a:avLst/>
          </a:prstGeom>
          <a:solidFill>
            <a:srgbClr val="008B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09448" fontAlgn="base">
              <a:spcBef>
                <a:spcPct val="0"/>
              </a:spcBef>
              <a:spcAft>
                <a:spcPct val="0"/>
              </a:spcAft>
              <a:buNone/>
            </a:pPr>
            <a:r>
              <a:rPr lang="en-GB" altLang="es-CO" sz="2399" b="1">
                <a:solidFill>
                  <a:prstClr val="white"/>
                </a:solidFill>
              </a:rPr>
              <a:t>KEYNOTE 001, 4-y OS</a:t>
            </a:r>
          </a:p>
        </p:txBody>
      </p:sp>
      <p:sp>
        <p:nvSpPr>
          <p:cNvPr id="11" name="Elipse 10">
            <a:extLst>
              <a:ext uri="{FF2B5EF4-FFF2-40B4-BE49-F238E27FC236}">
                <a16:creationId xmlns:a16="http://schemas.microsoft.com/office/drawing/2014/main" id="{7534165F-3002-49A4-A7F8-9D59E5836813}"/>
              </a:ext>
            </a:extLst>
          </p:cNvPr>
          <p:cNvSpPr>
            <a:spLocks noChangeArrowheads="1"/>
          </p:cNvSpPr>
          <p:nvPr/>
        </p:nvSpPr>
        <p:spPr bwMode="auto">
          <a:xfrm>
            <a:off x="5146392" y="2701056"/>
            <a:ext cx="744873" cy="670809"/>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609448">
              <a:defRPr/>
            </a:pPr>
            <a:endParaRPr lang="en-GB" sz="2399">
              <a:solidFill>
                <a:prstClr val="white"/>
              </a:solidFill>
              <a:latin typeface="Calibri"/>
              <a:ea typeface="MS PGothic" panose="020B0600070205080204" pitchFamily="34" charset="-128"/>
            </a:endParaRPr>
          </a:p>
        </p:txBody>
      </p:sp>
      <p:sp>
        <p:nvSpPr>
          <p:cNvPr id="12" name="Elipse 11">
            <a:extLst>
              <a:ext uri="{FF2B5EF4-FFF2-40B4-BE49-F238E27FC236}">
                <a16:creationId xmlns:a16="http://schemas.microsoft.com/office/drawing/2014/main" id="{B9F58AD1-76FF-4EE0-8EB8-809104D6F373}"/>
              </a:ext>
            </a:extLst>
          </p:cNvPr>
          <p:cNvSpPr>
            <a:spLocks noChangeArrowheads="1"/>
          </p:cNvSpPr>
          <p:nvPr/>
        </p:nvSpPr>
        <p:spPr bwMode="auto">
          <a:xfrm>
            <a:off x="10737169" y="2679895"/>
            <a:ext cx="744873" cy="670809"/>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609448">
              <a:defRPr/>
            </a:pPr>
            <a:endParaRPr lang="en-GB" sz="2399">
              <a:solidFill>
                <a:prstClr val="white"/>
              </a:solidFill>
              <a:latin typeface="Calibri"/>
              <a:ea typeface="MS PGothic" panose="020B0600070205080204" pitchFamily="34" charset="-128"/>
            </a:endParaRPr>
          </a:p>
        </p:txBody>
      </p:sp>
      <p:sp>
        <p:nvSpPr>
          <p:cNvPr id="151563" name="CuadroTexto 1">
            <a:extLst>
              <a:ext uri="{FF2B5EF4-FFF2-40B4-BE49-F238E27FC236}">
                <a16:creationId xmlns:a16="http://schemas.microsoft.com/office/drawing/2014/main" id="{6DE18726-A2D8-4050-A3A1-CF6F7411D161}"/>
              </a:ext>
            </a:extLst>
          </p:cNvPr>
          <p:cNvSpPr txBox="1">
            <a:spLocks noChangeArrowheads="1"/>
          </p:cNvSpPr>
          <p:nvPr/>
        </p:nvSpPr>
        <p:spPr bwMode="auto">
          <a:xfrm>
            <a:off x="3108574" y="1249402"/>
            <a:ext cx="6154121" cy="46153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09448" fontAlgn="base">
              <a:spcBef>
                <a:spcPct val="0"/>
              </a:spcBef>
              <a:spcAft>
                <a:spcPct val="0"/>
              </a:spcAft>
              <a:buNone/>
            </a:pPr>
            <a:r>
              <a:rPr lang="en-GB" altLang="es-CO" sz="2399">
                <a:solidFill>
                  <a:prstClr val="black"/>
                </a:solidFill>
              </a:rPr>
              <a:t>4-years OS in 8</a:t>
            </a:r>
            <a:r>
              <a:rPr lang="en-GB" altLang="es-CO" sz="2399" baseline="30000">
                <a:solidFill>
                  <a:prstClr val="black"/>
                </a:solidFill>
              </a:rPr>
              <a:t>th</a:t>
            </a:r>
            <a:r>
              <a:rPr lang="en-GB" altLang="es-CO" sz="2399">
                <a:solidFill>
                  <a:prstClr val="black"/>
                </a:solidFill>
              </a:rPr>
              <a:t> TNM Classification for M1c: 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4950D-CDB9-4004-9EEF-8672DB8BC072}"/>
              </a:ext>
            </a:extLst>
          </p:cNvPr>
          <p:cNvSpPr>
            <a:spLocks noGrp="1"/>
          </p:cNvSpPr>
          <p:nvPr>
            <p:ph type="title"/>
          </p:nvPr>
        </p:nvSpPr>
        <p:spPr/>
        <p:txBody>
          <a:bodyPr/>
          <a:lstStyle/>
          <a:p>
            <a:r>
              <a:rPr lang="es-MX" dirty="0">
                <a:solidFill>
                  <a:srgbClr val="FF0000"/>
                </a:solidFill>
              </a:rPr>
              <a:t>Melanoma</a:t>
            </a:r>
          </a:p>
        </p:txBody>
      </p:sp>
      <p:pic>
        <p:nvPicPr>
          <p:cNvPr id="5" name="Imagen 4" descr="Imagen que contiene texto, mapa&#10;&#10;Descripción generada automáticamente">
            <a:extLst>
              <a:ext uri="{FF2B5EF4-FFF2-40B4-BE49-F238E27FC236}">
                <a16:creationId xmlns:a16="http://schemas.microsoft.com/office/drawing/2014/main" id="{5515C99C-F4E8-4E36-BE86-48CA2E161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75" y="1418167"/>
            <a:ext cx="5849837" cy="5323351"/>
          </a:xfrm>
          <a:prstGeom prst="rect">
            <a:avLst/>
          </a:prstGeom>
        </p:spPr>
      </p:pic>
      <p:pic>
        <p:nvPicPr>
          <p:cNvPr id="7" name="Imagen 6" descr="Imagen que contiene texto, mapa&#10;&#10;Descripción generada automáticamente">
            <a:extLst>
              <a:ext uri="{FF2B5EF4-FFF2-40B4-BE49-F238E27FC236}">
                <a16:creationId xmlns:a16="http://schemas.microsoft.com/office/drawing/2014/main" id="{1589D7B9-3CC5-4C41-ACA8-A0FA867F8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387" y="1985731"/>
            <a:ext cx="4656908" cy="3772356"/>
          </a:xfrm>
          <a:prstGeom prst="rect">
            <a:avLst/>
          </a:prstGeom>
        </p:spPr>
      </p:pic>
    </p:spTree>
    <p:extLst>
      <p:ext uri="{BB962C8B-B14F-4D97-AF65-F5344CB8AC3E}">
        <p14:creationId xmlns:p14="http://schemas.microsoft.com/office/powerpoint/2010/main" val="247431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8203" y="401068"/>
            <a:ext cx="11509495" cy="430887"/>
          </a:xfrm>
          <a:prstGeom prst="rect">
            <a:avLst/>
          </a:prstGeom>
          <a:noFill/>
        </p:spPr>
        <p:txBody>
          <a:bodyPr wrap="square" lIns="0" tIns="0" rIns="0" bIns="0">
            <a:spAutoFit/>
          </a:bodyPr>
          <a:lstStyle/>
          <a:p>
            <a:pPr lvl="0"/>
            <a:r>
              <a:rPr lang="en-US" sz="2800" b="1" dirty="0">
                <a:solidFill>
                  <a:schemeClr val="accent1"/>
                </a:solidFill>
              </a:rPr>
              <a:t>Future challenges for Immunotherapy in NSCLC</a:t>
            </a:r>
            <a:endParaRPr lang="en-US" sz="2800" b="1" dirty="0">
              <a:solidFill>
                <a:srgbClr val="0070C0"/>
              </a:solidFill>
            </a:endParaRPr>
          </a:p>
        </p:txBody>
      </p:sp>
      <p:sp>
        <p:nvSpPr>
          <p:cNvPr id="9" name="Marcador de número de diapositiva 2">
            <a:extLst>
              <a:ext uri="{FF2B5EF4-FFF2-40B4-BE49-F238E27FC236}">
                <a16:creationId xmlns:a16="http://schemas.microsoft.com/office/drawing/2014/main" id="{F8AC4408-1D2D-4353-8C8D-AE13690A2F6C}"/>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14</a:t>
            </a:r>
          </a:p>
        </p:txBody>
      </p:sp>
      <p:sp>
        <p:nvSpPr>
          <p:cNvPr id="2" name="CuadroTexto 1">
            <a:extLst>
              <a:ext uri="{FF2B5EF4-FFF2-40B4-BE49-F238E27FC236}">
                <a16:creationId xmlns:a16="http://schemas.microsoft.com/office/drawing/2014/main" id="{F71A52C3-A078-477D-8889-63349DCC31B5}"/>
              </a:ext>
            </a:extLst>
          </p:cNvPr>
          <p:cNvSpPr txBox="1"/>
          <p:nvPr/>
        </p:nvSpPr>
        <p:spPr>
          <a:xfrm>
            <a:off x="1277206" y="2028308"/>
            <a:ext cx="980321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Low accessibility of ICIs in world developing countries.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s-MX" sz="2000" dirty="0" err="1"/>
              <a:t>Identification</a:t>
            </a:r>
            <a:r>
              <a:rPr lang="es-MX" sz="2000" dirty="0"/>
              <a:t> of tumor </a:t>
            </a:r>
            <a:r>
              <a:rPr lang="es-MX" sz="2000" dirty="0" err="1"/>
              <a:t>antigens</a:t>
            </a:r>
            <a:r>
              <a:rPr lang="es-MX" sz="2000" dirty="0"/>
              <a:t>.</a:t>
            </a:r>
          </a:p>
          <a:p>
            <a:pPr marL="285750" indent="-285750">
              <a:buFont typeface="Arial" panose="020B0604020202020204" pitchFamily="34" charset="0"/>
              <a:buChar char="•"/>
            </a:pPr>
            <a:endParaRPr lang="es-MX" sz="2000" dirty="0"/>
          </a:p>
          <a:p>
            <a:pPr marL="285750" indent="-285750">
              <a:buFont typeface="Arial" panose="020B0604020202020204" pitchFamily="34" charset="0"/>
              <a:buChar char="•"/>
            </a:pPr>
            <a:r>
              <a:rPr lang="es-MX" sz="2000" dirty="0" err="1"/>
              <a:t>Evaluate</a:t>
            </a:r>
            <a:r>
              <a:rPr lang="es-MX" sz="2000" dirty="0"/>
              <a:t> novel </a:t>
            </a:r>
            <a:r>
              <a:rPr lang="es-MX" sz="2000" dirty="0" err="1"/>
              <a:t>Immunotherapy</a:t>
            </a:r>
            <a:r>
              <a:rPr lang="es-MX" sz="2000" dirty="0"/>
              <a:t> </a:t>
            </a:r>
            <a:r>
              <a:rPr lang="es-MX" sz="2000" dirty="0" err="1"/>
              <a:t>combinations</a:t>
            </a:r>
            <a:r>
              <a:rPr lang="es-MX" sz="2000" dirty="0"/>
              <a:t>.</a:t>
            </a:r>
          </a:p>
          <a:p>
            <a:pPr marL="285750" indent="-285750">
              <a:buFont typeface="Arial" panose="020B0604020202020204" pitchFamily="34" charset="0"/>
              <a:buChar char="•"/>
            </a:pPr>
            <a:endParaRPr lang="es-MX" sz="2000" dirty="0"/>
          </a:p>
          <a:p>
            <a:pPr marL="285750" indent="-285750">
              <a:buFont typeface="Arial" panose="020B0604020202020204" pitchFamily="34" charset="0"/>
              <a:buChar char="•"/>
            </a:pPr>
            <a:r>
              <a:rPr lang="es-MX" sz="2000" dirty="0"/>
              <a:t>Explore novel </a:t>
            </a:r>
            <a:r>
              <a:rPr lang="es-MX" sz="2000" dirty="0" err="1"/>
              <a:t>predictive</a:t>
            </a:r>
            <a:r>
              <a:rPr lang="es-MX" sz="2000" dirty="0"/>
              <a:t> </a:t>
            </a:r>
            <a:r>
              <a:rPr lang="es-MX" sz="2000" dirty="0" err="1"/>
              <a:t>biomarkers</a:t>
            </a:r>
            <a:r>
              <a:rPr lang="es-MX" sz="2000" dirty="0"/>
              <a:t> </a:t>
            </a:r>
            <a:r>
              <a:rPr lang="es-MX" sz="2000" dirty="0" err="1"/>
              <a:t>strategies</a:t>
            </a:r>
            <a:r>
              <a:rPr lang="es-MX" sz="2000" dirty="0"/>
              <a:t> </a:t>
            </a:r>
            <a:r>
              <a:rPr lang="es-MX" sz="2000" dirty="0" err="1"/>
              <a:t>to</a:t>
            </a:r>
            <a:r>
              <a:rPr lang="es-MX" sz="2000" dirty="0"/>
              <a:t> determine a </a:t>
            </a:r>
            <a:r>
              <a:rPr lang="es-MX" sz="2000" dirty="0" err="1"/>
              <a:t>good</a:t>
            </a:r>
            <a:r>
              <a:rPr lang="es-MX" sz="2000" dirty="0"/>
              <a:t>  IT response, </a:t>
            </a:r>
            <a:r>
              <a:rPr lang="es-MX" sz="2000" dirty="0" err="1"/>
              <a:t>such</a:t>
            </a:r>
            <a:r>
              <a:rPr lang="es-MX" sz="2000" dirty="0"/>
              <a:t> as </a:t>
            </a:r>
            <a:r>
              <a:rPr lang="es-MX" sz="2000" dirty="0" err="1"/>
              <a:t>liquid</a:t>
            </a:r>
            <a:r>
              <a:rPr lang="es-MX" sz="2000" dirty="0"/>
              <a:t> </a:t>
            </a:r>
            <a:r>
              <a:rPr lang="es-MX" sz="2000" dirty="0" err="1"/>
              <a:t>biopsy</a:t>
            </a:r>
            <a:r>
              <a:rPr lang="es-MX" sz="2000" dirty="0"/>
              <a:t> </a:t>
            </a:r>
            <a:r>
              <a:rPr lang="es-MX" sz="2000" dirty="0" err="1"/>
              <a:t>for</a:t>
            </a:r>
            <a:r>
              <a:rPr lang="es-MX" sz="2000" dirty="0"/>
              <a:t> </a:t>
            </a:r>
            <a:r>
              <a:rPr lang="es-MX" sz="2000" dirty="0" err="1"/>
              <a:t>circulating</a:t>
            </a:r>
            <a:r>
              <a:rPr lang="es-MX" sz="2000" dirty="0"/>
              <a:t> tumor </a:t>
            </a:r>
            <a:r>
              <a:rPr lang="es-MX" sz="2000" dirty="0" err="1"/>
              <a:t>cells</a:t>
            </a:r>
            <a:r>
              <a:rPr lang="es-MX" sz="2000" dirty="0"/>
              <a:t> (CTC), </a:t>
            </a:r>
            <a:r>
              <a:rPr lang="es-MX" sz="2000" dirty="0" err="1"/>
              <a:t>circulating</a:t>
            </a:r>
            <a:r>
              <a:rPr lang="es-MX" sz="2000" dirty="0"/>
              <a:t> tumor DNA (</a:t>
            </a:r>
            <a:r>
              <a:rPr lang="es-MX" sz="2000" dirty="0" err="1"/>
              <a:t>ctDNA</a:t>
            </a:r>
            <a:r>
              <a:rPr lang="es-MX" sz="2000" dirty="0"/>
              <a:t>) and tumor-</a:t>
            </a:r>
            <a:r>
              <a:rPr lang="es-MX" sz="2000" dirty="0" err="1"/>
              <a:t>derived</a:t>
            </a:r>
            <a:r>
              <a:rPr lang="es-MX" sz="2000" dirty="0"/>
              <a:t> </a:t>
            </a:r>
            <a:r>
              <a:rPr lang="es-MX" sz="2000" dirty="0" err="1"/>
              <a:t>exosome</a:t>
            </a:r>
            <a:r>
              <a:rPr lang="es-MX" sz="2000" dirty="0"/>
              <a:t> </a:t>
            </a:r>
            <a:r>
              <a:rPr lang="es-MX" sz="2000" dirty="0" err="1"/>
              <a:t>determination</a:t>
            </a:r>
            <a:r>
              <a:rPr lang="es-MX" sz="2000" dirty="0"/>
              <a:t>.</a:t>
            </a:r>
          </a:p>
          <a:p>
            <a:pPr marL="285750" indent="-285750">
              <a:buFont typeface="Arial" panose="020B0604020202020204" pitchFamily="34" charset="0"/>
              <a:buChar char="•"/>
            </a:pPr>
            <a:endParaRPr lang="es-MX" sz="2000" dirty="0"/>
          </a:p>
          <a:p>
            <a:pPr marL="285750" indent="-285750">
              <a:buFont typeface="Arial" panose="020B0604020202020204" pitchFamily="34" charset="0"/>
              <a:buChar char="•"/>
            </a:pPr>
            <a:r>
              <a:rPr lang="es-MX" sz="2000" dirty="0"/>
              <a:t>Determine </a:t>
            </a:r>
            <a:r>
              <a:rPr lang="es-MX" sz="2000" dirty="0" err="1"/>
              <a:t>specific</a:t>
            </a:r>
            <a:r>
              <a:rPr lang="es-MX" sz="2000" dirty="0"/>
              <a:t> tumor </a:t>
            </a:r>
            <a:r>
              <a:rPr lang="es-MX" sz="2000" dirty="0" err="1"/>
              <a:t>resistance</a:t>
            </a:r>
            <a:r>
              <a:rPr lang="es-MX" sz="2000" dirty="0"/>
              <a:t> </a:t>
            </a:r>
            <a:r>
              <a:rPr lang="es-MX" sz="2000" dirty="0" err="1"/>
              <a:t>mechanisms</a:t>
            </a:r>
            <a:r>
              <a:rPr lang="es-MX" sz="2000" dirty="0"/>
              <a:t> </a:t>
            </a:r>
            <a:r>
              <a:rPr lang="es-MX" sz="2000" dirty="0" err="1"/>
              <a:t>against</a:t>
            </a:r>
            <a:r>
              <a:rPr lang="es-MX" sz="2000" dirty="0"/>
              <a:t> IT.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s-MX" sz="2000" dirty="0"/>
          </a:p>
        </p:txBody>
      </p:sp>
      <p:grpSp>
        <p:nvGrpSpPr>
          <p:cNvPr id="4" name="Grupo 3">
            <a:extLst>
              <a:ext uri="{FF2B5EF4-FFF2-40B4-BE49-F238E27FC236}">
                <a16:creationId xmlns:a16="http://schemas.microsoft.com/office/drawing/2014/main" id="{4B7B9A36-3E1E-401D-A50A-06DFAF20A1CC}"/>
              </a:ext>
            </a:extLst>
          </p:cNvPr>
          <p:cNvGrpSpPr/>
          <p:nvPr/>
        </p:nvGrpSpPr>
        <p:grpSpPr>
          <a:xfrm>
            <a:off x="8369787" y="1435395"/>
            <a:ext cx="3167222" cy="2190307"/>
            <a:chOff x="8369787" y="1435395"/>
            <a:chExt cx="3167222" cy="2190307"/>
          </a:xfrm>
        </p:grpSpPr>
        <p:pic>
          <p:nvPicPr>
            <p:cNvPr id="3074" name="Picture 2" descr="Related image">
              <a:extLst>
                <a:ext uri="{FF2B5EF4-FFF2-40B4-BE49-F238E27FC236}">
                  <a16:creationId xmlns:a16="http://schemas.microsoft.com/office/drawing/2014/main" id="{F57F471B-1132-4CCD-8682-F24F50DF9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787" y="1570981"/>
              <a:ext cx="3167222" cy="205472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F08F9E6E-36C6-4157-A5F0-BAE1B9F2FF85}"/>
                </a:ext>
              </a:extLst>
            </p:cNvPr>
            <p:cNvSpPr/>
            <p:nvPr/>
          </p:nvSpPr>
          <p:spPr>
            <a:xfrm>
              <a:off x="10866474" y="1435395"/>
              <a:ext cx="670535" cy="27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ángulo 15">
            <a:extLst>
              <a:ext uri="{FF2B5EF4-FFF2-40B4-BE49-F238E27FC236}">
                <a16:creationId xmlns:a16="http://schemas.microsoft.com/office/drawing/2014/main" id="{C9B5B419-6A39-49A2-BBDF-BE81BF151321}"/>
              </a:ext>
            </a:extLst>
          </p:cNvPr>
          <p:cNvSpPr/>
          <p:nvPr/>
        </p:nvSpPr>
        <p:spPr>
          <a:xfrm>
            <a:off x="10051311" y="3368748"/>
            <a:ext cx="1485698" cy="27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783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E4640-7DBA-4DF1-A770-46E2FC98B0F3}"/>
              </a:ext>
            </a:extLst>
          </p:cNvPr>
          <p:cNvSpPr>
            <a:spLocks noGrp="1"/>
          </p:cNvSpPr>
          <p:nvPr>
            <p:ph type="title"/>
          </p:nvPr>
        </p:nvSpPr>
        <p:spPr>
          <a:xfrm>
            <a:off x="486726" y="311212"/>
            <a:ext cx="10728809" cy="566564"/>
          </a:xfrm>
        </p:spPr>
        <p:txBody>
          <a:bodyPr>
            <a:normAutofit/>
          </a:bodyPr>
          <a:lstStyle/>
          <a:p>
            <a:pPr algn="ctr"/>
            <a:r>
              <a:rPr lang="en-US" sz="2400" b="1" dirty="0">
                <a:solidFill>
                  <a:srgbClr val="0070C0"/>
                </a:solidFill>
                <a:latin typeface="+mn-lt"/>
              </a:rPr>
              <a:t>Cancer Immunotherapy (IT) origin and evolution</a:t>
            </a:r>
          </a:p>
        </p:txBody>
      </p:sp>
      <p:pic>
        <p:nvPicPr>
          <p:cNvPr id="8" name="Marcador de contenido 7">
            <a:extLst>
              <a:ext uri="{FF2B5EF4-FFF2-40B4-BE49-F238E27FC236}">
                <a16:creationId xmlns:a16="http://schemas.microsoft.com/office/drawing/2014/main" id="{73AC5086-704B-4F98-AEF8-B389772CF2D3}"/>
              </a:ext>
            </a:extLst>
          </p:cNvPr>
          <p:cNvPicPr>
            <a:picLocks noGrp="1" noChangeAspect="1"/>
          </p:cNvPicPr>
          <p:nvPr>
            <p:ph idx="1"/>
          </p:nvPr>
        </p:nvPicPr>
        <p:blipFill rotWithShape="1">
          <a:blip r:embed="rId2"/>
          <a:srcRect t="8386"/>
          <a:stretch/>
        </p:blipFill>
        <p:spPr>
          <a:xfrm>
            <a:off x="2060429" y="1945155"/>
            <a:ext cx="8633676" cy="3762729"/>
          </a:xfrm>
          <a:prstGeom prst="rect">
            <a:avLst/>
          </a:prstGeom>
        </p:spPr>
      </p:pic>
      <p:sp>
        <p:nvSpPr>
          <p:cNvPr id="10" name="Rectangle 24">
            <a:extLst>
              <a:ext uri="{FF2B5EF4-FFF2-40B4-BE49-F238E27FC236}">
                <a16:creationId xmlns:a16="http://schemas.microsoft.com/office/drawing/2014/main" id="{D9FF5FBF-DA90-40C9-A831-C6DE9FCB7E43}"/>
              </a:ext>
            </a:extLst>
          </p:cNvPr>
          <p:cNvSpPr/>
          <p:nvPr/>
        </p:nvSpPr>
        <p:spPr>
          <a:xfrm>
            <a:off x="2148014" y="6443906"/>
            <a:ext cx="9496523" cy="276999"/>
          </a:xfrm>
          <a:prstGeom prst="rect">
            <a:avLst/>
          </a:prstGeom>
        </p:spPr>
        <p:txBody>
          <a:bodyPr wrap="square">
            <a:spAutoFit/>
          </a:bodyPr>
          <a:lstStyle/>
          <a:p>
            <a:r>
              <a:rPr lang="en-US" sz="1200" dirty="0" err="1"/>
              <a:t>Lesterhuis</a:t>
            </a:r>
            <a:r>
              <a:rPr lang="en-US" sz="1200" dirty="0"/>
              <a:t>, W. J., </a:t>
            </a:r>
            <a:r>
              <a:rPr lang="en-US" sz="1200" dirty="0" err="1"/>
              <a:t>Haanen</a:t>
            </a:r>
            <a:r>
              <a:rPr lang="en-US" sz="1200" dirty="0"/>
              <a:t>, J. B. A. G., &amp; Punt, C. J. A. (2011). Cancer immunotherapy – revisited. </a:t>
            </a:r>
            <a:r>
              <a:rPr lang="en-US" sz="1200" i="1" dirty="0"/>
              <a:t>Nature Reviews Drug Discovery</a:t>
            </a:r>
            <a:r>
              <a:rPr lang="en-US" sz="1200" dirty="0"/>
              <a:t>, </a:t>
            </a:r>
            <a:r>
              <a:rPr lang="en-US" sz="1200" i="1" dirty="0"/>
              <a:t>10</a:t>
            </a:r>
            <a:r>
              <a:rPr lang="en-US" sz="1200" dirty="0"/>
              <a:t>, 591. </a:t>
            </a:r>
            <a:endParaRPr lang="en-US" sz="1200" dirty="0">
              <a:effectLst/>
            </a:endParaRPr>
          </a:p>
        </p:txBody>
      </p:sp>
      <p:sp>
        <p:nvSpPr>
          <p:cNvPr id="7" name="Marcador de número de diapositiva 2">
            <a:extLst>
              <a:ext uri="{FF2B5EF4-FFF2-40B4-BE49-F238E27FC236}">
                <a16:creationId xmlns:a16="http://schemas.microsoft.com/office/drawing/2014/main" id="{E47325EA-F568-4563-A885-AFC4EA7654A0}"/>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3</a:t>
            </a:r>
          </a:p>
        </p:txBody>
      </p:sp>
      <p:sp>
        <p:nvSpPr>
          <p:cNvPr id="11" name="Marcador de contenido 2">
            <a:extLst>
              <a:ext uri="{FF2B5EF4-FFF2-40B4-BE49-F238E27FC236}">
                <a16:creationId xmlns:a16="http://schemas.microsoft.com/office/drawing/2014/main" id="{FF1227A1-3CE3-479A-9A9F-D7CBC0F0DFA3}"/>
              </a:ext>
            </a:extLst>
          </p:cNvPr>
          <p:cNvSpPr txBox="1">
            <a:spLocks/>
          </p:cNvSpPr>
          <p:nvPr/>
        </p:nvSpPr>
        <p:spPr>
          <a:xfrm>
            <a:off x="524411" y="1042284"/>
            <a:ext cx="11061916" cy="5092185"/>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dirty="0"/>
              <a:t>Immunotherapy is a form of cancer treatment that uses the power of the body's immune system to prevent, control, and eliminate cancer, ranging from preventive vaccines to monoclonal antibodies and cellular therapies.</a:t>
            </a:r>
          </a:p>
          <a:p>
            <a:endParaRPr lang="en-US" dirty="0"/>
          </a:p>
        </p:txBody>
      </p:sp>
      <p:pic>
        <p:nvPicPr>
          <p:cNvPr id="2050" name="Picture 2" descr="Related image">
            <a:extLst>
              <a:ext uri="{FF2B5EF4-FFF2-40B4-BE49-F238E27FC236}">
                <a16:creationId xmlns:a16="http://schemas.microsoft.com/office/drawing/2014/main" id="{5C39E4E4-2D60-4F5E-9E97-951314B586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642" y="3051164"/>
            <a:ext cx="740015" cy="8477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JAMES P ALLISON">
            <a:extLst>
              <a:ext uri="{FF2B5EF4-FFF2-40B4-BE49-F238E27FC236}">
                <a16:creationId xmlns:a16="http://schemas.microsoft.com/office/drawing/2014/main" id="{2DDFE2B6-5CE1-4FC9-B7ED-460FC2CBC2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0983" y="3331570"/>
            <a:ext cx="1071968" cy="6699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a:extLst>
              <a:ext uri="{FF2B5EF4-FFF2-40B4-BE49-F238E27FC236}">
                <a16:creationId xmlns:a16="http://schemas.microsoft.com/office/drawing/2014/main" id="{11D102B7-E8EB-49C9-975D-2891822BA7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2220" y="2729376"/>
            <a:ext cx="602194" cy="60219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C32A294-31DA-4972-B538-945F35ABA4E8}"/>
              </a:ext>
            </a:extLst>
          </p:cNvPr>
          <p:cNvSpPr txBox="1"/>
          <p:nvPr/>
        </p:nvSpPr>
        <p:spPr>
          <a:xfrm>
            <a:off x="345699" y="3945965"/>
            <a:ext cx="1379844" cy="430887"/>
          </a:xfrm>
          <a:prstGeom prst="rect">
            <a:avLst/>
          </a:prstGeom>
          <a:noFill/>
        </p:spPr>
        <p:txBody>
          <a:bodyPr wrap="square" rtlCol="0">
            <a:spAutoFit/>
          </a:bodyPr>
          <a:lstStyle/>
          <a:p>
            <a:pPr algn="ctr"/>
            <a:r>
              <a:rPr lang="en-US" sz="1050" b="1" dirty="0"/>
              <a:t>1898</a:t>
            </a:r>
            <a:r>
              <a:rPr lang="en-US" sz="1050" dirty="0"/>
              <a:t> </a:t>
            </a:r>
          </a:p>
          <a:p>
            <a:pPr algn="ctr"/>
            <a:r>
              <a:rPr lang="en-US" sz="1050" dirty="0"/>
              <a:t>William Coley </a:t>
            </a:r>
          </a:p>
        </p:txBody>
      </p:sp>
      <p:sp>
        <p:nvSpPr>
          <p:cNvPr id="15" name="CuadroTexto 14">
            <a:extLst>
              <a:ext uri="{FF2B5EF4-FFF2-40B4-BE49-F238E27FC236}">
                <a16:creationId xmlns:a16="http://schemas.microsoft.com/office/drawing/2014/main" id="{23AF5282-103F-4EF1-B2E5-C946539609B9}"/>
              </a:ext>
            </a:extLst>
          </p:cNvPr>
          <p:cNvSpPr txBox="1"/>
          <p:nvPr/>
        </p:nvSpPr>
        <p:spPr>
          <a:xfrm>
            <a:off x="10677450" y="4082681"/>
            <a:ext cx="1379844" cy="577081"/>
          </a:xfrm>
          <a:prstGeom prst="rect">
            <a:avLst/>
          </a:prstGeom>
          <a:noFill/>
        </p:spPr>
        <p:txBody>
          <a:bodyPr wrap="square" rtlCol="0">
            <a:spAutoFit/>
          </a:bodyPr>
          <a:lstStyle/>
          <a:p>
            <a:pPr algn="ctr"/>
            <a:r>
              <a:rPr lang="en-US" sz="1050" b="1" dirty="0"/>
              <a:t>2018</a:t>
            </a:r>
            <a:r>
              <a:rPr lang="en-US" sz="1050" dirty="0"/>
              <a:t> </a:t>
            </a:r>
          </a:p>
          <a:p>
            <a:pPr algn="ctr"/>
            <a:r>
              <a:rPr lang="en-US" sz="1050" dirty="0" err="1"/>
              <a:t>Tasuko</a:t>
            </a:r>
            <a:r>
              <a:rPr lang="en-US" sz="1050" dirty="0"/>
              <a:t> </a:t>
            </a:r>
            <a:r>
              <a:rPr lang="en-US" sz="1050" dirty="0" err="1"/>
              <a:t>Honjo</a:t>
            </a:r>
            <a:r>
              <a:rPr lang="en-US" sz="1050" dirty="0"/>
              <a:t> </a:t>
            </a:r>
          </a:p>
          <a:p>
            <a:pPr algn="ctr"/>
            <a:r>
              <a:rPr lang="en-US" sz="1050" dirty="0"/>
              <a:t>James P Allison</a:t>
            </a:r>
          </a:p>
        </p:txBody>
      </p:sp>
    </p:spTree>
    <p:extLst>
      <p:ext uri="{BB962C8B-B14F-4D97-AF65-F5344CB8AC3E}">
        <p14:creationId xmlns:p14="http://schemas.microsoft.com/office/powerpoint/2010/main" val="1618484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3795" y="893"/>
            <a:ext cx="9141235" cy="370873"/>
          </a:xfrm>
          <a:prstGeom prst="rect">
            <a:avLst/>
          </a:prstGeom>
          <a:solidFill>
            <a:srgbClr val="0027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6340" tIns="33169" rIns="66340" bIns="33169" numCol="1" spcCol="0" rtlCol="0" fromWordArt="0" anchor="t" anchorCtr="0" forceAA="0" compatLnSpc="1">
            <a:prstTxWarp prst="textNoShape">
              <a:avLst/>
            </a:prstTxWarp>
            <a:noAutofit/>
          </a:bodyPr>
          <a:lstStyle/>
          <a:p>
            <a:pPr algn="ctr"/>
            <a:r>
              <a:rPr lang="en-GB" sz="1741" b="1" dirty="0">
                <a:solidFill>
                  <a:schemeClr val="bg1"/>
                </a:solidFill>
              </a:rPr>
              <a:t>Microbiome</a:t>
            </a:r>
          </a:p>
        </p:txBody>
      </p:sp>
      <p:sp>
        <p:nvSpPr>
          <p:cNvPr id="5" name="TextBox 4"/>
          <p:cNvSpPr txBox="1"/>
          <p:nvPr/>
        </p:nvSpPr>
        <p:spPr>
          <a:xfrm>
            <a:off x="5952935" y="1569281"/>
            <a:ext cx="5106896" cy="4707755"/>
          </a:xfrm>
          <a:prstGeom prst="rect">
            <a:avLst/>
          </a:prstGeom>
        </p:spPr>
        <p:txBody>
          <a:bodyPr wrap="square" rtlCol="0">
            <a:spAutoFit/>
          </a:bodyPr>
          <a:lstStyle/>
          <a:p>
            <a:pPr algn="just">
              <a:spcAft>
                <a:spcPct val="0"/>
              </a:spcAft>
            </a:pPr>
            <a:r>
              <a:rPr lang="en-US" sz="1999" b="1" dirty="0">
                <a:solidFill>
                  <a:srgbClr val="00274D"/>
                </a:solidFill>
              </a:rPr>
              <a:t>Primary resistance, observed in 60 to 70% of cases, has been attributed to </a:t>
            </a:r>
          </a:p>
          <a:p>
            <a:pPr algn="just">
              <a:spcAft>
                <a:spcPct val="0"/>
              </a:spcAft>
            </a:pPr>
            <a:endParaRPr lang="en-US" sz="1999" b="1" dirty="0">
              <a:solidFill>
                <a:srgbClr val="00274D"/>
              </a:solidFill>
            </a:endParaRPr>
          </a:p>
          <a:p>
            <a:pPr marL="342797" indent="-342797" algn="just">
              <a:spcAft>
                <a:spcPct val="0"/>
              </a:spcAft>
              <a:buFont typeface="Arial" panose="020B0604020202020204" pitchFamily="34" charset="0"/>
              <a:buChar char="•"/>
            </a:pPr>
            <a:r>
              <a:rPr lang="en-US" sz="1999" b="1" dirty="0">
                <a:solidFill>
                  <a:srgbClr val="00274D"/>
                </a:solidFill>
              </a:rPr>
              <a:t>low mutational burden, </a:t>
            </a:r>
          </a:p>
          <a:p>
            <a:pPr marL="342797" indent="-342797" algn="just">
              <a:spcAft>
                <a:spcPct val="0"/>
              </a:spcAft>
              <a:buFont typeface="Arial" panose="020B0604020202020204" pitchFamily="34" charset="0"/>
              <a:buChar char="•"/>
            </a:pPr>
            <a:r>
              <a:rPr lang="en-US" sz="1999" b="1" dirty="0">
                <a:solidFill>
                  <a:srgbClr val="00274D"/>
                </a:solidFill>
              </a:rPr>
              <a:t>poor intrinsic antigenicity of tumor cells, </a:t>
            </a:r>
          </a:p>
          <a:p>
            <a:pPr marL="342797" indent="-342797" algn="just">
              <a:spcAft>
                <a:spcPct val="0"/>
              </a:spcAft>
              <a:buFont typeface="Arial" panose="020B0604020202020204" pitchFamily="34" charset="0"/>
              <a:buChar char="•"/>
            </a:pPr>
            <a:r>
              <a:rPr lang="en-US" sz="1999" b="1" dirty="0">
                <a:solidFill>
                  <a:srgbClr val="00274D"/>
                </a:solidFill>
              </a:rPr>
              <a:t>absence of priming by potentially immunogenic pretreatment with chemo- or radiotherapy, </a:t>
            </a:r>
          </a:p>
          <a:p>
            <a:pPr marL="342797" indent="-342797" algn="just">
              <a:spcAft>
                <a:spcPct val="0"/>
              </a:spcAft>
              <a:buFont typeface="Arial" panose="020B0604020202020204" pitchFamily="34" charset="0"/>
              <a:buChar char="•"/>
            </a:pPr>
            <a:r>
              <a:rPr lang="en-US" sz="1999" b="1" dirty="0">
                <a:solidFill>
                  <a:srgbClr val="00274D"/>
                </a:solidFill>
              </a:rPr>
              <a:t>defective antigen presentation during the priming phase, </a:t>
            </a:r>
          </a:p>
          <a:p>
            <a:pPr marL="342797" indent="-342797" algn="just">
              <a:spcAft>
                <a:spcPct val="0"/>
              </a:spcAft>
              <a:buFont typeface="Arial" panose="020B0604020202020204" pitchFamily="34" charset="0"/>
              <a:buChar char="•"/>
            </a:pPr>
            <a:r>
              <a:rPr lang="en-US" sz="1999" b="1" dirty="0">
                <a:solidFill>
                  <a:srgbClr val="00274D"/>
                </a:solidFill>
              </a:rPr>
              <a:t>local immunosuppression by extracellular metabolites, </a:t>
            </a:r>
          </a:p>
          <a:p>
            <a:pPr marL="342797" indent="-342797" algn="just">
              <a:spcAft>
                <a:spcPct val="0"/>
              </a:spcAft>
              <a:buFont typeface="Arial" panose="020B0604020202020204" pitchFamily="34" charset="0"/>
              <a:buChar char="•"/>
            </a:pPr>
            <a:r>
              <a:rPr lang="en-US" sz="1999" b="1" dirty="0">
                <a:solidFill>
                  <a:srgbClr val="00274D"/>
                </a:solidFill>
              </a:rPr>
              <a:t>functional exhaustion of tumor-infiltrating lymphocytes </a:t>
            </a:r>
          </a:p>
          <a:p>
            <a:pPr algn="just">
              <a:spcAft>
                <a:spcPct val="0"/>
              </a:spcAft>
            </a:pPr>
            <a:endParaRPr lang="en-US" sz="1999" b="1" dirty="0">
              <a:solidFill>
                <a:srgbClr val="00274D"/>
              </a:solidFill>
            </a:endParaRPr>
          </a:p>
        </p:txBody>
      </p:sp>
      <p:pic>
        <p:nvPicPr>
          <p:cNvPr id="3" name="Picture 2">
            <a:extLst>
              <a:ext uri="{FF2B5EF4-FFF2-40B4-BE49-F238E27FC236}">
                <a16:creationId xmlns:a16="http://schemas.microsoft.com/office/drawing/2014/main" id="{26E76E79-051A-7542-B82E-AA46629C5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087" y="1105406"/>
            <a:ext cx="4975889" cy="4975889"/>
          </a:xfrm>
          <a:prstGeom prst="rect">
            <a:avLst/>
          </a:prstGeom>
        </p:spPr>
      </p:pic>
    </p:spTree>
    <p:extLst>
      <p:ext uri="{BB962C8B-B14F-4D97-AF65-F5344CB8AC3E}">
        <p14:creationId xmlns:p14="http://schemas.microsoft.com/office/powerpoint/2010/main" val="853461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4" descr="human microbiome.jpg">
            <a:extLst>
              <a:ext uri="{FF2B5EF4-FFF2-40B4-BE49-F238E27FC236}">
                <a16:creationId xmlns:a16="http://schemas.microsoft.com/office/drawing/2014/main" id="{AF6D400D-909B-4F33-AC70-570BEDE6718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327711" y="1707012"/>
            <a:ext cx="3564596" cy="4667621"/>
          </a:xfr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Title 1">
            <a:extLst>
              <a:ext uri="{FF2B5EF4-FFF2-40B4-BE49-F238E27FC236}">
                <a16:creationId xmlns:a16="http://schemas.microsoft.com/office/drawing/2014/main" id="{C2F40877-9017-401E-A144-20AEBF5491EF}"/>
              </a:ext>
            </a:extLst>
          </p:cNvPr>
          <p:cNvSpPr>
            <a:spLocks noGrp="1"/>
          </p:cNvSpPr>
          <p:nvPr>
            <p:ph type="title" idx="4294967295"/>
          </p:nvPr>
        </p:nvSpPr>
        <p:spPr bwMode="auto">
          <a:xfrm>
            <a:off x="3523332" y="145318"/>
            <a:ext cx="8665493" cy="9395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rtlCol="0" anchor="t" anchorCtr="0" compatLnSpc="1">
            <a:prstTxWarp prst="textNoShape">
              <a:avLst/>
            </a:prstTxWarp>
            <a:noAutofit/>
          </a:bodyPr>
          <a:lstStyle/>
          <a:p>
            <a:r>
              <a:rPr lang="en-US" altLang="en-US" sz="2399" dirty="0">
                <a:latin typeface="Arial" panose="020B0604020202020204" pitchFamily="34" charset="0"/>
                <a:ea typeface="MS PGothic" panose="020B0600070205080204" pitchFamily="34" charset="-128"/>
                <a:sym typeface="Arial" panose="020B0604020202020204" pitchFamily="34" charset="0"/>
              </a:rPr>
              <a:t>Microbiome – </a:t>
            </a:r>
            <a:br>
              <a:rPr lang="en-US" altLang="en-US" sz="2399" dirty="0">
                <a:latin typeface="Arial" panose="020B0604020202020204" pitchFamily="34" charset="0"/>
                <a:ea typeface="MS PGothic" panose="020B0600070205080204" pitchFamily="34" charset="-128"/>
                <a:sym typeface="Arial" panose="020B0604020202020204" pitchFamily="34" charset="0"/>
              </a:rPr>
            </a:br>
            <a:r>
              <a:rPr lang="en-US" altLang="en-US" sz="2399" dirty="0">
                <a:latin typeface="Arial" panose="020B0604020202020204" pitchFamily="34" charset="0"/>
                <a:ea typeface="MS PGothic" panose="020B0600070205080204" pitchFamily="34" charset="-128"/>
                <a:sym typeface="Arial" panose="020B0604020202020204" pitchFamily="34" charset="0"/>
              </a:rPr>
              <a:t>Another piece of the puzzle </a:t>
            </a:r>
            <a:br>
              <a:rPr lang="en-US" altLang="en-US" sz="2399" dirty="0">
                <a:latin typeface="Arial" panose="020B0604020202020204" pitchFamily="34" charset="0"/>
                <a:ea typeface="MS PGothic" panose="020B0600070205080204" pitchFamily="34" charset="-128"/>
                <a:sym typeface="Arial" panose="020B0604020202020204" pitchFamily="34" charset="0"/>
              </a:rPr>
            </a:br>
            <a:r>
              <a:rPr lang="en-US" altLang="en-US" sz="2399" b="1" dirty="0"/>
              <a:t>What is the Microbiome?</a:t>
            </a:r>
          </a:p>
        </p:txBody>
      </p:sp>
      <p:sp>
        <p:nvSpPr>
          <p:cNvPr id="29700" name="Content Placeholder 10">
            <a:extLst>
              <a:ext uri="{FF2B5EF4-FFF2-40B4-BE49-F238E27FC236}">
                <a16:creationId xmlns:a16="http://schemas.microsoft.com/office/drawing/2014/main" id="{F083EA6E-F821-4E88-AA8D-D6D72A3ECB15}"/>
              </a:ext>
            </a:extLst>
          </p:cNvPr>
          <p:cNvSpPr>
            <a:spLocks noGrp="1"/>
          </p:cNvSpPr>
          <p:nvPr>
            <p:ph sz="half" idx="4294967295"/>
          </p:nvPr>
        </p:nvSpPr>
        <p:spPr bwMode="auto">
          <a:xfrm>
            <a:off x="7122844" y="1797476"/>
            <a:ext cx="5065980" cy="35852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rtlCol="0" anchor="t" anchorCtr="0" compatLnSpc="1">
            <a:prstTxWarp prst="textNoShape">
              <a:avLst/>
            </a:prstTxWarp>
            <a:normAutofit fontScale="92500"/>
          </a:bodyPr>
          <a:lstStyle/>
          <a:p>
            <a:pPr marL="0" indent="0"/>
            <a:r>
              <a:rPr lang="en-US" altLang="en-US" sz="1732" b="1"/>
              <a:t>Microbe (bacteria, fungi, viruses, protozoa)</a:t>
            </a:r>
          </a:p>
          <a:p>
            <a:pPr marL="0" indent="0"/>
            <a:r>
              <a:rPr lang="en-US" altLang="en-US" sz="1732" b="1"/>
              <a:t>(Human body= &gt;10</a:t>
            </a:r>
            <a:r>
              <a:rPr lang="en-US" altLang="en-US" sz="1732" b="1" baseline="30000"/>
              <a:t>4 </a:t>
            </a:r>
            <a:r>
              <a:rPr lang="en-US" altLang="en-US" sz="1732" b="1"/>
              <a:t>microbial cells, greater than all somatic and germ cells in the body)</a:t>
            </a:r>
          </a:p>
          <a:p>
            <a:pPr marL="0" indent="0"/>
            <a:endParaRPr lang="en-US" altLang="en-US" sz="1732" b="1" baseline="30000"/>
          </a:p>
          <a:p>
            <a:pPr marL="0" indent="0"/>
            <a:r>
              <a:rPr lang="en-US" altLang="en-US" sz="1732" b="1"/>
              <a:t>A population of micro-organisms present in a particular biological niche= microbiota</a:t>
            </a:r>
            <a:r>
              <a:rPr lang="en-US" altLang="en-US" sz="1732" b="1" baseline="30000"/>
              <a:t>1</a:t>
            </a:r>
            <a:endParaRPr lang="en-US" altLang="en-US" sz="1732" b="1"/>
          </a:p>
          <a:p>
            <a:pPr marL="0" indent="0"/>
            <a:r>
              <a:rPr lang="en-US" altLang="en-US" sz="1732" b="1"/>
              <a:t> The collective genomes of the microbiota= microbiome</a:t>
            </a:r>
          </a:p>
          <a:p>
            <a:pPr marL="0" indent="0"/>
            <a:r>
              <a:rPr lang="en-US" altLang="en-US" sz="1732" b="1"/>
              <a:t>Known to influence health and disease</a:t>
            </a:r>
          </a:p>
          <a:p>
            <a:pPr marL="0" indent="0"/>
            <a:r>
              <a:rPr lang="en-US" altLang="en-US" sz="1732" b="1"/>
              <a:t>Distinct microbiota in the human body</a:t>
            </a:r>
          </a:p>
          <a:p>
            <a:pPr marL="0" indent="0">
              <a:buFontTx/>
              <a:buChar char="-"/>
            </a:pPr>
            <a:r>
              <a:rPr lang="en-US" altLang="en-US" sz="1732" b="1"/>
              <a:t>Nasal, Oral, Skin, GI, Urogenital </a:t>
            </a:r>
          </a:p>
          <a:p>
            <a:pPr marL="0" indent="0"/>
            <a:r>
              <a:rPr lang="ja-JP" altLang="en-US" sz="1732" b="1"/>
              <a:t>‘</a:t>
            </a:r>
            <a:r>
              <a:rPr lang="en-US" altLang="ja-JP" sz="1732" b="1"/>
              <a:t>Gut</a:t>
            </a:r>
            <a:r>
              <a:rPr lang="ja-JP" altLang="en-US" sz="1732" b="1"/>
              <a:t>’</a:t>
            </a:r>
            <a:r>
              <a:rPr lang="en-US" altLang="ja-JP" sz="1732" b="1"/>
              <a:t> microbiome is the most populous</a:t>
            </a:r>
            <a:endParaRPr lang="en-US" altLang="en-US" sz="1732" b="1"/>
          </a:p>
        </p:txBody>
      </p:sp>
      <p:sp>
        <p:nvSpPr>
          <p:cNvPr id="12" name="TextBox 11">
            <a:extLst>
              <a:ext uri="{FF2B5EF4-FFF2-40B4-BE49-F238E27FC236}">
                <a16:creationId xmlns:a16="http://schemas.microsoft.com/office/drawing/2014/main" id="{801A86FB-3CFD-4124-8A9C-BDD66D831D04}"/>
              </a:ext>
            </a:extLst>
          </p:cNvPr>
          <p:cNvSpPr txBox="1"/>
          <p:nvPr/>
        </p:nvSpPr>
        <p:spPr>
          <a:xfrm>
            <a:off x="8968097" y="6565083"/>
            <a:ext cx="2187850" cy="261542"/>
          </a:xfrm>
          <a:prstGeom prst="rect">
            <a:avLst/>
          </a:prstGeom>
          <a:noFill/>
        </p:spPr>
        <p:txBody>
          <a:bodyPr wrap="none">
            <a:spAutoFit/>
          </a:bodyPr>
          <a:lstStyle/>
          <a:p>
            <a:pPr>
              <a:defRPr/>
            </a:pPr>
            <a:r>
              <a:rPr lang="en-US" sz="1100" dirty="0">
                <a:ea typeface="ＭＳ Ｐゴシック" charset="-128"/>
              </a:rPr>
              <a:t>Bultman et al, Carcinogenesis 2014</a:t>
            </a:r>
          </a:p>
        </p:txBody>
      </p:sp>
    </p:spTree>
    <p:extLst>
      <p:ext uri="{BB962C8B-B14F-4D97-AF65-F5344CB8AC3E}">
        <p14:creationId xmlns:p14="http://schemas.microsoft.com/office/powerpoint/2010/main" val="35264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7A4967-5C0F-1245-8565-7ADD99E5B1F7}"/>
              </a:ext>
            </a:extLst>
          </p:cNvPr>
          <p:cNvSpPr/>
          <p:nvPr/>
        </p:nvSpPr>
        <p:spPr bwMode="auto">
          <a:xfrm>
            <a:off x="1523795" y="893"/>
            <a:ext cx="9141235" cy="370873"/>
          </a:xfrm>
          <a:prstGeom prst="rect">
            <a:avLst/>
          </a:prstGeom>
          <a:solidFill>
            <a:srgbClr val="0027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6340" tIns="33169" rIns="66340" bIns="33169" numCol="1" spcCol="0" rtlCol="0" fromWordArt="0" anchor="t" anchorCtr="0" forceAA="0" compatLnSpc="1">
            <a:prstTxWarp prst="textNoShape">
              <a:avLst/>
            </a:prstTxWarp>
            <a:noAutofit/>
          </a:bodyPr>
          <a:lstStyle/>
          <a:p>
            <a:pPr algn="ctr"/>
            <a:r>
              <a:rPr lang="en-GB" sz="1741" b="1" dirty="0">
                <a:solidFill>
                  <a:schemeClr val="bg1"/>
                </a:solidFill>
              </a:rPr>
              <a:t> Biological importance of </a:t>
            </a:r>
            <a:r>
              <a:rPr lang="en-GB" sz="1741" b="1" i="1" dirty="0">
                <a:solidFill>
                  <a:schemeClr val="bg1"/>
                </a:solidFill>
              </a:rPr>
              <a:t>A. </a:t>
            </a:r>
            <a:r>
              <a:rPr lang="en-GB" sz="1741" b="1" i="1" dirty="0" err="1">
                <a:solidFill>
                  <a:schemeClr val="bg1"/>
                </a:solidFill>
              </a:rPr>
              <a:t>muciniphila</a:t>
            </a:r>
            <a:r>
              <a:rPr lang="en-GB" sz="1741" b="1" dirty="0">
                <a:solidFill>
                  <a:schemeClr val="bg1"/>
                </a:solidFill>
              </a:rPr>
              <a:t> during anticancer PD-1 blockade treatment.</a:t>
            </a:r>
          </a:p>
        </p:txBody>
      </p:sp>
      <p:pic>
        <p:nvPicPr>
          <p:cNvPr id="4" name="Imagen 3">
            <a:extLst>
              <a:ext uri="{FF2B5EF4-FFF2-40B4-BE49-F238E27FC236}">
                <a16:creationId xmlns:a16="http://schemas.microsoft.com/office/drawing/2014/main" id="{D0FFF585-D8DB-4249-95F8-2DDEC086C026}"/>
              </a:ext>
            </a:extLst>
          </p:cNvPr>
          <p:cNvPicPr>
            <a:picLocks noChangeAspect="1"/>
          </p:cNvPicPr>
          <p:nvPr/>
        </p:nvPicPr>
        <p:blipFill>
          <a:blip r:embed="rId3"/>
          <a:stretch>
            <a:fillRect/>
          </a:stretch>
        </p:blipFill>
        <p:spPr>
          <a:xfrm>
            <a:off x="165176" y="1839433"/>
            <a:ext cx="11694835" cy="2690037"/>
          </a:xfrm>
          <a:prstGeom prst="rect">
            <a:avLst/>
          </a:prstGeom>
        </p:spPr>
      </p:pic>
    </p:spTree>
    <p:extLst>
      <p:ext uri="{BB962C8B-B14F-4D97-AF65-F5344CB8AC3E}">
        <p14:creationId xmlns:p14="http://schemas.microsoft.com/office/powerpoint/2010/main" val="2913716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FS and OS"/>
          <p:cNvSpPr txBox="1">
            <a:spLocks noGrp="1"/>
          </p:cNvSpPr>
          <p:nvPr>
            <p:ph type="title" idx="4294967295"/>
          </p:nvPr>
        </p:nvSpPr>
        <p:spPr>
          <a:xfrm>
            <a:off x="2786015" y="286569"/>
            <a:ext cx="7802118" cy="766563"/>
          </a:xfrm>
          <a:prstGeom prst="rect">
            <a:avLst/>
          </a:prstGeom>
        </p:spPr>
        <p:txBody>
          <a:bodyPr>
            <a:normAutofit fontScale="90000"/>
          </a:bodyPr>
          <a:lstStyle>
            <a:lvl1pPr defTabSz="473201">
              <a:defRPr sz="6480" b="1">
                <a:latin typeface="Helvetica"/>
                <a:ea typeface="Helvetica"/>
                <a:cs typeface="Helvetica"/>
                <a:sym typeface="Helvetica"/>
              </a:defRPr>
            </a:lvl1pPr>
          </a:lstStyle>
          <a:p>
            <a:r>
              <a:rPr dirty="0">
                <a:solidFill>
                  <a:srgbClr val="FF0000"/>
                </a:solidFill>
              </a:rPr>
              <a:t>PFS and OS</a:t>
            </a:r>
          </a:p>
        </p:txBody>
      </p:sp>
      <p:sp>
        <p:nvSpPr>
          <p:cNvPr id="177" name="Median PFS, 1.9 months versus 3.8 months, HR 1.5, 95% CI 1.0–2.2, P = 0.03…"/>
          <p:cNvSpPr txBox="1">
            <a:spLocks noGrp="1"/>
          </p:cNvSpPr>
          <p:nvPr>
            <p:ph type="body" sz="quarter" idx="4294967295"/>
          </p:nvPr>
        </p:nvSpPr>
        <p:spPr>
          <a:xfrm>
            <a:off x="2894843" y="5198829"/>
            <a:ext cx="7802118" cy="1183967"/>
          </a:xfrm>
          <a:prstGeom prst="rect">
            <a:avLst/>
          </a:prstGeom>
        </p:spPr>
        <p:txBody>
          <a:bodyPr>
            <a:normAutofit fontScale="77500" lnSpcReduction="20000"/>
          </a:bodyPr>
          <a:lstStyle/>
          <a:p>
            <a:pPr marL="202457" indent="-202457" defTabSz="258694">
              <a:spcBef>
                <a:spcPts val="1827"/>
              </a:spcBef>
              <a:defRPr sz="2394"/>
            </a:pPr>
            <a:r>
              <a:rPr dirty="0"/>
              <a:t>Median PFS, 1.9 months versus 3.8 months, HR 1.5, 95% CI 1.0–2.2, P = 0.03</a:t>
            </a:r>
          </a:p>
          <a:p>
            <a:pPr marL="202457" indent="-202457" defTabSz="258694">
              <a:spcBef>
                <a:spcPts val="1827"/>
              </a:spcBef>
              <a:defRPr sz="2394"/>
            </a:pPr>
            <a:r>
              <a:rPr dirty="0"/>
              <a:t>Median OS, 7.9 months versus 24.6 months, HR 4.4, 95% CI 2.6–7.7, P &lt; 0.01</a:t>
            </a:r>
          </a:p>
        </p:txBody>
      </p:sp>
      <p:pic>
        <p:nvPicPr>
          <p:cNvPr id="178" name="0EA4FE4F-3650-48DE-BD0C-9463E252AA2A-L0-001.png" descr="0EA4FE4F-3650-48DE-BD0C-9463E252AA2A-L0-001.png"/>
          <p:cNvPicPr>
            <a:picLocks noChangeAspect="1"/>
          </p:cNvPicPr>
          <p:nvPr/>
        </p:nvPicPr>
        <p:blipFill>
          <a:blip r:embed="rId2"/>
          <a:srcRect l="35786" t="50567" r="12613" b="24521"/>
          <a:stretch>
            <a:fillRect/>
          </a:stretch>
        </p:blipFill>
        <p:spPr>
          <a:xfrm>
            <a:off x="2894843" y="1760917"/>
            <a:ext cx="8807248" cy="3187302"/>
          </a:xfrm>
          <a:prstGeom prst="rect">
            <a:avLst/>
          </a:prstGeom>
          <a:ln w="12700">
            <a:miter lim="400000"/>
          </a:ln>
        </p:spPr>
      </p:pic>
      <p:pic>
        <p:nvPicPr>
          <p:cNvPr id="5" name="0EA4FE4F-3650-48DE-BD0C-9463E252AA2A-L0-001.png" descr="0EA4FE4F-3650-48DE-BD0C-9463E252AA2A-L0-001.png">
            <a:extLst>
              <a:ext uri="{FF2B5EF4-FFF2-40B4-BE49-F238E27FC236}">
                <a16:creationId xmlns:a16="http://schemas.microsoft.com/office/drawing/2014/main" id="{EA1A22F9-E661-45B6-BFA3-AEA3C56FAA16}"/>
              </a:ext>
            </a:extLst>
          </p:cNvPr>
          <p:cNvPicPr>
            <a:picLocks noChangeAspect="1"/>
          </p:cNvPicPr>
          <p:nvPr/>
        </p:nvPicPr>
        <p:blipFill>
          <a:blip r:embed="rId2"/>
          <a:srcRect l="13786" t="48000" r="66391" b="26217"/>
          <a:stretch>
            <a:fillRect/>
          </a:stretch>
        </p:blipFill>
        <p:spPr>
          <a:xfrm>
            <a:off x="92933" y="1554668"/>
            <a:ext cx="2693082" cy="4016235"/>
          </a:xfrm>
          <a:prstGeom prst="rect">
            <a:avLst/>
          </a:prstGeom>
          <a:ln w="12700">
            <a:miter lim="400000"/>
          </a:ln>
        </p:spPr>
      </p:pic>
    </p:spTree>
    <p:extLst>
      <p:ext uri="{BB962C8B-B14F-4D97-AF65-F5344CB8AC3E}">
        <p14:creationId xmlns:p14="http://schemas.microsoft.com/office/powerpoint/2010/main" val="3951398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ítulo 1">
            <a:extLst>
              <a:ext uri="{FF2B5EF4-FFF2-40B4-BE49-F238E27FC236}">
                <a16:creationId xmlns:a16="http://schemas.microsoft.com/office/drawing/2014/main" id="{A76B3DB6-ED2C-4427-9BF6-902214910EC4}"/>
              </a:ext>
            </a:extLst>
          </p:cNvPr>
          <p:cNvSpPr>
            <a:spLocks noGrp="1"/>
          </p:cNvSpPr>
          <p:nvPr>
            <p:ph type="title"/>
          </p:nvPr>
        </p:nvSpPr>
        <p:spPr>
          <a:xfrm>
            <a:off x="554421" y="134209"/>
            <a:ext cx="10969943" cy="914162"/>
          </a:xfrm>
        </p:spPr>
        <p:txBody>
          <a:bodyPr/>
          <a:lstStyle/>
          <a:p>
            <a:pPr algn="l"/>
            <a:r>
              <a:rPr lang="en-GB" altLang="es-CO" sz="4266" b="1">
                <a:solidFill>
                  <a:srgbClr val="595959"/>
                </a:solidFill>
                <a:latin typeface="Arial" panose="020B0604020202020204" pitchFamily="34" charset="0"/>
                <a:cs typeface="Arial" panose="020B0604020202020204" pitchFamily="34" charset="0"/>
              </a:rPr>
              <a:t>PD-L1 ≥ 50% is predictive: KEYNOTE 024</a:t>
            </a:r>
          </a:p>
        </p:txBody>
      </p:sp>
      <p:sp>
        <p:nvSpPr>
          <p:cNvPr id="167939" name="CuadroTexto 3">
            <a:extLst>
              <a:ext uri="{FF2B5EF4-FFF2-40B4-BE49-F238E27FC236}">
                <a16:creationId xmlns:a16="http://schemas.microsoft.com/office/drawing/2014/main" id="{857C7F1C-4CBF-40E7-B462-CEE3358A0F2B}"/>
              </a:ext>
            </a:extLst>
          </p:cNvPr>
          <p:cNvSpPr txBox="1">
            <a:spLocks noChangeArrowheads="1"/>
          </p:cNvSpPr>
          <p:nvPr/>
        </p:nvSpPr>
        <p:spPr bwMode="auto">
          <a:xfrm>
            <a:off x="4283017" y="6391562"/>
            <a:ext cx="37433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1600">
                <a:solidFill>
                  <a:srgbClr val="595959"/>
                </a:solidFill>
              </a:rPr>
              <a:t>Reck – NEJM 2016 * Brahmer – ASCO 2017</a:t>
            </a:r>
          </a:p>
        </p:txBody>
      </p:sp>
      <p:pic>
        <p:nvPicPr>
          <p:cNvPr id="167940" name="Imagen 5">
            <a:extLst>
              <a:ext uri="{FF2B5EF4-FFF2-40B4-BE49-F238E27FC236}">
                <a16:creationId xmlns:a16="http://schemas.microsoft.com/office/drawing/2014/main" id="{51C33A32-F1A8-4B42-A907-A28CB6439D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816" y="1243053"/>
            <a:ext cx="9298211" cy="3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CuadroTexto 6">
            <a:extLst>
              <a:ext uri="{FF2B5EF4-FFF2-40B4-BE49-F238E27FC236}">
                <a16:creationId xmlns:a16="http://schemas.microsoft.com/office/drawing/2014/main" id="{7802E431-4E4E-49C9-BFDB-77C9BC3B867C}"/>
              </a:ext>
            </a:extLst>
          </p:cNvPr>
          <p:cNvSpPr txBox="1">
            <a:spLocks noChangeArrowheads="1"/>
          </p:cNvSpPr>
          <p:nvPr/>
        </p:nvSpPr>
        <p:spPr bwMode="auto">
          <a:xfrm>
            <a:off x="831634" y="4184454"/>
            <a:ext cx="3011274" cy="707758"/>
          </a:xfrm>
          <a:prstGeom prst="rect">
            <a:avLst/>
          </a:prstGeom>
          <a:solidFill>
            <a:srgbClr val="1025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2399" b="1">
                <a:solidFill>
                  <a:schemeClr val="bg1"/>
                </a:solidFill>
              </a:rPr>
              <a:t>Primary endpoint: </a:t>
            </a:r>
            <a:r>
              <a:rPr lang="en-GB" altLang="es-CO" sz="2399">
                <a:solidFill>
                  <a:schemeClr val="bg1"/>
                </a:solidFill>
              </a:rPr>
              <a:t>PFS</a:t>
            </a:r>
          </a:p>
          <a:p>
            <a:pPr eaLnBrk="1" hangingPunct="1">
              <a:spcBef>
                <a:spcPct val="0"/>
              </a:spcBef>
              <a:buFontTx/>
              <a:buNone/>
            </a:pPr>
            <a:r>
              <a:rPr lang="en-GB" altLang="es-CO" sz="1600">
                <a:solidFill>
                  <a:srgbClr val="FFFF00"/>
                </a:solidFill>
              </a:rPr>
              <a:t>(Squamous ~19%, BM ~10%)</a:t>
            </a:r>
          </a:p>
        </p:txBody>
      </p:sp>
      <p:sp>
        <p:nvSpPr>
          <p:cNvPr id="8" name="CuadroTexto 7">
            <a:extLst>
              <a:ext uri="{FF2B5EF4-FFF2-40B4-BE49-F238E27FC236}">
                <a16:creationId xmlns:a16="http://schemas.microsoft.com/office/drawing/2014/main" id="{FF7998D1-ED3C-4DEA-A427-283A1AFE0D44}"/>
              </a:ext>
            </a:extLst>
          </p:cNvPr>
          <p:cNvSpPr txBox="1"/>
          <p:nvPr/>
        </p:nvSpPr>
        <p:spPr>
          <a:xfrm>
            <a:off x="539610" y="5329273"/>
            <a:ext cx="9338417" cy="420564"/>
          </a:xfrm>
          <a:prstGeom prst="rect">
            <a:avLst/>
          </a:prstGeom>
          <a:solidFill>
            <a:srgbClr val="10253F"/>
          </a:solidFill>
        </p:spPr>
        <p:txBody>
          <a:bodyPr>
            <a:spAutoFit/>
          </a:bodyPr>
          <a:lstStyle/>
          <a:p>
            <a:pPr eaLnBrk="1" hangingPunct="1">
              <a:defRPr/>
            </a:pPr>
            <a:r>
              <a:rPr lang="en-GB" sz="2133" b="1" dirty="0">
                <a:solidFill>
                  <a:srgbClr val="FFFFFF"/>
                </a:solidFill>
                <a:latin typeface="Calibri" charset="0"/>
                <a:ea typeface="ＭＳ Ｐゴシック" charset="0"/>
                <a:cs typeface="ＭＳ Ｐゴシック" charset="0"/>
              </a:rPr>
              <a:t>PFS: </a:t>
            </a:r>
            <a:r>
              <a:rPr lang="en-GB" sz="2133" dirty="0">
                <a:solidFill>
                  <a:schemeClr val="tx2">
                    <a:lumMod val="60000"/>
                    <a:lumOff val="40000"/>
                  </a:schemeClr>
                </a:solidFill>
                <a:latin typeface="Calibri" charset="0"/>
                <a:ea typeface="ＭＳ Ｐゴシック" charset="0"/>
                <a:cs typeface="ＭＳ Ｐゴシック" charset="0"/>
              </a:rPr>
              <a:t>10.3</a:t>
            </a:r>
            <a:r>
              <a:rPr lang="en-GB" sz="2133" dirty="0">
                <a:solidFill>
                  <a:srgbClr val="FFFFFF"/>
                </a:solidFill>
                <a:latin typeface="Calibri" charset="0"/>
                <a:ea typeface="ＭＳ Ｐゴシック" charset="0"/>
                <a:cs typeface="ＭＳ Ｐゴシック" charset="0"/>
              </a:rPr>
              <a:t> </a:t>
            </a:r>
            <a:r>
              <a:rPr lang="en-GB" sz="2133" i="1" dirty="0">
                <a:solidFill>
                  <a:srgbClr val="FFFFFF"/>
                </a:solidFill>
                <a:latin typeface="Calibri" charset="0"/>
                <a:ea typeface="ＭＳ Ｐゴシック" charset="0"/>
                <a:cs typeface="ＭＳ Ｐゴシック" charset="0"/>
              </a:rPr>
              <a:t>vs.</a:t>
            </a:r>
            <a:r>
              <a:rPr lang="en-GB" sz="2133" dirty="0">
                <a:solidFill>
                  <a:srgbClr val="FFFFFF"/>
                </a:solidFill>
                <a:latin typeface="Calibri" charset="0"/>
                <a:ea typeface="ＭＳ Ｐゴシック" charset="0"/>
                <a:cs typeface="ＭＳ Ｐゴシック" charset="0"/>
              </a:rPr>
              <a:t> </a:t>
            </a:r>
            <a:r>
              <a:rPr lang="en-GB" sz="2133" dirty="0">
                <a:solidFill>
                  <a:srgbClr val="F600F6"/>
                </a:solidFill>
                <a:latin typeface="Calibri" charset="0"/>
                <a:ea typeface="ＭＳ Ｐゴシック" charset="0"/>
                <a:cs typeface="ＭＳ Ｐゴシック" charset="0"/>
              </a:rPr>
              <a:t>6.0</a:t>
            </a:r>
            <a:r>
              <a:rPr lang="en-GB" sz="2133" dirty="0">
                <a:solidFill>
                  <a:srgbClr val="FFFFFF"/>
                </a:solidFill>
                <a:latin typeface="Calibri" charset="0"/>
                <a:ea typeface="ＭＳ Ｐゴシック" charset="0"/>
                <a:cs typeface="ＭＳ Ｐゴシック" charset="0"/>
              </a:rPr>
              <a:t>, HR: 0.50 (p&lt;0.001) * </a:t>
            </a:r>
            <a:r>
              <a:rPr lang="en-GB" sz="2133" b="1" dirty="0">
                <a:solidFill>
                  <a:srgbClr val="FFFFFF"/>
                </a:solidFill>
                <a:latin typeface="Calibri" charset="0"/>
                <a:ea typeface="ＭＳ Ｐゴシック" charset="0"/>
                <a:cs typeface="ＭＳ Ｐゴシック" charset="0"/>
              </a:rPr>
              <a:t>RR: </a:t>
            </a:r>
            <a:r>
              <a:rPr lang="en-GB" sz="2133" dirty="0">
                <a:solidFill>
                  <a:schemeClr val="tx2">
                    <a:lumMod val="60000"/>
                    <a:lumOff val="40000"/>
                  </a:schemeClr>
                </a:solidFill>
                <a:latin typeface="Calibri" charset="0"/>
                <a:ea typeface="ＭＳ Ｐゴシック" charset="0"/>
                <a:cs typeface="ＭＳ Ｐゴシック" charset="0"/>
              </a:rPr>
              <a:t>45% </a:t>
            </a:r>
            <a:r>
              <a:rPr lang="en-GB" sz="2133" i="1" dirty="0">
                <a:solidFill>
                  <a:srgbClr val="FFFFFF"/>
                </a:solidFill>
                <a:latin typeface="Calibri" charset="0"/>
                <a:ea typeface="ＭＳ Ｐゴシック" charset="0"/>
                <a:cs typeface="ＭＳ Ｐゴシック" charset="0"/>
              </a:rPr>
              <a:t>vs</a:t>
            </a:r>
            <a:r>
              <a:rPr lang="en-GB" sz="2133" dirty="0">
                <a:solidFill>
                  <a:srgbClr val="FFFFFF"/>
                </a:solidFill>
                <a:latin typeface="Calibri" charset="0"/>
                <a:ea typeface="ＭＳ Ｐゴシック" charset="0"/>
                <a:cs typeface="ＭＳ Ｐゴシック" charset="0"/>
              </a:rPr>
              <a:t>. </a:t>
            </a:r>
            <a:r>
              <a:rPr lang="en-GB" sz="2133" dirty="0">
                <a:solidFill>
                  <a:srgbClr val="F600F6"/>
                </a:solidFill>
                <a:latin typeface="Calibri" charset="0"/>
                <a:ea typeface="ＭＳ Ｐゴシック" charset="0"/>
                <a:cs typeface="ＭＳ Ｐゴシック" charset="0"/>
              </a:rPr>
              <a:t>18% </a:t>
            </a:r>
            <a:r>
              <a:rPr lang="en-GB" sz="2133" dirty="0">
                <a:solidFill>
                  <a:srgbClr val="FFFFFF"/>
                </a:solidFill>
                <a:latin typeface="Calibri" charset="0"/>
                <a:ea typeface="ＭＳ Ｐゴシック" charset="0"/>
                <a:cs typeface="ＭＳ Ｐゴシック" charset="0"/>
              </a:rPr>
              <a:t>* </a:t>
            </a:r>
            <a:r>
              <a:rPr lang="en-GB" sz="2133" b="1" dirty="0">
                <a:solidFill>
                  <a:srgbClr val="FFFFFF"/>
                </a:solidFill>
                <a:latin typeface="Calibri" charset="0"/>
                <a:ea typeface="ＭＳ Ｐゴシック" charset="0"/>
                <a:cs typeface="ＭＳ Ｐゴシック" charset="0"/>
              </a:rPr>
              <a:t>OS: </a:t>
            </a:r>
            <a:r>
              <a:rPr lang="en-GB" sz="2133" dirty="0">
                <a:solidFill>
                  <a:srgbClr val="FFFFFF"/>
                </a:solidFill>
                <a:latin typeface="Calibri" charset="0"/>
                <a:ea typeface="ＭＳ Ｐゴシック" charset="0"/>
                <a:cs typeface="ＭＳ Ｐゴシック" charset="0"/>
              </a:rPr>
              <a:t>HR 0.60, p=0.005  </a:t>
            </a:r>
          </a:p>
        </p:txBody>
      </p:sp>
      <p:sp>
        <p:nvSpPr>
          <p:cNvPr id="167943" name="CuadroTexto 2">
            <a:extLst>
              <a:ext uri="{FF2B5EF4-FFF2-40B4-BE49-F238E27FC236}">
                <a16:creationId xmlns:a16="http://schemas.microsoft.com/office/drawing/2014/main" id="{DE913742-D4D7-4FF1-B74C-8C2E80EF01E6}"/>
              </a:ext>
            </a:extLst>
          </p:cNvPr>
          <p:cNvSpPr txBox="1">
            <a:spLocks noChangeArrowheads="1"/>
          </p:cNvSpPr>
          <p:nvPr/>
        </p:nvSpPr>
        <p:spPr bwMode="auto">
          <a:xfrm>
            <a:off x="581933" y="5822327"/>
            <a:ext cx="9150069"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2133"/>
              <a:t>Updated results PFS (Fw 19.2 mo, crossover 60%): 18.3 vs. 8.4, HR 0.54 (p&lt;0.001)</a:t>
            </a:r>
          </a:p>
        </p:txBody>
      </p:sp>
      <p:sp>
        <p:nvSpPr>
          <p:cNvPr id="167944" name="CuadroTexto 2">
            <a:extLst>
              <a:ext uri="{FF2B5EF4-FFF2-40B4-BE49-F238E27FC236}">
                <a16:creationId xmlns:a16="http://schemas.microsoft.com/office/drawing/2014/main" id="{7FB5B333-EE9C-4AB9-A06A-8171B93F60CA}"/>
              </a:ext>
            </a:extLst>
          </p:cNvPr>
          <p:cNvSpPr txBox="1">
            <a:spLocks noChangeArrowheads="1"/>
          </p:cNvSpPr>
          <p:nvPr/>
        </p:nvSpPr>
        <p:spPr bwMode="auto">
          <a:xfrm>
            <a:off x="7880414" y="3869152"/>
            <a:ext cx="1805046" cy="4205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2133" b="1">
                <a:solidFill>
                  <a:srgbClr val="FFFFFF"/>
                </a:solidFill>
              </a:rPr>
              <a:t>54% crossover</a:t>
            </a:r>
          </a:p>
        </p:txBody>
      </p:sp>
      <p:sp>
        <p:nvSpPr>
          <p:cNvPr id="3" name="CuadroTexto 2">
            <a:extLst>
              <a:ext uri="{FF2B5EF4-FFF2-40B4-BE49-F238E27FC236}">
                <a16:creationId xmlns:a16="http://schemas.microsoft.com/office/drawing/2014/main" id="{400222EA-C907-40A1-8021-58169FC1B596}"/>
              </a:ext>
            </a:extLst>
          </p:cNvPr>
          <p:cNvSpPr txBox="1">
            <a:spLocks noChangeArrowheads="1"/>
          </p:cNvSpPr>
          <p:nvPr/>
        </p:nvSpPr>
        <p:spPr bwMode="auto">
          <a:xfrm>
            <a:off x="10034396" y="1240937"/>
            <a:ext cx="1809726" cy="420564"/>
          </a:xfrm>
          <a:prstGeom prst="rect">
            <a:avLst/>
          </a:prstGeom>
          <a:solidFill>
            <a:srgbClr val="FFFF00"/>
          </a:solidFill>
          <a:ln w="9525">
            <a:solidFill>
              <a:srgbClr val="4F81BD"/>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2133"/>
              <a:t>1934 screened</a:t>
            </a:r>
          </a:p>
        </p:txBody>
      </p:sp>
      <p:sp>
        <p:nvSpPr>
          <p:cNvPr id="4" name="CuadroTexto 3">
            <a:extLst>
              <a:ext uri="{FF2B5EF4-FFF2-40B4-BE49-F238E27FC236}">
                <a16:creationId xmlns:a16="http://schemas.microsoft.com/office/drawing/2014/main" id="{A649E175-8076-4664-BA6C-C3158C2EDB0D}"/>
              </a:ext>
            </a:extLst>
          </p:cNvPr>
          <p:cNvSpPr txBox="1">
            <a:spLocks noChangeArrowheads="1"/>
          </p:cNvSpPr>
          <p:nvPr/>
        </p:nvSpPr>
        <p:spPr bwMode="auto">
          <a:xfrm>
            <a:off x="10032339" y="2026017"/>
            <a:ext cx="1705916" cy="748795"/>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2133"/>
              <a:t>1729 samples</a:t>
            </a:r>
          </a:p>
          <a:p>
            <a:pPr algn="ctr" eaLnBrk="1" hangingPunct="1">
              <a:spcBef>
                <a:spcPct val="0"/>
              </a:spcBef>
              <a:buFontTx/>
              <a:buNone/>
            </a:pPr>
            <a:r>
              <a:rPr lang="en-GB" altLang="es-CO" sz="2133"/>
              <a:t>For PD-L1</a:t>
            </a:r>
          </a:p>
        </p:txBody>
      </p:sp>
      <p:sp>
        <p:nvSpPr>
          <p:cNvPr id="5" name="CuadroTexto 4">
            <a:extLst>
              <a:ext uri="{FF2B5EF4-FFF2-40B4-BE49-F238E27FC236}">
                <a16:creationId xmlns:a16="http://schemas.microsoft.com/office/drawing/2014/main" id="{8A3CA6D4-B442-4874-9F75-7F0FAB581110}"/>
              </a:ext>
            </a:extLst>
          </p:cNvPr>
          <p:cNvSpPr txBox="1"/>
          <p:nvPr/>
        </p:nvSpPr>
        <p:spPr>
          <a:xfrm>
            <a:off x="10032339" y="3160255"/>
            <a:ext cx="1705916" cy="748795"/>
          </a:xfrm>
          <a:prstGeom prst="rect">
            <a:avLst/>
          </a:prstGeom>
          <a:solidFill>
            <a:schemeClr val="accent1">
              <a:lumMod val="20000"/>
              <a:lumOff val="80000"/>
            </a:schemeClr>
          </a:solidFill>
          <a:ln>
            <a:solidFill>
              <a:srgbClr val="4F81BD"/>
            </a:solidFill>
          </a:ln>
        </p:spPr>
        <p:txBody>
          <a:bodyPr wrap="none">
            <a:spAutoFit/>
          </a:bodyPr>
          <a:lstStyle/>
          <a:p>
            <a:pPr algn="ctr" eaLnBrk="1" hangingPunct="1">
              <a:defRPr/>
            </a:pPr>
            <a:r>
              <a:rPr lang="en-GB" sz="2133" dirty="0">
                <a:latin typeface="Calibri" charset="0"/>
                <a:ea typeface="ＭＳ Ｐゴシック" charset="0"/>
                <a:cs typeface="ＭＳ Ｐゴシック" charset="0"/>
              </a:rPr>
              <a:t>1653 samples</a:t>
            </a:r>
          </a:p>
          <a:p>
            <a:pPr algn="ctr" eaLnBrk="1" hangingPunct="1">
              <a:defRPr/>
            </a:pPr>
            <a:r>
              <a:rPr lang="en-GB" sz="2133" dirty="0">
                <a:latin typeface="Calibri" charset="0"/>
                <a:ea typeface="ＭＳ Ｐゴシック" charset="0"/>
                <a:cs typeface="ＭＳ Ｐゴシック" charset="0"/>
              </a:rPr>
              <a:t>evaluated</a:t>
            </a:r>
          </a:p>
        </p:txBody>
      </p:sp>
      <p:sp>
        <p:nvSpPr>
          <p:cNvPr id="6" name="CuadroTexto 5">
            <a:extLst>
              <a:ext uri="{FF2B5EF4-FFF2-40B4-BE49-F238E27FC236}">
                <a16:creationId xmlns:a16="http://schemas.microsoft.com/office/drawing/2014/main" id="{C4E8F809-AB0E-4BE2-9230-9925DA174190}"/>
              </a:ext>
            </a:extLst>
          </p:cNvPr>
          <p:cNvSpPr txBox="1">
            <a:spLocks noChangeArrowheads="1"/>
          </p:cNvSpPr>
          <p:nvPr/>
        </p:nvSpPr>
        <p:spPr bwMode="auto">
          <a:xfrm>
            <a:off x="10002049" y="4250054"/>
            <a:ext cx="1893467" cy="748795"/>
          </a:xfrm>
          <a:prstGeom prst="rect">
            <a:avLst/>
          </a:prstGeom>
          <a:solidFill>
            <a:srgbClr val="DCE6F2"/>
          </a:solidFill>
          <a:ln w="9525">
            <a:solidFill>
              <a:srgbClr val="4F81BD"/>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2133"/>
              <a:t>500 PDL1 ≥50%</a:t>
            </a:r>
          </a:p>
          <a:p>
            <a:pPr algn="ctr" eaLnBrk="1" hangingPunct="1">
              <a:spcBef>
                <a:spcPct val="0"/>
              </a:spcBef>
              <a:buFontTx/>
              <a:buNone/>
            </a:pPr>
            <a:r>
              <a:rPr lang="en-GB" altLang="es-CO" sz="2133"/>
              <a:t>(30%)</a:t>
            </a:r>
          </a:p>
        </p:txBody>
      </p:sp>
      <p:sp>
        <p:nvSpPr>
          <p:cNvPr id="7" name="CuadroTexto 6">
            <a:extLst>
              <a:ext uri="{FF2B5EF4-FFF2-40B4-BE49-F238E27FC236}">
                <a16:creationId xmlns:a16="http://schemas.microsoft.com/office/drawing/2014/main" id="{6D0F4A34-5A3D-44FB-A0A0-8DF80B5719F5}"/>
              </a:ext>
            </a:extLst>
          </p:cNvPr>
          <p:cNvSpPr txBox="1">
            <a:spLocks noChangeArrowheads="1"/>
          </p:cNvSpPr>
          <p:nvPr/>
        </p:nvSpPr>
        <p:spPr bwMode="auto">
          <a:xfrm>
            <a:off x="10047420" y="5401220"/>
            <a:ext cx="1978362" cy="748795"/>
          </a:xfrm>
          <a:prstGeom prst="rect">
            <a:avLst/>
          </a:prstGeom>
          <a:solidFill>
            <a:srgbClr val="FFFF00"/>
          </a:solidFill>
          <a:ln w="9525">
            <a:solidFill>
              <a:srgbClr val="4F81BD"/>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2133"/>
              <a:t>305 Random</a:t>
            </a:r>
          </a:p>
          <a:p>
            <a:pPr algn="ctr" eaLnBrk="1" hangingPunct="1">
              <a:spcBef>
                <a:spcPct val="0"/>
              </a:spcBef>
              <a:buFontTx/>
              <a:buNone/>
            </a:pPr>
            <a:r>
              <a:rPr lang="en-GB" altLang="es-CO" sz="2133"/>
              <a:t>(16% of 1</a:t>
            </a:r>
            <a:r>
              <a:rPr lang="en-GB" altLang="es-CO" sz="2133" baseline="30000"/>
              <a:t>st</a:t>
            </a:r>
            <a:r>
              <a:rPr lang="en-GB" altLang="es-CO" sz="2133"/>
              <a:t> step)</a:t>
            </a:r>
          </a:p>
        </p:txBody>
      </p:sp>
      <p:cxnSp>
        <p:nvCxnSpPr>
          <p:cNvPr id="10" name="Conector recto 9">
            <a:extLst>
              <a:ext uri="{FF2B5EF4-FFF2-40B4-BE49-F238E27FC236}">
                <a16:creationId xmlns:a16="http://schemas.microsoft.com/office/drawing/2014/main" id="{055FFC46-A0F3-4111-959F-3D150F30C8BE}"/>
              </a:ext>
            </a:extLst>
          </p:cNvPr>
          <p:cNvCxnSpPr>
            <a:cxnSpLocks noChangeShapeType="1"/>
            <a:endCxn id="4" idx="0"/>
          </p:cNvCxnSpPr>
          <p:nvPr/>
        </p:nvCxnSpPr>
        <p:spPr bwMode="auto">
          <a:xfrm>
            <a:off x="10885297" y="1691671"/>
            <a:ext cx="0" cy="334346"/>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Conector recto 16">
            <a:extLst>
              <a:ext uri="{FF2B5EF4-FFF2-40B4-BE49-F238E27FC236}">
                <a16:creationId xmlns:a16="http://schemas.microsoft.com/office/drawing/2014/main" id="{E9124EEA-BEB6-4A1D-AA36-4C8D01F6DA0B}"/>
              </a:ext>
            </a:extLst>
          </p:cNvPr>
          <p:cNvCxnSpPr>
            <a:cxnSpLocks noChangeShapeType="1"/>
          </p:cNvCxnSpPr>
          <p:nvPr/>
        </p:nvCxnSpPr>
        <p:spPr bwMode="auto">
          <a:xfrm>
            <a:off x="10872601" y="2804747"/>
            <a:ext cx="0" cy="334346"/>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Conector recto 17">
            <a:extLst>
              <a:ext uri="{FF2B5EF4-FFF2-40B4-BE49-F238E27FC236}">
                <a16:creationId xmlns:a16="http://schemas.microsoft.com/office/drawing/2014/main" id="{B2478A18-37A7-42C9-B669-2CC5447F6F2B}"/>
              </a:ext>
            </a:extLst>
          </p:cNvPr>
          <p:cNvCxnSpPr>
            <a:cxnSpLocks noChangeShapeType="1"/>
          </p:cNvCxnSpPr>
          <p:nvPr/>
        </p:nvCxnSpPr>
        <p:spPr bwMode="auto">
          <a:xfrm>
            <a:off x="10872601" y="3913592"/>
            <a:ext cx="0" cy="334346"/>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Conector recto 18">
            <a:extLst>
              <a:ext uri="{FF2B5EF4-FFF2-40B4-BE49-F238E27FC236}">
                <a16:creationId xmlns:a16="http://schemas.microsoft.com/office/drawing/2014/main" id="{0C8745B7-C1D1-45F0-9541-39856E47B0FE}"/>
              </a:ext>
            </a:extLst>
          </p:cNvPr>
          <p:cNvCxnSpPr>
            <a:cxnSpLocks noChangeShapeType="1"/>
          </p:cNvCxnSpPr>
          <p:nvPr/>
        </p:nvCxnSpPr>
        <p:spPr bwMode="auto">
          <a:xfrm>
            <a:off x="10908575" y="5052062"/>
            <a:ext cx="0" cy="334346"/>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ítulo 1">
            <a:extLst>
              <a:ext uri="{FF2B5EF4-FFF2-40B4-BE49-F238E27FC236}">
                <a16:creationId xmlns:a16="http://schemas.microsoft.com/office/drawing/2014/main" id="{0396564C-4A2E-4E44-A7E9-448FEA4DD682}"/>
              </a:ext>
            </a:extLst>
          </p:cNvPr>
          <p:cNvSpPr>
            <a:spLocks noGrp="1"/>
          </p:cNvSpPr>
          <p:nvPr>
            <p:ph type="title"/>
          </p:nvPr>
        </p:nvSpPr>
        <p:spPr>
          <a:xfrm>
            <a:off x="306837" y="305614"/>
            <a:ext cx="11560338" cy="878189"/>
          </a:xfrm>
        </p:spPr>
        <p:txBody>
          <a:bodyPr/>
          <a:lstStyle/>
          <a:p>
            <a:pPr algn="l"/>
            <a:r>
              <a:rPr lang="en-GB" altLang="es-CO" sz="4266" b="1">
                <a:solidFill>
                  <a:srgbClr val="595959"/>
                </a:solidFill>
                <a:latin typeface="Arial" panose="020B0604020202020204" pitchFamily="34" charset="0"/>
                <a:cs typeface="Arial" panose="020B0604020202020204" pitchFamily="34" charset="0"/>
              </a:rPr>
              <a:t>PD-L1 ≥ 50% is predictive: KEYNOTE 024</a:t>
            </a:r>
            <a:endParaRPr lang="en-GB" altLang="es-CO" sz="4266"/>
          </a:p>
        </p:txBody>
      </p:sp>
      <p:sp>
        <p:nvSpPr>
          <p:cNvPr id="169987" name="CuadroTexto 3">
            <a:extLst>
              <a:ext uri="{FF2B5EF4-FFF2-40B4-BE49-F238E27FC236}">
                <a16:creationId xmlns:a16="http://schemas.microsoft.com/office/drawing/2014/main" id="{76756DB0-9C7B-4DC7-93C8-1822C9B9675A}"/>
              </a:ext>
            </a:extLst>
          </p:cNvPr>
          <p:cNvSpPr txBox="1">
            <a:spLocks noChangeArrowheads="1"/>
          </p:cNvSpPr>
          <p:nvPr/>
        </p:nvSpPr>
        <p:spPr bwMode="auto">
          <a:xfrm>
            <a:off x="1970104" y="6351356"/>
            <a:ext cx="84613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1600">
                <a:solidFill>
                  <a:srgbClr val="595959"/>
                </a:solidFill>
              </a:rPr>
              <a:t>Reck – NEJM 2016 * Brahmer – ASCO 2017 * Brahmer – WCLC 2017 * Brahmer – Lancet Oncol 2017</a:t>
            </a:r>
          </a:p>
        </p:txBody>
      </p:sp>
      <p:sp>
        <p:nvSpPr>
          <p:cNvPr id="169988" name="CuadroTexto 9">
            <a:extLst>
              <a:ext uri="{FF2B5EF4-FFF2-40B4-BE49-F238E27FC236}">
                <a16:creationId xmlns:a16="http://schemas.microsoft.com/office/drawing/2014/main" id="{FAA3EE61-FBF7-43EC-A6F2-B9D5CEB224EB}"/>
              </a:ext>
            </a:extLst>
          </p:cNvPr>
          <p:cNvSpPr txBox="1">
            <a:spLocks noChangeArrowheads="1"/>
          </p:cNvSpPr>
          <p:nvPr/>
        </p:nvSpPr>
        <p:spPr bwMode="auto">
          <a:xfrm>
            <a:off x="933208" y="1473710"/>
            <a:ext cx="2676885" cy="4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2399" b="1">
                <a:solidFill>
                  <a:schemeClr val="bg1"/>
                </a:solidFill>
              </a:rPr>
              <a:t>PFS </a:t>
            </a:r>
            <a:r>
              <a:rPr lang="en-GB" altLang="es-CO" sz="1600" b="1">
                <a:solidFill>
                  <a:schemeClr val="bg1"/>
                </a:solidFill>
              </a:rPr>
              <a:t>(Fw: 19.1 mo.)</a:t>
            </a:r>
          </a:p>
        </p:txBody>
      </p:sp>
      <p:sp>
        <p:nvSpPr>
          <p:cNvPr id="169989" name="CuadroTexto 13">
            <a:extLst>
              <a:ext uri="{FF2B5EF4-FFF2-40B4-BE49-F238E27FC236}">
                <a16:creationId xmlns:a16="http://schemas.microsoft.com/office/drawing/2014/main" id="{08F46B02-A7FF-4D12-8443-B6C1BF043F6F}"/>
              </a:ext>
            </a:extLst>
          </p:cNvPr>
          <p:cNvSpPr txBox="1">
            <a:spLocks noChangeArrowheads="1"/>
          </p:cNvSpPr>
          <p:nvPr/>
        </p:nvSpPr>
        <p:spPr bwMode="auto">
          <a:xfrm>
            <a:off x="7287901" y="1486407"/>
            <a:ext cx="1100380" cy="4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2399" b="1">
                <a:solidFill>
                  <a:schemeClr val="bg1"/>
                </a:solidFill>
              </a:rPr>
              <a:t>OS</a:t>
            </a:r>
          </a:p>
        </p:txBody>
      </p:sp>
      <p:pic>
        <p:nvPicPr>
          <p:cNvPr id="13" name="Imagen 3">
            <a:extLst>
              <a:ext uri="{FF2B5EF4-FFF2-40B4-BE49-F238E27FC236}">
                <a16:creationId xmlns:a16="http://schemas.microsoft.com/office/drawing/2014/main" id="{42B9FE59-F0F6-478F-916D-CC75EFB6FFEC}"/>
              </a:ext>
            </a:extLst>
          </p:cNvPr>
          <p:cNvPicPr>
            <a:picLocks noChangeAspect="1"/>
          </p:cNvPicPr>
          <p:nvPr/>
        </p:nvPicPr>
        <p:blipFill rotWithShape="1">
          <a:blip r:embed="rId3"/>
          <a:srcRect l="5000" t="12830" b="19511"/>
          <a:stretch/>
        </p:blipFill>
        <p:spPr bwMode="auto">
          <a:xfrm>
            <a:off x="1168095" y="1473709"/>
            <a:ext cx="10699080" cy="4731634"/>
          </a:xfrm>
          <a:prstGeom prst="rect">
            <a:avLst/>
          </a:prstGeom>
          <a:noFill/>
          <a:ln w="9525">
            <a:solidFill>
              <a:schemeClr val="tx1">
                <a:lumMod val="65000"/>
                <a:lumOff val="35000"/>
              </a:schemeClr>
            </a:solidFill>
            <a:prstDash val="dot"/>
            <a:miter lim="800000"/>
            <a:headEnd/>
            <a:tailEnd/>
          </a:ln>
          <a:extLst>
            <a:ext uri="{909E8E84-426E-40dd-AFC4-6F175D3DCCD1}"/>
          </a:extLst>
        </p:spPr>
      </p:pic>
      <p:sp>
        <p:nvSpPr>
          <p:cNvPr id="169991" name="CuadroTexto 7">
            <a:extLst>
              <a:ext uri="{FF2B5EF4-FFF2-40B4-BE49-F238E27FC236}">
                <a16:creationId xmlns:a16="http://schemas.microsoft.com/office/drawing/2014/main" id="{B3B4D2E7-8398-4447-B115-AF2CF55839EC}"/>
              </a:ext>
            </a:extLst>
          </p:cNvPr>
          <p:cNvSpPr txBox="1">
            <a:spLocks noChangeArrowheads="1"/>
          </p:cNvSpPr>
          <p:nvPr/>
        </p:nvSpPr>
        <p:spPr bwMode="auto">
          <a:xfrm>
            <a:off x="427455" y="1342511"/>
            <a:ext cx="538930" cy="461537"/>
          </a:xfrm>
          <a:prstGeom prst="rect">
            <a:avLst/>
          </a:prstGeom>
          <a:solidFill>
            <a:srgbClr val="008B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2399" b="1">
                <a:solidFill>
                  <a:schemeClr val="bg1"/>
                </a:solidFill>
              </a:rPr>
              <a:t>OS</a:t>
            </a:r>
          </a:p>
        </p:txBody>
      </p:sp>
      <p:sp>
        <p:nvSpPr>
          <p:cNvPr id="169992" name="CuadroTexto 8">
            <a:extLst>
              <a:ext uri="{FF2B5EF4-FFF2-40B4-BE49-F238E27FC236}">
                <a16:creationId xmlns:a16="http://schemas.microsoft.com/office/drawing/2014/main" id="{0D07B56E-993D-4201-A741-F03AED87CA16}"/>
              </a:ext>
            </a:extLst>
          </p:cNvPr>
          <p:cNvSpPr txBox="1">
            <a:spLocks noChangeArrowheads="1"/>
          </p:cNvSpPr>
          <p:nvPr/>
        </p:nvSpPr>
        <p:spPr bwMode="auto">
          <a:xfrm>
            <a:off x="2700575" y="1454666"/>
            <a:ext cx="1643399" cy="66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1866">
                <a:solidFill>
                  <a:srgbClr val="008B7C"/>
                </a:solidFill>
              </a:rPr>
              <a:t>(Fw: 25.2 mo.) </a:t>
            </a:r>
          </a:p>
          <a:p>
            <a:pPr algn="ctr" eaLnBrk="1" hangingPunct="1">
              <a:spcBef>
                <a:spcPct val="0"/>
              </a:spcBef>
              <a:buFontTx/>
              <a:buNone/>
            </a:pPr>
            <a:r>
              <a:rPr lang="en-GB" altLang="es-CO" sz="1866">
                <a:solidFill>
                  <a:srgbClr val="008B7C"/>
                </a:solidFill>
              </a:rPr>
              <a:t>54% crossover</a:t>
            </a:r>
          </a:p>
        </p:txBody>
      </p:sp>
      <p:sp>
        <p:nvSpPr>
          <p:cNvPr id="169993" name="CuadroTexto 15">
            <a:extLst>
              <a:ext uri="{FF2B5EF4-FFF2-40B4-BE49-F238E27FC236}">
                <a16:creationId xmlns:a16="http://schemas.microsoft.com/office/drawing/2014/main" id="{09C9ABF7-B0BF-4F83-AE11-C0759C906812}"/>
              </a:ext>
            </a:extLst>
          </p:cNvPr>
          <p:cNvSpPr txBox="1">
            <a:spLocks noChangeArrowheads="1"/>
          </p:cNvSpPr>
          <p:nvPr/>
        </p:nvSpPr>
        <p:spPr bwMode="auto">
          <a:xfrm>
            <a:off x="7817175" y="4599213"/>
            <a:ext cx="3216009" cy="9537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s-CO" sz="1866" b="1">
                <a:solidFill>
                  <a:srgbClr val="595959"/>
                </a:solidFill>
              </a:rPr>
              <a:t>Not selected patients</a:t>
            </a:r>
          </a:p>
          <a:p>
            <a:pPr algn="ctr" eaLnBrk="1" hangingPunct="1">
              <a:spcBef>
                <a:spcPct val="0"/>
              </a:spcBef>
              <a:buFontTx/>
              <a:buNone/>
            </a:pPr>
            <a:r>
              <a:rPr lang="en-GB" altLang="es-CO" sz="1866" b="1">
                <a:solidFill>
                  <a:srgbClr val="008B7C"/>
                </a:solidFill>
              </a:rPr>
              <a:t>If PD-L1≥ 50%, Pembrolizumab</a:t>
            </a:r>
          </a:p>
          <a:p>
            <a:pPr algn="ctr" eaLnBrk="1" hangingPunct="1">
              <a:spcBef>
                <a:spcPct val="0"/>
              </a:spcBef>
              <a:buFontTx/>
              <a:buNone/>
            </a:pPr>
            <a:r>
              <a:rPr lang="en-GB" altLang="es-CO" sz="1866" b="1">
                <a:solidFill>
                  <a:srgbClr val="008B7C"/>
                </a:solidFill>
              </a:rPr>
              <a:t>better 1</a:t>
            </a:r>
            <a:r>
              <a:rPr lang="en-GB" altLang="es-CO" sz="1866" b="1" baseline="30000">
                <a:solidFill>
                  <a:srgbClr val="008B7C"/>
                </a:solidFill>
              </a:rPr>
              <a:t>st</a:t>
            </a:r>
            <a:r>
              <a:rPr lang="en-GB" altLang="es-CO" sz="1866" b="1">
                <a:solidFill>
                  <a:srgbClr val="008B7C"/>
                </a:solidFill>
              </a:rPr>
              <a:t> than 2</a:t>
            </a:r>
            <a:r>
              <a:rPr lang="en-GB" altLang="es-CO" sz="1866" b="1" baseline="30000">
                <a:solidFill>
                  <a:srgbClr val="008B7C"/>
                </a:solidFill>
              </a:rPr>
              <a:t>nd</a:t>
            </a:r>
            <a:r>
              <a:rPr lang="en-GB" altLang="es-CO" sz="1866" b="1">
                <a:solidFill>
                  <a:srgbClr val="008B7C"/>
                </a:solidFill>
              </a:rPr>
              <a:t> line</a:t>
            </a:r>
          </a:p>
        </p:txBody>
      </p:sp>
      <p:sp>
        <p:nvSpPr>
          <p:cNvPr id="17" name="Flecha arriba 16">
            <a:extLst>
              <a:ext uri="{FF2B5EF4-FFF2-40B4-BE49-F238E27FC236}">
                <a16:creationId xmlns:a16="http://schemas.microsoft.com/office/drawing/2014/main" id="{FE2C4F0C-045E-46D0-A56B-CC9F4E6556BE}"/>
              </a:ext>
            </a:extLst>
          </p:cNvPr>
          <p:cNvSpPr>
            <a:spLocks noChangeArrowheads="1"/>
          </p:cNvSpPr>
          <p:nvPr/>
        </p:nvSpPr>
        <p:spPr bwMode="auto">
          <a:xfrm>
            <a:off x="9285515" y="4133667"/>
            <a:ext cx="232773" cy="414759"/>
          </a:xfrm>
          <a:prstGeom prst="upArrow">
            <a:avLst>
              <a:gd name="adj1" fmla="val 50000"/>
              <a:gd name="adj2" fmla="val 49998"/>
            </a:avLst>
          </a:prstGeom>
          <a:solidFill>
            <a:srgbClr val="FF0000"/>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GB" sz="2399">
              <a:solidFill>
                <a:schemeClr val="lt1"/>
              </a:solidFill>
            </a:endParaRPr>
          </a:p>
        </p:txBody>
      </p:sp>
      <p:sp>
        <p:nvSpPr>
          <p:cNvPr id="169995" name="CuadroTexto 2">
            <a:extLst>
              <a:ext uri="{FF2B5EF4-FFF2-40B4-BE49-F238E27FC236}">
                <a16:creationId xmlns:a16="http://schemas.microsoft.com/office/drawing/2014/main" id="{857950E2-E225-4265-A2FD-FAAF8D9CA9F9}"/>
              </a:ext>
            </a:extLst>
          </p:cNvPr>
          <p:cNvSpPr txBox="1">
            <a:spLocks noChangeArrowheads="1"/>
          </p:cNvSpPr>
          <p:nvPr/>
        </p:nvSpPr>
        <p:spPr bwMode="auto">
          <a:xfrm>
            <a:off x="10995336" y="5621296"/>
            <a:ext cx="691215" cy="46153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2399" b="1">
                <a:solidFill>
                  <a:schemeClr val="bg1"/>
                </a:solidFill>
              </a:rPr>
              <a:t>QoL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ítulo 1">
            <a:extLst>
              <a:ext uri="{FF2B5EF4-FFF2-40B4-BE49-F238E27FC236}">
                <a16:creationId xmlns:a16="http://schemas.microsoft.com/office/drawing/2014/main" id="{47096DA5-CF2E-4D77-A54D-109C22EEA5C9}"/>
              </a:ext>
            </a:extLst>
          </p:cNvPr>
          <p:cNvSpPr>
            <a:spLocks noGrp="1"/>
          </p:cNvSpPr>
          <p:nvPr>
            <p:ph type="title"/>
          </p:nvPr>
        </p:nvSpPr>
        <p:spPr>
          <a:xfrm>
            <a:off x="609441" y="163835"/>
            <a:ext cx="10969943" cy="1009386"/>
          </a:xfrm>
        </p:spPr>
        <p:txBody>
          <a:bodyPr/>
          <a:lstStyle/>
          <a:p>
            <a:pPr algn="l"/>
            <a:r>
              <a:rPr lang="en-GB" altLang="es-CO" sz="4799" b="1">
                <a:solidFill>
                  <a:srgbClr val="595959"/>
                </a:solidFill>
                <a:latin typeface="Arial" panose="020B0604020202020204" pitchFamily="34" charset="0"/>
                <a:cs typeface="Arial" panose="020B0604020202020204" pitchFamily="34" charset="0"/>
              </a:rPr>
              <a:t>Synergistic strategies with ICI</a:t>
            </a:r>
          </a:p>
        </p:txBody>
      </p:sp>
      <p:pic>
        <p:nvPicPr>
          <p:cNvPr id="199683" name="Imagen 2">
            <a:extLst>
              <a:ext uri="{FF2B5EF4-FFF2-40B4-BE49-F238E27FC236}">
                <a16:creationId xmlns:a16="http://schemas.microsoft.com/office/drawing/2014/main" id="{00D38A9F-2A86-4E45-8565-207A440060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892" y="1173221"/>
            <a:ext cx="8777647" cy="521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CuadroTexto 3">
            <a:extLst>
              <a:ext uri="{FF2B5EF4-FFF2-40B4-BE49-F238E27FC236}">
                <a16:creationId xmlns:a16="http://schemas.microsoft.com/office/drawing/2014/main" id="{7D4D3AA5-7925-43BB-A243-04D7B6E14826}"/>
              </a:ext>
            </a:extLst>
          </p:cNvPr>
          <p:cNvSpPr txBox="1">
            <a:spLocks noChangeArrowheads="1"/>
          </p:cNvSpPr>
          <p:nvPr/>
        </p:nvSpPr>
        <p:spPr bwMode="auto">
          <a:xfrm>
            <a:off x="4632177" y="6391562"/>
            <a:ext cx="3135538"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s-CO" sz="1866">
                <a:solidFill>
                  <a:srgbClr val="595959"/>
                </a:solidFill>
              </a:rPr>
              <a:t>Melero – Nat Rev Cancer 2015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BA0AF-4F21-4B0C-A032-0C40F7E19EFB}"/>
              </a:ext>
            </a:extLst>
          </p:cNvPr>
          <p:cNvSpPr>
            <a:spLocks noGrp="1"/>
          </p:cNvSpPr>
          <p:nvPr>
            <p:ph type="title"/>
          </p:nvPr>
        </p:nvSpPr>
        <p:spPr>
          <a:xfrm>
            <a:off x="609441" y="275988"/>
            <a:ext cx="10969943" cy="761802"/>
          </a:xfrm>
        </p:spPr>
        <p:txBody>
          <a:bodyPr rtlCol="0">
            <a:noAutofit/>
          </a:bodyPr>
          <a:lstStyle/>
          <a:p>
            <a:pPr defTabSz="1217798">
              <a:defRPr/>
            </a:pPr>
            <a:r>
              <a:rPr lang="en-GB" sz="4799" dirty="0">
                <a:solidFill>
                  <a:schemeClr val="tx1">
                    <a:lumMod val="65000"/>
                    <a:lumOff val="35000"/>
                  </a:schemeClr>
                </a:solidFill>
                <a:latin typeface="Arial"/>
                <a:ea typeface="ＭＳ Ｐゴシック" charset="0"/>
                <a:cs typeface="Arial"/>
              </a:rPr>
              <a:t>KEYNOTE 189 </a:t>
            </a:r>
          </a:p>
        </p:txBody>
      </p:sp>
      <p:sp>
        <p:nvSpPr>
          <p:cNvPr id="201731" name="CuadroTexto 2">
            <a:extLst>
              <a:ext uri="{FF2B5EF4-FFF2-40B4-BE49-F238E27FC236}">
                <a16:creationId xmlns:a16="http://schemas.microsoft.com/office/drawing/2014/main" id="{0A35BADF-5D98-4AD7-8C03-BE9C28D105E1}"/>
              </a:ext>
            </a:extLst>
          </p:cNvPr>
          <p:cNvSpPr txBox="1">
            <a:spLocks noChangeArrowheads="1"/>
          </p:cNvSpPr>
          <p:nvPr/>
        </p:nvSpPr>
        <p:spPr bwMode="auto">
          <a:xfrm>
            <a:off x="5112535" y="6372518"/>
            <a:ext cx="2202847"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spcAft>
                <a:spcPct val="0"/>
              </a:spcAft>
              <a:buClrTx/>
              <a:buFontTx/>
              <a:buNone/>
            </a:pPr>
            <a:r>
              <a:rPr lang="en-GB" altLang="es-CO" sz="1866">
                <a:solidFill>
                  <a:srgbClr val="595959"/>
                </a:solidFill>
                <a:latin typeface="Calibri" panose="020F0502020204030204" pitchFamily="34" charset="0"/>
              </a:rPr>
              <a:t>Gandhi – NEJM 2018</a:t>
            </a:r>
          </a:p>
        </p:txBody>
      </p:sp>
      <p:pic>
        <p:nvPicPr>
          <p:cNvPr id="201732" name="Imagen 3">
            <a:extLst>
              <a:ext uri="{FF2B5EF4-FFF2-40B4-BE49-F238E27FC236}">
                <a16:creationId xmlns:a16="http://schemas.microsoft.com/office/drawing/2014/main" id="{1EF742CA-5766-488B-9836-B81A893530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441" y="1124551"/>
            <a:ext cx="10969943" cy="491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B0D3F52A-478F-479A-8F0F-EAAA1683CBEE}"/>
              </a:ext>
            </a:extLst>
          </p:cNvPr>
          <p:cNvSpPr>
            <a:spLocks noChangeArrowheads="1"/>
          </p:cNvSpPr>
          <p:nvPr/>
        </p:nvSpPr>
        <p:spPr bwMode="auto">
          <a:xfrm>
            <a:off x="9605049" y="1469478"/>
            <a:ext cx="967064" cy="725828"/>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GB" sz="2399">
              <a:solidFill>
                <a:schemeClr val="lt1"/>
              </a:solidFill>
            </a:endParaRPr>
          </a:p>
        </p:txBody>
      </p:sp>
      <p:sp>
        <p:nvSpPr>
          <p:cNvPr id="201734" name="CuadroTexto 5">
            <a:extLst>
              <a:ext uri="{FF2B5EF4-FFF2-40B4-BE49-F238E27FC236}">
                <a16:creationId xmlns:a16="http://schemas.microsoft.com/office/drawing/2014/main" id="{E92CD590-23D0-4C66-A476-EC5704D3ACCB}"/>
              </a:ext>
            </a:extLst>
          </p:cNvPr>
          <p:cNvSpPr txBox="1">
            <a:spLocks noChangeArrowheads="1"/>
          </p:cNvSpPr>
          <p:nvPr/>
        </p:nvSpPr>
        <p:spPr bwMode="auto">
          <a:xfrm>
            <a:off x="9933045" y="4544194"/>
            <a:ext cx="1817036" cy="379463"/>
          </a:xfrm>
          <a:prstGeom prst="rect">
            <a:avLst/>
          </a:prstGeom>
          <a:solidFill>
            <a:srgbClr val="008B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spcAft>
                <a:spcPct val="0"/>
              </a:spcAft>
              <a:buClrTx/>
              <a:buFontTx/>
              <a:buNone/>
            </a:pPr>
            <a:r>
              <a:rPr lang="en-GB" altLang="es-CO" sz="1866" b="1">
                <a:solidFill>
                  <a:schemeClr val="bg1"/>
                </a:solidFill>
                <a:latin typeface="Calibri" panose="020F0502020204030204" pitchFamily="34" charset="0"/>
              </a:rPr>
              <a:t>41.3% Crossover</a:t>
            </a:r>
          </a:p>
        </p:txBody>
      </p:sp>
      <p:sp>
        <p:nvSpPr>
          <p:cNvPr id="201735" name="CuadroTexto 6">
            <a:extLst>
              <a:ext uri="{FF2B5EF4-FFF2-40B4-BE49-F238E27FC236}">
                <a16:creationId xmlns:a16="http://schemas.microsoft.com/office/drawing/2014/main" id="{9DD8951E-2B1D-40D3-85FE-9AFED5520D1D}"/>
              </a:ext>
            </a:extLst>
          </p:cNvPr>
          <p:cNvSpPr txBox="1">
            <a:spLocks noChangeArrowheads="1"/>
          </p:cNvSpPr>
          <p:nvPr/>
        </p:nvSpPr>
        <p:spPr bwMode="auto">
          <a:xfrm>
            <a:off x="3990994" y="4597096"/>
            <a:ext cx="1996059" cy="12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spcAft>
                <a:spcPct val="0"/>
              </a:spcAft>
              <a:buClrTx/>
              <a:buFontTx/>
              <a:buNone/>
            </a:pPr>
            <a:r>
              <a:rPr lang="en-GB" altLang="es-CO" sz="1866" b="1">
                <a:solidFill>
                  <a:srgbClr val="595959"/>
                </a:solidFill>
                <a:latin typeface="Calibri" panose="020F0502020204030204" pitchFamily="34" charset="0"/>
              </a:rPr>
              <a:t>17% stable BM</a:t>
            </a:r>
          </a:p>
          <a:p>
            <a:pPr eaLnBrk="1" hangingPunct="1">
              <a:lnSpc>
                <a:spcPct val="100000"/>
              </a:lnSpc>
              <a:spcBef>
                <a:spcPct val="0"/>
              </a:spcBef>
              <a:spcAft>
                <a:spcPct val="0"/>
              </a:spcAft>
              <a:buClrTx/>
              <a:buFontTx/>
              <a:buNone/>
            </a:pPr>
            <a:r>
              <a:rPr lang="en-GB" altLang="es-CO" sz="1866" b="1">
                <a:solidFill>
                  <a:srgbClr val="595959"/>
                </a:solidFill>
                <a:latin typeface="Calibri" panose="020F0502020204030204" pitchFamily="34" charset="0"/>
              </a:rPr>
              <a:t>~30% PD-L1 ≥ 50%</a:t>
            </a:r>
          </a:p>
          <a:p>
            <a:pPr eaLnBrk="1" hangingPunct="1">
              <a:lnSpc>
                <a:spcPct val="100000"/>
              </a:lnSpc>
              <a:spcBef>
                <a:spcPct val="0"/>
              </a:spcBef>
              <a:spcAft>
                <a:spcPct val="0"/>
              </a:spcAft>
              <a:buClrTx/>
              <a:buFontTx/>
              <a:buNone/>
            </a:pPr>
            <a:r>
              <a:rPr lang="en-GB" altLang="es-CO" sz="1866" b="1">
                <a:solidFill>
                  <a:srgbClr val="595959"/>
                </a:solidFill>
                <a:latin typeface="Calibri" panose="020F0502020204030204" pitchFamily="34" charset="0"/>
              </a:rPr>
              <a:t>~70% CBDCA</a:t>
            </a:r>
          </a:p>
          <a:p>
            <a:pPr eaLnBrk="1" hangingPunct="1">
              <a:lnSpc>
                <a:spcPct val="100000"/>
              </a:lnSpc>
              <a:spcBef>
                <a:spcPct val="0"/>
              </a:spcBef>
              <a:spcAft>
                <a:spcPct val="0"/>
              </a:spcAft>
              <a:buClrTx/>
              <a:buFontTx/>
              <a:buNone/>
            </a:pPr>
            <a:r>
              <a:rPr lang="en-GB" altLang="es-CO" sz="1866" b="1">
                <a:solidFill>
                  <a:srgbClr val="595959"/>
                </a:solidFill>
                <a:latin typeface="Calibri" panose="020F0502020204030204" pitchFamily="34" charset="0"/>
              </a:rPr>
              <a:t>~88% smokers</a:t>
            </a:r>
          </a:p>
        </p:txBody>
      </p:sp>
      <p:sp>
        <p:nvSpPr>
          <p:cNvPr id="8" name="CuadroTexto 7">
            <a:extLst>
              <a:ext uri="{FF2B5EF4-FFF2-40B4-BE49-F238E27FC236}">
                <a16:creationId xmlns:a16="http://schemas.microsoft.com/office/drawing/2014/main" id="{7F0FF156-C12F-469B-875F-E63CF0166D65}"/>
              </a:ext>
            </a:extLst>
          </p:cNvPr>
          <p:cNvSpPr txBox="1"/>
          <p:nvPr/>
        </p:nvSpPr>
        <p:spPr>
          <a:xfrm>
            <a:off x="501520" y="6080494"/>
            <a:ext cx="3644780" cy="461537"/>
          </a:xfrm>
          <a:prstGeom prst="rect">
            <a:avLst/>
          </a:prstGeom>
          <a:noFill/>
        </p:spPr>
        <p:txBody>
          <a:bodyPr wrap="none">
            <a:spAutoFit/>
          </a:bodyPr>
          <a:lstStyle/>
          <a:p>
            <a:pPr eaLnBrk="1" hangingPunct="1">
              <a:defRPr/>
            </a:pPr>
            <a:r>
              <a:rPr lang="en-GB" sz="2399" b="1" dirty="0">
                <a:latin typeface="Calibri" charset="0"/>
                <a:ea typeface="ＭＳ Ｐゴシック" charset="0"/>
                <a:cs typeface="ＭＳ Ｐゴシック" charset="0"/>
              </a:rPr>
              <a:t>Primary endpoint: </a:t>
            </a:r>
            <a:r>
              <a:rPr lang="en-GB" sz="2399" b="1" dirty="0">
                <a:solidFill>
                  <a:schemeClr val="tx1">
                    <a:lumMod val="65000"/>
                    <a:lumOff val="35000"/>
                  </a:schemeClr>
                </a:solidFill>
                <a:latin typeface="Calibri" charset="0"/>
                <a:ea typeface="ＭＳ Ｐゴシック" charset="0"/>
                <a:cs typeface="ＭＳ Ｐゴシック" charset="0"/>
              </a:rPr>
              <a:t>OS / PFS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0CE8ED-2EC5-4877-8553-86CD75D68168}"/>
              </a:ext>
            </a:extLst>
          </p:cNvPr>
          <p:cNvSpPr>
            <a:spLocks noGrp="1"/>
          </p:cNvSpPr>
          <p:nvPr>
            <p:ph type="title"/>
          </p:nvPr>
        </p:nvSpPr>
        <p:spPr>
          <a:xfrm>
            <a:off x="609441" y="275989"/>
            <a:ext cx="10969943" cy="649648"/>
          </a:xfrm>
        </p:spPr>
        <p:txBody>
          <a:bodyPr rtlCol="0">
            <a:noAutofit/>
          </a:bodyPr>
          <a:lstStyle/>
          <a:p>
            <a:pPr defTabSz="1217798">
              <a:defRPr/>
            </a:pPr>
            <a:r>
              <a:rPr lang="en-GB" sz="4799" dirty="0">
                <a:solidFill>
                  <a:schemeClr val="tx1">
                    <a:lumMod val="65000"/>
                    <a:lumOff val="35000"/>
                  </a:schemeClr>
                </a:solidFill>
                <a:latin typeface="Arial"/>
                <a:ea typeface="ＭＳ Ｐゴシック" charset="0"/>
                <a:cs typeface="Arial"/>
              </a:rPr>
              <a:t>KEYNOTE 189</a:t>
            </a:r>
          </a:p>
        </p:txBody>
      </p:sp>
      <p:sp>
        <p:nvSpPr>
          <p:cNvPr id="202755" name="CuadroTexto 2">
            <a:extLst>
              <a:ext uri="{FF2B5EF4-FFF2-40B4-BE49-F238E27FC236}">
                <a16:creationId xmlns:a16="http://schemas.microsoft.com/office/drawing/2014/main" id="{FAE67271-F559-4E02-8298-5FB690D07A65}"/>
              </a:ext>
            </a:extLst>
          </p:cNvPr>
          <p:cNvSpPr txBox="1">
            <a:spLocks noChangeArrowheads="1"/>
          </p:cNvSpPr>
          <p:nvPr/>
        </p:nvSpPr>
        <p:spPr bwMode="auto">
          <a:xfrm>
            <a:off x="5112535" y="6372518"/>
            <a:ext cx="2202847"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spcAft>
                <a:spcPct val="0"/>
              </a:spcAft>
              <a:buClrTx/>
              <a:buFontTx/>
              <a:buNone/>
            </a:pPr>
            <a:r>
              <a:rPr lang="en-GB" altLang="es-CO" sz="1866">
                <a:solidFill>
                  <a:srgbClr val="595959"/>
                </a:solidFill>
                <a:latin typeface="Calibri" panose="020F0502020204030204" pitchFamily="34" charset="0"/>
              </a:rPr>
              <a:t>Gandhi – NEJM 2018</a:t>
            </a:r>
          </a:p>
        </p:txBody>
      </p:sp>
      <p:pic>
        <p:nvPicPr>
          <p:cNvPr id="202756" name="Imagen 4">
            <a:extLst>
              <a:ext uri="{FF2B5EF4-FFF2-40B4-BE49-F238E27FC236}">
                <a16:creationId xmlns:a16="http://schemas.microsoft.com/office/drawing/2014/main" id="{125BFB32-DC9B-4D8F-B23D-513C22DC40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442" y="1664160"/>
            <a:ext cx="5446881" cy="413065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02757" name="CuadroTexto 5">
            <a:extLst>
              <a:ext uri="{FF2B5EF4-FFF2-40B4-BE49-F238E27FC236}">
                <a16:creationId xmlns:a16="http://schemas.microsoft.com/office/drawing/2014/main" id="{454743FC-024A-425C-8012-139FAA06DA40}"/>
              </a:ext>
            </a:extLst>
          </p:cNvPr>
          <p:cNvSpPr txBox="1">
            <a:spLocks noChangeArrowheads="1"/>
          </p:cNvSpPr>
          <p:nvPr/>
        </p:nvSpPr>
        <p:spPr bwMode="auto">
          <a:xfrm>
            <a:off x="742757" y="1230358"/>
            <a:ext cx="538930" cy="461537"/>
          </a:xfrm>
          <a:prstGeom prst="rect">
            <a:avLst/>
          </a:prstGeom>
          <a:solidFill>
            <a:srgbClr val="008B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spcAft>
                <a:spcPct val="0"/>
              </a:spcAft>
              <a:buClrTx/>
              <a:buFontTx/>
              <a:buNone/>
            </a:pPr>
            <a:r>
              <a:rPr lang="en-GB" altLang="es-CO" sz="2399" b="1">
                <a:solidFill>
                  <a:schemeClr val="bg1"/>
                </a:solidFill>
                <a:latin typeface="Calibri" panose="020F0502020204030204" pitchFamily="34" charset="0"/>
              </a:rPr>
              <a:t>OS</a:t>
            </a:r>
          </a:p>
        </p:txBody>
      </p:sp>
      <p:sp>
        <p:nvSpPr>
          <p:cNvPr id="7" name="Rectángulo 6">
            <a:extLst>
              <a:ext uri="{FF2B5EF4-FFF2-40B4-BE49-F238E27FC236}">
                <a16:creationId xmlns:a16="http://schemas.microsoft.com/office/drawing/2014/main" id="{2301F3B2-8CA6-4C7C-8622-9FF5D2F07A15}"/>
              </a:ext>
            </a:extLst>
          </p:cNvPr>
          <p:cNvSpPr/>
          <p:nvPr/>
        </p:nvSpPr>
        <p:spPr>
          <a:xfrm>
            <a:off x="1582854" y="1253634"/>
            <a:ext cx="3444276" cy="461537"/>
          </a:xfrm>
          <a:prstGeom prst="rect">
            <a:avLst/>
          </a:prstGeom>
        </p:spPr>
        <p:txBody>
          <a:bodyPr wrap="none">
            <a:spAutoFit/>
          </a:bodyPr>
          <a:lstStyle/>
          <a:p>
            <a:pPr eaLnBrk="1" hangingPunct="1">
              <a:defRPr/>
            </a:pPr>
            <a:r>
              <a:rPr lang="en-GB" sz="2399" b="1" dirty="0">
                <a:solidFill>
                  <a:srgbClr val="0000FF"/>
                </a:solidFill>
                <a:latin typeface="Calibri" charset="0"/>
                <a:ea typeface="ＭＳ Ｐゴシック" charset="0"/>
                <a:cs typeface="ＭＳ Ｐゴシック" charset="0"/>
              </a:rPr>
              <a:t>NR</a:t>
            </a:r>
            <a:r>
              <a:rPr lang="en-GB" sz="2399" b="1" dirty="0">
                <a:solidFill>
                  <a:schemeClr val="tx1">
                    <a:lumMod val="65000"/>
                    <a:lumOff val="35000"/>
                  </a:schemeClr>
                </a:solidFill>
                <a:latin typeface="Calibri" charset="0"/>
                <a:ea typeface="ＭＳ Ｐゴシック" charset="0"/>
                <a:cs typeface="ＭＳ Ｐゴシック" charset="0"/>
              </a:rPr>
              <a:t> </a:t>
            </a:r>
            <a:r>
              <a:rPr lang="en-GB" sz="2399" b="1" i="1" dirty="0">
                <a:solidFill>
                  <a:schemeClr val="tx1">
                    <a:lumMod val="65000"/>
                    <a:lumOff val="35000"/>
                  </a:schemeClr>
                </a:solidFill>
                <a:latin typeface="Calibri" charset="0"/>
                <a:ea typeface="ＭＳ Ｐゴシック" charset="0"/>
                <a:cs typeface="ＭＳ Ｐゴシック" charset="0"/>
              </a:rPr>
              <a:t>vs</a:t>
            </a:r>
            <a:r>
              <a:rPr lang="en-GB" sz="2399" b="1" dirty="0">
                <a:solidFill>
                  <a:schemeClr val="tx1">
                    <a:lumMod val="65000"/>
                    <a:lumOff val="35000"/>
                  </a:schemeClr>
                </a:solidFill>
                <a:latin typeface="Calibri" charset="0"/>
                <a:ea typeface="ＭＳ Ｐゴシック" charset="0"/>
                <a:cs typeface="ＭＳ Ｐゴシック" charset="0"/>
              </a:rPr>
              <a:t>. </a:t>
            </a:r>
            <a:r>
              <a:rPr lang="en-GB" sz="2399" b="1" dirty="0">
                <a:solidFill>
                  <a:srgbClr val="FF0000"/>
                </a:solidFill>
                <a:latin typeface="Calibri" charset="0"/>
                <a:ea typeface="ＭＳ Ｐゴシック" charset="0"/>
                <a:cs typeface="ＭＳ Ｐゴシック" charset="0"/>
              </a:rPr>
              <a:t>11.3</a:t>
            </a:r>
            <a:r>
              <a:rPr lang="en-GB" sz="2399" b="1" dirty="0">
                <a:solidFill>
                  <a:schemeClr val="tx1">
                    <a:lumMod val="65000"/>
                    <a:lumOff val="35000"/>
                  </a:schemeClr>
                </a:solidFill>
                <a:latin typeface="Calibri" charset="0"/>
                <a:ea typeface="ＭＳ Ｐゴシック" charset="0"/>
                <a:cs typeface="ＭＳ Ｐゴシック" charset="0"/>
              </a:rPr>
              <a:t> mo., HR: 0.49 </a:t>
            </a:r>
            <a:endParaRPr lang="en-GB" sz="2399" dirty="0">
              <a:solidFill>
                <a:schemeClr val="tx1">
                  <a:lumMod val="65000"/>
                  <a:lumOff val="35000"/>
                </a:schemeClr>
              </a:solidFill>
              <a:latin typeface="Calibri" charset="0"/>
              <a:ea typeface="ＭＳ Ｐゴシック" charset="0"/>
              <a:cs typeface="ＭＳ Ｐゴシック" charset="0"/>
            </a:endParaRPr>
          </a:p>
        </p:txBody>
      </p:sp>
      <p:pic>
        <p:nvPicPr>
          <p:cNvPr id="202759" name="Imagen 9">
            <a:extLst>
              <a:ext uri="{FF2B5EF4-FFF2-40B4-BE49-F238E27FC236}">
                <a16:creationId xmlns:a16="http://schemas.microsoft.com/office/drawing/2014/main" id="{0125C7AF-95AD-490F-BDAB-8BAB461521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889" y="1664160"/>
            <a:ext cx="5330494" cy="431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0" name="CuadroTexto 10">
            <a:extLst>
              <a:ext uri="{FF2B5EF4-FFF2-40B4-BE49-F238E27FC236}">
                <a16:creationId xmlns:a16="http://schemas.microsoft.com/office/drawing/2014/main" id="{A4F3DBC8-53A0-4737-8CC5-C7CCE08646FC}"/>
              </a:ext>
            </a:extLst>
          </p:cNvPr>
          <p:cNvSpPr txBox="1">
            <a:spLocks noChangeArrowheads="1"/>
          </p:cNvSpPr>
          <p:nvPr/>
        </p:nvSpPr>
        <p:spPr bwMode="auto">
          <a:xfrm>
            <a:off x="6176941" y="1202847"/>
            <a:ext cx="631070" cy="461537"/>
          </a:xfrm>
          <a:prstGeom prst="rect">
            <a:avLst/>
          </a:prstGeom>
          <a:solidFill>
            <a:srgbClr val="008B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spcAft>
                <a:spcPct val="0"/>
              </a:spcAft>
              <a:buClrTx/>
              <a:buFontTx/>
              <a:buNone/>
            </a:pPr>
            <a:r>
              <a:rPr lang="en-GB" altLang="es-CO" sz="2399" b="1">
                <a:solidFill>
                  <a:schemeClr val="bg1"/>
                </a:solidFill>
                <a:latin typeface="Calibri" panose="020F0502020204030204" pitchFamily="34" charset="0"/>
              </a:rPr>
              <a:t>PFS</a:t>
            </a:r>
          </a:p>
        </p:txBody>
      </p:sp>
      <p:sp>
        <p:nvSpPr>
          <p:cNvPr id="12" name="Rectángulo 11">
            <a:extLst>
              <a:ext uri="{FF2B5EF4-FFF2-40B4-BE49-F238E27FC236}">
                <a16:creationId xmlns:a16="http://schemas.microsoft.com/office/drawing/2014/main" id="{B5F0C611-0798-4670-A9FF-F4140AAC43C2}"/>
              </a:ext>
            </a:extLst>
          </p:cNvPr>
          <p:cNvSpPr/>
          <p:nvPr/>
        </p:nvSpPr>
        <p:spPr>
          <a:xfrm>
            <a:off x="7019155" y="1226125"/>
            <a:ext cx="3306418" cy="461537"/>
          </a:xfrm>
          <a:prstGeom prst="rect">
            <a:avLst/>
          </a:prstGeom>
        </p:spPr>
        <p:txBody>
          <a:bodyPr wrap="none">
            <a:spAutoFit/>
          </a:bodyPr>
          <a:lstStyle/>
          <a:p>
            <a:pPr eaLnBrk="1" hangingPunct="1">
              <a:defRPr/>
            </a:pPr>
            <a:r>
              <a:rPr lang="en-GB" sz="2399" b="1" dirty="0">
                <a:solidFill>
                  <a:srgbClr val="0000FF"/>
                </a:solidFill>
                <a:latin typeface="Calibri" charset="0"/>
                <a:ea typeface="ＭＳ Ｐゴシック" charset="0"/>
                <a:cs typeface="ＭＳ Ｐゴシック" charset="0"/>
              </a:rPr>
              <a:t>8.8</a:t>
            </a:r>
            <a:r>
              <a:rPr lang="en-GB" sz="2399" b="1" dirty="0">
                <a:solidFill>
                  <a:schemeClr val="tx1">
                    <a:lumMod val="65000"/>
                    <a:lumOff val="35000"/>
                  </a:schemeClr>
                </a:solidFill>
                <a:latin typeface="Calibri" charset="0"/>
                <a:ea typeface="ＭＳ Ｐゴシック" charset="0"/>
                <a:cs typeface="ＭＳ Ｐゴシック" charset="0"/>
              </a:rPr>
              <a:t> </a:t>
            </a:r>
            <a:r>
              <a:rPr lang="en-GB" sz="2399" b="1" i="1" dirty="0">
                <a:solidFill>
                  <a:schemeClr val="tx1">
                    <a:lumMod val="65000"/>
                    <a:lumOff val="35000"/>
                  </a:schemeClr>
                </a:solidFill>
                <a:latin typeface="Calibri" charset="0"/>
                <a:ea typeface="ＭＳ Ｐゴシック" charset="0"/>
                <a:cs typeface="ＭＳ Ｐゴシック" charset="0"/>
              </a:rPr>
              <a:t>vs</a:t>
            </a:r>
            <a:r>
              <a:rPr lang="en-GB" sz="2399" b="1" dirty="0">
                <a:solidFill>
                  <a:schemeClr val="tx1">
                    <a:lumMod val="65000"/>
                    <a:lumOff val="35000"/>
                  </a:schemeClr>
                </a:solidFill>
                <a:latin typeface="Calibri" charset="0"/>
                <a:ea typeface="ＭＳ Ｐゴシック" charset="0"/>
                <a:cs typeface="ＭＳ Ｐゴシック" charset="0"/>
              </a:rPr>
              <a:t>. </a:t>
            </a:r>
            <a:r>
              <a:rPr lang="en-GB" sz="2399" b="1" dirty="0">
                <a:solidFill>
                  <a:srgbClr val="FF0000"/>
                </a:solidFill>
                <a:latin typeface="Calibri" charset="0"/>
                <a:ea typeface="ＭＳ Ｐゴシック" charset="0"/>
                <a:cs typeface="ＭＳ Ｐゴシック" charset="0"/>
              </a:rPr>
              <a:t>4.9</a:t>
            </a:r>
            <a:r>
              <a:rPr lang="en-GB" sz="2399" b="1" dirty="0">
                <a:solidFill>
                  <a:schemeClr val="tx1">
                    <a:lumMod val="65000"/>
                    <a:lumOff val="35000"/>
                  </a:schemeClr>
                </a:solidFill>
                <a:latin typeface="Calibri" charset="0"/>
                <a:ea typeface="ＭＳ Ｐゴシック" charset="0"/>
                <a:cs typeface="ＭＳ Ｐゴシック" charset="0"/>
              </a:rPr>
              <a:t> mo., HR: 0.52 </a:t>
            </a:r>
            <a:endParaRPr lang="en-GB" sz="2399" dirty="0">
              <a:solidFill>
                <a:schemeClr val="tx1">
                  <a:lumMod val="65000"/>
                  <a:lumOff val="35000"/>
                </a:schemeClr>
              </a:solidFill>
              <a:latin typeface="Calibri" charset="0"/>
              <a:ea typeface="ＭＳ Ｐゴシック" charset="0"/>
              <a:cs typeface="ＭＳ Ｐゴシック" charset="0"/>
            </a:endParaRPr>
          </a:p>
        </p:txBody>
      </p:sp>
      <p:sp>
        <p:nvSpPr>
          <p:cNvPr id="13" name="Rectángulo 12">
            <a:extLst>
              <a:ext uri="{FF2B5EF4-FFF2-40B4-BE49-F238E27FC236}">
                <a16:creationId xmlns:a16="http://schemas.microsoft.com/office/drawing/2014/main" id="{DD674781-65C0-42C7-B2B1-345561B721B8}"/>
              </a:ext>
            </a:extLst>
          </p:cNvPr>
          <p:cNvSpPr/>
          <p:nvPr/>
        </p:nvSpPr>
        <p:spPr>
          <a:xfrm>
            <a:off x="4137007" y="5803282"/>
            <a:ext cx="3885103" cy="461537"/>
          </a:xfrm>
          <a:prstGeom prst="rect">
            <a:avLst/>
          </a:prstGeom>
          <a:ln>
            <a:solidFill>
              <a:srgbClr val="008B7C"/>
            </a:solidFill>
          </a:ln>
        </p:spPr>
        <p:txBody>
          <a:bodyPr wrap="none">
            <a:spAutoFit/>
          </a:bodyPr>
          <a:lstStyle/>
          <a:p>
            <a:pPr eaLnBrk="1" hangingPunct="1">
              <a:defRPr/>
            </a:pPr>
            <a:r>
              <a:rPr lang="en-GB" sz="2399" b="1" dirty="0">
                <a:solidFill>
                  <a:schemeClr val="tx1">
                    <a:lumMod val="65000"/>
                    <a:lumOff val="35000"/>
                  </a:schemeClr>
                </a:solidFill>
                <a:latin typeface="Calibri" charset="0"/>
                <a:ea typeface="ＭＳ Ｐゴシック" charset="0"/>
                <a:cs typeface="ＭＳ Ｐゴシック" charset="0"/>
              </a:rPr>
              <a:t>RR: </a:t>
            </a:r>
            <a:r>
              <a:rPr lang="en-GB" sz="2399" b="1" dirty="0">
                <a:solidFill>
                  <a:srgbClr val="0000FF"/>
                </a:solidFill>
                <a:latin typeface="Calibri" charset="0"/>
                <a:ea typeface="ＭＳ Ｐゴシック" charset="0"/>
                <a:cs typeface="ＭＳ Ｐゴシック" charset="0"/>
              </a:rPr>
              <a:t>47.6% </a:t>
            </a:r>
            <a:r>
              <a:rPr lang="en-GB" sz="2399" b="1" i="1" dirty="0">
                <a:solidFill>
                  <a:schemeClr val="tx1">
                    <a:lumMod val="65000"/>
                    <a:lumOff val="35000"/>
                  </a:schemeClr>
                </a:solidFill>
                <a:latin typeface="Calibri" charset="0"/>
                <a:ea typeface="ＭＳ Ｐゴシック" charset="0"/>
                <a:cs typeface="ＭＳ Ｐゴシック" charset="0"/>
              </a:rPr>
              <a:t>vs</a:t>
            </a:r>
            <a:r>
              <a:rPr lang="en-GB" sz="2399" b="1" dirty="0">
                <a:solidFill>
                  <a:schemeClr val="tx1">
                    <a:lumMod val="65000"/>
                    <a:lumOff val="35000"/>
                  </a:schemeClr>
                </a:solidFill>
                <a:latin typeface="Calibri" charset="0"/>
                <a:ea typeface="ＭＳ Ｐゴシック" charset="0"/>
                <a:cs typeface="ＭＳ Ｐゴシック" charset="0"/>
              </a:rPr>
              <a:t>. </a:t>
            </a:r>
            <a:r>
              <a:rPr lang="en-GB" sz="2399" b="1" dirty="0">
                <a:solidFill>
                  <a:srgbClr val="FF0000"/>
                </a:solidFill>
                <a:latin typeface="Calibri" charset="0"/>
                <a:ea typeface="ＭＳ Ｐゴシック" charset="0"/>
                <a:cs typeface="ＭＳ Ｐゴシック" charset="0"/>
              </a:rPr>
              <a:t>18.9%</a:t>
            </a:r>
            <a:r>
              <a:rPr lang="en-GB" sz="2399" b="1" dirty="0">
                <a:solidFill>
                  <a:schemeClr val="tx1">
                    <a:lumMod val="65000"/>
                    <a:lumOff val="35000"/>
                  </a:schemeClr>
                </a:solidFill>
                <a:latin typeface="Calibri" charset="0"/>
                <a:ea typeface="ＭＳ Ｐゴシック" charset="0"/>
                <a:cs typeface="ＭＳ Ｐゴシック" charset="0"/>
              </a:rPr>
              <a:t>, p&lt;0.001</a:t>
            </a:r>
            <a:endParaRPr lang="en-GB" sz="2399" dirty="0">
              <a:solidFill>
                <a:schemeClr val="tx1">
                  <a:lumMod val="65000"/>
                  <a:lumOff val="35000"/>
                </a:schemeClr>
              </a:solidFill>
              <a:latin typeface="Calibri" charset="0"/>
              <a:ea typeface="ＭＳ Ｐゴシック" charset="0"/>
              <a:cs typeface="ＭＳ Ｐゴシック" charset="0"/>
            </a:endParaRPr>
          </a:p>
        </p:txBody>
      </p:sp>
      <p:sp>
        <p:nvSpPr>
          <p:cNvPr id="202763" name="CuadroTexto 2">
            <a:extLst>
              <a:ext uri="{FF2B5EF4-FFF2-40B4-BE49-F238E27FC236}">
                <a16:creationId xmlns:a16="http://schemas.microsoft.com/office/drawing/2014/main" id="{B2E2D1AB-C21C-4A5C-9594-DCF44FF654E8}"/>
              </a:ext>
            </a:extLst>
          </p:cNvPr>
          <p:cNvSpPr txBox="1">
            <a:spLocks noChangeArrowheads="1"/>
          </p:cNvSpPr>
          <p:nvPr/>
        </p:nvSpPr>
        <p:spPr bwMode="auto">
          <a:xfrm>
            <a:off x="0" y="6205343"/>
            <a:ext cx="4101032" cy="4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600"/>
              </a:spcBef>
              <a:spcAft>
                <a:spcPts val="600"/>
              </a:spcAft>
              <a:buClr>
                <a:srgbClr val="FAA61A"/>
              </a:buClr>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Aft>
                <a:spcPts val="600"/>
              </a:spcAft>
              <a:buClr>
                <a:srgbClr val="FAA61A"/>
              </a:buClr>
              <a:buSzPct val="85000"/>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Aft>
                <a:spcPts val="600"/>
              </a:spcAft>
              <a:buClr>
                <a:srgbClr val="FAA61A"/>
              </a:buClr>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Aft>
                <a:spcPts val="600"/>
              </a:spcAft>
              <a:buClr>
                <a:srgbClr val="FAA61A"/>
              </a:buClr>
              <a:buSzPct val="85000"/>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ct val="0"/>
              </a:spcBef>
              <a:spcAft>
                <a:spcPts val="600"/>
              </a:spcAft>
              <a:buClr>
                <a:srgbClr val="FAA61A"/>
              </a:buClr>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a:lnSpc>
                <a:spcPct val="100000"/>
              </a:lnSpc>
              <a:spcBef>
                <a:spcPct val="0"/>
              </a:spcBef>
              <a:spcAft>
                <a:spcPct val="0"/>
              </a:spcAft>
              <a:buClrTx/>
              <a:buFontTx/>
              <a:buNone/>
            </a:pPr>
            <a:r>
              <a:rPr lang="es-MX" altLang="es-MX" sz="2399" b="1">
                <a:solidFill>
                  <a:srgbClr val="C00000"/>
                </a:solidFill>
                <a:latin typeface="Calibri" panose="020F0502020204030204" pitchFamily="34" charset="0"/>
              </a:rPr>
              <a:t>FDA Approved Aug 17th,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453" y="4800388"/>
            <a:ext cx="7581197" cy="1874468"/>
          </a:xfrm>
        </p:spPr>
        <p:txBody>
          <a:bodyPr>
            <a:noAutofit/>
          </a:bodyPr>
          <a:lstStyle/>
          <a:p>
            <a:pPr algn="l">
              <a:lnSpc>
                <a:spcPct val="100000"/>
              </a:lnSpc>
              <a:spcBef>
                <a:spcPts val="0"/>
              </a:spcBef>
            </a:pPr>
            <a:endParaRPr lang="en-GB" altLang="en-US" sz="1493" b="1" dirty="0">
              <a:solidFill>
                <a:srgbClr val="00274D"/>
              </a:solidFill>
              <a:latin typeface="Trebuchet MS" panose="020B0603020202020204" pitchFamily="34" charset="0"/>
            </a:endParaRPr>
          </a:p>
          <a:p>
            <a:pPr algn="l">
              <a:lnSpc>
                <a:spcPct val="100000"/>
              </a:lnSpc>
              <a:spcBef>
                <a:spcPts val="0"/>
              </a:spcBef>
            </a:pPr>
            <a:r>
              <a:rPr lang="en-GB" altLang="en-US" sz="1493" b="1" dirty="0">
                <a:solidFill>
                  <a:srgbClr val="00274D"/>
                </a:solidFill>
                <a:latin typeface="Trebuchet MS" panose="020B0603020202020204" pitchFamily="34" charset="0"/>
              </a:rPr>
              <a:t>		</a:t>
            </a:r>
          </a:p>
          <a:p>
            <a:pPr algn="l">
              <a:lnSpc>
                <a:spcPct val="100000"/>
              </a:lnSpc>
              <a:spcBef>
                <a:spcPts val="0"/>
              </a:spcBef>
            </a:pPr>
            <a:endParaRPr lang="en-GB" altLang="en-US" sz="1685" b="1" dirty="0">
              <a:solidFill>
                <a:srgbClr val="00274D"/>
              </a:solidFill>
              <a:latin typeface="Trebuchet MS" panose="020B0603020202020204" pitchFamily="34" charset="0"/>
            </a:endParaRPr>
          </a:p>
          <a:p>
            <a:pPr algn="l">
              <a:lnSpc>
                <a:spcPct val="100000"/>
              </a:lnSpc>
              <a:spcBef>
                <a:spcPts val="0"/>
              </a:spcBef>
            </a:pPr>
            <a:r>
              <a:rPr lang="en-GB" altLang="en-US" sz="1685" b="1" dirty="0">
                <a:solidFill>
                  <a:srgbClr val="00274D"/>
                </a:solidFill>
                <a:latin typeface="Trebuchet MS" panose="020B0603020202020204" pitchFamily="34" charset="0"/>
              </a:rPr>
              <a:t>Presented by</a:t>
            </a:r>
            <a:r>
              <a:rPr lang="en-GB" altLang="en-US" sz="1493" b="1" dirty="0">
                <a:solidFill>
                  <a:srgbClr val="00274D"/>
                </a:solidFill>
                <a:latin typeface="Trebuchet MS" panose="020B0603020202020204" pitchFamily="34" charset="0"/>
              </a:rPr>
              <a:t>:	</a:t>
            </a:r>
          </a:p>
          <a:p>
            <a:pPr algn="l">
              <a:lnSpc>
                <a:spcPct val="100000"/>
              </a:lnSpc>
              <a:spcBef>
                <a:spcPts val="0"/>
              </a:spcBef>
            </a:pPr>
            <a:endParaRPr lang="en-GB" altLang="en-US" sz="1493" b="1" dirty="0">
              <a:solidFill>
                <a:srgbClr val="0070C0"/>
              </a:solidFill>
              <a:latin typeface="Trebuchet MS" panose="020B0603020202020204" pitchFamily="34" charset="0"/>
            </a:endParaRPr>
          </a:p>
          <a:p>
            <a:pPr algn="l">
              <a:lnSpc>
                <a:spcPct val="100000"/>
              </a:lnSpc>
              <a:spcBef>
                <a:spcPts val="0"/>
              </a:spcBef>
            </a:pPr>
            <a:r>
              <a:rPr lang="en-GB" altLang="en-US" sz="1493" b="1" dirty="0">
                <a:solidFill>
                  <a:srgbClr val="0070C0"/>
                </a:solidFill>
                <a:latin typeface="Trebuchet MS" panose="020B0603020202020204" pitchFamily="34" charset="0"/>
              </a:rPr>
              <a:t>Dr. Oscar Gerardo </a:t>
            </a:r>
            <a:r>
              <a:rPr lang="en-GB" altLang="en-US" sz="1493" b="1" dirty="0" err="1">
                <a:solidFill>
                  <a:srgbClr val="0070C0"/>
                </a:solidFill>
                <a:latin typeface="Trebuchet MS" panose="020B0603020202020204" pitchFamily="34" charset="0"/>
              </a:rPr>
              <a:t>Arrieta</a:t>
            </a:r>
            <a:r>
              <a:rPr lang="en-GB" altLang="en-US" sz="1493" b="1" dirty="0">
                <a:solidFill>
                  <a:srgbClr val="0070C0"/>
                </a:solidFill>
                <a:latin typeface="Trebuchet MS" panose="020B0603020202020204" pitchFamily="34" charset="0"/>
              </a:rPr>
              <a:t> </a:t>
            </a:r>
            <a:r>
              <a:rPr lang="en-GB" altLang="en-US" sz="1493" b="1" dirty="0" err="1">
                <a:solidFill>
                  <a:srgbClr val="0070C0"/>
                </a:solidFill>
                <a:latin typeface="Trebuchet MS" panose="020B0603020202020204" pitchFamily="34" charset="0"/>
              </a:rPr>
              <a:t>Rodr</a:t>
            </a:r>
            <a:r>
              <a:rPr lang="es-ES" altLang="en-US" sz="1493" b="1" dirty="0" err="1">
                <a:solidFill>
                  <a:srgbClr val="0070C0"/>
                </a:solidFill>
                <a:latin typeface="Trebuchet MS" panose="020B0603020202020204" pitchFamily="34" charset="0"/>
              </a:rPr>
              <a:t>íguez</a:t>
            </a:r>
            <a:endParaRPr lang="en-GB" altLang="en-US" sz="1493" b="1" dirty="0">
              <a:solidFill>
                <a:srgbClr val="0070C0"/>
              </a:solidFill>
              <a:latin typeface="Trebuchet MS" panose="020B0603020202020204" pitchFamily="34" charset="0"/>
            </a:endParaRPr>
          </a:p>
          <a:p>
            <a:pPr algn="l">
              <a:lnSpc>
                <a:spcPct val="100000"/>
              </a:lnSpc>
              <a:spcBef>
                <a:spcPts val="0"/>
              </a:spcBef>
            </a:pPr>
            <a:r>
              <a:rPr lang="en-GB" altLang="en-US" sz="1493" b="1" dirty="0">
                <a:solidFill>
                  <a:srgbClr val="002060"/>
                </a:solidFill>
                <a:latin typeface="Trebuchet MS" panose="020B0603020202020204" pitchFamily="34" charset="0"/>
              </a:rPr>
              <a:t>Head of Thoracic Oncology Unit</a:t>
            </a:r>
          </a:p>
          <a:p>
            <a:pPr algn="l">
              <a:lnSpc>
                <a:spcPct val="100000"/>
              </a:lnSpc>
              <a:spcBef>
                <a:spcPts val="0"/>
              </a:spcBef>
            </a:pPr>
            <a:r>
              <a:rPr lang="en-GB" altLang="en-US" sz="1493" b="1" dirty="0" err="1">
                <a:solidFill>
                  <a:srgbClr val="002060"/>
                </a:solidFill>
                <a:latin typeface="Trebuchet MS" panose="020B0603020202020204" pitchFamily="34" charset="0"/>
              </a:rPr>
              <a:t>Instituto</a:t>
            </a:r>
            <a:r>
              <a:rPr lang="en-GB" altLang="en-US" sz="1493" b="1" dirty="0">
                <a:solidFill>
                  <a:srgbClr val="002060"/>
                </a:solidFill>
                <a:latin typeface="Trebuchet MS" panose="020B0603020202020204" pitchFamily="34" charset="0"/>
              </a:rPr>
              <a:t> </a:t>
            </a:r>
            <a:r>
              <a:rPr lang="en-GB" altLang="en-US" sz="1493" b="1" dirty="0" err="1">
                <a:solidFill>
                  <a:srgbClr val="002060"/>
                </a:solidFill>
                <a:latin typeface="Trebuchet MS" panose="020B0603020202020204" pitchFamily="34" charset="0"/>
              </a:rPr>
              <a:t>Nacional</a:t>
            </a:r>
            <a:r>
              <a:rPr lang="en-GB" altLang="en-US" sz="1493" b="1" dirty="0">
                <a:solidFill>
                  <a:srgbClr val="002060"/>
                </a:solidFill>
                <a:latin typeface="Trebuchet MS" panose="020B0603020202020204" pitchFamily="34" charset="0"/>
              </a:rPr>
              <a:t> de </a:t>
            </a:r>
            <a:r>
              <a:rPr lang="en-GB" altLang="en-US" sz="1493" b="1" dirty="0" err="1">
                <a:solidFill>
                  <a:srgbClr val="002060"/>
                </a:solidFill>
                <a:latin typeface="Trebuchet MS" panose="020B0603020202020204" pitchFamily="34" charset="0"/>
              </a:rPr>
              <a:t>Cancerología</a:t>
            </a:r>
            <a:r>
              <a:rPr lang="en-GB" altLang="en-US" sz="1493" b="1" dirty="0">
                <a:solidFill>
                  <a:srgbClr val="002060"/>
                </a:solidFill>
                <a:latin typeface="Trebuchet MS" panose="020B0603020202020204" pitchFamily="34" charset="0"/>
              </a:rPr>
              <a:t> - Mexico</a:t>
            </a:r>
          </a:p>
        </p:txBody>
      </p:sp>
      <p:sp>
        <p:nvSpPr>
          <p:cNvPr id="7" name="Rectangle 30"/>
          <p:cNvSpPr>
            <a:spLocks noChangeAspect="1" noChangeArrowheads="1"/>
          </p:cNvSpPr>
          <p:nvPr/>
        </p:nvSpPr>
        <p:spPr bwMode="auto">
          <a:xfrm>
            <a:off x="0" y="0"/>
            <a:ext cx="408490" cy="6858000"/>
          </a:xfrm>
          <a:prstGeom prst="rect">
            <a:avLst/>
          </a:prstGeom>
          <a:solidFill>
            <a:srgbClr val="0027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0" dirty="0"/>
          </a:p>
        </p:txBody>
      </p:sp>
      <p:sp>
        <p:nvSpPr>
          <p:cNvPr id="8" name="Rectangle 29"/>
          <p:cNvSpPr>
            <a:spLocks noChangeAspect="1" noChangeArrowheads="1"/>
          </p:cNvSpPr>
          <p:nvPr/>
        </p:nvSpPr>
        <p:spPr bwMode="auto">
          <a:xfrm>
            <a:off x="2775590" y="-54123"/>
            <a:ext cx="7741444" cy="254148"/>
          </a:xfrm>
          <a:prstGeom prst="rect">
            <a:avLst/>
          </a:prstGeom>
          <a:solidFill>
            <a:srgbClr val="0027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0" dirty="0"/>
          </a:p>
        </p:txBody>
      </p:sp>
      <p:sp>
        <p:nvSpPr>
          <p:cNvPr id="6" name="Rectangle 5"/>
          <p:cNvSpPr/>
          <p:nvPr/>
        </p:nvSpPr>
        <p:spPr>
          <a:xfrm>
            <a:off x="1557337" y="492497"/>
            <a:ext cx="9515511" cy="1292662"/>
          </a:xfrm>
          <a:prstGeom prst="rect">
            <a:avLst/>
          </a:prstGeom>
          <a:noFill/>
        </p:spPr>
        <p:txBody>
          <a:bodyPr wrap="square" lIns="0" tIns="0" rIns="0" bIns="0">
            <a:spAutoFit/>
          </a:bodyPr>
          <a:lstStyle/>
          <a:p>
            <a:r>
              <a:rPr lang="en-US" sz="2800" b="1" dirty="0"/>
              <a:t>Pembrolizumab plus Docetaxel versus Docetaxel as second-line treatment for patients with advanced non-small cell lung cancer: A randomized, phase II trial. </a:t>
            </a:r>
            <a:endParaRPr lang="en-US" sz="2800"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4877" y="4943475"/>
            <a:ext cx="1147254" cy="1588294"/>
          </a:xfrm>
          <a:prstGeom prst="rect">
            <a:avLst/>
          </a:prstGeom>
        </p:spPr>
      </p:pic>
      <p:pic>
        <p:nvPicPr>
          <p:cNvPr id="2" name="Picture 1"/>
          <p:cNvPicPr>
            <a:picLocks noChangeAspect="1"/>
          </p:cNvPicPr>
          <p:nvPr/>
        </p:nvPicPr>
        <p:blipFill>
          <a:blip r:embed="rId3"/>
          <a:stretch>
            <a:fillRect/>
          </a:stretch>
        </p:blipFill>
        <p:spPr>
          <a:xfrm>
            <a:off x="2581308" y="2313034"/>
            <a:ext cx="6362668" cy="3281501"/>
          </a:xfrm>
          <a:prstGeom prst="rect">
            <a:avLst/>
          </a:prstGeom>
        </p:spPr>
      </p:pic>
    </p:spTree>
    <p:extLst>
      <p:ext uri="{BB962C8B-B14F-4D97-AF65-F5344CB8AC3E}">
        <p14:creationId xmlns:p14="http://schemas.microsoft.com/office/powerpoint/2010/main" val="384645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5C593-3C11-4512-8F20-C5355C465FAE}"/>
              </a:ext>
            </a:extLst>
          </p:cNvPr>
          <p:cNvSpPr>
            <a:spLocks noGrp="1"/>
          </p:cNvSpPr>
          <p:nvPr>
            <p:ph type="title"/>
          </p:nvPr>
        </p:nvSpPr>
        <p:spPr>
          <a:xfrm>
            <a:off x="837982" y="-39379"/>
            <a:ext cx="10512862" cy="1325563"/>
          </a:xfrm>
        </p:spPr>
        <p:txBody>
          <a:bodyPr>
            <a:normAutofit/>
          </a:bodyPr>
          <a:lstStyle/>
          <a:p>
            <a:r>
              <a:rPr lang="en-US" sz="2400" b="1" dirty="0">
                <a:solidFill>
                  <a:srgbClr val="0070C0"/>
                </a:solidFill>
                <a:latin typeface="+mn-lt"/>
              </a:rPr>
              <a:t>Immunotherapy  (IT) strategies against Cancer </a:t>
            </a:r>
          </a:p>
        </p:txBody>
      </p:sp>
      <p:sp>
        <p:nvSpPr>
          <p:cNvPr id="3" name="Marcador de contenido 2">
            <a:extLst>
              <a:ext uri="{FF2B5EF4-FFF2-40B4-BE49-F238E27FC236}">
                <a16:creationId xmlns:a16="http://schemas.microsoft.com/office/drawing/2014/main" id="{4C6DEBF9-4FC4-4674-85D1-12DD2726D69A}"/>
              </a:ext>
            </a:extLst>
          </p:cNvPr>
          <p:cNvSpPr>
            <a:spLocks noGrp="1"/>
          </p:cNvSpPr>
          <p:nvPr>
            <p:ph idx="1"/>
          </p:nvPr>
        </p:nvSpPr>
        <p:spPr>
          <a:xfrm>
            <a:off x="611479" y="1422913"/>
            <a:ext cx="8117851" cy="4839663"/>
          </a:xfrm>
        </p:spPr>
        <p:txBody>
          <a:bodyPr>
            <a:normAutofit lnSpcReduction="10000"/>
          </a:bodyPr>
          <a:lstStyle/>
          <a:p>
            <a:pPr marL="0" indent="0">
              <a:buNone/>
            </a:pPr>
            <a:r>
              <a:rPr lang="en-US" sz="2000" b="1" dirty="0"/>
              <a:t>Types of immunotherapy that help the immune system act directly against the cancer include:</a:t>
            </a:r>
          </a:p>
          <a:p>
            <a:endParaRPr lang="en-US" sz="2000" dirty="0"/>
          </a:p>
          <a:p>
            <a:r>
              <a:rPr lang="en-US" sz="2000" dirty="0"/>
              <a:t>Immune Checkpoint Inhibitors (ICIs)</a:t>
            </a:r>
          </a:p>
          <a:p>
            <a:r>
              <a:rPr lang="en-US" sz="2000" dirty="0"/>
              <a:t>Adoptive cell transfer</a:t>
            </a:r>
          </a:p>
          <a:p>
            <a:r>
              <a:rPr lang="en-US" sz="2000" dirty="0"/>
              <a:t>Monoclonal antibodies</a:t>
            </a:r>
          </a:p>
          <a:p>
            <a:r>
              <a:rPr lang="en-US" sz="2000" dirty="0"/>
              <a:t>Treatment vaccines</a:t>
            </a:r>
          </a:p>
          <a:p>
            <a:endParaRPr lang="en-US" sz="2000" dirty="0"/>
          </a:p>
          <a:p>
            <a:endParaRPr lang="en-US" sz="2000" dirty="0"/>
          </a:p>
          <a:p>
            <a:pPr marL="0" indent="0">
              <a:buNone/>
            </a:pPr>
            <a:r>
              <a:rPr lang="en-US" sz="2000" b="1" dirty="0"/>
              <a:t>Types of immunotherapy that enhance the body’s immune response to fight the cancer include:</a:t>
            </a:r>
          </a:p>
          <a:p>
            <a:r>
              <a:rPr lang="en-US" sz="2000" dirty="0"/>
              <a:t>Cytokines</a:t>
            </a:r>
          </a:p>
          <a:p>
            <a:r>
              <a:rPr lang="en-US" sz="2000" dirty="0"/>
              <a:t>BCG</a:t>
            </a:r>
          </a:p>
        </p:txBody>
      </p:sp>
      <p:sp>
        <p:nvSpPr>
          <p:cNvPr id="4" name="Marcador de número de diapositiva 2">
            <a:extLst>
              <a:ext uri="{FF2B5EF4-FFF2-40B4-BE49-F238E27FC236}">
                <a16:creationId xmlns:a16="http://schemas.microsoft.com/office/drawing/2014/main" id="{9E9B16F2-B762-4ACA-9FE7-08C10A08500D}"/>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4</a:t>
            </a:r>
          </a:p>
        </p:txBody>
      </p:sp>
      <p:sp>
        <p:nvSpPr>
          <p:cNvPr id="5" name="Rectangle 24">
            <a:extLst>
              <a:ext uri="{FF2B5EF4-FFF2-40B4-BE49-F238E27FC236}">
                <a16:creationId xmlns:a16="http://schemas.microsoft.com/office/drawing/2014/main" id="{D80492AF-6221-4BE1-850B-CED6ED0B1480}"/>
              </a:ext>
            </a:extLst>
          </p:cNvPr>
          <p:cNvSpPr/>
          <p:nvPr/>
        </p:nvSpPr>
        <p:spPr>
          <a:xfrm>
            <a:off x="2476881" y="6492874"/>
            <a:ext cx="7067282" cy="276999"/>
          </a:xfrm>
          <a:prstGeom prst="rect">
            <a:avLst/>
          </a:prstGeom>
        </p:spPr>
        <p:txBody>
          <a:bodyPr wrap="square">
            <a:spAutoFit/>
          </a:bodyPr>
          <a:lstStyle/>
          <a:p>
            <a:pPr algn="ctr" defTabSz="914400"/>
            <a:r>
              <a:rPr lang="en-US" sz="1200" dirty="0">
                <a:solidFill>
                  <a:prstClr val="black"/>
                </a:solidFill>
                <a:latin typeface="Calibri"/>
              </a:rPr>
              <a:t>NIH-National Cancer Institute, USA, 2019.</a:t>
            </a:r>
          </a:p>
        </p:txBody>
      </p:sp>
      <p:pic>
        <p:nvPicPr>
          <p:cNvPr id="1030" name="Picture 6" descr="Related image">
            <a:extLst>
              <a:ext uri="{FF2B5EF4-FFF2-40B4-BE49-F238E27FC236}">
                <a16:creationId xmlns:a16="http://schemas.microsoft.com/office/drawing/2014/main" id="{BA71F65B-318D-4981-A8F2-0B8757103E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7332" y="4621925"/>
            <a:ext cx="2168468" cy="1443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ntibodies">
            <a:extLst>
              <a:ext uri="{FF2B5EF4-FFF2-40B4-BE49-F238E27FC236}">
                <a16:creationId xmlns:a16="http://schemas.microsoft.com/office/drawing/2014/main" id="{DDADB754-39AC-4D4A-BFDD-F3E108110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4993" y="2186953"/>
            <a:ext cx="2352265" cy="124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956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43" t="1250" r="1997" b="1665"/>
          <a:stretch/>
        </p:blipFill>
        <p:spPr>
          <a:xfrm>
            <a:off x="137715" y="1516913"/>
            <a:ext cx="6641513" cy="4881617"/>
          </a:xfrm>
          <a:prstGeom prst="rect">
            <a:avLst/>
          </a:prstGeom>
        </p:spPr>
      </p:pic>
      <p:sp>
        <p:nvSpPr>
          <p:cNvPr id="3" name="CuadroTexto 2"/>
          <p:cNvSpPr txBox="1"/>
          <p:nvPr/>
        </p:nvSpPr>
        <p:spPr>
          <a:xfrm>
            <a:off x="7512735" y="3773102"/>
            <a:ext cx="3595113" cy="369236"/>
          </a:xfrm>
          <a:prstGeom prst="rect">
            <a:avLst/>
          </a:prstGeom>
          <a:noFill/>
        </p:spPr>
        <p:txBody>
          <a:bodyPr wrap="none" rtlCol="0">
            <a:spAutoFit/>
          </a:bodyPr>
          <a:lstStyle/>
          <a:p>
            <a:r>
              <a:rPr lang="es-ES_tradnl" sz="1799" b="1" dirty="0" err="1"/>
              <a:t>Odd</a:t>
            </a:r>
            <a:r>
              <a:rPr lang="es-ES_tradnl" sz="1799" b="1" dirty="0"/>
              <a:t> Ratio, 95% CI:2.7 (1.06 - 6.91)  </a:t>
            </a:r>
          </a:p>
        </p:txBody>
      </p:sp>
      <p:graphicFrame>
        <p:nvGraphicFramePr>
          <p:cNvPr id="4" name="Tabla 3"/>
          <p:cNvGraphicFramePr>
            <a:graphicFrameLocks noGrp="1"/>
          </p:cNvGraphicFramePr>
          <p:nvPr/>
        </p:nvGraphicFramePr>
        <p:xfrm>
          <a:off x="6982375" y="551963"/>
          <a:ext cx="4655832" cy="2660453"/>
        </p:xfrm>
        <a:graphic>
          <a:graphicData uri="http://schemas.openxmlformats.org/drawingml/2006/table">
            <a:tbl>
              <a:tblPr/>
              <a:tblGrid>
                <a:gridCol w="1826866">
                  <a:extLst>
                    <a:ext uri="{9D8B030D-6E8A-4147-A177-3AD203B41FA5}">
                      <a16:colId xmlns:a16="http://schemas.microsoft.com/office/drawing/2014/main" val="20000"/>
                    </a:ext>
                  </a:extLst>
                </a:gridCol>
                <a:gridCol w="1158049">
                  <a:extLst>
                    <a:ext uri="{9D8B030D-6E8A-4147-A177-3AD203B41FA5}">
                      <a16:colId xmlns:a16="http://schemas.microsoft.com/office/drawing/2014/main" val="20001"/>
                    </a:ext>
                  </a:extLst>
                </a:gridCol>
                <a:gridCol w="1242522">
                  <a:extLst>
                    <a:ext uri="{9D8B030D-6E8A-4147-A177-3AD203B41FA5}">
                      <a16:colId xmlns:a16="http://schemas.microsoft.com/office/drawing/2014/main" val="20002"/>
                    </a:ext>
                  </a:extLst>
                </a:gridCol>
                <a:gridCol w="428395">
                  <a:extLst>
                    <a:ext uri="{9D8B030D-6E8A-4147-A177-3AD203B41FA5}">
                      <a16:colId xmlns:a16="http://schemas.microsoft.com/office/drawing/2014/main" val="20003"/>
                    </a:ext>
                  </a:extLst>
                </a:gridCol>
              </a:tblGrid>
              <a:tr h="180293">
                <a:tc gridSpan="4">
                  <a:txBody>
                    <a:bodyPr/>
                    <a:lstStyle/>
                    <a:p>
                      <a:pPr algn="l" rtl="0" fontAlgn="b"/>
                      <a:r>
                        <a:rPr lang="es-ES_tradnl" sz="1100" b="0" i="0" u="none" strike="noStrike">
                          <a:solidFill>
                            <a:srgbClr val="000000"/>
                          </a:solidFill>
                          <a:effectLst/>
                          <a:latin typeface="Calibri" charset="0"/>
                        </a:rPr>
                        <a:t>Therapeutic response</a:t>
                      </a:r>
                    </a:p>
                  </a:txBody>
                  <a:tcPr marL="12697" marR="12697" marT="12697"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47889">
                <a:tc>
                  <a:txBody>
                    <a:bodyPr/>
                    <a:lstStyle/>
                    <a:p>
                      <a:pPr algn="l" rtl="0" fontAlgn="b"/>
                      <a:r>
                        <a:rPr lang="es-ES_tradnl" sz="1100" b="0" i="0" u="none" strike="noStrike">
                          <a:solidFill>
                            <a:srgbClr val="000000"/>
                          </a:solidFill>
                          <a:effectLst/>
                          <a:latin typeface="Calibri" charset="0"/>
                        </a:rPr>
                        <a:t> </a:t>
                      </a:r>
                    </a:p>
                  </a:txBody>
                  <a:tcPr marL="12697" marR="12697" marT="12697"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ES_tradnl" sz="1100" b="0" i="0" u="none" strike="noStrike">
                          <a:solidFill>
                            <a:srgbClr val="0070C0"/>
                          </a:solidFill>
                          <a:effectLst/>
                          <a:latin typeface="Calibri" charset="0"/>
                        </a:rPr>
                        <a:t>Pembrolizumab + Docetaxel</a:t>
                      </a:r>
                    </a:p>
                  </a:txBody>
                  <a:tcPr marL="12697" marR="12697" marT="12697"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ES_tradnl" sz="1100" b="0" i="0" u="none" strike="noStrike" dirty="0" err="1">
                          <a:solidFill>
                            <a:srgbClr val="FF0000"/>
                          </a:solidFill>
                          <a:effectLst/>
                          <a:latin typeface="Calibri" charset="0"/>
                        </a:rPr>
                        <a:t>Docetaxel</a:t>
                      </a:r>
                      <a:endParaRPr lang="es-ES_tradnl" sz="1100" b="0" i="0" u="none" strike="noStrike" dirty="0">
                        <a:solidFill>
                          <a:srgbClr val="FF0000"/>
                        </a:solidFill>
                        <a:effectLst/>
                        <a:latin typeface="Calibri" charset="0"/>
                      </a:endParaRPr>
                    </a:p>
                  </a:txBody>
                  <a:tcPr marL="12697" marR="12697" marT="12697"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rtl="0" fontAlgn="b"/>
                      <a:r>
                        <a:rPr lang="es-ES_tradnl" sz="1100" b="0" i="0" u="none" strike="noStrike">
                          <a:solidFill>
                            <a:srgbClr val="000000"/>
                          </a:solidFill>
                          <a:effectLst/>
                          <a:latin typeface="Calibri" charset="0"/>
                        </a:rPr>
                        <a:t> </a:t>
                      </a:r>
                    </a:p>
                  </a:txBody>
                  <a:tcPr marL="12697" marR="12697" marT="12697"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352514">
                <a:tc>
                  <a:txBody>
                    <a:bodyPr/>
                    <a:lstStyle/>
                    <a:p>
                      <a:pPr algn="l" rtl="0" fontAlgn="b"/>
                      <a:r>
                        <a:rPr lang="es-ES_tradnl" sz="1100" b="1" i="0" u="none" strike="noStrike">
                          <a:solidFill>
                            <a:srgbClr val="000000"/>
                          </a:solidFill>
                          <a:effectLst/>
                          <a:latin typeface="Calibri" charset="0"/>
                        </a:rPr>
                        <a:t>Objective Response Rate (ORR)</a:t>
                      </a:r>
                    </a:p>
                  </a:txBody>
                  <a:tcPr marL="12697" marR="12697" marT="12697" marB="0" anchor="b">
                    <a:lnL>
                      <a:noFill/>
                    </a:lnL>
                    <a:lnR>
                      <a:noFill/>
                    </a:lnR>
                    <a:lnT>
                      <a:noFill/>
                    </a:lnT>
                    <a:lnB>
                      <a:noFill/>
                    </a:lnB>
                    <a:solidFill>
                      <a:srgbClr val="F2F2F2"/>
                    </a:solidFill>
                  </a:tcPr>
                </a:tc>
                <a:tc>
                  <a:txBody>
                    <a:bodyPr/>
                    <a:lstStyle/>
                    <a:p>
                      <a:pPr algn="ctr" rtl="0" fontAlgn="b"/>
                      <a:r>
                        <a:rPr lang="es-ES_tradnl" sz="1100" b="0" i="0" u="none" strike="noStrike">
                          <a:solidFill>
                            <a:srgbClr val="000000"/>
                          </a:solidFill>
                          <a:effectLst/>
                          <a:latin typeface="Calibri" charset="0"/>
                        </a:rPr>
                        <a:t>n=40</a:t>
                      </a:r>
                    </a:p>
                  </a:txBody>
                  <a:tcPr marL="12697" marR="12697" marT="12697" marB="0" anchor="b">
                    <a:lnL>
                      <a:noFill/>
                    </a:lnL>
                    <a:lnR>
                      <a:noFill/>
                    </a:lnR>
                    <a:lnT>
                      <a:noFill/>
                    </a:lnT>
                    <a:lnB>
                      <a:noFill/>
                    </a:lnB>
                    <a:solidFill>
                      <a:srgbClr val="F2F2F2"/>
                    </a:solidFill>
                  </a:tcPr>
                </a:tc>
                <a:tc>
                  <a:txBody>
                    <a:bodyPr/>
                    <a:lstStyle/>
                    <a:p>
                      <a:pPr algn="ctr" rtl="0" fontAlgn="b"/>
                      <a:r>
                        <a:rPr lang="es-ES_tradnl" sz="1100" b="0" i="0" u="none" strike="noStrike">
                          <a:solidFill>
                            <a:srgbClr val="000000"/>
                          </a:solidFill>
                          <a:effectLst/>
                          <a:latin typeface="Calibri" charset="0"/>
                        </a:rPr>
                        <a:t>n=38</a:t>
                      </a:r>
                    </a:p>
                  </a:txBody>
                  <a:tcPr marL="12697" marR="12697" marT="12697" marB="0" anchor="b">
                    <a:lnL>
                      <a:noFill/>
                    </a:lnL>
                    <a:lnR>
                      <a:noFill/>
                    </a:lnR>
                    <a:lnT>
                      <a:noFill/>
                    </a:lnT>
                    <a:lnB>
                      <a:noFill/>
                    </a:lnB>
                    <a:solidFill>
                      <a:srgbClr val="F2F2F2"/>
                    </a:solidFill>
                  </a:tcPr>
                </a:tc>
                <a:tc>
                  <a:txBody>
                    <a:bodyPr/>
                    <a:lstStyle/>
                    <a:p>
                      <a:pPr algn="l" rtl="0" fontAlgn="b"/>
                      <a:r>
                        <a:rPr lang="es-ES_tradnl" sz="1100" b="0" i="0" u="none" strike="noStrike">
                          <a:solidFill>
                            <a:srgbClr val="000000"/>
                          </a:solidFill>
                          <a:effectLst/>
                          <a:latin typeface="Calibri" charset="0"/>
                        </a:rPr>
                        <a:t>p-Value</a:t>
                      </a:r>
                    </a:p>
                  </a:txBody>
                  <a:tcPr marL="12697" marR="12697" marT="12697" marB="0" anchor="b">
                    <a:lnL>
                      <a:noFill/>
                    </a:lnL>
                    <a:lnR>
                      <a:noFill/>
                    </a:lnR>
                    <a:lnT>
                      <a:noFill/>
                    </a:lnT>
                    <a:lnB>
                      <a:noFill/>
                    </a:lnB>
                    <a:solidFill>
                      <a:srgbClr val="F2F2F2"/>
                    </a:solidFill>
                  </a:tcPr>
                </a:tc>
                <a:extLst>
                  <a:ext uri="{0D108BD9-81ED-4DB2-BD59-A6C34878D82A}">
                    <a16:rowId xmlns:a16="http://schemas.microsoft.com/office/drawing/2014/main" val="10002"/>
                  </a:ext>
                </a:extLst>
              </a:tr>
              <a:tr h="180293">
                <a:tc>
                  <a:txBody>
                    <a:bodyPr/>
                    <a:lstStyle/>
                    <a:p>
                      <a:pPr algn="l" rtl="0" fontAlgn="b"/>
                      <a:r>
                        <a:rPr lang="es-ES_tradnl" sz="1100" b="0" i="0" u="none" strike="noStrike">
                          <a:solidFill>
                            <a:srgbClr val="000000"/>
                          </a:solidFill>
                          <a:effectLst/>
                          <a:latin typeface="Calibri" charset="0"/>
                        </a:rPr>
                        <a:t> No. of patients </a:t>
                      </a:r>
                    </a:p>
                  </a:txBody>
                  <a:tcPr marL="12697" marR="12697" marT="12697" marB="0" anchor="b">
                    <a:lnL>
                      <a:noFill/>
                    </a:lnL>
                    <a:lnR>
                      <a:noFill/>
                    </a:lnR>
                    <a:lnT>
                      <a:noFill/>
                    </a:lnT>
                    <a:lnB>
                      <a:noFill/>
                    </a:lnB>
                    <a:solidFill>
                      <a:srgbClr val="F2F2F2"/>
                    </a:solidFill>
                  </a:tcPr>
                </a:tc>
                <a:tc>
                  <a:txBody>
                    <a:bodyPr/>
                    <a:lstStyle/>
                    <a:p>
                      <a:pPr algn="ctr" rtl="0" fontAlgn="b"/>
                      <a:r>
                        <a:rPr lang="es-ES_tradnl" sz="1100" b="1" i="0" u="none" strike="noStrike">
                          <a:solidFill>
                            <a:srgbClr val="0070C0"/>
                          </a:solidFill>
                          <a:effectLst/>
                          <a:latin typeface="Calibri" charset="0"/>
                        </a:rPr>
                        <a:t>21</a:t>
                      </a:r>
                    </a:p>
                  </a:txBody>
                  <a:tcPr marL="12697" marR="12697" marT="12697" marB="0" anchor="b">
                    <a:lnL>
                      <a:noFill/>
                    </a:lnL>
                    <a:lnR>
                      <a:noFill/>
                    </a:lnR>
                    <a:lnT>
                      <a:noFill/>
                    </a:lnT>
                    <a:lnB>
                      <a:noFill/>
                    </a:lnB>
                    <a:solidFill>
                      <a:srgbClr val="F2F2F2"/>
                    </a:solidFill>
                  </a:tcPr>
                </a:tc>
                <a:tc>
                  <a:txBody>
                    <a:bodyPr/>
                    <a:lstStyle/>
                    <a:p>
                      <a:pPr algn="ctr" rtl="0" fontAlgn="b"/>
                      <a:r>
                        <a:rPr lang="es-ES_tradnl" sz="1100" b="1" i="0" u="none" strike="noStrike">
                          <a:solidFill>
                            <a:srgbClr val="FF0000"/>
                          </a:solidFill>
                          <a:effectLst/>
                          <a:latin typeface="Calibri" charset="0"/>
                        </a:rPr>
                        <a:t>11</a:t>
                      </a:r>
                    </a:p>
                  </a:txBody>
                  <a:tcPr marL="12697" marR="12697" marT="12697" marB="0" anchor="b">
                    <a:lnL>
                      <a:noFill/>
                    </a:lnL>
                    <a:lnR>
                      <a:noFill/>
                    </a:lnR>
                    <a:lnT>
                      <a:noFill/>
                    </a:lnT>
                    <a:lnB>
                      <a:noFill/>
                    </a:lnB>
                    <a:solidFill>
                      <a:srgbClr val="F2F2F2"/>
                    </a:solidFill>
                  </a:tcPr>
                </a:tc>
                <a:tc>
                  <a:txBody>
                    <a:bodyPr/>
                    <a:lstStyle/>
                    <a:p>
                      <a:pPr algn="l" fontAlgn="b"/>
                      <a:r>
                        <a:rPr lang="es-ES_tradnl" sz="1100" b="0"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2F2F2"/>
                    </a:solidFill>
                  </a:tcPr>
                </a:tc>
                <a:extLst>
                  <a:ext uri="{0D108BD9-81ED-4DB2-BD59-A6C34878D82A}">
                    <a16:rowId xmlns:a16="http://schemas.microsoft.com/office/drawing/2014/main" val="10003"/>
                  </a:ext>
                </a:extLst>
              </a:tr>
              <a:tr h="347889">
                <a:tc>
                  <a:txBody>
                    <a:bodyPr/>
                    <a:lstStyle/>
                    <a:p>
                      <a:pPr algn="l" rtl="0" fontAlgn="b"/>
                      <a:r>
                        <a:rPr lang="es-ES_tradnl" sz="1100" b="0" i="0" u="none" strike="noStrike">
                          <a:solidFill>
                            <a:srgbClr val="000000"/>
                          </a:solidFill>
                          <a:effectLst/>
                          <a:latin typeface="Calibri" charset="0"/>
                        </a:rPr>
                        <a:t>  % (95% CI)</a:t>
                      </a:r>
                    </a:p>
                  </a:txBody>
                  <a:tcPr marL="12697" marR="12697" marT="12697" marB="0" anchor="b">
                    <a:lnL>
                      <a:noFill/>
                    </a:lnL>
                    <a:lnR>
                      <a:noFill/>
                    </a:lnR>
                    <a:lnT>
                      <a:noFill/>
                    </a:lnT>
                    <a:lnB>
                      <a:noFill/>
                    </a:lnB>
                    <a:solidFill>
                      <a:srgbClr val="F2F2F2"/>
                    </a:solidFill>
                  </a:tcPr>
                </a:tc>
                <a:tc>
                  <a:txBody>
                    <a:bodyPr/>
                    <a:lstStyle/>
                    <a:p>
                      <a:pPr algn="ctr" rtl="0" fontAlgn="b"/>
                      <a:r>
                        <a:rPr lang="es-ES_tradnl" sz="1100" b="1" i="0" u="none" strike="noStrike" dirty="0">
                          <a:solidFill>
                            <a:srgbClr val="0070C0"/>
                          </a:solidFill>
                          <a:effectLst/>
                          <a:latin typeface="Calibri" charset="0"/>
                        </a:rPr>
                        <a:t>52.5% </a:t>
                      </a:r>
                    </a:p>
                    <a:p>
                      <a:pPr algn="ctr" rtl="0" fontAlgn="b"/>
                      <a:r>
                        <a:rPr lang="es-ES_tradnl" sz="1100" b="1" i="0" u="none" strike="noStrike" dirty="0">
                          <a:solidFill>
                            <a:srgbClr val="0070C0"/>
                          </a:solidFill>
                          <a:effectLst/>
                          <a:latin typeface="Calibri" charset="0"/>
                        </a:rPr>
                        <a:t>(36.6% - 68.4%) </a:t>
                      </a:r>
                    </a:p>
                  </a:txBody>
                  <a:tcPr marL="12697" marR="12697" marT="12697" marB="0" anchor="b">
                    <a:lnL>
                      <a:noFill/>
                    </a:lnL>
                    <a:lnR>
                      <a:noFill/>
                    </a:lnR>
                    <a:lnT>
                      <a:noFill/>
                    </a:lnT>
                    <a:lnB>
                      <a:noFill/>
                    </a:lnB>
                    <a:solidFill>
                      <a:srgbClr val="F2F2F2"/>
                    </a:solidFill>
                  </a:tcPr>
                </a:tc>
                <a:tc>
                  <a:txBody>
                    <a:bodyPr/>
                    <a:lstStyle/>
                    <a:p>
                      <a:pPr algn="ctr" rtl="0" fontAlgn="b"/>
                      <a:r>
                        <a:rPr lang="es-ES_tradnl" sz="1100" b="1" i="0" u="none" strike="noStrike" dirty="0">
                          <a:solidFill>
                            <a:srgbClr val="FF0000"/>
                          </a:solidFill>
                          <a:effectLst/>
                          <a:latin typeface="Calibri" charset="0"/>
                        </a:rPr>
                        <a:t>28.9% </a:t>
                      </a:r>
                    </a:p>
                    <a:p>
                      <a:pPr algn="ctr" rtl="0" fontAlgn="b"/>
                      <a:r>
                        <a:rPr lang="es-ES_tradnl" sz="1100" b="1" i="0" u="none" strike="noStrike" dirty="0">
                          <a:solidFill>
                            <a:srgbClr val="FF0000"/>
                          </a:solidFill>
                          <a:effectLst/>
                          <a:latin typeface="Calibri" charset="0"/>
                        </a:rPr>
                        <a:t>(14.1% - 43.8%)</a:t>
                      </a:r>
                    </a:p>
                  </a:txBody>
                  <a:tcPr marL="12697" marR="12697" marT="12697" marB="0" anchor="b">
                    <a:lnL>
                      <a:noFill/>
                    </a:lnL>
                    <a:lnR>
                      <a:noFill/>
                    </a:lnR>
                    <a:lnT>
                      <a:noFill/>
                    </a:lnT>
                    <a:lnB>
                      <a:noFill/>
                    </a:lnB>
                    <a:solidFill>
                      <a:srgbClr val="F2F2F2"/>
                    </a:solidFill>
                  </a:tcPr>
                </a:tc>
                <a:tc>
                  <a:txBody>
                    <a:bodyPr/>
                    <a:lstStyle/>
                    <a:p>
                      <a:pPr algn="r" rtl="0" fontAlgn="b"/>
                      <a:r>
                        <a:rPr lang="es-ES_tradnl" sz="1100" b="1" i="0" u="none" strike="noStrike">
                          <a:solidFill>
                            <a:srgbClr val="000000"/>
                          </a:solidFill>
                          <a:effectLst/>
                          <a:latin typeface="Calibri" charset="0"/>
                        </a:rPr>
                        <a:t>0.035</a:t>
                      </a:r>
                    </a:p>
                  </a:txBody>
                  <a:tcPr marL="12697" marR="12697" marT="12697" marB="0" anchor="b">
                    <a:lnL>
                      <a:noFill/>
                    </a:lnL>
                    <a:lnR>
                      <a:noFill/>
                    </a:lnR>
                    <a:lnT>
                      <a:noFill/>
                    </a:lnT>
                    <a:lnB>
                      <a:noFill/>
                    </a:lnB>
                    <a:solidFill>
                      <a:srgbClr val="F2F2F2"/>
                    </a:solidFill>
                  </a:tcPr>
                </a:tc>
                <a:extLst>
                  <a:ext uri="{0D108BD9-81ED-4DB2-BD59-A6C34878D82A}">
                    <a16:rowId xmlns:a16="http://schemas.microsoft.com/office/drawing/2014/main" val="10004"/>
                  </a:ext>
                </a:extLst>
              </a:tr>
              <a:tr h="258907">
                <a:tc>
                  <a:txBody>
                    <a:bodyPr/>
                    <a:lstStyle/>
                    <a:p>
                      <a:pPr algn="l" fontAlgn="b"/>
                      <a:r>
                        <a:rPr lang="es-ES_tradnl" sz="1100" b="1" i="0" u="none" strike="noStrike">
                          <a:solidFill>
                            <a:srgbClr val="000000"/>
                          </a:solidFill>
                          <a:effectLst/>
                          <a:latin typeface="Calibri" charset="0"/>
                        </a:rPr>
                        <a:t>Tumoral best response</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FFFFF"/>
                    </a:solidFill>
                  </a:tcPr>
                </a:tc>
                <a:tc>
                  <a:txBody>
                    <a:bodyPr/>
                    <a:lstStyle/>
                    <a:p>
                      <a:pPr algn="l" rtl="0" fontAlgn="b"/>
                      <a:r>
                        <a:rPr lang="es-ES_tradnl" sz="1100" b="1"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258907">
                <a:tc>
                  <a:txBody>
                    <a:bodyPr/>
                    <a:lstStyle/>
                    <a:p>
                      <a:pPr algn="l" fontAlgn="b"/>
                      <a:r>
                        <a:rPr lang="es-ES_tradnl" sz="1100" b="0" i="0" u="none" strike="noStrike">
                          <a:solidFill>
                            <a:srgbClr val="000000"/>
                          </a:solidFill>
                          <a:effectLst/>
                          <a:latin typeface="Calibri" charset="0"/>
                        </a:rPr>
                        <a:t>Complete response, % (n)</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0 (0)</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0 (0)</a:t>
                      </a:r>
                    </a:p>
                  </a:txBody>
                  <a:tcPr marL="12697" marR="12697" marT="12697" marB="0" anchor="b">
                    <a:lnL>
                      <a:noFill/>
                    </a:lnL>
                    <a:lnR>
                      <a:noFill/>
                    </a:lnR>
                    <a:lnT>
                      <a:noFill/>
                    </a:lnT>
                    <a:lnB>
                      <a:noFill/>
                    </a:lnB>
                    <a:solidFill>
                      <a:srgbClr val="FFFFFF"/>
                    </a:solidFill>
                  </a:tcPr>
                </a:tc>
                <a:tc>
                  <a:txBody>
                    <a:bodyPr/>
                    <a:lstStyle/>
                    <a:p>
                      <a:pPr algn="l" fontAlgn="b"/>
                      <a:r>
                        <a:rPr lang="es-ES_tradnl" sz="1100" b="0"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237295">
                <a:tc>
                  <a:txBody>
                    <a:bodyPr/>
                    <a:lstStyle/>
                    <a:p>
                      <a:pPr algn="l" fontAlgn="b"/>
                      <a:r>
                        <a:rPr lang="es-ES_tradnl" sz="1100" b="0" i="0" u="none" strike="noStrike">
                          <a:solidFill>
                            <a:srgbClr val="000000"/>
                          </a:solidFill>
                          <a:effectLst/>
                          <a:latin typeface="Calibri" charset="0"/>
                        </a:rPr>
                        <a:t>Partial response, % (n)</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55.0 (22)</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28.9 (11)</a:t>
                      </a:r>
                    </a:p>
                  </a:txBody>
                  <a:tcPr marL="12697" marR="12697" marT="12697" marB="0" anchor="b">
                    <a:lnL>
                      <a:noFill/>
                    </a:lnL>
                    <a:lnR>
                      <a:noFill/>
                    </a:lnR>
                    <a:lnT>
                      <a:noFill/>
                    </a:lnT>
                    <a:lnB>
                      <a:noFill/>
                    </a:lnB>
                    <a:solidFill>
                      <a:srgbClr val="FFFFFF"/>
                    </a:solidFill>
                  </a:tcPr>
                </a:tc>
                <a:tc>
                  <a:txBody>
                    <a:bodyPr/>
                    <a:lstStyle/>
                    <a:p>
                      <a:pPr algn="l" fontAlgn="b"/>
                      <a:r>
                        <a:rPr lang="es-ES_tradnl" sz="1100" b="0"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237295">
                <a:tc>
                  <a:txBody>
                    <a:bodyPr/>
                    <a:lstStyle/>
                    <a:p>
                      <a:pPr algn="l" fontAlgn="b"/>
                      <a:r>
                        <a:rPr lang="es-ES_tradnl" sz="1100" b="0" i="0" u="none" strike="noStrike">
                          <a:solidFill>
                            <a:srgbClr val="000000"/>
                          </a:solidFill>
                          <a:effectLst/>
                          <a:latin typeface="Calibri" charset="0"/>
                        </a:rPr>
                        <a:t>Stable disease, % (n)</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a:solidFill>
                            <a:srgbClr val="000000"/>
                          </a:solidFill>
                          <a:effectLst/>
                          <a:latin typeface="Calibri" charset="0"/>
                        </a:rPr>
                        <a:t>30.0 (12)</a:t>
                      </a:r>
                    </a:p>
                  </a:txBody>
                  <a:tcPr marL="12697" marR="12697" marT="12697" marB="0" anchor="b">
                    <a:lnL>
                      <a:noFill/>
                    </a:lnL>
                    <a:lnR>
                      <a:noFill/>
                    </a:lnR>
                    <a:lnT>
                      <a:noFill/>
                    </a:lnT>
                    <a:lnB>
                      <a:noFill/>
                    </a:lnB>
                    <a:solidFill>
                      <a:srgbClr val="FFFFFF"/>
                    </a:solidFill>
                  </a:tcPr>
                </a:tc>
                <a:tc>
                  <a:txBody>
                    <a:bodyPr/>
                    <a:lstStyle/>
                    <a:p>
                      <a:pPr algn="ctr" fontAlgn="b"/>
                      <a:r>
                        <a:rPr lang="es-ES_tradnl" sz="1100" b="0" i="0" u="none" strike="noStrike" dirty="0">
                          <a:solidFill>
                            <a:srgbClr val="000000"/>
                          </a:solidFill>
                          <a:effectLst/>
                          <a:latin typeface="Calibri" charset="0"/>
                        </a:rPr>
                        <a:t>31.6 (12)</a:t>
                      </a:r>
                    </a:p>
                  </a:txBody>
                  <a:tcPr marL="12697" marR="12697" marT="12697" marB="0" anchor="b">
                    <a:lnL>
                      <a:noFill/>
                    </a:lnL>
                    <a:lnR>
                      <a:noFill/>
                    </a:lnR>
                    <a:lnT>
                      <a:noFill/>
                    </a:lnT>
                    <a:lnB>
                      <a:noFill/>
                    </a:lnB>
                    <a:solidFill>
                      <a:srgbClr val="FFFFFF"/>
                    </a:solidFill>
                  </a:tcPr>
                </a:tc>
                <a:tc>
                  <a:txBody>
                    <a:bodyPr/>
                    <a:lstStyle/>
                    <a:p>
                      <a:pPr algn="l" fontAlgn="b"/>
                      <a:r>
                        <a:rPr lang="es-ES_tradnl" sz="1100" b="0" i="0" u="none" strike="noStrike">
                          <a:solidFill>
                            <a:srgbClr val="000000"/>
                          </a:solidFill>
                          <a:effectLst/>
                          <a:latin typeface="Calibri" charset="0"/>
                        </a:rPr>
                        <a:t> </a:t>
                      </a:r>
                    </a:p>
                  </a:txBody>
                  <a:tcPr marL="12697" marR="12697" marT="12697" marB="0" anchor="b">
                    <a:lnL>
                      <a:noFill/>
                    </a:lnL>
                    <a:lnR>
                      <a:noFill/>
                    </a:lnR>
                    <a:lnT>
                      <a:noFill/>
                    </a:lnT>
                    <a:lnB>
                      <a:noFill/>
                    </a:lnB>
                    <a:solidFill>
                      <a:srgbClr val="FFFFFF"/>
                    </a:solidFill>
                  </a:tcPr>
                </a:tc>
                <a:extLst>
                  <a:ext uri="{0D108BD9-81ED-4DB2-BD59-A6C34878D82A}">
                    <a16:rowId xmlns:a16="http://schemas.microsoft.com/office/drawing/2014/main" val="10008"/>
                  </a:ext>
                </a:extLst>
              </a:tr>
              <a:tr h="258907">
                <a:tc>
                  <a:txBody>
                    <a:bodyPr/>
                    <a:lstStyle/>
                    <a:p>
                      <a:pPr algn="l" fontAlgn="b"/>
                      <a:r>
                        <a:rPr lang="es-ES_tradnl" sz="1100" b="0" i="0" u="none" strike="noStrike">
                          <a:solidFill>
                            <a:srgbClr val="000000"/>
                          </a:solidFill>
                          <a:effectLst/>
                          <a:latin typeface="Calibri" charset="0"/>
                        </a:rPr>
                        <a:t>Disease Progression, % (n)</a:t>
                      </a:r>
                    </a:p>
                  </a:txBody>
                  <a:tcPr marL="12697" marR="12697" marT="12697"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_tradnl" sz="1100" b="0" i="0" u="none" strike="noStrike">
                          <a:solidFill>
                            <a:srgbClr val="000000"/>
                          </a:solidFill>
                          <a:effectLst/>
                          <a:latin typeface="Calibri" charset="0"/>
                        </a:rPr>
                        <a:t>15.0 (6)</a:t>
                      </a:r>
                    </a:p>
                  </a:txBody>
                  <a:tcPr marL="12697" marR="12697" marT="12697"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_tradnl" sz="1100" b="0" i="0" u="none" strike="noStrike">
                          <a:solidFill>
                            <a:srgbClr val="000000"/>
                          </a:solidFill>
                          <a:effectLst/>
                          <a:latin typeface="Calibri" charset="0"/>
                        </a:rPr>
                        <a:t>39.5 (15)</a:t>
                      </a:r>
                    </a:p>
                  </a:txBody>
                  <a:tcPr marL="12697" marR="12697" marT="12697"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_tradnl" sz="1100" b="1" i="0" u="none" strike="noStrike" dirty="0">
                          <a:solidFill>
                            <a:srgbClr val="000000"/>
                          </a:solidFill>
                          <a:effectLst/>
                          <a:latin typeface="Calibri" charset="0"/>
                        </a:rPr>
                        <a:t>0.024</a:t>
                      </a:r>
                    </a:p>
                  </a:txBody>
                  <a:tcPr marL="12697" marR="12697" marT="12697"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2762" y="4714286"/>
            <a:ext cx="1365067" cy="1889842"/>
          </a:xfrm>
          <a:prstGeom prst="rect">
            <a:avLst/>
          </a:prstGeom>
        </p:spPr>
      </p:pic>
    </p:spTree>
    <p:extLst>
      <p:ext uri="{BB962C8B-B14F-4D97-AF65-F5344CB8AC3E}">
        <p14:creationId xmlns:p14="http://schemas.microsoft.com/office/powerpoint/2010/main" val="332578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249681" y="74028"/>
          <a:ext cx="4247995" cy="6695167"/>
        </p:xfrm>
        <a:graphic>
          <a:graphicData uri="http://schemas.openxmlformats.org/drawingml/2006/table">
            <a:tbl>
              <a:tblPr/>
              <a:tblGrid>
                <a:gridCol w="1653317">
                  <a:extLst>
                    <a:ext uri="{9D8B030D-6E8A-4147-A177-3AD203B41FA5}">
                      <a16:colId xmlns:a16="http://schemas.microsoft.com/office/drawing/2014/main" val="20000"/>
                    </a:ext>
                  </a:extLst>
                </a:gridCol>
                <a:gridCol w="528672">
                  <a:extLst>
                    <a:ext uri="{9D8B030D-6E8A-4147-A177-3AD203B41FA5}">
                      <a16:colId xmlns:a16="http://schemas.microsoft.com/office/drawing/2014/main" val="20001"/>
                    </a:ext>
                  </a:extLst>
                </a:gridCol>
                <a:gridCol w="1462659">
                  <a:extLst>
                    <a:ext uri="{9D8B030D-6E8A-4147-A177-3AD203B41FA5}">
                      <a16:colId xmlns:a16="http://schemas.microsoft.com/office/drawing/2014/main" val="20002"/>
                    </a:ext>
                  </a:extLst>
                </a:gridCol>
                <a:gridCol w="603347">
                  <a:extLst>
                    <a:ext uri="{9D8B030D-6E8A-4147-A177-3AD203B41FA5}">
                      <a16:colId xmlns:a16="http://schemas.microsoft.com/office/drawing/2014/main" val="20003"/>
                    </a:ext>
                  </a:extLst>
                </a:gridCol>
              </a:tblGrid>
              <a:tr h="157384">
                <a:tc gridSpan="3">
                  <a:txBody>
                    <a:bodyPr/>
                    <a:lstStyle/>
                    <a:p>
                      <a:pPr algn="l" rtl="0" fontAlgn="b"/>
                      <a:r>
                        <a:rPr lang="es-ES_tradnl" sz="1000" b="0" i="0" u="none" strike="noStrike">
                          <a:solidFill>
                            <a:srgbClr val="000000"/>
                          </a:solidFill>
                          <a:effectLst/>
                          <a:latin typeface="Calibri" charset="0"/>
                        </a:rPr>
                        <a:t>Factors associated with PFS</a:t>
                      </a:r>
                    </a:p>
                  </a:txBody>
                  <a:tcPr marL="5024" marR="5024" marT="5024"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ES_tradnl"/>
                    </a:p>
                  </a:txBody>
                  <a:tcPr/>
                </a:tc>
                <a:tc hMerge="1">
                  <a:txBody>
                    <a:bodyPr/>
                    <a:lstStyle/>
                    <a:p>
                      <a:endParaRPr lang="es-ES_tradnl"/>
                    </a:p>
                  </a:txBody>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9744">
                <a:tc>
                  <a:txBody>
                    <a:bodyPr/>
                    <a:lstStyle/>
                    <a:p>
                      <a:pPr algn="l" rtl="0" fontAlgn="b"/>
                      <a:r>
                        <a:rPr lang="es-ES_tradnl" sz="1000" b="0" i="0" u="none" strike="noStrike">
                          <a:solidFill>
                            <a:srgbClr val="000000"/>
                          </a:solidFill>
                          <a:effectLst/>
                          <a:latin typeface="Calibri" charset="0"/>
                        </a:rPr>
                        <a:t> </a:t>
                      </a:r>
                    </a:p>
                  </a:txBody>
                  <a:tcPr marL="5024" marR="5024" marT="50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s-ES_tradnl" sz="1000" b="0" i="0" u="none" strike="noStrike">
                          <a:solidFill>
                            <a:srgbClr val="000000"/>
                          </a:solidFill>
                          <a:effectLst/>
                          <a:latin typeface="Calibri" charset="0"/>
                        </a:rPr>
                        <a:t>No. (Events)</a:t>
                      </a:r>
                    </a:p>
                  </a:txBody>
                  <a:tcPr marL="5024" marR="5024" marT="50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_tradnl" sz="1000" b="0" i="0" u="none" strike="noStrike">
                          <a:solidFill>
                            <a:srgbClr val="000000"/>
                          </a:solidFill>
                          <a:effectLst/>
                          <a:latin typeface="Calibri" charset="0"/>
                        </a:rPr>
                        <a:t>Median (95% CI), months</a:t>
                      </a:r>
                    </a:p>
                  </a:txBody>
                  <a:tcPr marL="5024" marR="5024" marT="50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_tradnl" sz="1000" b="0" i="0" u="none" strike="noStrike">
                          <a:solidFill>
                            <a:srgbClr val="000000"/>
                          </a:solidFill>
                          <a:effectLst/>
                          <a:latin typeface="Calibri" charset="0"/>
                        </a:rPr>
                        <a:t>p-value</a:t>
                      </a:r>
                    </a:p>
                  </a:txBody>
                  <a:tcPr marL="5024" marR="5024" marT="50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384">
                <a:tc>
                  <a:txBody>
                    <a:bodyPr/>
                    <a:lstStyle/>
                    <a:p>
                      <a:pPr algn="l" rtl="0" fontAlgn="b"/>
                      <a:r>
                        <a:rPr lang="es-ES_tradnl" sz="1000" b="1" i="0" u="none" strike="noStrike">
                          <a:solidFill>
                            <a:srgbClr val="000000"/>
                          </a:solidFill>
                          <a:effectLst/>
                          <a:latin typeface="Calibri" charset="0"/>
                        </a:rPr>
                        <a:t>Overall</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78 (38)</a:t>
                      </a:r>
                    </a:p>
                  </a:txBody>
                  <a:tcPr marL="5024" marR="5024" marT="5024"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6.5 (4.9 - 8.1)</a:t>
                      </a:r>
                    </a:p>
                  </a:txBody>
                  <a:tcPr marL="5024" marR="5024" marT="5024"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s-ES_tradnl" sz="1000" b="0" i="0" u="none" strike="noStrike">
                          <a:solidFill>
                            <a:srgbClr val="000000"/>
                          </a:solidFill>
                          <a:effectLst/>
                          <a:latin typeface="Arial" charset="0"/>
                        </a:rPr>
                        <a:t> </a:t>
                      </a:r>
                    </a:p>
                  </a:txBody>
                  <a:tcPr marL="5024" marR="5024" marT="5024"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0002"/>
                  </a:ext>
                </a:extLst>
              </a:tr>
              <a:tr h="157384">
                <a:tc>
                  <a:txBody>
                    <a:bodyPr/>
                    <a:lstStyle/>
                    <a:p>
                      <a:pPr algn="l" rtl="0" fontAlgn="b"/>
                      <a:r>
                        <a:rPr lang="es-ES_tradnl" sz="1000" b="1" i="0" u="none" strike="noStrike">
                          <a:solidFill>
                            <a:srgbClr val="000000"/>
                          </a:solidFill>
                          <a:effectLst/>
                          <a:latin typeface="Calibri" charset="0"/>
                        </a:rPr>
                        <a:t>Sex</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03"/>
                  </a:ext>
                </a:extLst>
              </a:tr>
              <a:tr h="157384">
                <a:tc>
                  <a:txBody>
                    <a:bodyPr/>
                    <a:lstStyle/>
                    <a:p>
                      <a:pPr algn="l" rtl="0" fontAlgn="b"/>
                      <a:r>
                        <a:rPr lang="es-ES_tradnl" sz="1000" b="0" i="0" u="none" strike="noStrike">
                          <a:solidFill>
                            <a:srgbClr val="000000"/>
                          </a:solidFill>
                          <a:effectLst/>
                          <a:latin typeface="Calibri" charset="0"/>
                        </a:rPr>
                        <a:t>Female   </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46 (22)</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6.8 (5.2 - 8.4)</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04"/>
                  </a:ext>
                </a:extLst>
              </a:tr>
              <a:tr h="157384">
                <a:tc>
                  <a:txBody>
                    <a:bodyPr/>
                    <a:lstStyle/>
                    <a:p>
                      <a:pPr algn="l" rtl="0" fontAlgn="b"/>
                      <a:r>
                        <a:rPr lang="es-ES_tradnl" sz="1000" b="0" i="0" u="none" strike="noStrike">
                          <a:solidFill>
                            <a:srgbClr val="000000"/>
                          </a:solidFill>
                          <a:effectLst/>
                          <a:latin typeface="Calibri" charset="0"/>
                        </a:rPr>
                        <a:t>Male</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32 (16)</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5.9 (0.0 - 16.3)</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0.253</a:t>
                      </a:r>
                    </a:p>
                  </a:txBody>
                  <a:tcPr marL="5024" marR="5024" marT="5024" marB="0" anchor="b">
                    <a:lnL>
                      <a:noFill/>
                    </a:lnL>
                    <a:lnR>
                      <a:noFill/>
                    </a:lnR>
                    <a:lnT>
                      <a:noFill/>
                    </a:lnT>
                    <a:lnB>
                      <a:noFill/>
                    </a:lnB>
                  </a:tcPr>
                </a:tc>
                <a:extLst>
                  <a:ext uri="{0D108BD9-81ED-4DB2-BD59-A6C34878D82A}">
                    <a16:rowId xmlns:a16="http://schemas.microsoft.com/office/drawing/2014/main" val="10005"/>
                  </a:ext>
                </a:extLst>
              </a:tr>
              <a:tr h="157384">
                <a:tc>
                  <a:txBody>
                    <a:bodyPr/>
                    <a:lstStyle/>
                    <a:p>
                      <a:pPr algn="l" rtl="0" fontAlgn="b"/>
                      <a:r>
                        <a:rPr lang="es-ES_tradnl" sz="1000" b="1" i="0" u="none" strike="noStrike">
                          <a:solidFill>
                            <a:srgbClr val="000000"/>
                          </a:solidFill>
                          <a:effectLst/>
                          <a:latin typeface="Calibri" charset="0"/>
                        </a:rPr>
                        <a:t>Age</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06"/>
                  </a:ext>
                </a:extLst>
              </a:tr>
              <a:tr h="157384">
                <a:tc>
                  <a:txBody>
                    <a:bodyPr/>
                    <a:lstStyle/>
                    <a:p>
                      <a:pPr algn="l" rtl="0" fontAlgn="b"/>
                      <a:r>
                        <a:rPr lang="fi-FI" sz="1000" b="0" i="0" u="none" strike="noStrike">
                          <a:solidFill>
                            <a:srgbClr val="000000"/>
                          </a:solidFill>
                          <a:effectLst/>
                          <a:latin typeface="Calibri" charset="0"/>
                        </a:rPr>
                        <a:t>&lt;60 yrs</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36 (22)</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5.9 (3.6 - 8.2)</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07"/>
                  </a:ext>
                </a:extLst>
              </a:tr>
              <a:tr h="157384">
                <a:tc>
                  <a:txBody>
                    <a:bodyPr/>
                    <a:lstStyle/>
                    <a:p>
                      <a:pPr algn="l" rtl="0" fontAlgn="b"/>
                      <a:r>
                        <a:rPr lang="es-ES_tradnl" sz="1000" b="0" i="0" u="none" strike="noStrike">
                          <a:solidFill>
                            <a:srgbClr val="000000"/>
                          </a:solidFill>
                          <a:effectLst/>
                          <a:latin typeface="Calibri" charset="0"/>
                        </a:rPr>
                        <a:t>60+</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42 (16)</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6.8 (0.0 - 17.5)</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0.253</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08"/>
                  </a:ext>
                </a:extLst>
              </a:tr>
              <a:tr h="202954">
                <a:tc>
                  <a:txBody>
                    <a:bodyPr/>
                    <a:lstStyle/>
                    <a:p>
                      <a:pPr algn="l" rtl="0" fontAlgn="b"/>
                      <a:r>
                        <a:rPr lang="es-ES_tradnl" sz="1000" b="1" i="0" u="none" strike="noStrike">
                          <a:solidFill>
                            <a:srgbClr val="000000"/>
                          </a:solidFill>
                          <a:effectLst/>
                          <a:latin typeface="Calibri" charset="0"/>
                        </a:rPr>
                        <a:t>Tobacco exposure</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09"/>
                  </a:ext>
                </a:extLst>
              </a:tr>
              <a:tr h="157384">
                <a:tc>
                  <a:txBody>
                    <a:bodyPr/>
                    <a:lstStyle/>
                    <a:p>
                      <a:pPr algn="l" rtl="0" fontAlgn="b"/>
                      <a:r>
                        <a:rPr lang="es-ES_tradnl" sz="1000" b="0" i="0" u="none" strike="noStrike">
                          <a:solidFill>
                            <a:srgbClr val="000000"/>
                          </a:solidFill>
                          <a:effectLst/>
                          <a:latin typeface="Calibri" charset="0"/>
                        </a:rPr>
                        <a:t>Never smokers</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34 (17)</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6.9 2.9 - 10.7)</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10"/>
                  </a:ext>
                </a:extLst>
              </a:tr>
              <a:tr h="157384">
                <a:tc>
                  <a:txBody>
                    <a:bodyPr/>
                    <a:lstStyle/>
                    <a:p>
                      <a:pPr algn="l" rtl="0" fontAlgn="b"/>
                      <a:r>
                        <a:rPr lang="es-ES_tradnl" sz="1000" b="0" i="0" u="none" strike="noStrike">
                          <a:solidFill>
                            <a:srgbClr val="000000"/>
                          </a:solidFill>
                          <a:effectLst/>
                          <a:latin typeface="Calibri" charset="0"/>
                        </a:rPr>
                        <a:t>Ever smokers</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44 (21)</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6.4 (5.0 - 7.9)</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0.751</a:t>
                      </a:r>
                    </a:p>
                  </a:txBody>
                  <a:tcPr marL="5024" marR="5024" marT="5024" marB="0" anchor="b">
                    <a:lnL>
                      <a:noFill/>
                    </a:lnL>
                    <a:lnR>
                      <a:noFill/>
                    </a:lnR>
                    <a:lnT>
                      <a:noFill/>
                    </a:lnT>
                    <a:lnB>
                      <a:noFill/>
                    </a:lnB>
                  </a:tcPr>
                </a:tc>
                <a:extLst>
                  <a:ext uri="{0D108BD9-81ED-4DB2-BD59-A6C34878D82A}">
                    <a16:rowId xmlns:a16="http://schemas.microsoft.com/office/drawing/2014/main" val="10011"/>
                  </a:ext>
                </a:extLst>
              </a:tr>
              <a:tr h="157384">
                <a:tc>
                  <a:txBody>
                    <a:bodyPr/>
                    <a:lstStyle/>
                    <a:p>
                      <a:pPr algn="l" rtl="0" fontAlgn="b"/>
                      <a:r>
                        <a:rPr lang="es-ES_tradnl" sz="1000" b="1" i="0" u="none" strike="noStrike">
                          <a:solidFill>
                            <a:srgbClr val="000000"/>
                          </a:solidFill>
                          <a:effectLst/>
                          <a:latin typeface="Calibri" charset="0"/>
                        </a:rPr>
                        <a:t>WSE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12"/>
                  </a:ext>
                </a:extLst>
              </a:tr>
              <a:tr h="157384">
                <a:tc>
                  <a:txBody>
                    <a:bodyPr/>
                    <a:lstStyle/>
                    <a:p>
                      <a:pPr algn="l" rtl="0" fontAlgn="b"/>
                      <a:r>
                        <a:rPr lang="es-ES_tradnl" sz="1000" b="0" i="0" u="none" strike="noStrike">
                          <a:solidFill>
                            <a:srgbClr val="000000"/>
                          </a:solidFill>
                          <a:effectLst/>
                          <a:latin typeface="Calibri" charset="0"/>
                        </a:rPr>
                        <a:t>Absent</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58 (27)</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6.8 (4.5 - 8.9)</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13"/>
                  </a:ext>
                </a:extLst>
              </a:tr>
              <a:tr h="157384">
                <a:tc>
                  <a:txBody>
                    <a:bodyPr/>
                    <a:lstStyle/>
                    <a:p>
                      <a:pPr algn="l" rtl="0" fontAlgn="b"/>
                      <a:r>
                        <a:rPr lang="es-ES_tradnl" sz="1000" b="0" i="0" u="none" strike="noStrike">
                          <a:solidFill>
                            <a:srgbClr val="000000"/>
                          </a:solidFill>
                          <a:effectLst/>
                          <a:latin typeface="Calibri" charset="0"/>
                        </a:rPr>
                        <a:t>Present</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20 (11)</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5.3 (3.4 - 7.1)</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0.271</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14"/>
                  </a:ext>
                </a:extLst>
              </a:tr>
              <a:tr h="254934">
                <a:tc>
                  <a:txBody>
                    <a:bodyPr/>
                    <a:lstStyle/>
                    <a:p>
                      <a:pPr algn="l" rtl="0" fontAlgn="b"/>
                      <a:r>
                        <a:rPr lang="es-ES_tradnl" sz="1000" b="1" i="0" u="none" strike="noStrike">
                          <a:solidFill>
                            <a:srgbClr val="000000"/>
                          </a:solidFill>
                          <a:effectLst/>
                          <a:latin typeface="Calibri" charset="0"/>
                        </a:rPr>
                        <a:t>Disease stage at diagnosis*</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15"/>
                  </a:ext>
                </a:extLst>
              </a:tr>
              <a:tr h="157384">
                <a:tc>
                  <a:txBody>
                    <a:bodyPr/>
                    <a:lstStyle/>
                    <a:p>
                      <a:pPr algn="l" rtl="0" fontAlgn="b"/>
                      <a:r>
                        <a:rPr lang="es-ES_tradnl" sz="1000" b="0" i="0" u="none" strike="noStrike">
                          <a:solidFill>
                            <a:srgbClr val="000000"/>
                          </a:solidFill>
                          <a:effectLst/>
                          <a:latin typeface="Calibri" charset="0"/>
                        </a:rPr>
                        <a:t>III</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13 (2)</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NR (NR)</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16"/>
                  </a:ext>
                </a:extLst>
              </a:tr>
              <a:tr h="157384">
                <a:tc>
                  <a:txBody>
                    <a:bodyPr/>
                    <a:lstStyle/>
                    <a:p>
                      <a:pPr algn="l" rtl="0" fontAlgn="b"/>
                      <a:r>
                        <a:rPr lang="es-ES_tradnl" sz="1000" b="0" i="0" u="none" strike="noStrike">
                          <a:solidFill>
                            <a:srgbClr val="000000"/>
                          </a:solidFill>
                          <a:effectLst/>
                          <a:latin typeface="Calibri" charset="0"/>
                        </a:rPr>
                        <a:t>IV</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65 (36)</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5.3 (3.4 - 7.1)</a:t>
                      </a:r>
                    </a:p>
                  </a:txBody>
                  <a:tcPr marL="5024" marR="5024" marT="5024" marB="0" anchor="b">
                    <a:lnL>
                      <a:noFill/>
                    </a:lnL>
                    <a:lnR>
                      <a:noFill/>
                    </a:lnR>
                    <a:lnT>
                      <a:noFill/>
                    </a:lnT>
                    <a:lnB>
                      <a:noFill/>
                    </a:lnB>
                  </a:tcPr>
                </a:tc>
                <a:tc>
                  <a:txBody>
                    <a:bodyPr/>
                    <a:lstStyle/>
                    <a:p>
                      <a:pPr algn="ctr" rtl="0" fontAlgn="b"/>
                      <a:r>
                        <a:rPr lang="es-ES_tradnl" sz="1000" b="1" i="0" u="none" strike="noStrike">
                          <a:solidFill>
                            <a:srgbClr val="000000"/>
                          </a:solidFill>
                          <a:effectLst/>
                          <a:latin typeface="Calibri" charset="0"/>
                        </a:rPr>
                        <a:t>0.042</a:t>
                      </a:r>
                    </a:p>
                  </a:txBody>
                  <a:tcPr marL="5024" marR="5024" marT="5024" marB="0" anchor="b">
                    <a:lnL>
                      <a:noFill/>
                    </a:lnL>
                    <a:lnR>
                      <a:noFill/>
                    </a:lnR>
                    <a:lnT>
                      <a:noFill/>
                    </a:lnT>
                    <a:lnB>
                      <a:noFill/>
                    </a:lnB>
                  </a:tcPr>
                </a:tc>
                <a:extLst>
                  <a:ext uri="{0D108BD9-81ED-4DB2-BD59-A6C34878D82A}">
                    <a16:rowId xmlns:a16="http://schemas.microsoft.com/office/drawing/2014/main" val="10017"/>
                  </a:ext>
                </a:extLst>
              </a:tr>
              <a:tr h="157384">
                <a:tc>
                  <a:txBody>
                    <a:bodyPr/>
                    <a:lstStyle/>
                    <a:p>
                      <a:pPr algn="l" rtl="0" fontAlgn="b"/>
                      <a:r>
                        <a:rPr lang="es-ES_tradnl" sz="1000" b="1" i="0" u="none" strike="noStrike">
                          <a:solidFill>
                            <a:srgbClr val="000000"/>
                          </a:solidFill>
                          <a:effectLst/>
                          <a:latin typeface="Calibri" charset="0"/>
                        </a:rPr>
                        <a:t>Histology</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18"/>
                  </a:ext>
                </a:extLst>
              </a:tr>
              <a:tr h="202954">
                <a:tc>
                  <a:txBody>
                    <a:bodyPr/>
                    <a:lstStyle/>
                    <a:p>
                      <a:pPr algn="l" rtl="0" fontAlgn="b"/>
                      <a:r>
                        <a:rPr lang="es-ES_tradnl" sz="1000" b="0" i="0" u="none" strike="noStrike">
                          <a:solidFill>
                            <a:srgbClr val="000000"/>
                          </a:solidFill>
                          <a:effectLst/>
                          <a:latin typeface="Calibri" charset="0"/>
                        </a:rPr>
                        <a:t>Adenocarcinoma</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70 (34)</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6.8 (4.1 - 9.4)</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19"/>
                  </a:ext>
                </a:extLst>
              </a:tr>
              <a:tr h="157384">
                <a:tc>
                  <a:txBody>
                    <a:bodyPr/>
                    <a:lstStyle/>
                    <a:p>
                      <a:pPr algn="l" rtl="0" fontAlgn="b"/>
                      <a:r>
                        <a:rPr lang="es-ES_tradnl" sz="1000" b="0" i="0" u="none" strike="noStrike">
                          <a:solidFill>
                            <a:srgbClr val="000000"/>
                          </a:solidFill>
                          <a:effectLst/>
                          <a:latin typeface="Calibri" charset="0"/>
                        </a:rPr>
                        <a:t>Other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8 (4)</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3.6 (1.5 - 5.8)</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0.289</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20"/>
                  </a:ext>
                </a:extLst>
              </a:tr>
              <a:tr h="202954">
                <a:tc gridSpan="2">
                  <a:txBody>
                    <a:bodyPr/>
                    <a:lstStyle/>
                    <a:p>
                      <a:pPr algn="l" rtl="0" fontAlgn="b"/>
                      <a:r>
                        <a:rPr lang="es-ES_tradnl" sz="1000" b="1" i="0" u="none" strike="noStrike">
                          <a:solidFill>
                            <a:srgbClr val="000000"/>
                          </a:solidFill>
                          <a:effectLst/>
                          <a:latin typeface="Calibri" charset="0"/>
                        </a:rPr>
                        <a:t>Adenocarcinoma hystological subtype</a:t>
                      </a:r>
                    </a:p>
                  </a:txBody>
                  <a:tcPr marL="5024" marR="5024" marT="5024" marB="0" anchor="b">
                    <a:lnL>
                      <a:noFill/>
                    </a:lnL>
                    <a:lnR>
                      <a:noFill/>
                    </a:lnR>
                    <a:lnT>
                      <a:noFill/>
                    </a:lnT>
                    <a:lnB>
                      <a:noFill/>
                    </a:lnB>
                  </a:tcPr>
                </a:tc>
                <a:tc hMerge="1">
                  <a:txBody>
                    <a:bodyPr/>
                    <a:lstStyle/>
                    <a:p>
                      <a:endParaRPr lang="es-ES_tradnl"/>
                    </a:p>
                  </a:txBody>
                  <a:tcPr/>
                </a:tc>
                <a:tc>
                  <a:txBody>
                    <a:bodyPr/>
                    <a:lstStyle/>
                    <a:p>
                      <a:pPr algn="l"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21"/>
                  </a:ext>
                </a:extLst>
              </a:tr>
              <a:tr h="309793">
                <a:tc>
                  <a:txBody>
                    <a:bodyPr/>
                    <a:lstStyle/>
                    <a:p>
                      <a:pPr algn="l" rtl="0" fontAlgn="b"/>
                      <a:r>
                        <a:rPr lang="es-ES_tradnl" sz="1000" b="0" i="0" u="none" strike="noStrike">
                          <a:solidFill>
                            <a:srgbClr val="000000"/>
                          </a:solidFill>
                          <a:effectLst/>
                          <a:latin typeface="Calibri" charset="0"/>
                        </a:rPr>
                        <a:t>Well/Moderate differentiated</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33 (14)</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6.4 (4.2 - 8.7)</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22"/>
                  </a:ext>
                </a:extLst>
              </a:tr>
              <a:tr h="202954">
                <a:tc>
                  <a:txBody>
                    <a:bodyPr/>
                    <a:lstStyle/>
                    <a:p>
                      <a:pPr algn="l" rtl="0" fontAlgn="b"/>
                      <a:r>
                        <a:rPr lang="es-ES_tradnl" sz="1000" b="0" i="0" u="none" strike="noStrike">
                          <a:solidFill>
                            <a:srgbClr val="000000"/>
                          </a:solidFill>
                          <a:effectLst/>
                          <a:latin typeface="Calibri" charset="0"/>
                        </a:rPr>
                        <a:t>Poorly differrentiated</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25 (14)</a:t>
                      </a:r>
                    </a:p>
                  </a:txBody>
                  <a:tcPr marL="5024" marR="5024" marT="5024" marB="0" anchor="b">
                    <a:lnL>
                      <a:noFill/>
                    </a:lnL>
                    <a:lnR>
                      <a:noFill/>
                    </a:lnR>
                    <a:lnT>
                      <a:noFill/>
                    </a:lnT>
                    <a:lnB>
                      <a:noFill/>
                    </a:lnB>
                  </a:tcPr>
                </a:tc>
                <a:tc>
                  <a:txBody>
                    <a:bodyPr/>
                    <a:lstStyle/>
                    <a:p>
                      <a:pPr algn="ctr" rtl="0" fontAlgn="b"/>
                      <a:r>
                        <a:rPr lang="es-ES_tradnl" sz="1000" b="0" i="0" u="none" strike="noStrike" dirty="0">
                          <a:solidFill>
                            <a:srgbClr val="000000"/>
                          </a:solidFill>
                          <a:effectLst/>
                          <a:latin typeface="Calibri" charset="0"/>
                        </a:rPr>
                        <a:t>6.9 (3.3 - 10.5)</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23"/>
                  </a:ext>
                </a:extLst>
              </a:tr>
              <a:tr h="157384">
                <a:tc>
                  <a:txBody>
                    <a:bodyPr/>
                    <a:lstStyle/>
                    <a:p>
                      <a:pPr algn="l" rtl="0" fontAlgn="b"/>
                      <a:r>
                        <a:rPr lang="es-ES_tradnl" sz="1000" b="0" i="0" u="none" strike="noStrike">
                          <a:solidFill>
                            <a:srgbClr val="000000"/>
                          </a:solidFill>
                          <a:effectLst/>
                          <a:latin typeface="Calibri" charset="0"/>
                        </a:rPr>
                        <a:t>Not specified</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12 (6)</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6.5 (0.0 - 13.4)</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0.906</a:t>
                      </a:r>
                    </a:p>
                  </a:txBody>
                  <a:tcPr marL="5024" marR="5024" marT="5024" marB="0" anchor="b">
                    <a:lnL>
                      <a:noFill/>
                    </a:lnL>
                    <a:lnR>
                      <a:noFill/>
                    </a:lnR>
                    <a:lnT>
                      <a:noFill/>
                    </a:lnT>
                    <a:lnB>
                      <a:noFill/>
                    </a:lnB>
                  </a:tcPr>
                </a:tc>
                <a:extLst>
                  <a:ext uri="{0D108BD9-81ED-4DB2-BD59-A6C34878D82A}">
                    <a16:rowId xmlns:a16="http://schemas.microsoft.com/office/drawing/2014/main" val="10024"/>
                  </a:ext>
                </a:extLst>
              </a:tr>
              <a:tr h="157384">
                <a:tc>
                  <a:txBody>
                    <a:bodyPr/>
                    <a:lstStyle/>
                    <a:p>
                      <a:pPr algn="l" rtl="0" fontAlgn="b"/>
                      <a:r>
                        <a:rPr lang="es-ES_tradnl" sz="1000" b="1" i="0" u="none" strike="noStrike">
                          <a:solidFill>
                            <a:srgbClr val="000000"/>
                          </a:solidFill>
                          <a:effectLst/>
                          <a:latin typeface="Calibri" charset="0"/>
                        </a:rPr>
                        <a:t>EGFR status</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25"/>
                  </a:ext>
                </a:extLst>
              </a:tr>
              <a:tr h="157384">
                <a:tc>
                  <a:txBody>
                    <a:bodyPr/>
                    <a:lstStyle/>
                    <a:p>
                      <a:pPr algn="l" rtl="0" fontAlgn="b"/>
                      <a:r>
                        <a:rPr lang="es-ES_tradnl" sz="1000" b="0" i="0" u="none" strike="noStrike">
                          <a:solidFill>
                            <a:srgbClr val="000000"/>
                          </a:solidFill>
                          <a:effectLst/>
                          <a:latin typeface="Calibri" charset="0"/>
                        </a:rPr>
                        <a:t>wild-type</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54 (27)</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6.8 (3.1 - 10.5)</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26"/>
                  </a:ext>
                </a:extLst>
              </a:tr>
              <a:tr h="157384">
                <a:tc>
                  <a:txBody>
                    <a:bodyPr/>
                    <a:lstStyle/>
                    <a:p>
                      <a:pPr algn="l" rtl="0" fontAlgn="b"/>
                      <a:r>
                        <a:rPr lang="es-ES_tradnl" sz="1000" b="0" i="0" u="none" strike="noStrike">
                          <a:solidFill>
                            <a:srgbClr val="000000"/>
                          </a:solidFill>
                          <a:effectLst/>
                          <a:latin typeface="Calibri" charset="0"/>
                        </a:rPr>
                        <a:t>EGFR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24 (11)</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5.9 (1.6 - 10.2)</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0.29</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27"/>
                  </a:ext>
                </a:extLst>
              </a:tr>
              <a:tr h="254934">
                <a:tc>
                  <a:txBody>
                    <a:bodyPr/>
                    <a:lstStyle/>
                    <a:p>
                      <a:pPr algn="l" rtl="0" fontAlgn="b"/>
                      <a:r>
                        <a:rPr lang="es-ES_tradnl" sz="1000" b="1" i="0" u="none" strike="noStrike">
                          <a:solidFill>
                            <a:srgbClr val="000000"/>
                          </a:solidFill>
                          <a:effectLst/>
                          <a:latin typeface="Calibri" charset="0"/>
                        </a:rPr>
                        <a:t>Carcinoembrionic antigen</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28"/>
                  </a:ext>
                </a:extLst>
              </a:tr>
              <a:tr h="157384">
                <a:tc>
                  <a:txBody>
                    <a:bodyPr/>
                    <a:lstStyle/>
                    <a:p>
                      <a:pPr algn="l" rtl="0" fontAlgn="b"/>
                      <a:r>
                        <a:rPr lang="nl-NL" sz="1000" b="0" i="0" u="none" strike="noStrike">
                          <a:solidFill>
                            <a:srgbClr val="000000"/>
                          </a:solidFill>
                          <a:effectLst/>
                          <a:latin typeface="Calibri" charset="0"/>
                        </a:rPr>
                        <a:t>&lt;15 pg/mL</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43 (17)</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8.3 (4.9 - 11.6)</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29"/>
                  </a:ext>
                </a:extLst>
              </a:tr>
              <a:tr h="157384">
                <a:tc>
                  <a:txBody>
                    <a:bodyPr/>
                    <a:lstStyle/>
                    <a:p>
                      <a:pPr algn="l" rtl="0" fontAlgn="b"/>
                      <a:r>
                        <a:rPr lang="nl-NL" sz="1000" b="0" i="0" u="none" strike="noStrike">
                          <a:solidFill>
                            <a:srgbClr val="000000"/>
                          </a:solidFill>
                          <a:effectLst/>
                          <a:latin typeface="Calibri" charset="0"/>
                        </a:rPr>
                        <a:t>15+ pg/mL</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35 (21)</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5.9 (2.5 - 9.4)</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0.101</a:t>
                      </a:r>
                    </a:p>
                  </a:txBody>
                  <a:tcPr marL="5024" marR="5024" marT="5024" marB="0" anchor="b">
                    <a:lnL>
                      <a:noFill/>
                    </a:lnL>
                    <a:lnR>
                      <a:noFill/>
                    </a:lnR>
                    <a:lnT>
                      <a:noFill/>
                    </a:lnT>
                    <a:lnB>
                      <a:noFill/>
                    </a:lnB>
                  </a:tcPr>
                </a:tc>
                <a:extLst>
                  <a:ext uri="{0D108BD9-81ED-4DB2-BD59-A6C34878D82A}">
                    <a16:rowId xmlns:a16="http://schemas.microsoft.com/office/drawing/2014/main" val="10030"/>
                  </a:ext>
                </a:extLst>
              </a:tr>
              <a:tr h="202954">
                <a:tc>
                  <a:txBody>
                    <a:bodyPr/>
                    <a:lstStyle/>
                    <a:p>
                      <a:pPr algn="l" rtl="0" fontAlgn="b"/>
                      <a:r>
                        <a:rPr lang="es-ES_tradnl" sz="1000" b="1" i="0" u="none" strike="noStrike">
                          <a:solidFill>
                            <a:srgbClr val="000000"/>
                          </a:solidFill>
                          <a:effectLst/>
                          <a:latin typeface="Calibri" charset="0"/>
                        </a:rPr>
                        <a:t>PD-L1 expression</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31"/>
                  </a:ext>
                </a:extLst>
              </a:tr>
              <a:tr h="157384">
                <a:tc>
                  <a:txBody>
                    <a:bodyPr/>
                    <a:lstStyle/>
                    <a:p>
                      <a:pPr algn="l" rtl="0" fontAlgn="b"/>
                      <a:r>
                        <a:rPr lang="es-ES_tradnl" sz="1000" b="0" i="0" u="none" strike="noStrike">
                          <a:solidFill>
                            <a:srgbClr val="000000"/>
                          </a:solidFill>
                          <a:effectLst/>
                          <a:latin typeface="Calibri" charset="0"/>
                        </a:rPr>
                        <a:t>Absent</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59 (29)</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6.4 (4.5 - 8.4)</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 </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32"/>
                  </a:ext>
                </a:extLst>
              </a:tr>
              <a:tr h="157384">
                <a:tc>
                  <a:txBody>
                    <a:bodyPr/>
                    <a:lstStyle/>
                    <a:p>
                      <a:pPr algn="l" rtl="0" fontAlgn="b"/>
                      <a:r>
                        <a:rPr lang="es-ES_tradnl" sz="1000" b="0" i="0" u="none" strike="noStrike">
                          <a:solidFill>
                            <a:srgbClr val="000000"/>
                          </a:solidFill>
                          <a:effectLst/>
                          <a:latin typeface="Calibri" charset="0"/>
                        </a:rPr>
                        <a:t>Present</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19 (9)</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6.5 (0.0 - 14.6)</a:t>
                      </a:r>
                    </a:p>
                  </a:txBody>
                  <a:tcPr marL="5024" marR="5024" marT="5024" marB="0" anchor="b">
                    <a:lnL>
                      <a:noFill/>
                    </a:lnL>
                    <a:lnR>
                      <a:noFill/>
                    </a:lnR>
                    <a:lnT>
                      <a:noFill/>
                    </a:lnT>
                    <a:lnB>
                      <a:noFill/>
                    </a:lnB>
                    <a:solidFill>
                      <a:srgbClr val="F2F2F2"/>
                    </a:solidFill>
                  </a:tcPr>
                </a:tc>
                <a:tc>
                  <a:txBody>
                    <a:bodyPr/>
                    <a:lstStyle/>
                    <a:p>
                      <a:pPr algn="ctr" rtl="0" fontAlgn="b"/>
                      <a:r>
                        <a:rPr lang="es-ES_tradnl" sz="1000" b="0" i="0" u="none" strike="noStrike">
                          <a:solidFill>
                            <a:srgbClr val="000000"/>
                          </a:solidFill>
                          <a:effectLst/>
                          <a:latin typeface="Calibri" charset="0"/>
                        </a:rPr>
                        <a:t>0.546</a:t>
                      </a:r>
                    </a:p>
                  </a:txBody>
                  <a:tcPr marL="5024" marR="5024" marT="5024" marB="0" anchor="b">
                    <a:lnL>
                      <a:noFill/>
                    </a:lnL>
                    <a:lnR>
                      <a:noFill/>
                    </a:lnR>
                    <a:lnT>
                      <a:noFill/>
                    </a:lnT>
                    <a:lnB>
                      <a:noFill/>
                    </a:lnB>
                    <a:solidFill>
                      <a:srgbClr val="F2F2F2"/>
                    </a:solidFill>
                  </a:tcPr>
                </a:tc>
                <a:extLst>
                  <a:ext uri="{0D108BD9-81ED-4DB2-BD59-A6C34878D82A}">
                    <a16:rowId xmlns:a16="http://schemas.microsoft.com/office/drawing/2014/main" val="10033"/>
                  </a:ext>
                </a:extLst>
              </a:tr>
              <a:tr h="202954">
                <a:tc>
                  <a:txBody>
                    <a:bodyPr/>
                    <a:lstStyle/>
                    <a:p>
                      <a:pPr algn="l" rtl="0" fontAlgn="b"/>
                      <a:r>
                        <a:rPr lang="es-ES_tradnl" sz="1000" b="1" i="0" u="none" strike="noStrike">
                          <a:solidFill>
                            <a:srgbClr val="000000"/>
                          </a:solidFill>
                          <a:effectLst/>
                          <a:latin typeface="Calibri" charset="0"/>
                        </a:rPr>
                        <a:t>Therapeutic arm</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34"/>
                  </a:ext>
                </a:extLst>
              </a:tr>
              <a:tr h="254934">
                <a:tc>
                  <a:txBody>
                    <a:bodyPr/>
                    <a:lstStyle/>
                    <a:p>
                      <a:pPr algn="l" rtl="0" fontAlgn="b"/>
                      <a:r>
                        <a:rPr lang="es-ES_tradnl" sz="1000" b="0" i="0" u="none" strike="noStrike">
                          <a:solidFill>
                            <a:srgbClr val="0070C0"/>
                          </a:solidFill>
                          <a:effectLst/>
                          <a:latin typeface="Calibri" charset="0"/>
                        </a:rPr>
                        <a:t>Pembrolizumab + Docetaxel</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40 (16)</a:t>
                      </a:r>
                    </a:p>
                  </a:txBody>
                  <a:tcPr marL="5024" marR="5024" marT="5024" marB="0" anchor="b">
                    <a:lnL>
                      <a:noFill/>
                    </a:lnL>
                    <a:lnR>
                      <a:noFill/>
                    </a:lnR>
                    <a:lnT>
                      <a:noFill/>
                    </a:lnT>
                    <a:lnB>
                      <a:noFill/>
                    </a:lnB>
                  </a:tcPr>
                </a:tc>
                <a:tc>
                  <a:txBody>
                    <a:bodyPr/>
                    <a:lstStyle/>
                    <a:p>
                      <a:pPr algn="ctr" rtl="0" fontAlgn="b"/>
                      <a:r>
                        <a:rPr lang="es-ES_tradnl" sz="1000" b="0" i="0" u="none" strike="noStrike">
                          <a:solidFill>
                            <a:srgbClr val="000000"/>
                          </a:solidFill>
                          <a:effectLst/>
                          <a:latin typeface="Calibri" charset="0"/>
                        </a:rPr>
                        <a:t>16.0 (5.9 - 26.0)</a:t>
                      </a:r>
                    </a:p>
                  </a:txBody>
                  <a:tcPr marL="5024" marR="5024" marT="5024" marB="0" anchor="b">
                    <a:lnL>
                      <a:noFill/>
                    </a:lnL>
                    <a:lnR>
                      <a:noFill/>
                    </a:lnR>
                    <a:lnT>
                      <a:noFill/>
                    </a:lnT>
                    <a:lnB>
                      <a:noFill/>
                    </a:lnB>
                  </a:tcPr>
                </a:tc>
                <a:tc>
                  <a:txBody>
                    <a:bodyPr/>
                    <a:lstStyle/>
                    <a:p>
                      <a:pPr algn="ctr" rtl="0" fontAlgn="b"/>
                      <a:endParaRPr lang="es-ES_tradnl" sz="1000" b="0" i="0" u="none" strike="noStrike">
                        <a:solidFill>
                          <a:srgbClr val="000000"/>
                        </a:solidFill>
                        <a:effectLst/>
                        <a:latin typeface="Calibri" charset="0"/>
                      </a:endParaRPr>
                    </a:p>
                  </a:txBody>
                  <a:tcPr marL="5024" marR="5024" marT="5024" marB="0" anchor="b">
                    <a:lnL>
                      <a:noFill/>
                    </a:lnL>
                    <a:lnR>
                      <a:noFill/>
                    </a:lnR>
                    <a:lnT>
                      <a:noFill/>
                    </a:lnT>
                    <a:lnB>
                      <a:noFill/>
                    </a:lnB>
                  </a:tcPr>
                </a:tc>
                <a:extLst>
                  <a:ext uri="{0D108BD9-81ED-4DB2-BD59-A6C34878D82A}">
                    <a16:rowId xmlns:a16="http://schemas.microsoft.com/office/drawing/2014/main" val="10035"/>
                  </a:ext>
                </a:extLst>
              </a:tr>
              <a:tr h="157384">
                <a:tc>
                  <a:txBody>
                    <a:bodyPr/>
                    <a:lstStyle/>
                    <a:p>
                      <a:pPr algn="l" rtl="0" fontAlgn="b"/>
                      <a:r>
                        <a:rPr lang="es-ES_tradnl" sz="1000" b="0" i="0" u="none" strike="noStrike">
                          <a:solidFill>
                            <a:srgbClr val="FF0000"/>
                          </a:solidFill>
                          <a:effectLst/>
                          <a:latin typeface="Calibri" charset="0"/>
                        </a:rPr>
                        <a:t>Docetaxel</a:t>
                      </a:r>
                    </a:p>
                  </a:txBody>
                  <a:tcPr marL="5024" marR="5024" marT="5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s-ES_tradnl" sz="1000" b="0" i="0" u="none" strike="noStrike">
                          <a:solidFill>
                            <a:srgbClr val="000000"/>
                          </a:solidFill>
                          <a:effectLst/>
                          <a:latin typeface="Calibri" charset="0"/>
                        </a:rPr>
                        <a:t>38 (22)</a:t>
                      </a:r>
                    </a:p>
                  </a:txBody>
                  <a:tcPr marL="5024" marR="5024" marT="5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s-ES_tradnl" sz="1000" b="0" i="0" u="none" strike="noStrike">
                          <a:solidFill>
                            <a:srgbClr val="000000"/>
                          </a:solidFill>
                          <a:effectLst/>
                          <a:latin typeface="Calibri" charset="0"/>
                        </a:rPr>
                        <a:t>4.1 (2.4 - 5.8)</a:t>
                      </a:r>
                    </a:p>
                  </a:txBody>
                  <a:tcPr marL="5024" marR="5024" marT="5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s-ES_tradnl" sz="1000" b="1" i="0" u="none" strike="noStrike" dirty="0">
                          <a:solidFill>
                            <a:srgbClr val="000000"/>
                          </a:solidFill>
                          <a:effectLst/>
                          <a:latin typeface="Calibri" charset="0"/>
                        </a:rPr>
                        <a:t>0.001</a:t>
                      </a:r>
                    </a:p>
                  </a:txBody>
                  <a:tcPr marL="5024" marR="5024" marT="502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bl>
          </a:graphicData>
        </a:graphic>
      </p:graphicFrame>
      <p:pic>
        <p:nvPicPr>
          <p:cNvPr id="5" name="Imagen 4"/>
          <p:cNvPicPr>
            <a:picLocks noChangeAspect="1"/>
          </p:cNvPicPr>
          <p:nvPr/>
        </p:nvPicPr>
        <p:blipFill rotWithShape="1">
          <a:blip r:embed="rId2"/>
          <a:srcRect l="1266" t="1333" r="1782" b="1866"/>
          <a:stretch/>
        </p:blipFill>
        <p:spPr>
          <a:xfrm>
            <a:off x="4570810" y="1079464"/>
            <a:ext cx="7404148" cy="5375412"/>
          </a:xfrm>
          <a:prstGeom prst="rect">
            <a:avLst/>
          </a:prstGeom>
        </p:spPr>
      </p:pic>
      <p:sp>
        <p:nvSpPr>
          <p:cNvPr id="4" name="Rectángulo 3">
            <a:extLst>
              <a:ext uri="{FF2B5EF4-FFF2-40B4-BE49-F238E27FC236}">
                <a16:creationId xmlns:a16="http://schemas.microsoft.com/office/drawing/2014/main" id="{148A8387-1562-47B3-B294-8806706296CE}"/>
              </a:ext>
            </a:extLst>
          </p:cNvPr>
          <p:cNvSpPr/>
          <p:nvPr/>
        </p:nvSpPr>
        <p:spPr>
          <a:xfrm>
            <a:off x="684213" y="3003550"/>
            <a:ext cx="2428875" cy="973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extLst>
      <p:ext uri="{BB962C8B-B14F-4D97-AF65-F5344CB8AC3E}">
        <p14:creationId xmlns:p14="http://schemas.microsoft.com/office/powerpoint/2010/main" val="1542173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Imagen 9">
            <a:extLst>
              <a:ext uri="{FF2B5EF4-FFF2-40B4-BE49-F238E27FC236}">
                <a16:creationId xmlns:a16="http://schemas.microsoft.com/office/drawing/2014/main" id="{667B2A37-0256-4763-8B8B-7E1ED4C72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98" y="2692592"/>
            <a:ext cx="10436681" cy="325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C904C5E1-ED33-41E9-A39A-6D1C588AEB9A}"/>
              </a:ext>
            </a:extLst>
          </p:cNvPr>
          <p:cNvSpPr txBox="1"/>
          <p:nvPr/>
        </p:nvSpPr>
        <p:spPr>
          <a:xfrm>
            <a:off x="696202" y="1922327"/>
            <a:ext cx="10436681" cy="738407"/>
          </a:xfrm>
          <a:prstGeom prst="rect">
            <a:avLst/>
          </a:prstGeom>
          <a:solidFill>
            <a:schemeClr val="bg1"/>
          </a:solidFill>
        </p:spPr>
        <p:txBody>
          <a:bodyPr>
            <a:spAutoFit/>
          </a:bodyPr>
          <a:lstStyle/>
          <a:p>
            <a:pPr>
              <a:defRPr/>
            </a:pPr>
            <a:r>
              <a:rPr lang="es-MX" sz="2099" b="1" dirty="0">
                <a:solidFill>
                  <a:srgbClr val="002060"/>
                </a:solidFill>
                <a:latin typeface="Cambria" panose="02040503050406030204" pitchFamily="18" charset="0"/>
              </a:rPr>
              <a:t>In </a:t>
            </a:r>
            <a:r>
              <a:rPr lang="es-MX" sz="2099" b="1" dirty="0" err="1">
                <a:solidFill>
                  <a:srgbClr val="002060"/>
                </a:solidFill>
                <a:latin typeface="Cambria" panose="02040503050406030204" pitchFamily="18" charset="0"/>
              </a:rPr>
              <a:t>addition</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to</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its</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known</a:t>
            </a:r>
            <a:r>
              <a:rPr lang="es-MX" sz="2099" b="1" dirty="0">
                <a:solidFill>
                  <a:srgbClr val="002060"/>
                </a:solidFill>
                <a:latin typeface="Cambria" panose="02040503050406030204" pitchFamily="18" charset="0"/>
              </a:rPr>
              <a:t> anti-</a:t>
            </a:r>
            <a:r>
              <a:rPr lang="es-MX" sz="2099" b="1" dirty="0" err="1">
                <a:solidFill>
                  <a:srgbClr val="002060"/>
                </a:solidFill>
                <a:latin typeface="Cambria" panose="02040503050406030204" pitchFamily="18" charset="0"/>
              </a:rPr>
              <a:t>angiogenic</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effects</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ramucirumab’s</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inhibition</a:t>
            </a:r>
            <a:r>
              <a:rPr lang="es-MX" sz="2099" b="1" dirty="0">
                <a:solidFill>
                  <a:srgbClr val="002060"/>
                </a:solidFill>
                <a:latin typeface="Cambria" panose="02040503050406030204" pitchFamily="18" charset="0"/>
              </a:rPr>
              <a:t> has </a:t>
            </a:r>
            <a:r>
              <a:rPr lang="es-MX" sz="2099" b="1" dirty="0" err="1">
                <a:solidFill>
                  <a:srgbClr val="002060"/>
                </a:solidFill>
                <a:latin typeface="Cambria" panose="02040503050406030204" pitchFamily="18" charset="0"/>
              </a:rPr>
              <a:t>immune</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modulatory</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effects</a:t>
            </a:r>
            <a:endParaRPr lang="es-MX" sz="2099" b="1" dirty="0">
              <a:solidFill>
                <a:srgbClr val="002060"/>
              </a:solidFill>
              <a:latin typeface="Cambria" panose="02040503050406030204" pitchFamily="18" charset="0"/>
            </a:endParaRPr>
          </a:p>
        </p:txBody>
      </p:sp>
      <p:sp>
        <p:nvSpPr>
          <p:cNvPr id="5" name="CuadroTexto 4">
            <a:extLst>
              <a:ext uri="{FF2B5EF4-FFF2-40B4-BE49-F238E27FC236}">
                <a16:creationId xmlns:a16="http://schemas.microsoft.com/office/drawing/2014/main" id="{22E4992F-2DEF-4CE2-93B7-33C3DE5AB28E}"/>
              </a:ext>
            </a:extLst>
          </p:cNvPr>
          <p:cNvSpPr txBox="1"/>
          <p:nvPr/>
        </p:nvSpPr>
        <p:spPr>
          <a:xfrm>
            <a:off x="268747" y="5945062"/>
            <a:ext cx="10438797" cy="738407"/>
          </a:xfrm>
          <a:prstGeom prst="rect">
            <a:avLst/>
          </a:prstGeom>
          <a:solidFill>
            <a:schemeClr val="bg1"/>
          </a:solidFill>
        </p:spPr>
        <p:txBody>
          <a:bodyPr>
            <a:spAutoFit/>
          </a:bodyPr>
          <a:lstStyle/>
          <a:p>
            <a:pPr>
              <a:defRPr/>
            </a:pPr>
            <a:r>
              <a:rPr lang="es-MX" sz="2099" b="1" dirty="0" err="1">
                <a:solidFill>
                  <a:srgbClr val="002060"/>
                </a:solidFill>
                <a:latin typeface="Cambria" panose="02040503050406030204" pitchFamily="18" charset="0"/>
              </a:rPr>
              <a:t>Pembrolizumab</a:t>
            </a:r>
            <a:r>
              <a:rPr lang="es-MX" sz="2099" b="1" dirty="0">
                <a:solidFill>
                  <a:srgbClr val="002060"/>
                </a:solidFill>
                <a:latin typeface="Cambria" panose="02040503050406030204" pitchFamily="18" charset="0"/>
              </a:rPr>
              <a:t> T </a:t>
            </a:r>
            <a:r>
              <a:rPr lang="es-MX" sz="2099" b="1" dirty="0" err="1">
                <a:solidFill>
                  <a:srgbClr val="002060"/>
                </a:solidFill>
                <a:latin typeface="Cambria" panose="02040503050406030204" pitchFamily="18" charset="0"/>
              </a:rPr>
              <a:t>cell</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mediated</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cancer</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cell</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killing</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may</a:t>
            </a:r>
            <a:r>
              <a:rPr lang="es-MX" sz="2099" b="1" dirty="0">
                <a:solidFill>
                  <a:srgbClr val="002060"/>
                </a:solidFill>
                <a:latin typeface="Cambria" panose="02040503050406030204" pitchFamily="18" charset="0"/>
              </a:rPr>
              <a:t> be </a:t>
            </a:r>
            <a:r>
              <a:rPr lang="es-MX" sz="2099" b="1" dirty="0" err="1">
                <a:solidFill>
                  <a:srgbClr val="002060"/>
                </a:solidFill>
                <a:latin typeface="Cambria" panose="02040503050406030204" pitchFamily="18" charset="0"/>
              </a:rPr>
              <a:t>enhanced</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through</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ramucirumab’s</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reversal</a:t>
            </a:r>
            <a:r>
              <a:rPr lang="es-MX" sz="2099" b="1" dirty="0">
                <a:solidFill>
                  <a:srgbClr val="002060"/>
                </a:solidFill>
                <a:latin typeface="Cambria" panose="02040503050406030204" pitchFamily="18" charset="0"/>
              </a:rPr>
              <a:t> of VEGF-</a:t>
            </a:r>
            <a:r>
              <a:rPr lang="es-MX" sz="2099" b="1" dirty="0" err="1">
                <a:solidFill>
                  <a:srgbClr val="002060"/>
                </a:solidFill>
                <a:latin typeface="Cambria" panose="02040503050406030204" pitchFamily="18" charset="0"/>
              </a:rPr>
              <a:t>mediated</a:t>
            </a:r>
            <a:r>
              <a:rPr lang="es-MX" sz="2099" b="1" dirty="0">
                <a:solidFill>
                  <a:srgbClr val="002060"/>
                </a:solidFill>
                <a:latin typeface="Cambria" panose="02040503050406030204" pitchFamily="18" charset="0"/>
              </a:rPr>
              <a:t> </a:t>
            </a:r>
            <a:r>
              <a:rPr lang="es-MX" sz="2099" b="1" dirty="0" err="1">
                <a:solidFill>
                  <a:srgbClr val="002060"/>
                </a:solidFill>
                <a:latin typeface="Cambria" panose="02040503050406030204" pitchFamily="18" charset="0"/>
              </a:rPr>
              <a:t>inmunosuppresion</a:t>
            </a:r>
            <a:r>
              <a:rPr lang="es-MX" sz="2099" b="1" dirty="0">
                <a:solidFill>
                  <a:srgbClr val="002060"/>
                </a:solidFill>
                <a:latin typeface="Cambria" panose="02040503050406030204" pitchFamily="18" charset="0"/>
              </a:rPr>
              <a:t>.</a:t>
            </a:r>
          </a:p>
        </p:txBody>
      </p:sp>
      <p:sp>
        <p:nvSpPr>
          <p:cNvPr id="2" name="Rectángulo 1">
            <a:extLst>
              <a:ext uri="{FF2B5EF4-FFF2-40B4-BE49-F238E27FC236}">
                <a16:creationId xmlns:a16="http://schemas.microsoft.com/office/drawing/2014/main" id="{BB7DE898-F8C3-460F-B8B4-FAA1EDE7BFC4}"/>
              </a:ext>
            </a:extLst>
          </p:cNvPr>
          <p:cNvSpPr/>
          <p:nvPr/>
        </p:nvSpPr>
        <p:spPr>
          <a:xfrm>
            <a:off x="912046" y="4004584"/>
            <a:ext cx="3237657" cy="1297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2399"/>
          </a:p>
        </p:txBody>
      </p:sp>
      <p:sp>
        <p:nvSpPr>
          <p:cNvPr id="3" name="Rectángulo 2">
            <a:extLst>
              <a:ext uri="{FF2B5EF4-FFF2-40B4-BE49-F238E27FC236}">
                <a16:creationId xmlns:a16="http://schemas.microsoft.com/office/drawing/2014/main" id="{752474C6-F3C3-4D28-A25C-DBDD62F594D0}"/>
              </a:ext>
            </a:extLst>
          </p:cNvPr>
          <p:cNvSpPr/>
          <p:nvPr/>
        </p:nvSpPr>
        <p:spPr>
          <a:xfrm>
            <a:off x="-302605" y="599754"/>
            <a:ext cx="5628868" cy="1077026"/>
          </a:xfrm>
          <a:prstGeom prst="rect">
            <a:avLst/>
          </a:prstGeom>
        </p:spPr>
        <p:txBody>
          <a:bodyPr>
            <a:spAutoFit/>
          </a:bodyPr>
          <a:lstStyle/>
          <a:p>
            <a:pPr lvl="1" algn="ctr">
              <a:defRPr/>
            </a:pPr>
            <a:r>
              <a:rPr lang="es-MX" sz="2133" b="1" dirty="0" err="1">
                <a:solidFill>
                  <a:srgbClr val="C00000"/>
                </a:solidFill>
                <a:latin typeface="Cambria" panose="02040503050406030204" pitchFamily="18" charset="0"/>
              </a:rPr>
              <a:t>Rationale</a:t>
            </a:r>
            <a:r>
              <a:rPr lang="es-MX" sz="2133" b="1" dirty="0">
                <a:solidFill>
                  <a:srgbClr val="C00000"/>
                </a:solidFill>
                <a:latin typeface="Cambria" panose="02040503050406030204" pitchFamily="18" charset="0"/>
              </a:rPr>
              <a:t> </a:t>
            </a:r>
            <a:r>
              <a:rPr lang="es-MX" sz="2133" b="1" dirty="0" err="1">
                <a:solidFill>
                  <a:srgbClr val="C00000"/>
                </a:solidFill>
                <a:latin typeface="Cambria" panose="02040503050406030204" pitchFamily="18" charset="0"/>
              </a:rPr>
              <a:t>for</a:t>
            </a:r>
            <a:r>
              <a:rPr lang="es-MX" sz="2133" b="1" dirty="0">
                <a:solidFill>
                  <a:srgbClr val="C00000"/>
                </a:solidFill>
                <a:latin typeface="Cambria" panose="02040503050406030204" pitchFamily="18" charset="0"/>
              </a:rPr>
              <a:t> </a:t>
            </a:r>
            <a:r>
              <a:rPr lang="es-MX" sz="2133" b="1" dirty="0" err="1">
                <a:solidFill>
                  <a:srgbClr val="C00000"/>
                </a:solidFill>
                <a:latin typeface="Cambria" panose="02040503050406030204" pitchFamily="18" charset="0"/>
              </a:rPr>
              <a:t>the</a:t>
            </a:r>
            <a:r>
              <a:rPr lang="es-MX" sz="2133" b="1" dirty="0">
                <a:solidFill>
                  <a:srgbClr val="C00000"/>
                </a:solidFill>
                <a:latin typeface="Cambria" panose="02040503050406030204" pitchFamily="18" charset="0"/>
              </a:rPr>
              <a:t> </a:t>
            </a:r>
            <a:r>
              <a:rPr lang="es-MX" sz="2133" b="1" dirty="0" err="1">
                <a:solidFill>
                  <a:srgbClr val="C00000"/>
                </a:solidFill>
                <a:latin typeface="Cambria" panose="02040503050406030204" pitchFamily="18" charset="0"/>
              </a:rPr>
              <a:t>combination</a:t>
            </a:r>
            <a:r>
              <a:rPr lang="es-MX" sz="2133" b="1" dirty="0">
                <a:solidFill>
                  <a:srgbClr val="C00000"/>
                </a:solidFill>
                <a:latin typeface="Cambria" panose="02040503050406030204" pitchFamily="18" charset="0"/>
              </a:rPr>
              <a:t> </a:t>
            </a:r>
            <a:r>
              <a:rPr lang="es-MX" sz="2133" b="1" dirty="0" err="1">
                <a:solidFill>
                  <a:srgbClr val="C00000"/>
                </a:solidFill>
                <a:latin typeface="Cambria" panose="02040503050406030204" pitchFamily="18" charset="0"/>
              </a:rPr>
              <a:t>of</a:t>
            </a:r>
            <a:r>
              <a:rPr lang="es-MX" sz="2133" b="1" dirty="0">
                <a:solidFill>
                  <a:srgbClr val="C00000"/>
                </a:solidFill>
                <a:latin typeface="Cambria" panose="02040503050406030204" pitchFamily="18" charset="0"/>
              </a:rPr>
              <a:t> </a:t>
            </a:r>
            <a:r>
              <a:rPr lang="es-MX" sz="2133" b="1" dirty="0" err="1">
                <a:solidFill>
                  <a:srgbClr val="C00000"/>
                </a:solidFill>
                <a:latin typeface="Cambria" panose="02040503050406030204" pitchFamily="18" charset="0"/>
              </a:rPr>
              <a:t>immunotherapy</a:t>
            </a:r>
            <a:r>
              <a:rPr lang="es-MX" sz="2133" b="1" dirty="0">
                <a:solidFill>
                  <a:srgbClr val="C00000"/>
                </a:solidFill>
                <a:latin typeface="Cambria" panose="02040503050406030204" pitchFamily="18" charset="0"/>
              </a:rPr>
              <a:t> + </a:t>
            </a:r>
            <a:r>
              <a:rPr lang="es-MX" sz="2133" b="1" dirty="0" err="1">
                <a:solidFill>
                  <a:srgbClr val="C00000"/>
                </a:solidFill>
                <a:latin typeface="Cambria" panose="02040503050406030204" pitchFamily="18" charset="0"/>
              </a:rPr>
              <a:t>antiangiogenic</a:t>
            </a:r>
            <a:r>
              <a:rPr lang="es-MX" sz="2133" b="1" dirty="0">
                <a:solidFill>
                  <a:srgbClr val="C00000"/>
                </a:solidFill>
                <a:latin typeface="Cambria" panose="02040503050406030204" pitchFamily="18" charset="0"/>
              </a:rPr>
              <a:t> </a:t>
            </a:r>
            <a:r>
              <a:rPr lang="es-MX" sz="2133" b="1" dirty="0" err="1">
                <a:solidFill>
                  <a:srgbClr val="C00000"/>
                </a:solidFill>
                <a:latin typeface="Cambria" panose="02040503050406030204" pitchFamily="18" charset="0"/>
              </a:rPr>
              <a:t>therapy</a:t>
            </a:r>
            <a:r>
              <a:rPr lang="es-MX" sz="2133" b="1" dirty="0">
                <a:solidFill>
                  <a:srgbClr val="C00000"/>
                </a:solidFill>
                <a:latin typeface="Cambria" panose="02040503050406030204" pitchFamily="18" charset="0"/>
              </a:rPr>
              <a:t> </a:t>
            </a:r>
          </a:p>
        </p:txBody>
      </p:sp>
      <p:pic>
        <p:nvPicPr>
          <p:cNvPr id="131079" name="Imagen 7">
            <a:extLst>
              <a:ext uri="{FF2B5EF4-FFF2-40B4-BE49-F238E27FC236}">
                <a16:creationId xmlns:a16="http://schemas.microsoft.com/office/drawing/2014/main" id="{108C6EE0-4E31-43E5-AC6F-1F63DDC26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017" y="72841"/>
            <a:ext cx="5628867" cy="175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A27241F-3B4E-479E-AF29-9ED4D94FA696}"/>
              </a:ext>
            </a:extLst>
          </p:cNvPr>
          <p:cNvSpPr/>
          <p:nvPr/>
        </p:nvSpPr>
        <p:spPr>
          <a:xfrm>
            <a:off x="912046" y="4004584"/>
            <a:ext cx="3237657" cy="1297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2399"/>
          </a:p>
        </p:txBody>
      </p:sp>
      <p:pic>
        <p:nvPicPr>
          <p:cNvPr id="134148" name="Imagen 4">
            <a:extLst>
              <a:ext uri="{FF2B5EF4-FFF2-40B4-BE49-F238E27FC236}">
                <a16:creationId xmlns:a16="http://schemas.microsoft.com/office/drawing/2014/main" id="{A6E667C0-B3C5-44DF-BD8A-0C4495812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51" y="1990042"/>
            <a:ext cx="5897613" cy="304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Imagen 6">
            <a:extLst>
              <a:ext uri="{FF2B5EF4-FFF2-40B4-BE49-F238E27FC236}">
                <a16:creationId xmlns:a16="http://schemas.microsoft.com/office/drawing/2014/main" id="{E62CC7F3-9EE4-434A-8DA6-A48EE44A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309" y="2061990"/>
            <a:ext cx="5590777" cy="314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1 CuadroTexto">
            <a:extLst>
              <a:ext uri="{FF2B5EF4-FFF2-40B4-BE49-F238E27FC236}">
                <a16:creationId xmlns:a16="http://schemas.microsoft.com/office/drawing/2014/main" id="{E2AF2F19-6203-4E34-85C7-7629F26C8329}"/>
              </a:ext>
            </a:extLst>
          </p:cNvPr>
          <p:cNvSpPr txBox="1">
            <a:spLocks noChangeArrowheads="1"/>
          </p:cNvSpPr>
          <p:nvPr/>
        </p:nvSpPr>
        <p:spPr bwMode="auto">
          <a:xfrm>
            <a:off x="507867" y="5517606"/>
            <a:ext cx="11056704" cy="8307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CO" altLang="es-MX" sz="2399">
                <a:latin typeface="Cambria" panose="02040503050406030204" pitchFamily="18" charset="0"/>
              </a:rPr>
              <a:t>Median duration of treatment in NSCLC patients was 7 months with ramucirumab (3.0-16.8 m) and 8.3 months with pembrolizumab (3.3-23.7 m)</a:t>
            </a:r>
          </a:p>
        </p:txBody>
      </p:sp>
      <p:sp>
        <p:nvSpPr>
          <p:cNvPr id="10" name="11 CuadroTexto">
            <a:extLst>
              <a:ext uri="{FF2B5EF4-FFF2-40B4-BE49-F238E27FC236}">
                <a16:creationId xmlns:a16="http://schemas.microsoft.com/office/drawing/2014/main" id="{97D7F7F6-5432-40EF-8A8E-4A67B01FCB93}"/>
              </a:ext>
            </a:extLst>
          </p:cNvPr>
          <p:cNvSpPr txBox="1">
            <a:spLocks noChangeArrowheads="1"/>
          </p:cNvSpPr>
          <p:nvPr/>
        </p:nvSpPr>
        <p:spPr bwMode="auto">
          <a:xfrm>
            <a:off x="1343733" y="1488523"/>
            <a:ext cx="4678731" cy="769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CO" altLang="es-MX" sz="2000">
                <a:latin typeface="Cambria" panose="02040503050406030204" pitchFamily="18" charset="0"/>
              </a:rPr>
              <a:t>Progression free survival</a:t>
            </a:r>
          </a:p>
          <a:p>
            <a:pPr algn="ctr" eaLnBrk="1" hangingPunct="1">
              <a:spcBef>
                <a:spcPct val="0"/>
              </a:spcBef>
              <a:buFontTx/>
              <a:buNone/>
            </a:pPr>
            <a:r>
              <a:rPr lang="es-CO" altLang="es-MX" sz="2000">
                <a:latin typeface="Cambria" panose="02040503050406030204" pitchFamily="18" charset="0"/>
              </a:rPr>
              <a:t>9.7 months (95% IC 4.6-27.6 m</a:t>
            </a:r>
            <a:r>
              <a:rPr lang="es-CO" altLang="es-MX" sz="2399">
                <a:latin typeface="Cambria" panose="02040503050406030204" pitchFamily="18" charset="0"/>
              </a:rPr>
              <a:t>)</a:t>
            </a:r>
          </a:p>
        </p:txBody>
      </p:sp>
      <p:sp>
        <p:nvSpPr>
          <p:cNvPr id="11" name="11 CuadroTexto">
            <a:extLst>
              <a:ext uri="{FF2B5EF4-FFF2-40B4-BE49-F238E27FC236}">
                <a16:creationId xmlns:a16="http://schemas.microsoft.com/office/drawing/2014/main" id="{B6F9649E-0217-41E9-814B-C888600DF13E}"/>
              </a:ext>
            </a:extLst>
          </p:cNvPr>
          <p:cNvSpPr txBox="1">
            <a:spLocks noChangeArrowheads="1"/>
          </p:cNvSpPr>
          <p:nvPr/>
        </p:nvSpPr>
        <p:spPr bwMode="auto">
          <a:xfrm>
            <a:off x="7241347" y="1437736"/>
            <a:ext cx="4678732" cy="769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CO" altLang="es-MX" sz="2000">
                <a:latin typeface="Cambria" panose="02040503050406030204" pitchFamily="18" charset="0"/>
              </a:rPr>
              <a:t>Overall survival</a:t>
            </a:r>
          </a:p>
          <a:p>
            <a:pPr algn="ctr" eaLnBrk="1" hangingPunct="1">
              <a:spcBef>
                <a:spcPct val="0"/>
              </a:spcBef>
              <a:buFontTx/>
              <a:buNone/>
            </a:pPr>
            <a:r>
              <a:rPr lang="es-CO" altLang="es-MX" sz="2000">
                <a:latin typeface="Cambria" panose="02040503050406030204" pitchFamily="18" charset="0"/>
              </a:rPr>
              <a:t>26.2 months (95% IC 11.8-NR</a:t>
            </a:r>
            <a:r>
              <a:rPr lang="es-CO" altLang="es-MX" sz="2399">
                <a:latin typeface="Cambria" panose="02040503050406030204" pitchFamily="18" charset="0"/>
              </a:rPr>
              <a:t>)</a:t>
            </a:r>
          </a:p>
        </p:txBody>
      </p:sp>
      <p:sp>
        <p:nvSpPr>
          <p:cNvPr id="3" name="CuadroTexto 2">
            <a:extLst>
              <a:ext uri="{FF2B5EF4-FFF2-40B4-BE49-F238E27FC236}">
                <a16:creationId xmlns:a16="http://schemas.microsoft.com/office/drawing/2014/main" id="{30C84964-C472-4853-A9DE-FD007668158C}"/>
              </a:ext>
            </a:extLst>
          </p:cNvPr>
          <p:cNvSpPr txBox="1"/>
          <p:nvPr/>
        </p:nvSpPr>
        <p:spPr>
          <a:xfrm>
            <a:off x="1864311" y="426128"/>
            <a:ext cx="5377036" cy="830997"/>
          </a:xfrm>
          <a:prstGeom prst="rect">
            <a:avLst/>
          </a:prstGeom>
          <a:noFill/>
        </p:spPr>
        <p:txBody>
          <a:bodyPr wrap="square" rtlCol="0">
            <a:spAutoFit/>
          </a:bodyPr>
          <a:lstStyle/>
          <a:p>
            <a:r>
              <a:rPr lang="es-MX" sz="2400" dirty="0" err="1">
                <a:solidFill>
                  <a:srgbClr val="FF0000"/>
                </a:solidFill>
              </a:rPr>
              <a:t>Ramucirumab</a:t>
            </a:r>
            <a:r>
              <a:rPr lang="es-MX" sz="2400" dirty="0">
                <a:solidFill>
                  <a:srgbClr val="FF0000"/>
                </a:solidFill>
              </a:rPr>
              <a:t> plus </a:t>
            </a:r>
            <a:r>
              <a:rPr lang="es-MX" sz="2400" dirty="0" err="1">
                <a:solidFill>
                  <a:srgbClr val="FF0000"/>
                </a:solidFill>
              </a:rPr>
              <a:t>pembrolizumab</a:t>
            </a:r>
            <a:endParaRPr lang="es-MX" sz="2400" dirty="0">
              <a:solidFill>
                <a:srgbClr val="FF0000"/>
              </a:solidFill>
            </a:endParaRPr>
          </a:p>
          <a:p>
            <a:r>
              <a:rPr lang="es-MX" sz="2400" dirty="0">
                <a:solidFill>
                  <a:srgbClr val="FF0000"/>
                </a:solidFill>
              </a:rPr>
              <a:t>Anti-</a:t>
            </a:r>
            <a:r>
              <a:rPr lang="es-MX" sz="2400" dirty="0" err="1">
                <a:solidFill>
                  <a:srgbClr val="FF0000"/>
                </a:solidFill>
              </a:rPr>
              <a:t>Angiogenesis</a:t>
            </a:r>
            <a:r>
              <a:rPr lang="es-MX" sz="2400" dirty="0">
                <a:solidFill>
                  <a:srgbClr val="FF0000"/>
                </a:solidFill>
              </a:rPr>
              <a:t> plus </a:t>
            </a:r>
            <a:r>
              <a:rPr lang="es-MX" sz="2400" dirty="0" err="1">
                <a:solidFill>
                  <a:srgbClr val="FF0000"/>
                </a:solidFill>
              </a:rPr>
              <a:t>inmunotherapy</a:t>
            </a:r>
            <a:endParaRPr lang="es-MX"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9E8055-57CF-4C39-9ACF-DB2695FD1D20}"/>
              </a:ext>
            </a:extLst>
          </p:cNvPr>
          <p:cNvSpPr/>
          <p:nvPr/>
        </p:nvSpPr>
        <p:spPr>
          <a:xfrm>
            <a:off x="912046" y="4004584"/>
            <a:ext cx="3237657" cy="1297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2399"/>
          </a:p>
        </p:txBody>
      </p:sp>
      <p:sp>
        <p:nvSpPr>
          <p:cNvPr id="8" name="1 Título">
            <a:extLst>
              <a:ext uri="{FF2B5EF4-FFF2-40B4-BE49-F238E27FC236}">
                <a16:creationId xmlns:a16="http://schemas.microsoft.com/office/drawing/2014/main" id="{98C95F8B-45FE-4436-8108-9D06B6323B08}"/>
              </a:ext>
            </a:extLst>
          </p:cNvPr>
          <p:cNvSpPr txBox="1">
            <a:spLocks/>
          </p:cNvSpPr>
          <p:nvPr/>
        </p:nvSpPr>
        <p:spPr>
          <a:xfrm>
            <a:off x="-1" y="-26617"/>
            <a:ext cx="12188825" cy="715248"/>
          </a:xfrm>
          <a:prstGeom prst="rect">
            <a:avLst/>
          </a:prstGeom>
          <a:solidFill>
            <a:srgbClr val="9F2151"/>
          </a:solidFill>
          <a:ln>
            <a:noFill/>
          </a:ln>
          <a:effectLst/>
        </p:spPr>
        <p:style>
          <a:lnRef idx="1">
            <a:schemeClr val="dk1"/>
          </a:lnRef>
          <a:fillRef idx="1001">
            <a:schemeClr val="dk2"/>
          </a:fillRef>
          <a:effectRef idx="2">
            <a:schemeClr val="dk1"/>
          </a:effectRef>
          <a:fontRef idx="minor">
            <a:schemeClr val="lt1"/>
          </a:fontRef>
        </p:style>
        <p:txBody>
          <a:bodyPr anchor="ctr">
            <a:normAutofit/>
          </a:bodyPr>
          <a:lstStyle/>
          <a:p>
            <a:pPr lvl="1" algn="ctr">
              <a:defRPr/>
            </a:pPr>
            <a:r>
              <a:rPr lang="es-MX" sz="2799" b="1" dirty="0" err="1">
                <a:solidFill>
                  <a:schemeClr val="bg1"/>
                </a:solidFill>
                <a:latin typeface="Cambria" panose="02040503050406030204" pitchFamily="18" charset="0"/>
              </a:rPr>
              <a:t>Best</a:t>
            </a:r>
            <a:r>
              <a:rPr lang="es-MX" sz="2799" b="1" dirty="0">
                <a:solidFill>
                  <a:schemeClr val="bg1"/>
                </a:solidFill>
                <a:latin typeface="Cambria" panose="02040503050406030204" pitchFamily="18" charset="0"/>
              </a:rPr>
              <a:t> </a:t>
            </a:r>
            <a:r>
              <a:rPr lang="es-MX" sz="2799" b="1" dirty="0" err="1">
                <a:solidFill>
                  <a:schemeClr val="bg1"/>
                </a:solidFill>
                <a:latin typeface="Cambria" panose="02040503050406030204" pitchFamily="18" charset="0"/>
              </a:rPr>
              <a:t>change</a:t>
            </a:r>
            <a:r>
              <a:rPr lang="es-MX" sz="2799" b="1" dirty="0">
                <a:solidFill>
                  <a:schemeClr val="bg1"/>
                </a:solidFill>
                <a:latin typeface="Cambria" panose="02040503050406030204" pitchFamily="18" charset="0"/>
              </a:rPr>
              <a:t> </a:t>
            </a:r>
            <a:r>
              <a:rPr lang="es-MX" sz="2799" b="1" dirty="0" err="1">
                <a:solidFill>
                  <a:schemeClr val="bg1"/>
                </a:solidFill>
                <a:latin typeface="Cambria" panose="02040503050406030204" pitchFamily="18" charset="0"/>
              </a:rPr>
              <a:t>from</a:t>
            </a:r>
            <a:r>
              <a:rPr lang="es-MX" sz="2799" b="1" dirty="0">
                <a:solidFill>
                  <a:schemeClr val="bg1"/>
                </a:solidFill>
                <a:latin typeface="Cambria" panose="02040503050406030204" pitchFamily="18" charset="0"/>
              </a:rPr>
              <a:t> </a:t>
            </a:r>
            <a:r>
              <a:rPr lang="es-MX" sz="2799" b="1" dirty="0" err="1">
                <a:solidFill>
                  <a:schemeClr val="bg1"/>
                </a:solidFill>
                <a:latin typeface="Cambria" panose="02040503050406030204" pitchFamily="18" charset="0"/>
              </a:rPr>
              <a:t>baseline</a:t>
            </a:r>
            <a:r>
              <a:rPr lang="es-MX" sz="2799" b="1" dirty="0">
                <a:solidFill>
                  <a:schemeClr val="bg1"/>
                </a:solidFill>
                <a:latin typeface="Cambria" panose="02040503050406030204" pitchFamily="18" charset="0"/>
              </a:rPr>
              <a:t> in </a:t>
            </a:r>
            <a:r>
              <a:rPr lang="es-MX" sz="2799" b="1" dirty="0" err="1">
                <a:solidFill>
                  <a:schemeClr val="bg1"/>
                </a:solidFill>
                <a:latin typeface="Cambria" panose="02040503050406030204" pitchFamily="18" charset="0"/>
              </a:rPr>
              <a:t>tumour</a:t>
            </a:r>
            <a:r>
              <a:rPr lang="es-MX" sz="2799" b="1" dirty="0">
                <a:solidFill>
                  <a:schemeClr val="bg1"/>
                </a:solidFill>
                <a:latin typeface="Cambria" panose="02040503050406030204" pitchFamily="18" charset="0"/>
              </a:rPr>
              <a:t> </a:t>
            </a:r>
            <a:r>
              <a:rPr lang="es-MX" sz="2799" b="1" dirty="0" err="1">
                <a:solidFill>
                  <a:schemeClr val="bg1"/>
                </a:solidFill>
                <a:latin typeface="Cambria" panose="02040503050406030204" pitchFamily="18" charset="0"/>
              </a:rPr>
              <a:t>size</a:t>
            </a:r>
            <a:r>
              <a:rPr lang="es-MX" sz="2799" b="1" dirty="0">
                <a:solidFill>
                  <a:schemeClr val="bg1"/>
                </a:solidFill>
                <a:latin typeface="Cambria" panose="02040503050406030204" pitchFamily="18" charset="0"/>
              </a:rPr>
              <a:t> of NSCLC </a:t>
            </a:r>
            <a:r>
              <a:rPr lang="es-MX" sz="2799" b="1" dirty="0" err="1">
                <a:solidFill>
                  <a:schemeClr val="bg1"/>
                </a:solidFill>
                <a:latin typeface="Cambria" panose="02040503050406030204" pitchFamily="18" charset="0"/>
              </a:rPr>
              <a:t>patients</a:t>
            </a:r>
            <a:endParaRPr lang="es-MX" sz="2799" b="1" dirty="0">
              <a:solidFill>
                <a:schemeClr val="bg1"/>
              </a:solidFill>
              <a:latin typeface="Cambria" panose="02040503050406030204" pitchFamily="18" charset="0"/>
            </a:endParaRPr>
          </a:p>
        </p:txBody>
      </p:sp>
      <p:pic>
        <p:nvPicPr>
          <p:cNvPr id="135172" name="Imagen 2">
            <a:extLst>
              <a:ext uri="{FF2B5EF4-FFF2-40B4-BE49-F238E27FC236}">
                <a16:creationId xmlns:a16="http://schemas.microsoft.com/office/drawing/2014/main" id="{FBE64A65-3A28-44C1-9F84-074F09AE8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70" y="828295"/>
            <a:ext cx="7641294" cy="504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ángulo 3">
            <a:extLst>
              <a:ext uri="{FF2B5EF4-FFF2-40B4-BE49-F238E27FC236}">
                <a16:creationId xmlns:a16="http://schemas.microsoft.com/office/drawing/2014/main" id="{28D7A45F-4F8A-42D7-A48C-510FD9A001CE}"/>
              </a:ext>
            </a:extLst>
          </p:cNvPr>
          <p:cNvSpPr>
            <a:spLocks noChangeArrowheads="1"/>
          </p:cNvSpPr>
          <p:nvPr/>
        </p:nvSpPr>
        <p:spPr bwMode="auto">
          <a:xfrm>
            <a:off x="6851982" y="3092539"/>
            <a:ext cx="509137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Char char="-"/>
            </a:pPr>
            <a:r>
              <a:rPr lang="es-MX" altLang="es-MX" sz="1600">
                <a:solidFill>
                  <a:srgbClr val="000000"/>
                </a:solidFill>
                <a:latin typeface="Cambria" panose="02040503050406030204" pitchFamily="18" charset="0"/>
              </a:rPr>
              <a:t>The combination of ramucirumab with pembrolizumab appears to have a manageable safety profile and efective clinical activity in NSCLC compared to other solid tumours.</a:t>
            </a:r>
          </a:p>
          <a:p>
            <a:pPr algn="just">
              <a:spcBef>
                <a:spcPct val="0"/>
              </a:spcBef>
              <a:buFontTx/>
              <a:buChar char="-"/>
            </a:pPr>
            <a:endParaRPr lang="es-MX" altLang="es-MX" sz="1600">
              <a:solidFill>
                <a:srgbClr val="000000"/>
              </a:solidFill>
              <a:latin typeface="Cambria" panose="02040503050406030204" pitchFamily="18" charset="0"/>
            </a:endParaRPr>
          </a:p>
          <a:p>
            <a:pPr algn="just">
              <a:spcBef>
                <a:spcPct val="0"/>
              </a:spcBef>
              <a:buFontTx/>
              <a:buChar char="-"/>
            </a:pPr>
            <a:r>
              <a:rPr lang="es-MX" altLang="es-MX" sz="1600">
                <a:solidFill>
                  <a:srgbClr val="000000"/>
                </a:solidFill>
                <a:latin typeface="Cambria" panose="02040503050406030204" pitchFamily="18" charset="0"/>
              </a:rPr>
              <a:t>The combination of ramucirumab with pembrolizumab should be explored in future trials  either with or without chemotherapy  in NSCLC patients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E776C8E-0BEE-402A-9537-2BDD0719D04F}"/>
              </a:ext>
            </a:extLst>
          </p:cNvPr>
          <p:cNvSpPr>
            <a:spLocks noGrp="1"/>
          </p:cNvSpPr>
          <p:nvPr>
            <p:ph idx="1"/>
          </p:nvPr>
        </p:nvSpPr>
        <p:spPr>
          <a:xfrm>
            <a:off x="1847369" y="2682012"/>
            <a:ext cx="3233424" cy="3622790"/>
          </a:xfrm>
        </p:spPr>
        <p:txBody>
          <a:bodyPr>
            <a:normAutofit/>
          </a:bodyPr>
          <a:lstStyle/>
          <a:p>
            <a:pPr>
              <a:defRPr/>
            </a:pPr>
            <a:r>
              <a:rPr lang="es-MX" sz="1800" dirty="0"/>
              <a:t>Biodistribuci</a:t>
            </a:r>
            <a:r>
              <a:rPr lang="es-ES" sz="1800" dirty="0" err="1"/>
              <a:t>ón</a:t>
            </a:r>
            <a:r>
              <a:rPr lang="es-MX" sz="1800" dirty="0"/>
              <a:t>:</a:t>
            </a:r>
          </a:p>
          <a:p>
            <a:pPr lvl="1">
              <a:defRPr/>
            </a:pPr>
            <a:r>
              <a:rPr lang="es-MX" sz="1500" dirty="0"/>
              <a:t>Captaci</a:t>
            </a:r>
            <a:r>
              <a:rPr lang="es-ES" sz="1500" dirty="0" err="1"/>
              <a:t>ón</a:t>
            </a:r>
            <a:r>
              <a:rPr lang="es-ES" sz="1500" dirty="0"/>
              <a:t> </a:t>
            </a:r>
            <a:r>
              <a:rPr lang="es-MX" sz="1500" dirty="0"/>
              <a:t>baja:  cerebro sano, Tej. </a:t>
            </a:r>
            <a:r>
              <a:rPr lang="es-MX" sz="1500" dirty="0" err="1"/>
              <a:t>Subcutaneo</a:t>
            </a:r>
            <a:r>
              <a:rPr lang="es-MX" sz="1500" dirty="0"/>
              <a:t>, musculo, hueso compacto y pulmón</a:t>
            </a:r>
          </a:p>
          <a:p>
            <a:pPr lvl="1">
              <a:defRPr/>
            </a:pPr>
            <a:endParaRPr lang="es-MX" sz="1500" dirty="0"/>
          </a:p>
          <a:p>
            <a:pPr lvl="1">
              <a:defRPr/>
            </a:pPr>
            <a:r>
              <a:rPr lang="es-MX" sz="1500" dirty="0"/>
              <a:t>Captaci</a:t>
            </a:r>
            <a:r>
              <a:rPr lang="es-ES" sz="1500" dirty="0" err="1"/>
              <a:t>ón</a:t>
            </a:r>
            <a:r>
              <a:rPr lang="es-ES" sz="1500" dirty="0"/>
              <a:t> </a:t>
            </a:r>
            <a:r>
              <a:rPr lang="es-MX" sz="1500" dirty="0"/>
              <a:t>mayor: intestino, riñón e hígado </a:t>
            </a:r>
          </a:p>
          <a:p>
            <a:pPr lvl="1">
              <a:defRPr/>
            </a:pPr>
            <a:endParaRPr lang="es-MX" sz="1500" dirty="0"/>
          </a:p>
          <a:p>
            <a:pPr lvl="1">
              <a:defRPr/>
            </a:pPr>
            <a:r>
              <a:rPr lang="es-MX" sz="1500" dirty="0"/>
              <a:t>En MO aument</a:t>
            </a:r>
            <a:r>
              <a:rPr lang="es-ES" sz="1500" dirty="0" err="1"/>
              <a:t>ó</a:t>
            </a:r>
            <a:r>
              <a:rPr lang="es-ES" sz="1500" dirty="0"/>
              <a:t> con el tiempo</a:t>
            </a:r>
            <a:endParaRPr lang="es-MX" sz="1500" dirty="0"/>
          </a:p>
          <a:p>
            <a:pPr lvl="1">
              <a:defRPr/>
            </a:pPr>
            <a:endParaRPr lang="es-MX" sz="1500" dirty="0"/>
          </a:p>
          <a:p>
            <a:pPr lvl="1">
              <a:defRPr/>
            </a:pPr>
            <a:r>
              <a:rPr lang="es-MX" sz="1500" dirty="0"/>
              <a:t>Absorción bazo</a:t>
            </a:r>
            <a:r>
              <a:rPr lang="es-MX" sz="1500" dirty="0">
                <a:sym typeface="Wingdings" panose="05000000000000000000" pitchFamily="2" charset="2"/>
              </a:rPr>
              <a:t> unión especifica al objetivo</a:t>
            </a:r>
            <a:r>
              <a:rPr lang="es-MX" sz="1500" dirty="0"/>
              <a:t> </a:t>
            </a:r>
          </a:p>
        </p:txBody>
      </p:sp>
      <p:pic>
        <p:nvPicPr>
          <p:cNvPr id="191491" name="Imagen 3">
            <a:extLst>
              <a:ext uri="{FF2B5EF4-FFF2-40B4-BE49-F238E27FC236}">
                <a16:creationId xmlns:a16="http://schemas.microsoft.com/office/drawing/2014/main" id="{B800BDE4-69BC-4F00-A5DA-5D12B4401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52" t="30742" r="9413" b="7921"/>
          <a:stretch>
            <a:fillRect/>
          </a:stretch>
        </p:blipFill>
        <p:spPr bwMode="auto">
          <a:xfrm>
            <a:off x="5476506" y="3031170"/>
            <a:ext cx="5258548" cy="290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Imagen 4">
            <a:extLst>
              <a:ext uri="{FF2B5EF4-FFF2-40B4-BE49-F238E27FC236}">
                <a16:creationId xmlns:a16="http://schemas.microsoft.com/office/drawing/2014/main" id="{DB383410-9D22-4A73-8CB2-0329C61CC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0105" y="921404"/>
            <a:ext cx="711015" cy="1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5E4DB032-010D-4F1C-84C2-C9EF15AC621B}"/>
              </a:ext>
            </a:extLst>
          </p:cNvPr>
          <p:cNvSpPr/>
          <p:nvPr/>
        </p:nvSpPr>
        <p:spPr>
          <a:xfrm>
            <a:off x="9018883" y="6160905"/>
            <a:ext cx="2496196" cy="253916"/>
          </a:xfrm>
          <a:prstGeom prst="rect">
            <a:avLst/>
          </a:prstGeom>
        </p:spPr>
        <p:txBody>
          <a:bodyPr wrap="none">
            <a:spAutoFit/>
          </a:bodyPr>
          <a:lstStyle/>
          <a:p>
            <a:pPr defTabSz="685629">
              <a:defRPr/>
            </a:pPr>
            <a:r>
              <a:rPr lang="pl-PL" sz="1050" dirty="0">
                <a:solidFill>
                  <a:prstClr val="black"/>
                </a:solidFill>
                <a:latin typeface="arial" charset="0"/>
              </a:rPr>
              <a:t>Nat Med. </a:t>
            </a:r>
            <a:r>
              <a:rPr lang="pl-PL" sz="1050" dirty="0">
                <a:solidFill>
                  <a:srgbClr val="000000"/>
                </a:solidFill>
                <a:latin typeface="arial" charset="0"/>
              </a:rPr>
              <a:t>2018 Dec;24(12):1852-1858.</a:t>
            </a:r>
            <a:endParaRPr lang="es-ES_tradnl" sz="1050" dirty="0">
              <a:solidFill>
                <a:prstClr val="black"/>
              </a:solidFill>
              <a:latin typeface="Calibri" panose="020F0502020204030204"/>
            </a:endParaRPr>
          </a:p>
        </p:txBody>
      </p:sp>
      <p:pic>
        <p:nvPicPr>
          <p:cNvPr id="191494" name="Imagen 6">
            <a:extLst>
              <a:ext uri="{FF2B5EF4-FFF2-40B4-BE49-F238E27FC236}">
                <a16:creationId xmlns:a16="http://schemas.microsoft.com/office/drawing/2014/main" id="{51865CE3-0EA7-47B7-BA5B-AEF2F7159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431" t="14034" r="7024" b="39148"/>
          <a:stretch>
            <a:fillRect/>
          </a:stretch>
        </p:blipFill>
        <p:spPr bwMode="auto">
          <a:xfrm>
            <a:off x="482475" y="894"/>
            <a:ext cx="8053935" cy="256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ítulo 1">
            <a:extLst>
              <a:ext uri="{FF2B5EF4-FFF2-40B4-BE49-F238E27FC236}">
                <a16:creationId xmlns:a16="http://schemas.microsoft.com/office/drawing/2014/main" id="{B25AE810-81DE-4E3C-AD26-A46609A1A2AA}"/>
              </a:ext>
            </a:extLst>
          </p:cNvPr>
          <p:cNvSpPr>
            <a:spLocks noGrp="1"/>
          </p:cNvSpPr>
          <p:nvPr>
            <p:ph type="title"/>
          </p:nvPr>
        </p:nvSpPr>
        <p:spPr>
          <a:xfrm>
            <a:off x="12188824" y="5744030"/>
            <a:ext cx="10969943" cy="1142702"/>
          </a:xfrm>
        </p:spPr>
        <p:txBody>
          <a:bodyPr>
            <a:normAutofit fontScale="90000"/>
          </a:bodyPr>
          <a:lstStyle/>
          <a:p>
            <a:br>
              <a:rPr lang="es-MX" altLang="es-MX"/>
            </a:br>
            <a:endParaRPr lang="es-MX" altLang="es-MX"/>
          </a:p>
        </p:txBody>
      </p:sp>
      <p:sp>
        <p:nvSpPr>
          <p:cNvPr id="3" name="Marcador de contenido 2">
            <a:extLst>
              <a:ext uri="{FF2B5EF4-FFF2-40B4-BE49-F238E27FC236}">
                <a16:creationId xmlns:a16="http://schemas.microsoft.com/office/drawing/2014/main" id="{A8071412-4554-4239-95BF-856D52E8F401}"/>
              </a:ext>
            </a:extLst>
          </p:cNvPr>
          <p:cNvSpPr>
            <a:spLocks noGrp="1"/>
          </p:cNvSpPr>
          <p:nvPr>
            <p:ph idx="1"/>
          </p:nvPr>
        </p:nvSpPr>
        <p:spPr>
          <a:xfrm>
            <a:off x="452849" y="204041"/>
            <a:ext cx="7884646" cy="361856"/>
          </a:xfrm>
        </p:spPr>
        <p:txBody>
          <a:bodyPr>
            <a:normAutofit fontScale="70000" lnSpcReduction="20000"/>
          </a:bodyPr>
          <a:lstStyle/>
          <a:p>
            <a:pPr>
              <a:defRPr/>
            </a:pPr>
            <a:r>
              <a:rPr lang="es-MX"/>
              <a:t>Sitios de metástasis 7 días posterior a aplicación 89Zr-atezolizumab</a:t>
            </a:r>
            <a:endParaRPr lang="es-MX" dirty="0"/>
          </a:p>
        </p:txBody>
      </p:sp>
      <p:pic>
        <p:nvPicPr>
          <p:cNvPr id="193540" name="Imagen 4">
            <a:extLst>
              <a:ext uri="{FF2B5EF4-FFF2-40B4-BE49-F238E27FC236}">
                <a16:creationId xmlns:a16="http://schemas.microsoft.com/office/drawing/2014/main" id="{35C0F05F-FB96-4685-9BB9-1D7D983C9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42" t="14461" r="14481" b="13736"/>
          <a:stretch>
            <a:fillRect/>
          </a:stretch>
        </p:blipFill>
        <p:spPr bwMode="auto">
          <a:xfrm>
            <a:off x="209496" y="705560"/>
            <a:ext cx="5129464" cy="29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Marcador de contenido 5">
            <a:extLst>
              <a:ext uri="{FF2B5EF4-FFF2-40B4-BE49-F238E27FC236}">
                <a16:creationId xmlns:a16="http://schemas.microsoft.com/office/drawing/2014/main" id="{0921F751-D84D-449C-9D43-79F1338BD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60" t="59695" r="39383" b="5606"/>
          <a:stretch>
            <a:fillRect/>
          </a:stretch>
        </p:blipFill>
        <p:spPr bwMode="auto">
          <a:xfrm>
            <a:off x="5362236" y="1128784"/>
            <a:ext cx="3650300" cy="157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A7BE0F9A-160A-4ABC-A1A8-E84E748E4DFC}"/>
              </a:ext>
            </a:extLst>
          </p:cNvPr>
          <p:cNvSpPr/>
          <p:nvPr/>
        </p:nvSpPr>
        <p:spPr>
          <a:xfrm>
            <a:off x="9131038" y="2870345"/>
            <a:ext cx="2496196" cy="253916"/>
          </a:xfrm>
          <a:prstGeom prst="rect">
            <a:avLst/>
          </a:prstGeom>
        </p:spPr>
        <p:txBody>
          <a:bodyPr wrap="none">
            <a:spAutoFit/>
          </a:bodyPr>
          <a:lstStyle/>
          <a:p>
            <a:pPr defTabSz="685629">
              <a:defRPr/>
            </a:pPr>
            <a:r>
              <a:rPr lang="pl-PL" sz="1050" dirty="0">
                <a:solidFill>
                  <a:prstClr val="black"/>
                </a:solidFill>
                <a:latin typeface="arial" charset="0"/>
              </a:rPr>
              <a:t>Nat Med. </a:t>
            </a:r>
            <a:r>
              <a:rPr lang="pl-PL" sz="1050" dirty="0">
                <a:solidFill>
                  <a:srgbClr val="000000"/>
                </a:solidFill>
                <a:latin typeface="arial" charset="0"/>
              </a:rPr>
              <a:t>2018 Dec;24(12):1852-1858.</a:t>
            </a:r>
            <a:endParaRPr lang="es-ES_tradnl" sz="1050" dirty="0">
              <a:solidFill>
                <a:prstClr val="black"/>
              </a:solidFill>
              <a:latin typeface="Calibri" panose="020F0502020204030204"/>
            </a:endParaRPr>
          </a:p>
        </p:txBody>
      </p:sp>
      <p:sp>
        <p:nvSpPr>
          <p:cNvPr id="9" name="Marcador de contenido 2">
            <a:extLst>
              <a:ext uri="{FF2B5EF4-FFF2-40B4-BE49-F238E27FC236}">
                <a16:creationId xmlns:a16="http://schemas.microsoft.com/office/drawing/2014/main" id="{AFE2A90C-1FC9-444B-9D34-5FFA7FC7EA85}"/>
              </a:ext>
            </a:extLst>
          </p:cNvPr>
          <p:cNvSpPr txBox="1">
            <a:spLocks/>
          </p:cNvSpPr>
          <p:nvPr/>
        </p:nvSpPr>
        <p:spPr>
          <a:xfrm>
            <a:off x="7833859" y="4728295"/>
            <a:ext cx="1142702" cy="315302"/>
          </a:xfrm>
          <a:prstGeom prst="rect">
            <a:avLst/>
          </a:prstGeom>
        </p:spPr>
        <p:txBody>
          <a:bodyPr lIns="68562" tIns="34282" rIns="68562" bIns="34282">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08" indent="-171408" defTabSz="685629">
              <a:spcBef>
                <a:spcPts val="750"/>
              </a:spcBef>
              <a:defRPr/>
            </a:pPr>
            <a:r>
              <a:rPr lang="es-MX" sz="2099" u="sng" dirty="0">
                <a:solidFill>
                  <a:prstClr val="black"/>
                </a:solidFill>
              </a:rPr>
              <a:t>¿SNC?</a:t>
            </a:r>
          </a:p>
        </p:txBody>
      </p:sp>
      <p:sp>
        <p:nvSpPr>
          <p:cNvPr id="10" name="Título 4">
            <a:extLst>
              <a:ext uri="{FF2B5EF4-FFF2-40B4-BE49-F238E27FC236}">
                <a16:creationId xmlns:a16="http://schemas.microsoft.com/office/drawing/2014/main" id="{724DA54C-93AD-4D0C-9744-FB12012A92FD}"/>
              </a:ext>
            </a:extLst>
          </p:cNvPr>
          <p:cNvSpPr txBox="1">
            <a:spLocks/>
          </p:cNvSpPr>
          <p:nvPr/>
        </p:nvSpPr>
        <p:spPr bwMode="auto">
          <a:xfrm>
            <a:off x="2054749" y="1681089"/>
            <a:ext cx="2416604" cy="7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25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br>
              <a:rPr lang="es-MX" sz="5865"/>
            </a:br>
            <a:br>
              <a:rPr lang="es-MX" sz="5865"/>
            </a:br>
            <a:endParaRPr lang="es-MX" sz="5865" dirty="0"/>
          </a:p>
        </p:txBody>
      </p:sp>
      <p:sp>
        <p:nvSpPr>
          <p:cNvPr id="11" name="Marcador de texto 6">
            <a:extLst>
              <a:ext uri="{FF2B5EF4-FFF2-40B4-BE49-F238E27FC236}">
                <a16:creationId xmlns:a16="http://schemas.microsoft.com/office/drawing/2014/main" id="{211BC3E9-0492-4F96-99B9-E505EA36A337}"/>
              </a:ext>
            </a:extLst>
          </p:cNvPr>
          <p:cNvSpPr txBox="1">
            <a:spLocks/>
          </p:cNvSpPr>
          <p:nvPr/>
        </p:nvSpPr>
        <p:spPr bwMode="auto">
          <a:xfrm>
            <a:off x="7761911" y="6883393"/>
            <a:ext cx="4122193" cy="4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260" indent="-214260">
              <a:defRPr/>
            </a:pPr>
            <a:r>
              <a:rPr lang="es-MX" sz="1800"/>
              <a:t>Captación en tejido sano posterior a los 7 días de inyección </a:t>
            </a:r>
          </a:p>
          <a:p>
            <a:pPr marL="214260" indent="-214260">
              <a:defRPr/>
            </a:pPr>
            <a:endParaRPr lang="es-MX" sz="4266" dirty="0"/>
          </a:p>
        </p:txBody>
      </p:sp>
      <p:pic>
        <p:nvPicPr>
          <p:cNvPr id="193546" name="Imagen 3">
            <a:extLst>
              <a:ext uri="{FF2B5EF4-FFF2-40B4-BE49-F238E27FC236}">
                <a16:creationId xmlns:a16="http://schemas.microsoft.com/office/drawing/2014/main" id="{6AA0C438-DD4E-4ED7-9996-86D955F2B0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605" t="20277" r="10558" b="9666"/>
          <a:stretch>
            <a:fillRect/>
          </a:stretch>
        </p:blipFill>
        <p:spPr bwMode="auto">
          <a:xfrm>
            <a:off x="7618015" y="3486137"/>
            <a:ext cx="4003690" cy="31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arcador de texto 6">
            <a:extLst>
              <a:ext uri="{FF2B5EF4-FFF2-40B4-BE49-F238E27FC236}">
                <a16:creationId xmlns:a16="http://schemas.microsoft.com/office/drawing/2014/main" id="{048BF9B5-93D1-47E6-A16F-F742E24AC6E8}"/>
              </a:ext>
            </a:extLst>
          </p:cNvPr>
          <p:cNvSpPr txBox="1">
            <a:spLocks/>
          </p:cNvSpPr>
          <p:nvPr/>
        </p:nvSpPr>
        <p:spPr>
          <a:xfrm>
            <a:off x="2418721" y="3606755"/>
            <a:ext cx="2880032" cy="410526"/>
          </a:xfrm>
          <a:prstGeom prst="rect">
            <a:avLst/>
          </a:prstGeom>
        </p:spPr>
        <p:txBody>
          <a:bodyPr lIns="68562" tIns="34282" rIns="68562" bIns="34282">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14260" indent="-214260" defTabSz="685629">
              <a:spcBef>
                <a:spcPts val="750"/>
              </a:spcBef>
              <a:buFont typeface="Arial" panose="020B0604020202020204" pitchFamily="34" charset="0"/>
              <a:buChar char="•"/>
              <a:defRPr/>
            </a:pPr>
            <a:r>
              <a:rPr lang="es-MX" sz="1350" dirty="0">
                <a:solidFill>
                  <a:prstClr val="black"/>
                </a:solidFill>
              </a:rPr>
              <a:t>GL no malignos con IHQ PDL1, con captación heterogénea de PDL1</a:t>
            </a:r>
          </a:p>
        </p:txBody>
      </p:sp>
      <p:sp>
        <p:nvSpPr>
          <p:cNvPr id="15" name="Rectángulo 14">
            <a:extLst>
              <a:ext uri="{FF2B5EF4-FFF2-40B4-BE49-F238E27FC236}">
                <a16:creationId xmlns:a16="http://schemas.microsoft.com/office/drawing/2014/main" id="{A0F91026-C517-405C-BA00-A6E359EA1A6F}"/>
              </a:ext>
            </a:extLst>
          </p:cNvPr>
          <p:cNvSpPr/>
          <p:nvPr/>
        </p:nvSpPr>
        <p:spPr>
          <a:xfrm>
            <a:off x="797775" y="5521839"/>
            <a:ext cx="2099187" cy="415498"/>
          </a:xfrm>
          <a:prstGeom prst="rect">
            <a:avLst/>
          </a:prstGeom>
        </p:spPr>
        <p:txBody>
          <a:bodyPr>
            <a:spAutoFit/>
          </a:bodyPr>
          <a:lstStyle/>
          <a:p>
            <a:pPr defTabSz="685629">
              <a:defRPr/>
            </a:pPr>
            <a:r>
              <a:rPr lang="pl-PL" sz="1050" dirty="0">
                <a:solidFill>
                  <a:prstClr val="black"/>
                </a:solidFill>
                <a:latin typeface="arial" charset="0"/>
              </a:rPr>
              <a:t>Nat Med. </a:t>
            </a:r>
            <a:r>
              <a:rPr lang="pl-PL" sz="1050" dirty="0">
                <a:solidFill>
                  <a:srgbClr val="000000"/>
                </a:solidFill>
                <a:latin typeface="arial" charset="0"/>
              </a:rPr>
              <a:t>2018 Dec;24(12):1852-1858.</a:t>
            </a:r>
            <a:endParaRPr lang="es-ES_tradnl" sz="1050" dirty="0">
              <a:solidFill>
                <a:prstClr val="black"/>
              </a:solidFill>
              <a:latin typeface="Calibri" panose="020F0502020204030204"/>
            </a:endParaRPr>
          </a:p>
        </p:txBody>
      </p:sp>
      <p:pic>
        <p:nvPicPr>
          <p:cNvPr id="193549" name="Imagen 1">
            <a:extLst>
              <a:ext uri="{FF2B5EF4-FFF2-40B4-BE49-F238E27FC236}">
                <a16:creationId xmlns:a16="http://schemas.microsoft.com/office/drawing/2014/main" id="{7C1215C7-559D-4D50-9DCE-2E84CDB6CD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8448" y="4351626"/>
            <a:ext cx="2769996" cy="87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16">
            <a:extLst>
              <a:ext uri="{FF2B5EF4-FFF2-40B4-BE49-F238E27FC236}">
                <a16:creationId xmlns:a16="http://schemas.microsoft.com/office/drawing/2014/main" id="{A235A957-2C0C-4331-B042-2A6EE7A2A3A0}"/>
              </a:ext>
            </a:extLst>
          </p:cNvPr>
          <p:cNvSpPr/>
          <p:nvPr/>
        </p:nvSpPr>
        <p:spPr>
          <a:xfrm>
            <a:off x="4384591" y="5612832"/>
            <a:ext cx="2803854" cy="507831"/>
          </a:xfrm>
          <a:prstGeom prst="rect">
            <a:avLst/>
          </a:prstGeom>
        </p:spPr>
        <p:txBody>
          <a:bodyPr>
            <a:spAutoFit/>
          </a:bodyPr>
          <a:lstStyle/>
          <a:p>
            <a:pPr marL="214260" indent="-214260" defTabSz="685629">
              <a:buFont typeface="Arial" panose="020B0604020202020204" pitchFamily="34" charset="0"/>
              <a:buChar char="•"/>
              <a:defRPr/>
            </a:pPr>
            <a:r>
              <a:rPr lang="es-MX" sz="1350" dirty="0">
                <a:solidFill>
                  <a:prstClr val="black"/>
                </a:solidFill>
                <a:latin typeface="Calibri" panose="020F0502020204030204"/>
              </a:rPr>
              <a:t>Tej. Bazo sano con alta tincion de PDL1 y CD8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ítulo 4">
            <a:extLst>
              <a:ext uri="{FF2B5EF4-FFF2-40B4-BE49-F238E27FC236}">
                <a16:creationId xmlns:a16="http://schemas.microsoft.com/office/drawing/2014/main" id="{8EE4295E-6659-4B90-AC8A-1D8CE61D259F}"/>
              </a:ext>
            </a:extLst>
          </p:cNvPr>
          <p:cNvSpPr>
            <a:spLocks noGrp="1"/>
          </p:cNvSpPr>
          <p:nvPr>
            <p:ph type="title"/>
          </p:nvPr>
        </p:nvSpPr>
        <p:spPr>
          <a:xfrm>
            <a:off x="767086" y="558507"/>
            <a:ext cx="4594086" cy="945903"/>
          </a:xfrm>
        </p:spPr>
        <p:txBody>
          <a:bodyPr>
            <a:normAutofit fontScale="90000"/>
          </a:bodyPr>
          <a:lstStyle/>
          <a:p>
            <a:pPr algn="ctr"/>
            <a:r>
              <a:rPr lang="es-MX" altLang="es-MX" dirty="0">
                <a:solidFill>
                  <a:srgbClr val="FF0000"/>
                </a:solidFill>
              </a:rPr>
              <a:t>89Zr-atezolizumab como predictor de respuesta</a:t>
            </a:r>
          </a:p>
        </p:txBody>
      </p:sp>
      <p:sp>
        <p:nvSpPr>
          <p:cNvPr id="195587" name="Marcador de contenido 7">
            <a:extLst>
              <a:ext uri="{FF2B5EF4-FFF2-40B4-BE49-F238E27FC236}">
                <a16:creationId xmlns:a16="http://schemas.microsoft.com/office/drawing/2014/main" id="{48BB8DBB-D91E-4733-8B0A-7BCF6D309E91}"/>
              </a:ext>
            </a:extLst>
          </p:cNvPr>
          <p:cNvSpPr>
            <a:spLocks noGrp="1"/>
          </p:cNvSpPr>
          <p:nvPr>
            <p:ph idx="1"/>
          </p:nvPr>
        </p:nvSpPr>
        <p:spPr>
          <a:xfrm>
            <a:off x="4765491" y="273873"/>
            <a:ext cx="6813892" cy="5851059"/>
          </a:xfrm>
        </p:spPr>
        <p:txBody>
          <a:bodyPr/>
          <a:lstStyle/>
          <a:p>
            <a:pPr marL="0" indent="0">
              <a:buNone/>
            </a:pPr>
            <a:endParaRPr lang="es-MX" altLang="es-MX"/>
          </a:p>
          <a:p>
            <a:pPr marL="0" indent="0">
              <a:buNone/>
            </a:pPr>
            <a:endParaRPr lang="es-MX" altLang="es-MX"/>
          </a:p>
          <a:p>
            <a:pPr marL="0" indent="0">
              <a:buNone/>
            </a:pPr>
            <a:endParaRPr lang="es-MX" altLang="es-MX"/>
          </a:p>
        </p:txBody>
      </p:sp>
      <p:sp>
        <p:nvSpPr>
          <p:cNvPr id="9" name="Marcador de texto 8">
            <a:extLst>
              <a:ext uri="{FF2B5EF4-FFF2-40B4-BE49-F238E27FC236}">
                <a16:creationId xmlns:a16="http://schemas.microsoft.com/office/drawing/2014/main" id="{F1665745-E837-447B-88B2-6DCAE8F7A138}"/>
              </a:ext>
            </a:extLst>
          </p:cNvPr>
          <p:cNvSpPr>
            <a:spLocks noGrp="1"/>
          </p:cNvSpPr>
          <p:nvPr>
            <p:ph type="body" sz="half" idx="2"/>
          </p:nvPr>
        </p:nvSpPr>
        <p:spPr>
          <a:xfrm>
            <a:off x="609442" y="2127590"/>
            <a:ext cx="5484971" cy="2704395"/>
          </a:xfrm>
        </p:spPr>
        <p:txBody>
          <a:bodyPr>
            <a:normAutofit/>
          </a:bodyPr>
          <a:lstStyle/>
          <a:p>
            <a:pPr marL="214260" indent="-214260">
              <a:buFont typeface="Arial" panose="020B0604020202020204" pitchFamily="34" charset="0"/>
              <a:buChar char="•"/>
              <a:defRPr/>
            </a:pPr>
            <a:r>
              <a:rPr lang="es-MX" sz="2000" dirty="0"/>
              <a:t>La captación de 89Zr-atezolizumab aumentó con mejor categoría de respuesta tumoral y se relaciono con el  cambio del tamaño de la lesión.</a:t>
            </a:r>
          </a:p>
          <a:p>
            <a:pPr marL="214260" indent="-214260">
              <a:buFont typeface="Arial" panose="020B0604020202020204" pitchFamily="34" charset="0"/>
              <a:buChar char="•"/>
              <a:defRPr/>
            </a:pPr>
            <a:endParaRPr lang="es-MX" sz="2000" dirty="0"/>
          </a:p>
          <a:p>
            <a:pPr marL="214260" indent="-214260">
              <a:buFont typeface="Arial" panose="020B0604020202020204" pitchFamily="34" charset="0"/>
              <a:buChar char="•"/>
              <a:defRPr/>
            </a:pPr>
            <a:r>
              <a:rPr lang="es-MX" sz="2000" dirty="0"/>
              <a:t>RC tuvo SUVmax 235% mas alto que los px con PE (IC 95%, p:0.00021)</a:t>
            </a:r>
          </a:p>
        </p:txBody>
      </p:sp>
      <p:pic>
        <p:nvPicPr>
          <p:cNvPr id="195589" name="Imagen 6">
            <a:extLst>
              <a:ext uri="{FF2B5EF4-FFF2-40B4-BE49-F238E27FC236}">
                <a16:creationId xmlns:a16="http://schemas.microsoft.com/office/drawing/2014/main" id="{CE31C239-1C41-42CF-B801-BD368F4A7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47" t="10973" r="53146" b="50220"/>
          <a:stretch>
            <a:fillRect/>
          </a:stretch>
        </p:blipFill>
        <p:spPr bwMode="auto">
          <a:xfrm>
            <a:off x="6890071" y="38538"/>
            <a:ext cx="3780887" cy="36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a:extLst>
              <a:ext uri="{FF2B5EF4-FFF2-40B4-BE49-F238E27FC236}">
                <a16:creationId xmlns:a16="http://schemas.microsoft.com/office/drawing/2014/main" id="{840400F9-3A59-4266-8B5C-2FE5BB3FA471}"/>
              </a:ext>
            </a:extLst>
          </p:cNvPr>
          <p:cNvSpPr/>
          <p:nvPr/>
        </p:nvSpPr>
        <p:spPr>
          <a:xfrm>
            <a:off x="609442" y="6299493"/>
            <a:ext cx="2496196" cy="253916"/>
          </a:xfrm>
          <a:prstGeom prst="rect">
            <a:avLst/>
          </a:prstGeom>
        </p:spPr>
        <p:txBody>
          <a:bodyPr wrap="none">
            <a:spAutoFit/>
          </a:bodyPr>
          <a:lstStyle/>
          <a:p>
            <a:pPr defTabSz="685629">
              <a:defRPr/>
            </a:pPr>
            <a:r>
              <a:rPr lang="pl-PL" sz="1050" dirty="0">
                <a:solidFill>
                  <a:prstClr val="black"/>
                </a:solidFill>
                <a:latin typeface="arial" charset="0"/>
              </a:rPr>
              <a:t>Nat Med. </a:t>
            </a:r>
            <a:r>
              <a:rPr lang="pl-PL" sz="1050" dirty="0">
                <a:solidFill>
                  <a:srgbClr val="000000"/>
                </a:solidFill>
                <a:latin typeface="arial" charset="0"/>
              </a:rPr>
              <a:t>2018 Dec;24(12):1852-1858.</a:t>
            </a:r>
            <a:endParaRPr lang="es-ES_tradnl" sz="1050" dirty="0">
              <a:solidFill>
                <a:prstClr val="black"/>
              </a:solidFill>
              <a:latin typeface="Calibri" panose="020F0502020204030204"/>
            </a:endParaRPr>
          </a:p>
        </p:txBody>
      </p:sp>
      <p:pic>
        <p:nvPicPr>
          <p:cNvPr id="195592" name="Imagen 1">
            <a:extLst>
              <a:ext uri="{FF2B5EF4-FFF2-40B4-BE49-F238E27FC236}">
                <a16:creationId xmlns:a16="http://schemas.microsoft.com/office/drawing/2014/main" id="{25D62B92-8A54-4CF0-B1C8-79CF85E2B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943" t="42474" r="24551" b="15794"/>
          <a:stretch>
            <a:fillRect/>
          </a:stretch>
        </p:blipFill>
        <p:spPr bwMode="auto">
          <a:xfrm>
            <a:off x="6663647" y="4040540"/>
            <a:ext cx="4717525" cy="258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48E94AE-3298-4609-83B8-9F7D926E9307}"/>
              </a:ext>
            </a:extLst>
          </p:cNvPr>
          <p:cNvSpPr/>
          <p:nvPr/>
        </p:nvSpPr>
        <p:spPr>
          <a:xfrm>
            <a:off x="1648455" y="1682713"/>
            <a:ext cx="8640099" cy="1200329"/>
          </a:xfrm>
          <a:prstGeom prst="rect">
            <a:avLst/>
          </a:prstGeom>
        </p:spPr>
        <p:txBody>
          <a:bodyPr wrap="square">
            <a:spAutoFit/>
          </a:bodyPr>
          <a:lstStyle/>
          <a:p>
            <a:pPr marL="214260" indent="-214260" defTabSz="685629">
              <a:buFont typeface="Arial" panose="020B0604020202020204" pitchFamily="34" charset="0"/>
              <a:buChar char="•"/>
              <a:defRPr/>
            </a:pPr>
            <a:r>
              <a:rPr lang="es-MX" dirty="0">
                <a:solidFill>
                  <a:prstClr val="black"/>
                </a:solidFill>
                <a:latin typeface="Calibri" panose="020F0502020204030204"/>
              </a:rPr>
              <a:t>Aquellos por debajo de la mediana geom</a:t>
            </a:r>
            <a:r>
              <a:rPr lang="es-ES" dirty="0">
                <a:solidFill>
                  <a:prstClr val="black"/>
                </a:solidFill>
                <a:latin typeface="Calibri" panose="020F0502020204030204"/>
              </a:rPr>
              <a:t>é</a:t>
            </a:r>
            <a:r>
              <a:rPr lang="es-MX" dirty="0">
                <a:solidFill>
                  <a:prstClr val="black"/>
                </a:solidFill>
                <a:latin typeface="Calibri" panose="020F0502020204030204"/>
              </a:rPr>
              <a:t>trica SUVmax era probable que progresara o falleciera vs con captación superior</a:t>
            </a:r>
          </a:p>
          <a:p>
            <a:pPr marL="214260" indent="-214260" defTabSz="685629">
              <a:buFont typeface="Arial" panose="020B0604020202020204" pitchFamily="34" charset="0"/>
              <a:buChar char="•"/>
              <a:defRPr/>
            </a:pPr>
            <a:endParaRPr lang="es-MX" dirty="0">
              <a:solidFill>
                <a:prstClr val="black"/>
              </a:solidFill>
              <a:latin typeface="Calibri" panose="020F0502020204030204"/>
            </a:endParaRPr>
          </a:p>
          <a:p>
            <a:pPr marL="214260" indent="-214260" defTabSz="685629">
              <a:buFont typeface="Arial" panose="020B0604020202020204" pitchFamily="34" charset="0"/>
              <a:buChar char="•"/>
              <a:defRPr/>
            </a:pPr>
            <a:r>
              <a:rPr lang="es-MX" dirty="0">
                <a:solidFill>
                  <a:prstClr val="black"/>
                </a:solidFill>
                <a:latin typeface="Calibri" panose="020F0502020204030204"/>
              </a:rPr>
              <a:t>M</a:t>
            </a:r>
            <a:r>
              <a:rPr lang="es-ES_tradnl" dirty="0" err="1">
                <a:solidFill>
                  <a:prstClr val="black"/>
                </a:solidFill>
                <a:latin typeface="Calibri" panose="020F0502020204030204"/>
              </a:rPr>
              <a:t>ayor</a:t>
            </a:r>
            <a:r>
              <a:rPr lang="es-ES_tradnl" dirty="0">
                <a:solidFill>
                  <a:prstClr val="black"/>
                </a:solidFill>
                <a:latin typeface="Calibri" panose="020F0502020204030204"/>
              </a:rPr>
              <a:t> expresión de PD-L1 por IHQ no se relacionó con un mejor resultado </a:t>
            </a:r>
            <a:endParaRPr lang="es-MX" dirty="0">
              <a:solidFill>
                <a:prstClr val="black"/>
              </a:solidFill>
              <a:latin typeface="Calibri" panose="020F0502020204030204"/>
            </a:endParaRPr>
          </a:p>
        </p:txBody>
      </p:sp>
      <p:pic>
        <p:nvPicPr>
          <p:cNvPr id="197635" name="Imagen 5">
            <a:extLst>
              <a:ext uri="{FF2B5EF4-FFF2-40B4-BE49-F238E27FC236}">
                <a16:creationId xmlns:a16="http://schemas.microsoft.com/office/drawing/2014/main" id="{E989938E-30BF-4FAB-8860-22EA5B05B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02" t="49440" r="16931" b="6178"/>
          <a:stretch>
            <a:fillRect/>
          </a:stretch>
        </p:blipFill>
        <p:spPr bwMode="auto">
          <a:xfrm>
            <a:off x="1056443" y="3392906"/>
            <a:ext cx="8211844" cy="320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ítulo 4">
            <a:extLst>
              <a:ext uri="{FF2B5EF4-FFF2-40B4-BE49-F238E27FC236}">
                <a16:creationId xmlns:a16="http://schemas.microsoft.com/office/drawing/2014/main" id="{F0C8FCC1-3DDE-42B6-AC39-655087BADCDD}"/>
              </a:ext>
            </a:extLst>
          </p:cNvPr>
          <p:cNvSpPr txBox="1">
            <a:spLocks noChangeArrowheads="1"/>
          </p:cNvSpPr>
          <p:nvPr/>
        </p:nvSpPr>
        <p:spPr bwMode="auto">
          <a:xfrm>
            <a:off x="2232502" y="660064"/>
            <a:ext cx="3652415" cy="94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r>
              <a:rPr lang="es-MX" altLang="es-MX" sz="2399" b="1" dirty="0">
                <a:solidFill>
                  <a:srgbClr val="FF0000"/>
                </a:solidFill>
                <a:latin typeface="Calibri Light" panose="020F0302020204030204" pitchFamily="34" charset="0"/>
              </a:rPr>
              <a:t>89Zr-atezolizumab como predictor de respuesta</a:t>
            </a:r>
          </a:p>
        </p:txBody>
      </p:sp>
      <p:pic>
        <p:nvPicPr>
          <p:cNvPr id="197637" name="Imagen 7">
            <a:extLst>
              <a:ext uri="{FF2B5EF4-FFF2-40B4-BE49-F238E27FC236}">
                <a16:creationId xmlns:a16="http://schemas.microsoft.com/office/drawing/2014/main" id="{BE59F7CF-4D80-486D-A06B-698FF3077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18" y="399062"/>
            <a:ext cx="708898" cy="1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88727-DC2E-48AD-BDF1-78C3C6537F85}"/>
              </a:ext>
            </a:extLst>
          </p:cNvPr>
          <p:cNvSpPr>
            <a:spLocks noGrp="1"/>
          </p:cNvSpPr>
          <p:nvPr>
            <p:ph type="title"/>
          </p:nvPr>
        </p:nvSpPr>
        <p:spPr/>
        <p:txBody>
          <a:bodyPr/>
          <a:lstStyle/>
          <a:p>
            <a:endParaRPr lang="es-MX"/>
          </a:p>
        </p:txBody>
      </p:sp>
      <p:pic>
        <p:nvPicPr>
          <p:cNvPr id="5" name="Marcador de contenido 4" descr="Imagen que contiene mapa, texto&#10;&#10;Descripción generada automáticamente">
            <a:extLst>
              <a:ext uri="{FF2B5EF4-FFF2-40B4-BE49-F238E27FC236}">
                <a16:creationId xmlns:a16="http://schemas.microsoft.com/office/drawing/2014/main" id="{10D2A684-4B16-4F4E-84DA-4414C3DF87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6287" y="2243931"/>
            <a:ext cx="8096250" cy="3238500"/>
          </a:xfrm>
        </p:spPr>
      </p:pic>
    </p:spTree>
    <p:extLst>
      <p:ext uri="{BB962C8B-B14F-4D97-AF65-F5344CB8AC3E}">
        <p14:creationId xmlns:p14="http://schemas.microsoft.com/office/powerpoint/2010/main" val="47829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4294967295"/>
          </p:nvPr>
        </p:nvSpPr>
        <p:spPr>
          <a:xfrm>
            <a:off x="643584" y="6457163"/>
            <a:ext cx="4470823" cy="117444"/>
          </a:xfrm>
        </p:spPr>
        <p:txBody>
          <a:bodyPr>
            <a:normAutofit fontScale="25000" lnSpcReduction="20000"/>
          </a:bodyPr>
          <a:lstStyle/>
          <a:p>
            <a:pPr marL="0" indent="0">
              <a:buNone/>
            </a:pPr>
            <a:r>
              <a:rPr lang="en-US" dirty="0">
                <a:solidFill>
                  <a:srgbClr val="000000"/>
                </a:solidFill>
              </a:rPr>
              <a:t>Chen &amp; </a:t>
            </a:r>
            <a:r>
              <a:rPr lang="en-US" dirty="0" err="1">
                <a:solidFill>
                  <a:srgbClr val="000000"/>
                </a:solidFill>
              </a:rPr>
              <a:t>Mellman’s</a:t>
            </a:r>
            <a:r>
              <a:rPr lang="en-US" dirty="0">
                <a:solidFill>
                  <a:srgbClr val="000000"/>
                </a:solidFill>
              </a:rPr>
              <a:t> ‘The Cancer-Immunity Cycle’ (2013) </a:t>
            </a:r>
          </a:p>
        </p:txBody>
      </p:sp>
      <p:grpSp>
        <p:nvGrpSpPr>
          <p:cNvPr id="82" name="Group 15"/>
          <p:cNvGrpSpPr>
            <a:grpSpLocks noChangeAspect="1"/>
          </p:cNvGrpSpPr>
          <p:nvPr/>
        </p:nvGrpSpPr>
        <p:grpSpPr>
          <a:xfrm rot="18180000" flipV="1">
            <a:off x="3439044" y="1902452"/>
            <a:ext cx="4668961" cy="4460466"/>
            <a:chOff x="9788542" y="1769049"/>
            <a:chExt cx="3188890" cy="2943573"/>
          </a:xfrm>
        </p:grpSpPr>
        <p:sp>
          <p:nvSpPr>
            <p:cNvPr id="83" name="Freeform 19"/>
            <p:cNvSpPr/>
            <p:nvPr/>
          </p:nvSpPr>
          <p:spPr bwMode="auto">
            <a:xfrm>
              <a:off x="10773478" y="1769049"/>
              <a:ext cx="1273316" cy="1450105"/>
            </a:xfrm>
            <a:custGeom>
              <a:avLst/>
              <a:gdLst>
                <a:gd name="connsiteX0" fmla="*/ 631861 w 1273316"/>
                <a:gd name="connsiteY0" fmla="*/ 0 h 1468335"/>
                <a:gd name="connsiteX1" fmla="*/ 1121021 w 1273316"/>
                <a:gd name="connsiteY1" fmla="*/ 489160 h 1468335"/>
                <a:gd name="connsiteX2" fmla="*/ 822265 w 1273316"/>
                <a:gd name="connsiteY2" fmla="*/ 939880 h 1468335"/>
                <a:gd name="connsiteX3" fmla="*/ 749126 w 1273316"/>
                <a:gd name="connsiteY3" fmla="*/ 962584 h 1468335"/>
                <a:gd name="connsiteX4" fmla="*/ 749126 w 1273316"/>
                <a:gd name="connsiteY4" fmla="*/ 1012314 h 1468335"/>
                <a:gd name="connsiteX5" fmla="*/ 813852 w 1273316"/>
                <a:gd name="connsiteY5" fmla="*/ 1024698 h 1468335"/>
                <a:gd name="connsiteX6" fmla="*/ 1243555 w 1273316"/>
                <a:gd name="connsiteY6" fmla="*/ 1328381 h 1468335"/>
                <a:gd name="connsiteX7" fmla="*/ 1273316 w 1273316"/>
                <a:gd name="connsiteY7" fmla="*/ 1377371 h 1468335"/>
                <a:gd name="connsiteX8" fmla="*/ 1097038 w 1273316"/>
                <a:gd name="connsiteY8" fmla="*/ 1468335 h 1468335"/>
                <a:gd name="connsiteX9" fmla="*/ 1080682 w 1273316"/>
                <a:gd name="connsiteY9" fmla="*/ 1438201 h 1468335"/>
                <a:gd name="connsiteX10" fmla="*/ 628473 w 1273316"/>
                <a:gd name="connsiteY10" fmla="*/ 1197764 h 1468335"/>
                <a:gd name="connsiteX11" fmla="*/ 176267 w 1273316"/>
                <a:gd name="connsiteY11" fmla="*/ 1438201 h 1468335"/>
                <a:gd name="connsiteX12" fmla="*/ 169742 w 1273316"/>
                <a:gd name="connsiteY12" fmla="*/ 1450223 h 1468335"/>
                <a:gd name="connsiteX13" fmla="*/ 0 w 1273316"/>
                <a:gd name="connsiteY13" fmla="*/ 1350428 h 1468335"/>
                <a:gd name="connsiteX14" fmla="*/ 13395 w 1273316"/>
                <a:gd name="connsiteY14" fmla="*/ 1328381 h 1468335"/>
                <a:gd name="connsiteX15" fmla="*/ 443097 w 1273316"/>
                <a:gd name="connsiteY15" fmla="*/ 1024698 h 1468335"/>
                <a:gd name="connsiteX16" fmla="*/ 507821 w 1273316"/>
                <a:gd name="connsiteY16" fmla="*/ 1012314 h 1468335"/>
                <a:gd name="connsiteX17" fmla="*/ 507821 w 1273316"/>
                <a:gd name="connsiteY17" fmla="*/ 960481 h 1468335"/>
                <a:gd name="connsiteX18" fmla="*/ 441458 w 1273316"/>
                <a:gd name="connsiteY18" fmla="*/ 939880 h 1468335"/>
                <a:gd name="connsiteX19" fmla="*/ 142701 w 1273316"/>
                <a:gd name="connsiteY19" fmla="*/ 489160 h 1468335"/>
                <a:gd name="connsiteX20" fmla="*/ 631861 w 1273316"/>
                <a:gd name="connsiteY20" fmla="*/ 0 h 146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3316" h="1468335">
                  <a:moveTo>
                    <a:pt x="631861" y="0"/>
                  </a:moveTo>
                  <a:cubicBezTo>
                    <a:pt x="902017" y="0"/>
                    <a:pt x="1121021" y="219004"/>
                    <a:pt x="1121021" y="489160"/>
                  </a:cubicBezTo>
                  <a:cubicBezTo>
                    <a:pt x="1121021" y="691777"/>
                    <a:pt x="997832" y="865621"/>
                    <a:pt x="822265" y="939880"/>
                  </a:cubicBezTo>
                  <a:lnTo>
                    <a:pt x="749126" y="962584"/>
                  </a:lnTo>
                  <a:lnTo>
                    <a:pt x="749126" y="1012314"/>
                  </a:lnTo>
                  <a:lnTo>
                    <a:pt x="813852" y="1024698"/>
                  </a:lnTo>
                  <a:cubicBezTo>
                    <a:pt x="991606" y="1070432"/>
                    <a:pt x="1143579" y="1180398"/>
                    <a:pt x="1243555" y="1328381"/>
                  </a:cubicBezTo>
                  <a:lnTo>
                    <a:pt x="1273316" y="1377371"/>
                  </a:lnTo>
                  <a:lnTo>
                    <a:pt x="1097038" y="1468335"/>
                  </a:lnTo>
                  <a:lnTo>
                    <a:pt x="1080682" y="1438201"/>
                  </a:lnTo>
                  <a:cubicBezTo>
                    <a:pt x="982678" y="1293138"/>
                    <a:pt x="816714" y="1197764"/>
                    <a:pt x="628473" y="1197764"/>
                  </a:cubicBezTo>
                  <a:cubicBezTo>
                    <a:pt x="440233" y="1197764"/>
                    <a:pt x="274269" y="1293138"/>
                    <a:pt x="176267" y="1438201"/>
                  </a:cubicBezTo>
                  <a:lnTo>
                    <a:pt x="169742" y="1450223"/>
                  </a:lnTo>
                  <a:lnTo>
                    <a:pt x="0" y="1350428"/>
                  </a:lnTo>
                  <a:lnTo>
                    <a:pt x="13395" y="1328381"/>
                  </a:lnTo>
                  <a:cubicBezTo>
                    <a:pt x="113370" y="1180399"/>
                    <a:pt x="265341" y="1070432"/>
                    <a:pt x="443097" y="1024698"/>
                  </a:cubicBezTo>
                  <a:lnTo>
                    <a:pt x="507821" y="1012314"/>
                  </a:lnTo>
                  <a:lnTo>
                    <a:pt x="507821" y="960481"/>
                  </a:lnTo>
                  <a:lnTo>
                    <a:pt x="441458" y="939880"/>
                  </a:lnTo>
                  <a:cubicBezTo>
                    <a:pt x="265891" y="865621"/>
                    <a:pt x="142701" y="691777"/>
                    <a:pt x="142701" y="489160"/>
                  </a:cubicBezTo>
                  <a:cubicBezTo>
                    <a:pt x="142701" y="219004"/>
                    <a:pt x="361705" y="0"/>
                    <a:pt x="631861" y="0"/>
                  </a:cubicBezTo>
                  <a:close/>
                </a:path>
              </a:pathLst>
            </a:custGeom>
            <a:solidFill>
              <a:srgbClr val="527312"/>
            </a:solidFill>
            <a:ln>
              <a:noFill/>
            </a:ln>
          </p:spPr>
          <p:txBody>
            <a:bodyPr lIns="83055" tIns="43189" rIns="83055" bIns="43189" rtlCol="0" anchor="ctr"/>
            <a:lstStyle/>
            <a:p>
              <a:pPr algn="ctr" defTabSz="1218774" fontAlgn="base">
                <a:spcBef>
                  <a:spcPct val="0"/>
                </a:spcBef>
                <a:spcAft>
                  <a:spcPct val="0"/>
                </a:spcAft>
                <a:defRPr/>
              </a:pPr>
              <a:endParaRPr lang="en-US" sz="1699" kern="0" dirty="0">
                <a:solidFill>
                  <a:srgbClr val="000000"/>
                </a:solidFill>
                <a:latin typeface="Arial"/>
              </a:endParaRPr>
            </a:p>
          </p:txBody>
        </p:sp>
        <p:sp>
          <p:nvSpPr>
            <p:cNvPr id="84" name="Freeform 20"/>
            <p:cNvSpPr/>
            <p:nvPr/>
          </p:nvSpPr>
          <p:spPr bwMode="auto">
            <a:xfrm>
              <a:off x="11475287" y="3262517"/>
              <a:ext cx="1502145" cy="1450105"/>
            </a:xfrm>
            <a:custGeom>
              <a:avLst/>
              <a:gdLst>
                <a:gd name="connsiteX0" fmla="*/ 633751 w 1502145"/>
                <a:gd name="connsiteY0" fmla="*/ 0 h 1457546"/>
                <a:gd name="connsiteX1" fmla="*/ 643700 w 1502145"/>
                <a:gd name="connsiteY1" fmla="*/ 27185 h 1457546"/>
                <a:gd name="connsiteX2" fmla="*/ 677049 w 1502145"/>
                <a:gd name="connsiteY2" fmla="*/ 247762 h 1457546"/>
                <a:gd name="connsiteX3" fmla="*/ 625597 w 1502145"/>
                <a:gd name="connsiteY3" fmla="*/ 519747 h 1457546"/>
                <a:gd name="connsiteX4" fmla="*/ 619532 w 1502145"/>
                <a:gd name="connsiteY4" fmla="*/ 533276 h 1457546"/>
                <a:gd name="connsiteX5" fmla="*/ 693982 w 1502145"/>
                <a:gd name="connsiteY5" fmla="*/ 584613 h 1457546"/>
                <a:gd name="connsiteX6" fmla="*/ 702421 w 1502145"/>
                <a:gd name="connsiteY6" fmla="*/ 593352 h 1457546"/>
                <a:gd name="connsiteX7" fmla="*/ 739491 w 1502145"/>
                <a:gd name="connsiteY7" fmla="*/ 562766 h 1457546"/>
                <a:gd name="connsiteX8" fmla="*/ 1012985 w 1502145"/>
                <a:gd name="connsiteY8" fmla="*/ 479226 h 1457546"/>
                <a:gd name="connsiteX9" fmla="*/ 1502145 w 1502145"/>
                <a:gd name="connsiteY9" fmla="*/ 968386 h 1457546"/>
                <a:gd name="connsiteX10" fmla="*/ 1012985 w 1502145"/>
                <a:gd name="connsiteY10" fmla="*/ 1457546 h 1457546"/>
                <a:gd name="connsiteX11" fmla="*/ 523825 w 1502145"/>
                <a:gd name="connsiteY11" fmla="*/ 968386 h 1457546"/>
                <a:gd name="connsiteX12" fmla="*/ 533762 w 1502145"/>
                <a:gd name="connsiteY12" fmla="*/ 869803 h 1457546"/>
                <a:gd name="connsiteX13" fmla="*/ 560199 w 1502145"/>
                <a:gd name="connsiteY13" fmla="*/ 784638 h 1457546"/>
                <a:gd name="connsiteX14" fmla="*/ 556999 w 1502145"/>
                <a:gd name="connsiteY14" fmla="*/ 783268 h 1457546"/>
                <a:gd name="connsiteX15" fmla="*/ 490983 w 1502145"/>
                <a:gd name="connsiteY15" fmla="*/ 737746 h 1457546"/>
                <a:gd name="connsiteX16" fmla="*/ 484352 w 1502145"/>
                <a:gd name="connsiteY16" fmla="*/ 746506 h 1457546"/>
                <a:gd name="connsiteX17" fmla="*/ 11129 w 1502145"/>
                <a:gd name="connsiteY17" fmla="*/ 985694 h 1457546"/>
                <a:gd name="connsiteX18" fmla="*/ 0 w 1502145"/>
                <a:gd name="connsiteY18" fmla="*/ 986256 h 1457546"/>
                <a:gd name="connsiteX19" fmla="*/ 1 w 1502145"/>
                <a:gd name="connsiteY19" fmla="*/ 786581 h 1457546"/>
                <a:gd name="connsiteX20" fmla="*/ 45193 w 1502145"/>
                <a:gd name="connsiteY20" fmla="*/ 782026 h 1457546"/>
                <a:gd name="connsiteX21" fmla="*/ 480630 w 1502145"/>
                <a:gd name="connsiteY21" fmla="*/ 247762 h 1457546"/>
                <a:gd name="connsiteX22" fmla="*/ 469551 w 1502145"/>
                <a:gd name="connsiteY22" fmla="*/ 137856 h 1457546"/>
                <a:gd name="connsiteX23" fmla="*/ 455336 w 1502145"/>
                <a:gd name="connsiteY23" fmla="*/ 92065 h 145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2145" h="1457546">
                  <a:moveTo>
                    <a:pt x="633751" y="0"/>
                  </a:moveTo>
                  <a:lnTo>
                    <a:pt x="643700" y="27185"/>
                  </a:lnTo>
                  <a:cubicBezTo>
                    <a:pt x="665373" y="96865"/>
                    <a:pt x="677049" y="170950"/>
                    <a:pt x="677049" y="247762"/>
                  </a:cubicBezTo>
                  <a:cubicBezTo>
                    <a:pt x="677049" y="343777"/>
                    <a:pt x="658806" y="435531"/>
                    <a:pt x="625597" y="519747"/>
                  </a:cubicBezTo>
                  <a:lnTo>
                    <a:pt x="619532" y="533276"/>
                  </a:lnTo>
                  <a:lnTo>
                    <a:pt x="693982" y="584613"/>
                  </a:lnTo>
                  <a:lnTo>
                    <a:pt x="702421" y="593352"/>
                  </a:lnTo>
                  <a:lnTo>
                    <a:pt x="739491" y="562766"/>
                  </a:lnTo>
                  <a:cubicBezTo>
                    <a:pt x="817561" y="510023"/>
                    <a:pt x="911676" y="479226"/>
                    <a:pt x="1012985" y="479226"/>
                  </a:cubicBezTo>
                  <a:cubicBezTo>
                    <a:pt x="1283141" y="479226"/>
                    <a:pt x="1502145" y="698230"/>
                    <a:pt x="1502145" y="968386"/>
                  </a:cubicBezTo>
                  <a:cubicBezTo>
                    <a:pt x="1502145" y="1238542"/>
                    <a:pt x="1283141" y="1457546"/>
                    <a:pt x="1012985" y="1457546"/>
                  </a:cubicBezTo>
                  <a:cubicBezTo>
                    <a:pt x="742829" y="1457546"/>
                    <a:pt x="523825" y="1238542"/>
                    <a:pt x="523825" y="968386"/>
                  </a:cubicBezTo>
                  <a:cubicBezTo>
                    <a:pt x="523825" y="934616"/>
                    <a:pt x="527246" y="901646"/>
                    <a:pt x="533762" y="869803"/>
                  </a:cubicBezTo>
                  <a:lnTo>
                    <a:pt x="560199" y="784638"/>
                  </a:lnTo>
                  <a:lnTo>
                    <a:pt x="556999" y="783268"/>
                  </a:lnTo>
                  <a:lnTo>
                    <a:pt x="490983" y="737746"/>
                  </a:lnTo>
                  <a:lnTo>
                    <a:pt x="484352" y="746506"/>
                  </a:lnTo>
                  <a:cubicBezTo>
                    <a:pt x="364627" y="878233"/>
                    <a:pt x="198147" y="966701"/>
                    <a:pt x="11129" y="985694"/>
                  </a:cubicBezTo>
                  <a:lnTo>
                    <a:pt x="0" y="986256"/>
                  </a:lnTo>
                  <a:lnTo>
                    <a:pt x="1" y="786581"/>
                  </a:lnTo>
                  <a:lnTo>
                    <a:pt x="45193" y="782026"/>
                  </a:lnTo>
                  <a:cubicBezTo>
                    <a:pt x="293696" y="731176"/>
                    <a:pt x="480630" y="511299"/>
                    <a:pt x="480630" y="247762"/>
                  </a:cubicBezTo>
                  <a:cubicBezTo>
                    <a:pt x="480630" y="210114"/>
                    <a:pt x="476816" y="173357"/>
                    <a:pt x="469551" y="137856"/>
                  </a:cubicBezTo>
                  <a:lnTo>
                    <a:pt x="455336" y="92065"/>
                  </a:lnTo>
                  <a:close/>
                </a:path>
              </a:pathLst>
            </a:custGeom>
            <a:solidFill>
              <a:schemeClr val="accent1"/>
            </a:solidFill>
            <a:ln>
              <a:noFill/>
            </a:ln>
          </p:spPr>
          <p:txBody>
            <a:bodyPr lIns="83055" tIns="43189" rIns="83055" bIns="43189" rtlCol="0" anchor="ctr"/>
            <a:lstStyle/>
            <a:p>
              <a:pPr algn="ctr" defTabSz="1218774" fontAlgn="base">
                <a:spcBef>
                  <a:spcPct val="0"/>
                </a:spcBef>
                <a:spcAft>
                  <a:spcPct val="0"/>
                </a:spcAft>
                <a:defRPr/>
              </a:pPr>
              <a:endParaRPr lang="en-US" sz="1699" kern="0" dirty="0">
                <a:solidFill>
                  <a:srgbClr val="000000"/>
                </a:solidFill>
                <a:latin typeface="Arial"/>
              </a:endParaRPr>
            </a:p>
          </p:txBody>
        </p:sp>
        <p:sp>
          <p:nvSpPr>
            <p:cNvPr id="85" name="Freeform 21"/>
            <p:cNvSpPr/>
            <p:nvPr/>
          </p:nvSpPr>
          <p:spPr bwMode="auto">
            <a:xfrm>
              <a:off x="9788542" y="3227536"/>
              <a:ext cx="1526635" cy="1450105"/>
            </a:xfrm>
            <a:custGeom>
              <a:avLst/>
              <a:gdLst>
                <a:gd name="connsiteX0" fmla="*/ 903707 w 1526635"/>
                <a:gd name="connsiteY0" fmla="*/ 0 h 1487111"/>
                <a:gd name="connsiteX1" fmla="*/ 1077363 w 1526635"/>
                <a:gd name="connsiteY1" fmla="*/ 102097 h 1487111"/>
                <a:gd name="connsiteX2" fmla="*/ 1057085 w 1526635"/>
                <a:gd name="connsiteY2" fmla="*/ 167421 h 1487111"/>
                <a:gd name="connsiteX3" fmla="*/ 1046006 w 1526635"/>
                <a:gd name="connsiteY3" fmla="*/ 277327 h 1487111"/>
                <a:gd name="connsiteX4" fmla="*/ 1481444 w 1526635"/>
                <a:gd name="connsiteY4" fmla="*/ 811591 h 1487111"/>
                <a:gd name="connsiteX5" fmla="*/ 1526635 w 1526635"/>
                <a:gd name="connsiteY5" fmla="*/ 816146 h 1487111"/>
                <a:gd name="connsiteX6" fmla="*/ 1526635 w 1526635"/>
                <a:gd name="connsiteY6" fmla="*/ 1015821 h 1487111"/>
                <a:gd name="connsiteX7" fmla="*/ 1515508 w 1526635"/>
                <a:gd name="connsiteY7" fmla="*/ 1015259 h 1487111"/>
                <a:gd name="connsiteX8" fmla="*/ 1140436 w 1526635"/>
                <a:gd name="connsiteY8" fmla="*/ 866346 h 1487111"/>
                <a:gd name="connsiteX9" fmla="*/ 1069426 w 1526635"/>
                <a:gd name="connsiteY9" fmla="*/ 801035 h 1487111"/>
                <a:gd name="connsiteX10" fmla="*/ 995011 w 1526635"/>
                <a:gd name="connsiteY10" fmla="*/ 852348 h 1487111"/>
                <a:gd name="connsiteX11" fmla="*/ 964911 w 1526635"/>
                <a:gd name="connsiteY11" fmla="*/ 858794 h 1487111"/>
                <a:gd name="connsiteX12" fmla="*/ 953495 w 1526635"/>
                <a:gd name="connsiteY12" fmla="*/ 851405 h 1487111"/>
                <a:gd name="connsiteX13" fmla="*/ 968383 w 1526635"/>
                <a:gd name="connsiteY13" fmla="*/ 899368 h 1487111"/>
                <a:gd name="connsiteX14" fmla="*/ 978321 w 1526635"/>
                <a:gd name="connsiteY14" fmla="*/ 997951 h 1487111"/>
                <a:gd name="connsiteX15" fmla="*/ 489160 w 1526635"/>
                <a:gd name="connsiteY15" fmla="*/ 1487111 h 1487111"/>
                <a:gd name="connsiteX16" fmla="*/ 0 w 1526635"/>
                <a:gd name="connsiteY16" fmla="*/ 997951 h 1487111"/>
                <a:gd name="connsiteX17" fmla="*/ 489160 w 1526635"/>
                <a:gd name="connsiteY17" fmla="*/ 508791 h 1487111"/>
                <a:gd name="connsiteX18" fmla="*/ 835049 w 1526635"/>
                <a:gd name="connsiteY18" fmla="*/ 652063 h 1487111"/>
                <a:gd name="connsiteX19" fmla="*/ 846592 w 1526635"/>
                <a:gd name="connsiteY19" fmla="*/ 666052 h 1487111"/>
                <a:gd name="connsiteX20" fmla="*/ 846933 w 1526635"/>
                <a:gd name="connsiteY20" fmla="*/ 665182 h 1487111"/>
                <a:gd name="connsiteX21" fmla="*/ 858027 w 1526635"/>
                <a:gd name="connsiteY21" fmla="*/ 653692 h 1487111"/>
                <a:gd name="connsiteX22" fmla="*/ 926628 w 1526635"/>
                <a:gd name="connsiteY22" fmla="*/ 606389 h 1487111"/>
                <a:gd name="connsiteX23" fmla="*/ 901039 w 1526635"/>
                <a:gd name="connsiteY23" fmla="*/ 549312 h 1487111"/>
                <a:gd name="connsiteX24" fmla="*/ 849588 w 1526635"/>
                <a:gd name="connsiteY24" fmla="*/ 277327 h 1487111"/>
                <a:gd name="connsiteX25" fmla="*/ 882936 w 1526635"/>
                <a:gd name="connsiteY25" fmla="*/ 56750 h 14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6635" h="1487111">
                  <a:moveTo>
                    <a:pt x="903707" y="0"/>
                  </a:moveTo>
                  <a:lnTo>
                    <a:pt x="1077363" y="102097"/>
                  </a:lnTo>
                  <a:lnTo>
                    <a:pt x="1057085" y="167421"/>
                  </a:lnTo>
                  <a:cubicBezTo>
                    <a:pt x="1049821" y="202922"/>
                    <a:pt x="1046006" y="239679"/>
                    <a:pt x="1046006" y="277327"/>
                  </a:cubicBezTo>
                  <a:cubicBezTo>
                    <a:pt x="1046006" y="540864"/>
                    <a:pt x="1232939" y="760740"/>
                    <a:pt x="1481444" y="811591"/>
                  </a:cubicBezTo>
                  <a:lnTo>
                    <a:pt x="1526635" y="816146"/>
                  </a:lnTo>
                  <a:lnTo>
                    <a:pt x="1526635" y="1015821"/>
                  </a:lnTo>
                  <a:lnTo>
                    <a:pt x="1515508" y="1015259"/>
                  </a:lnTo>
                  <a:cubicBezTo>
                    <a:pt x="1375244" y="1001015"/>
                    <a:pt x="1246533" y="947690"/>
                    <a:pt x="1140436" y="866346"/>
                  </a:cubicBezTo>
                  <a:lnTo>
                    <a:pt x="1069426" y="801035"/>
                  </a:lnTo>
                  <a:lnTo>
                    <a:pt x="995011" y="852348"/>
                  </a:lnTo>
                  <a:cubicBezTo>
                    <a:pt x="985868" y="858653"/>
                    <a:pt x="975035" y="860654"/>
                    <a:pt x="964911" y="858794"/>
                  </a:cubicBezTo>
                  <a:lnTo>
                    <a:pt x="953495" y="851405"/>
                  </a:lnTo>
                  <a:lnTo>
                    <a:pt x="968383" y="899368"/>
                  </a:lnTo>
                  <a:cubicBezTo>
                    <a:pt x="974899" y="931211"/>
                    <a:pt x="978321" y="964181"/>
                    <a:pt x="978321" y="997951"/>
                  </a:cubicBezTo>
                  <a:cubicBezTo>
                    <a:pt x="978321" y="1268107"/>
                    <a:pt x="759316" y="1487111"/>
                    <a:pt x="489160" y="1487111"/>
                  </a:cubicBezTo>
                  <a:cubicBezTo>
                    <a:pt x="219004" y="1487111"/>
                    <a:pt x="0" y="1268107"/>
                    <a:pt x="0" y="997951"/>
                  </a:cubicBezTo>
                  <a:cubicBezTo>
                    <a:pt x="0" y="727795"/>
                    <a:pt x="219004" y="508791"/>
                    <a:pt x="489160" y="508791"/>
                  </a:cubicBezTo>
                  <a:cubicBezTo>
                    <a:pt x="624238" y="508791"/>
                    <a:pt x="746529" y="563542"/>
                    <a:pt x="835049" y="652063"/>
                  </a:cubicBezTo>
                  <a:lnTo>
                    <a:pt x="846592" y="666052"/>
                  </a:lnTo>
                  <a:lnTo>
                    <a:pt x="846933" y="665182"/>
                  </a:lnTo>
                  <a:cubicBezTo>
                    <a:pt x="849739" y="660775"/>
                    <a:pt x="853456" y="656845"/>
                    <a:pt x="858027" y="653692"/>
                  </a:cubicBezTo>
                  <a:lnTo>
                    <a:pt x="926628" y="606389"/>
                  </a:lnTo>
                  <a:lnTo>
                    <a:pt x="901039" y="549312"/>
                  </a:lnTo>
                  <a:cubicBezTo>
                    <a:pt x="867830" y="465096"/>
                    <a:pt x="849588" y="373342"/>
                    <a:pt x="849588" y="277327"/>
                  </a:cubicBezTo>
                  <a:cubicBezTo>
                    <a:pt x="849588" y="200515"/>
                    <a:pt x="861263" y="126430"/>
                    <a:pt x="882936" y="56750"/>
                  </a:cubicBezTo>
                  <a:close/>
                </a:path>
              </a:pathLst>
            </a:custGeom>
            <a:solidFill>
              <a:srgbClr val="00355F"/>
            </a:solidFill>
            <a:ln>
              <a:noFill/>
            </a:ln>
          </p:spPr>
          <p:txBody>
            <a:bodyPr lIns="83055" tIns="43189" rIns="83055" bIns="43189" rtlCol="0" anchor="ctr"/>
            <a:lstStyle/>
            <a:p>
              <a:pPr algn="ctr" defTabSz="1218774" fontAlgn="base">
                <a:spcBef>
                  <a:spcPct val="0"/>
                </a:spcBef>
                <a:spcAft>
                  <a:spcPct val="0"/>
                </a:spcAft>
                <a:defRPr/>
              </a:pPr>
              <a:endParaRPr lang="en-US" sz="1699" kern="0" dirty="0">
                <a:solidFill>
                  <a:srgbClr val="000000"/>
                </a:solidFill>
                <a:latin typeface="Arial"/>
              </a:endParaRPr>
            </a:p>
          </p:txBody>
        </p:sp>
      </p:grpSp>
      <p:sp>
        <p:nvSpPr>
          <p:cNvPr id="86" name="Oval 16"/>
          <p:cNvSpPr/>
          <p:nvPr/>
        </p:nvSpPr>
        <p:spPr>
          <a:xfrm rot="18180000" flipV="1">
            <a:off x="4659586" y="1171288"/>
            <a:ext cx="1454124" cy="1552849"/>
          </a:xfrm>
          <a:prstGeom prst="ellipse">
            <a:avLst/>
          </a:prstGeom>
          <a:solidFill>
            <a:sysClr val="window" lastClr="FFFFFF"/>
          </a:solidFill>
          <a:ln w="25400" cap="flat" cmpd="sng" algn="ctr">
            <a:noFill/>
            <a:prstDash val="solid"/>
          </a:ln>
          <a:effectLst/>
        </p:spPr>
        <p:txBody>
          <a:bodyPr lIns="121882" tIns="60941" rIns="121882" bIns="60941" rtlCol="0" anchor="ctr"/>
          <a:lstStyle/>
          <a:p>
            <a:pPr algn="ctr" defTabSz="1218774">
              <a:defRPr/>
            </a:pPr>
            <a:endParaRPr lang="en-US" sz="1899" kern="0" dirty="0" err="1">
              <a:solidFill>
                <a:srgbClr val="000000"/>
              </a:solidFill>
              <a:latin typeface="Arial"/>
            </a:endParaRPr>
          </a:p>
        </p:txBody>
      </p:sp>
      <p:sp>
        <p:nvSpPr>
          <p:cNvPr id="87" name="Oval 17"/>
          <p:cNvSpPr/>
          <p:nvPr/>
        </p:nvSpPr>
        <p:spPr>
          <a:xfrm rot="18180000" flipV="1">
            <a:off x="2952368" y="3926871"/>
            <a:ext cx="1454124" cy="1552849"/>
          </a:xfrm>
          <a:prstGeom prst="ellipse">
            <a:avLst/>
          </a:prstGeom>
          <a:solidFill>
            <a:sysClr val="window" lastClr="FFFFFF"/>
          </a:solidFill>
          <a:ln w="25400" cap="flat" cmpd="sng" algn="ctr">
            <a:noFill/>
            <a:prstDash val="solid"/>
          </a:ln>
          <a:effectLst/>
        </p:spPr>
        <p:txBody>
          <a:bodyPr lIns="121882" tIns="60941" rIns="121882" bIns="60941" rtlCol="0" anchor="ctr"/>
          <a:lstStyle/>
          <a:p>
            <a:pPr algn="ctr" defTabSz="1218774">
              <a:defRPr/>
            </a:pPr>
            <a:endParaRPr lang="en-US" sz="1899" kern="0" dirty="0" err="1">
              <a:solidFill>
                <a:srgbClr val="000000"/>
              </a:solidFill>
              <a:latin typeface="Arial"/>
            </a:endParaRPr>
          </a:p>
        </p:txBody>
      </p:sp>
      <p:sp>
        <p:nvSpPr>
          <p:cNvPr id="88" name="Oval 18"/>
          <p:cNvSpPr/>
          <p:nvPr/>
        </p:nvSpPr>
        <p:spPr>
          <a:xfrm rot="18180000" flipV="1">
            <a:off x="6347096" y="4164809"/>
            <a:ext cx="1460217" cy="1552849"/>
          </a:xfrm>
          <a:prstGeom prst="ellipse">
            <a:avLst/>
          </a:prstGeom>
          <a:solidFill>
            <a:sysClr val="window" lastClr="FFFFFF"/>
          </a:solidFill>
          <a:ln w="25400" cap="flat" cmpd="sng" algn="ctr">
            <a:noFill/>
            <a:prstDash val="solid"/>
          </a:ln>
          <a:effectLst/>
        </p:spPr>
        <p:txBody>
          <a:bodyPr lIns="121882" tIns="60941" rIns="121882" bIns="60941" rtlCol="0" anchor="ctr"/>
          <a:lstStyle/>
          <a:p>
            <a:pPr algn="ctr" defTabSz="1218774">
              <a:defRPr/>
            </a:pPr>
            <a:endParaRPr lang="en-US" sz="1899" kern="0" dirty="0" err="1">
              <a:solidFill>
                <a:srgbClr val="000000"/>
              </a:solidFill>
              <a:latin typeface="Arial"/>
            </a:endParaRPr>
          </a:p>
        </p:txBody>
      </p:sp>
      <p:sp>
        <p:nvSpPr>
          <p:cNvPr id="89" name="Rounded Rectangle 4"/>
          <p:cNvSpPr/>
          <p:nvPr/>
        </p:nvSpPr>
        <p:spPr>
          <a:xfrm>
            <a:off x="2939113" y="972194"/>
            <a:ext cx="4993604" cy="1608528"/>
          </a:xfrm>
          <a:prstGeom prst="roundRect">
            <a:avLst/>
          </a:prstGeom>
          <a:solidFill>
            <a:sysClr val="window" lastClr="FFFFFF"/>
          </a:solidFill>
          <a:ln w="28575" cap="flat" cmpd="sng" algn="ctr">
            <a:solidFill>
              <a:schemeClr val="accent2"/>
            </a:solidFill>
            <a:prstDash val="solid"/>
          </a:ln>
          <a:effectLst/>
        </p:spPr>
        <p:txBody>
          <a:bodyPr lIns="121882" tIns="60941" rIns="121882" bIns="60941" rtlCol="0" anchor="t"/>
          <a:lstStyle/>
          <a:p>
            <a:pPr algn="ctr" defTabSz="1218774">
              <a:defRPr/>
            </a:pPr>
            <a:r>
              <a:rPr lang="en-US" sz="1500" b="1" kern="0" dirty="0">
                <a:solidFill>
                  <a:srgbClr val="00355F"/>
                </a:solidFill>
                <a:latin typeface="Arial"/>
              </a:rPr>
              <a:t>Neoantigen generation</a:t>
            </a:r>
          </a:p>
          <a:p>
            <a:pPr marL="304693" indent="-304693" defTabSz="1218774">
              <a:spcBef>
                <a:spcPts val="400"/>
              </a:spcBef>
              <a:buClr>
                <a:srgbClr val="00355F"/>
              </a:buClr>
              <a:buFont typeface="Wingdings" panose="05000000000000000000" pitchFamily="2" charset="2"/>
              <a:buChar char="l"/>
              <a:defRPr/>
            </a:pPr>
            <a:r>
              <a:rPr lang="en-US" sz="1500" i="1" kern="0" dirty="0">
                <a:solidFill>
                  <a:srgbClr val="000000"/>
                </a:solidFill>
                <a:latin typeface="Arial"/>
              </a:rPr>
              <a:t>Tumor cells generate neoantigens as a result of genetic alterations</a:t>
            </a:r>
          </a:p>
          <a:p>
            <a:pPr marL="304693" indent="-304693" defTabSz="1218774">
              <a:buClr>
                <a:srgbClr val="00355F"/>
              </a:buClr>
              <a:buFont typeface="Wingdings" panose="05000000000000000000" pitchFamily="2" charset="2"/>
              <a:buChar char="l"/>
              <a:defRPr/>
            </a:pPr>
            <a:r>
              <a:rPr lang="en-US" sz="1500" i="1" kern="0" dirty="0">
                <a:solidFill>
                  <a:srgbClr val="000000"/>
                </a:solidFill>
                <a:latin typeface="Arial"/>
              </a:rPr>
              <a:t>These neoantigens are recognized by the TCR of immune cells, resulting in immune cell activation and proliferation</a:t>
            </a:r>
          </a:p>
        </p:txBody>
      </p:sp>
      <p:sp>
        <p:nvSpPr>
          <p:cNvPr id="90" name="Oval 5"/>
          <p:cNvSpPr>
            <a:spLocks noChangeAspect="1"/>
          </p:cNvSpPr>
          <p:nvPr/>
        </p:nvSpPr>
        <p:spPr>
          <a:xfrm>
            <a:off x="2781875" y="859502"/>
            <a:ext cx="332422" cy="332422"/>
          </a:xfrm>
          <a:prstGeom prst="ellipse">
            <a:avLst/>
          </a:prstGeom>
          <a:solidFill>
            <a:srgbClr val="830051"/>
          </a:solidFill>
          <a:ln w="3175" cap="flat" cmpd="sng" algn="ctr">
            <a:solidFill>
              <a:sysClr val="window" lastClr="FFFFFF"/>
            </a:solidFill>
            <a:prstDash val="solid"/>
          </a:ln>
          <a:effectLst/>
        </p:spPr>
        <p:txBody>
          <a:bodyPr lIns="121882" tIns="60941" rIns="121882" bIns="60941" rtlCol="0" anchor="ctr"/>
          <a:lstStyle/>
          <a:p>
            <a:pPr algn="ctr" defTabSz="1218774">
              <a:defRPr/>
            </a:pPr>
            <a:endParaRPr lang="en-US" sz="1600" b="1" kern="0" dirty="0">
              <a:solidFill>
                <a:sysClr val="window" lastClr="FFFFFF"/>
              </a:solidFill>
              <a:latin typeface="Arial" pitchFamily="34" charset="0"/>
              <a:cs typeface="Arial" pitchFamily="34" charset="0"/>
            </a:endParaRPr>
          </a:p>
        </p:txBody>
      </p:sp>
      <p:sp>
        <p:nvSpPr>
          <p:cNvPr id="91" name="Rounded Rectangle 6"/>
          <p:cNvSpPr/>
          <p:nvPr/>
        </p:nvSpPr>
        <p:spPr>
          <a:xfrm>
            <a:off x="6614731" y="4164846"/>
            <a:ext cx="5115572" cy="1840915"/>
          </a:xfrm>
          <a:prstGeom prst="roundRect">
            <a:avLst/>
          </a:prstGeom>
          <a:solidFill>
            <a:sysClr val="window" lastClr="FFFFFF"/>
          </a:solidFill>
          <a:ln w="28575" cap="flat" cmpd="sng" algn="ctr">
            <a:solidFill>
              <a:schemeClr val="accent4">
                <a:lumMod val="50000"/>
              </a:schemeClr>
            </a:solidFill>
            <a:prstDash val="solid"/>
          </a:ln>
          <a:effectLst/>
        </p:spPr>
        <p:txBody>
          <a:bodyPr lIns="121882" tIns="60941" rIns="121882" bIns="60941" rtlCol="0" anchor="t"/>
          <a:lstStyle/>
          <a:p>
            <a:pPr algn="ctr" defTabSz="1218774">
              <a:defRPr/>
            </a:pPr>
            <a:r>
              <a:rPr lang="en-US" sz="1500" b="1" kern="0" dirty="0">
                <a:solidFill>
                  <a:srgbClr val="708BA0">
                    <a:lumMod val="50000"/>
                  </a:srgbClr>
                </a:solidFill>
                <a:latin typeface="Arial"/>
              </a:rPr>
              <a:t>Immune evasion</a:t>
            </a:r>
          </a:p>
          <a:p>
            <a:pPr marL="304693" indent="-304693" defTabSz="1218774">
              <a:spcBef>
                <a:spcPts val="400"/>
              </a:spcBef>
              <a:buClr>
                <a:srgbClr val="03523E"/>
              </a:buClr>
              <a:buFont typeface="Wingdings" panose="05000000000000000000" pitchFamily="2" charset="2"/>
              <a:buChar char="l"/>
              <a:defRPr/>
            </a:pPr>
            <a:r>
              <a:rPr lang="en-US" sz="1500" i="1" kern="0" dirty="0">
                <a:solidFill>
                  <a:srgbClr val="000000"/>
                </a:solidFill>
                <a:latin typeface="Arial"/>
              </a:rPr>
              <a:t>Tumors have a number of mechanisms to evade attack by the immune system including: </a:t>
            </a:r>
          </a:p>
          <a:p>
            <a:pPr marL="528981" lvl="1" indent="-192551" defTabSz="1218774">
              <a:buClr>
                <a:srgbClr val="03523E"/>
              </a:buClr>
              <a:buFont typeface="Arial" panose="020B0604020202020204" pitchFamily="34" charset="0"/>
              <a:buChar char="-"/>
              <a:defRPr/>
            </a:pPr>
            <a:r>
              <a:rPr lang="en-US" sz="1500" i="1" kern="0" dirty="0">
                <a:solidFill>
                  <a:srgbClr val="000000"/>
                </a:solidFill>
                <a:latin typeface="Arial"/>
              </a:rPr>
              <a:t>Presenting checkpoint markers to evade recognition as a foreign entity by immune cells</a:t>
            </a:r>
          </a:p>
          <a:p>
            <a:pPr marL="528981" lvl="1" indent="-192551" defTabSz="1218774">
              <a:buClr>
                <a:srgbClr val="03523E"/>
              </a:buClr>
              <a:buFont typeface="Arial" panose="020B0604020202020204" pitchFamily="34" charset="0"/>
              <a:buChar char="-"/>
              <a:defRPr/>
            </a:pPr>
            <a:r>
              <a:rPr lang="en-US" sz="1500" i="1" kern="0" dirty="0">
                <a:solidFill>
                  <a:srgbClr val="000000"/>
                </a:solidFill>
                <a:latin typeface="Arial"/>
              </a:rPr>
              <a:t>Recruiting regulatory cells that suppress immune cell killing ability </a:t>
            </a:r>
          </a:p>
        </p:txBody>
      </p:sp>
      <p:sp>
        <p:nvSpPr>
          <p:cNvPr id="92" name="Oval 7"/>
          <p:cNvSpPr>
            <a:spLocks/>
          </p:cNvSpPr>
          <p:nvPr/>
        </p:nvSpPr>
        <p:spPr>
          <a:xfrm>
            <a:off x="6508785" y="4349637"/>
            <a:ext cx="332422" cy="332422"/>
          </a:xfrm>
          <a:prstGeom prst="ellipse">
            <a:avLst/>
          </a:prstGeom>
          <a:solidFill>
            <a:srgbClr val="4F6228"/>
          </a:solidFill>
          <a:ln w="3175" cap="flat" cmpd="sng" algn="ctr">
            <a:solidFill>
              <a:sysClr val="window" lastClr="FFFFFF"/>
            </a:solidFill>
            <a:prstDash val="solid"/>
          </a:ln>
          <a:effectLst/>
        </p:spPr>
        <p:txBody>
          <a:bodyPr lIns="121882" tIns="60941" rIns="121882" bIns="60941" rtlCol="0" anchor="ctr"/>
          <a:lstStyle/>
          <a:p>
            <a:pPr algn="ctr" defTabSz="1218774">
              <a:defRPr/>
            </a:pPr>
            <a:endParaRPr lang="en-US" sz="1600" b="1" kern="0" dirty="0">
              <a:solidFill>
                <a:sysClr val="window" lastClr="FFFFFF"/>
              </a:solidFill>
              <a:latin typeface="Arial" pitchFamily="34" charset="0"/>
              <a:cs typeface="Arial" pitchFamily="34" charset="0"/>
            </a:endParaRPr>
          </a:p>
        </p:txBody>
      </p:sp>
      <p:sp>
        <p:nvSpPr>
          <p:cNvPr id="93" name="Rounded Rectangle 8"/>
          <p:cNvSpPr/>
          <p:nvPr/>
        </p:nvSpPr>
        <p:spPr>
          <a:xfrm>
            <a:off x="879060" y="4078544"/>
            <a:ext cx="3238128" cy="1618921"/>
          </a:xfrm>
          <a:prstGeom prst="roundRect">
            <a:avLst/>
          </a:prstGeom>
          <a:solidFill>
            <a:sysClr val="window" lastClr="FFFFFF"/>
          </a:solidFill>
          <a:ln w="28575" cap="flat" cmpd="sng" algn="ctr">
            <a:solidFill>
              <a:srgbClr val="00355F"/>
            </a:solidFill>
            <a:prstDash val="solid"/>
          </a:ln>
          <a:effectLst/>
        </p:spPr>
        <p:txBody>
          <a:bodyPr lIns="121882" tIns="60941" rIns="121882" bIns="60941" rtlCol="0" anchor="t"/>
          <a:lstStyle/>
          <a:p>
            <a:pPr algn="ctr" defTabSz="1218774">
              <a:defRPr/>
            </a:pPr>
            <a:r>
              <a:rPr lang="en-US" sz="1500" b="1" kern="0" dirty="0">
                <a:solidFill>
                  <a:srgbClr val="00355F"/>
                </a:solidFill>
                <a:latin typeface="Arial"/>
              </a:rPr>
              <a:t>Immune activation</a:t>
            </a:r>
          </a:p>
          <a:p>
            <a:pPr marL="304693" indent="-304693" defTabSz="1218774">
              <a:spcBef>
                <a:spcPts val="400"/>
              </a:spcBef>
              <a:buClr>
                <a:srgbClr val="00355F"/>
              </a:buClr>
              <a:buFont typeface="Wingdings" panose="05000000000000000000" pitchFamily="2" charset="2"/>
              <a:buChar char="l"/>
              <a:defRPr/>
            </a:pPr>
            <a:r>
              <a:rPr lang="en-US" sz="1500" i="1" kern="0" dirty="0">
                <a:solidFill>
                  <a:srgbClr val="000000"/>
                </a:solidFill>
                <a:latin typeface="Arial"/>
              </a:rPr>
              <a:t>Recognition of tumor cell neoantigens leads to immune activation, immune cell proliferation, and subsequent attack on the tumor</a:t>
            </a:r>
            <a:endParaRPr lang="en-US" sz="1600" i="1" kern="0" dirty="0">
              <a:solidFill>
                <a:srgbClr val="000000"/>
              </a:solidFill>
              <a:latin typeface="Arial"/>
            </a:endParaRPr>
          </a:p>
        </p:txBody>
      </p:sp>
      <p:sp>
        <p:nvSpPr>
          <p:cNvPr id="94" name="Oval 9"/>
          <p:cNvSpPr>
            <a:spLocks/>
          </p:cNvSpPr>
          <p:nvPr/>
        </p:nvSpPr>
        <p:spPr>
          <a:xfrm>
            <a:off x="727771" y="3991537"/>
            <a:ext cx="332422" cy="332422"/>
          </a:xfrm>
          <a:prstGeom prst="ellipse">
            <a:avLst/>
          </a:prstGeom>
          <a:solidFill>
            <a:srgbClr val="00355F"/>
          </a:solidFill>
          <a:ln w="3175" cap="flat" cmpd="sng" algn="ctr">
            <a:solidFill>
              <a:sysClr val="window" lastClr="FFFFFF"/>
            </a:solidFill>
            <a:prstDash val="solid"/>
          </a:ln>
          <a:effectLst/>
        </p:spPr>
        <p:txBody>
          <a:bodyPr lIns="121882" tIns="60941" rIns="121882" bIns="60941" rtlCol="0" anchor="ctr"/>
          <a:lstStyle/>
          <a:p>
            <a:pPr algn="ctr" defTabSz="1218774">
              <a:defRPr/>
            </a:pPr>
            <a:endParaRPr lang="en-US" sz="1600" b="1" kern="0" dirty="0">
              <a:solidFill>
                <a:sysClr val="windowText" lastClr="000000"/>
              </a:solidFill>
              <a:latin typeface="Arial" pitchFamily="34" charset="0"/>
              <a:cs typeface="Arial" pitchFamily="34" charset="0"/>
            </a:endParaRPr>
          </a:p>
        </p:txBody>
      </p:sp>
      <p:sp>
        <p:nvSpPr>
          <p:cNvPr id="95" name="TextBox 11"/>
          <p:cNvSpPr txBox="1"/>
          <p:nvPr/>
        </p:nvSpPr>
        <p:spPr>
          <a:xfrm>
            <a:off x="4779927" y="3424748"/>
            <a:ext cx="1434265" cy="333542"/>
          </a:xfrm>
          <a:prstGeom prst="rect">
            <a:avLst/>
          </a:prstGeom>
        </p:spPr>
        <p:txBody>
          <a:bodyPr vert="horz" wrap="square" lIns="0" tIns="62381" rIns="119963" bIns="62381" rtlCol="0">
            <a:noAutofit/>
          </a:bodyPr>
          <a:lstStyle/>
          <a:p>
            <a:pPr algn="ctr" defTabSz="1218774">
              <a:defRPr/>
            </a:pPr>
            <a:r>
              <a:rPr lang="en-US" sz="1899" b="1" i="1" kern="0" dirty="0">
                <a:solidFill>
                  <a:sysClr val="windowText" lastClr="000000">
                    <a:lumMod val="50000"/>
                  </a:sysClr>
                </a:solidFill>
                <a:latin typeface="Arial"/>
              </a:rPr>
              <a:t>Cancer Immunity Cycle</a:t>
            </a:r>
          </a:p>
        </p:txBody>
      </p:sp>
      <p:sp>
        <p:nvSpPr>
          <p:cNvPr id="96" name="Rounded Rectangle 24"/>
          <p:cNvSpPr/>
          <p:nvPr/>
        </p:nvSpPr>
        <p:spPr>
          <a:xfrm>
            <a:off x="8313940" y="1317352"/>
            <a:ext cx="3663273" cy="2608791"/>
          </a:xfrm>
          <a:prstGeom prst="roundRect">
            <a:avLst/>
          </a:prstGeom>
          <a:solidFill>
            <a:sysClr val="window" lastClr="FFFFFF"/>
          </a:solidFill>
          <a:ln w="28575" cap="flat" cmpd="sng" algn="ctr">
            <a:solidFill>
              <a:srgbClr val="626262"/>
            </a:solidFill>
            <a:prstDash val="solid"/>
          </a:ln>
          <a:effectLst/>
        </p:spPr>
        <p:txBody>
          <a:bodyPr lIns="121882" tIns="60941" rIns="121882" bIns="60941" rtlCol="0" anchor="t"/>
          <a:lstStyle/>
          <a:p>
            <a:pPr algn="ctr" defTabSz="1218774">
              <a:defRPr/>
            </a:pPr>
            <a:r>
              <a:rPr lang="en-US" sz="1500" b="1" kern="0" dirty="0">
                <a:solidFill>
                  <a:srgbClr val="626262"/>
                </a:solidFill>
                <a:latin typeface="Arial"/>
              </a:rPr>
              <a:t>Other</a:t>
            </a:r>
          </a:p>
          <a:p>
            <a:pPr marL="304693" indent="-304693" defTabSz="1218774">
              <a:spcBef>
                <a:spcPts val="400"/>
              </a:spcBef>
              <a:buClr>
                <a:srgbClr val="FFFFFF">
                  <a:lumMod val="50000"/>
                </a:srgbClr>
              </a:buClr>
              <a:buFont typeface="Wingdings" panose="05000000000000000000" pitchFamily="2" charset="2"/>
              <a:buChar char="l"/>
              <a:defRPr/>
            </a:pPr>
            <a:r>
              <a:rPr lang="en-US" sz="1500" i="1" kern="0" dirty="0">
                <a:solidFill>
                  <a:srgbClr val="000000"/>
                </a:solidFill>
                <a:latin typeface="Arial"/>
              </a:rPr>
              <a:t>There are other biology approaches being investigated including the microbiome’s impact on the modulation of the tumor microenvironment </a:t>
            </a:r>
          </a:p>
          <a:p>
            <a:pPr marL="304693" indent="-304693" defTabSz="1218774">
              <a:spcBef>
                <a:spcPts val="400"/>
              </a:spcBef>
              <a:buClr>
                <a:srgbClr val="FFFFFF">
                  <a:lumMod val="50000"/>
                </a:srgbClr>
              </a:buClr>
              <a:buFont typeface="Wingdings" panose="05000000000000000000" pitchFamily="2" charset="2"/>
              <a:buChar char="l"/>
              <a:defRPr/>
            </a:pPr>
            <a:r>
              <a:rPr lang="en-US" sz="1500" i="1" kern="0" dirty="0">
                <a:solidFill>
                  <a:srgbClr val="000000"/>
                </a:solidFill>
                <a:latin typeface="Arial"/>
              </a:rPr>
              <a:t>The microbiome can influence immune responses to tumors through regulating metabolism, hematopoiesis and inflammation</a:t>
            </a:r>
          </a:p>
        </p:txBody>
      </p:sp>
      <p:sp>
        <p:nvSpPr>
          <p:cNvPr id="97" name="Oval 26"/>
          <p:cNvSpPr>
            <a:spLocks/>
          </p:cNvSpPr>
          <p:nvPr/>
        </p:nvSpPr>
        <p:spPr>
          <a:xfrm>
            <a:off x="8252443" y="1254795"/>
            <a:ext cx="365665" cy="365665"/>
          </a:xfrm>
          <a:prstGeom prst="ellipse">
            <a:avLst/>
          </a:prstGeom>
          <a:solidFill>
            <a:srgbClr val="626262"/>
          </a:solidFill>
          <a:ln w="3175" cap="flat" cmpd="sng" algn="ctr">
            <a:solidFill>
              <a:sysClr val="window" lastClr="FFFFFF"/>
            </a:solidFill>
            <a:prstDash val="solid"/>
          </a:ln>
          <a:effectLst/>
        </p:spPr>
        <p:txBody>
          <a:bodyPr lIns="121882" tIns="60941" rIns="121882" bIns="60941" rtlCol="0" anchor="ctr"/>
          <a:lstStyle/>
          <a:p>
            <a:pPr algn="ctr" defTabSz="1218774">
              <a:defRPr/>
            </a:pPr>
            <a:endParaRPr lang="en-US" sz="1600" b="1" kern="0" dirty="0">
              <a:solidFill>
                <a:sysClr val="window" lastClr="FFFFFF"/>
              </a:solidFill>
              <a:latin typeface="Arial" pitchFamily="34" charset="0"/>
              <a:cs typeface="Arial" pitchFamily="34" charset="0"/>
            </a:endParaRPr>
          </a:p>
        </p:txBody>
      </p:sp>
      <p:sp>
        <p:nvSpPr>
          <p:cNvPr id="99" name="CuadroTexto 98"/>
          <p:cNvSpPr txBox="1"/>
          <p:nvPr/>
        </p:nvSpPr>
        <p:spPr>
          <a:xfrm>
            <a:off x="819082" y="3992302"/>
            <a:ext cx="135476" cy="292312"/>
          </a:xfrm>
          <a:prstGeom prst="rect">
            <a:avLst/>
          </a:prstGeom>
          <a:noFill/>
        </p:spPr>
        <p:txBody>
          <a:bodyPr wrap="none" lIns="0" tIns="0" rIns="0" bIns="0" rtlCol="0">
            <a:spAutoFit/>
          </a:bodyPr>
          <a:lstStyle/>
          <a:p>
            <a:pPr defTabSz="1218774">
              <a:defRPr/>
            </a:pPr>
            <a:r>
              <a:rPr lang="en-US" sz="1899" b="1" kern="0" dirty="0">
                <a:solidFill>
                  <a:sysClr val="window" lastClr="FFFFFF"/>
                </a:solidFill>
                <a:latin typeface="Arial"/>
              </a:rPr>
              <a:t>2</a:t>
            </a:r>
          </a:p>
        </p:txBody>
      </p:sp>
      <p:sp>
        <p:nvSpPr>
          <p:cNvPr id="100" name="CuadroTexto 99"/>
          <p:cNvSpPr txBox="1"/>
          <p:nvPr/>
        </p:nvSpPr>
        <p:spPr>
          <a:xfrm>
            <a:off x="2878996" y="883598"/>
            <a:ext cx="135476" cy="292312"/>
          </a:xfrm>
          <a:prstGeom prst="rect">
            <a:avLst/>
          </a:prstGeom>
          <a:noFill/>
        </p:spPr>
        <p:txBody>
          <a:bodyPr wrap="none" lIns="0" tIns="0" rIns="0" bIns="0" rtlCol="0">
            <a:spAutoFit/>
          </a:bodyPr>
          <a:lstStyle/>
          <a:p>
            <a:pPr defTabSz="1218774">
              <a:defRPr/>
            </a:pPr>
            <a:r>
              <a:rPr lang="en-US" sz="1899" b="1" kern="0" dirty="0">
                <a:solidFill>
                  <a:sysClr val="window" lastClr="FFFFFF"/>
                </a:solidFill>
                <a:latin typeface="Arial"/>
              </a:rPr>
              <a:t>1</a:t>
            </a:r>
          </a:p>
        </p:txBody>
      </p:sp>
      <p:sp>
        <p:nvSpPr>
          <p:cNvPr id="101" name="CuadroTexto 100"/>
          <p:cNvSpPr txBox="1"/>
          <p:nvPr/>
        </p:nvSpPr>
        <p:spPr>
          <a:xfrm>
            <a:off x="6607126" y="4359260"/>
            <a:ext cx="135476" cy="292312"/>
          </a:xfrm>
          <a:prstGeom prst="rect">
            <a:avLst/>
          </a:prstGeom>
          <a:noFill/>
        </p:spPr>
        <p:txBody>
          <a:bodyPr wrap="none" lIns="0" tIns="0" rIns="0" bIns="0" rtlCol="0">
            <a:spAutoFit/>
          </a:bodyPr>
          <a:lstStyle/>
          <a:p>
            <a:pPr defTabSz="1218774">
              <a:defRPr/>
            </a:pPr>
            <a:r>
              <a:rPr lang="en-US" sz="1899" b="1" kern="0" dirty="0">
                <a:solidFill>
                  <a:sysClr val="window" lastClr="FFFFFF"/>
                </a:solidFill>
                <a:latin typeface="Arial"/>
              </a:rPr>
              <a:t>3</a:t>
            </a:r>
          </a:p>
        </p:txBody>
      </p:sp>
      <p:sp>
        <p:nvSpPr>
          <p:cNvPr id="102" name="CuadroTexto 101"/>
          <p:cNvSpPr txBox="1"/>
          <p:nvPr/>
        </p:nvSpPr>
        <p:spPr>
          <a:xfrm>
            <a:off x="8376639" y="1283933"/>
            <a:ext cx="135476" cy="292312"/>
          </a:xfrm>
          <a:prstGeom prst="rect">
            <a:avLst/>
          </a:prstGeom>
          <a:noFill/>
        </p:spPr>
        <p:txBody>
          <a:bodyPr wrap="none" lIns="0" tIns="0" rIns="0" bIns="0" rtlCol="0">
            <a:spAutoFit/>
          </a:bodyPr>
          <a:lstStyle/>
          <a:p>
            <a:pPr defTabSz="1218774">
              <a:defRPr/>
            </a:pPr>
            <a:r>
              <a:rPr lang="en-US" sz="1899" b="1" kern="0" dirty="0">
                <a:solidFill>
                  <a:sysClr val="window" lastClr="FFFFFF"/>
                </a:solidFill>
                <a:latin typeface="Arial"/>
              </a:rPr>
              <a:t>4</a:t>
            </a:r>
          </a:p>
        </p:txBody>
      </p:sp>
      <p:sp>
        <p:nvSpPr>
          <p:cNvPr id="103" name="CuadroTexto 102"/>
          <p:cNvSpPr txBox="1"/>
          <p:nvPr/>
        </p:nvSpPr>
        <p:spPr>
          <a:xfrm>
            <a:off x="7080429" y="3121717"/>
            <a:ext cx="135476" cy="292312"/>
          </a:xfrm>
          <a:prstGeom prst="rect">
            <a:avLst/>
          </a:prstGeom>
          <a:noFill/>
        </p:spPr>
        <p:txBody>
          <a:bodyPr wrap="none" lIns="0" tIns="0" rIns="0" bIns="0" rtlCol="0">
            <a:spAutoFit/>
          </a:bodyPr>
          <a:lstStyle/>
          <a:p>
            <a:pPr defTabSz="1218774">
              <a:defRPr/>
            </a:pPr>
            <a:r>
              <a:rPr lang="en-US" sz="1899" b="1" kern="0" dirty="0">
                <a:solidFill>
                  <a:sysClr val="window" lastClr="FFFFFF"/>
                </a:solidFill>
                <a:latin typeface="Arial"/>
              </a:rPr>
              <a:t>4</a:t>
            </a:r>
          </a:p>
        </p:txBody>
      </p:sp>
      <p:sp>
        <p:nvSpPr>
          <p:cNvPr id="104" name="Rectángulo 103"/>
          <p:cNvSpPr/>
          <p:nvPr/>
        </p:nvSpPr>
        <p:spPr>
          <a:xfrm>
            <a:off x="354795" y="160914"/>
            <a:ext cx="11409227" cy="984625"/>
          </a:xfrm>
          <a:prstGeom prst="rect">
            <a:avLst/>
          </a:prstGeom>
        </p:spPr>
        <p:txBody>
          <a:bodyPr wrap="square" lIns="121882" tIns="60941" rIns="121882" bIns="60941">
            <a:spAutoFit/>
          </a:bodyPr>
          <a:lstStyle/>
          <a:p>
            <a:pPr defTabSz="914103">
              <a:defRPr/>
            </a:pPr>
            <a:r>
              <a:rPr lang="en-US" sz="2799" b="1" dirty="0">
                <a:solidFill>
                  <a:srgbClr val="8D0E57"/>
                </a:solidFill>
                <a:latin typeface="Arial"/>
              </a:rPr>
              <a:t>Cancer Immunity Cycle drives the underlying biology of </a:t>
            </a:r>
            <a:r>
              <a:rPr lang="en-US" sz="2799" b="1" dirty="0" err="1">
                <a:solidFill>
                  <a:srgbClr val="8D0E57"/>
                </a:solidFill>
                <a:latin typeface="Arial"/>
              </a:rPr>
              <a:t>immuno</a:t>
            </a:r>
            <a:r>
              <a:rPr lang="en-US" sz="2799" b="1" dirty="0">
                <a:solidFill>
                  <a:srgbClr val="8D0E57"/>
                </a:solidFill>
                <a:latin typeface="Arial"/>
              </a:rPr>
              <a:t>-oncology</a:t>
            </a:r>
          </a:p>
        </p:txBody>
      </p:sp>
    </p:spTree>
    <p:extLst>
      <p:ext uri="{BB962C8B-B14F-4D97-AF65-F5344CB8AC3E}">
        <p14:creationId xmlns:p14="http://schemas.microsoft.com/office/powerpoint/2010/main" val="2999109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AFA90C74-49D9-4C77-A7E3-D4F603D0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833" y="643466"/>
            <a:ext cx="8409158" cy="5571067"/>
          </a:xfrm>
          <a:prstGeom prst="rect">
            <a:avLst/>
          </a:prstGeom>
        </p:spPr>
      </p:pic>
    </p:spTree>
    <p:extLst>
      <p:ext uri="{BB962C8B-B14F-4D97-AF65-F5344CB8AC3E}">
        <p14:creationId xmlns:p14="http://schemas.microsoft.com/office/powerpoint/2010/main" val="992076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ángulo rectángulo 10">
            <a:extLst>
              <a:ext uri="{FF2B5EF4-FFF2-40B4-BE49-F238E27FC236}">
                <a16:creationId xmlns:a16="http://schemas.microsoft.com/office/drawing/2014/main" id="{0B90D0D8-A35A-4DCC-A892-E9254F29A173}"/>
              </a:ext>
            </a:extLst>
          </p:cNvPr>
          <p:cNvSpPr/>
          <p:nvPr/>
        </p:nvSpPr>
        <p:spPr bwMode="auto">
          <a:xfrm flipH="1">
            <a:off x="1485513" y="11475"/>
            <a:ext cx="9179709" cy="6843517"/>
          </a:xfrm>
          <a:prstGeom prst="rtTriangle">
            <a:avLst/>
          </a:prstGeom>
          <a:solidFill>
            <a:schemeClr val="accent2">
              <a:lumMod val="20000"/>
              <a:lumOff val="80000"/>
            </a:schemeClr>
          </a:solidFill>
          <a:ln w="9525" cap="flat" cmpd="sng" algn="ctr">
            <a:noFill/>
            <a:prstDash val="solid"/>
            <a:round/>
            <a:headEnd type="none" w="med" len="med"/>
            <a:tailEnd type="none" w="med" len="med"/>
          </a:ln>
          <a:effectLst/>
        </p:spPr>
        <p:txBody>
          <a:bodyPr lIns="91416" tIns="45708" rIns="91416" bIns="45708"/>
          <a:lstStyle/>
          <a:p>
            <a:pPr algn="ctr" defTabSz="914171">
              <a:defRPr/>
            </a:pPr>
            <a:r>
              <a:rPr lang="es-CO" sz="1200" dirty="0" err="1">
                <a:solidFill>
                  <a:prstClr val="black"/>
                </a:solidFill>
                <a:latin typeface="Arial" charset="0"/>
              </a:rPr>
              <a:t>Lon</a:t>
            </a:r>
            <a:endParaRPr lang="es-CO" sz="1200" dirty="0">
              <a:solidFill>
                <a:prstClr val="black"/>
              </a:solidFill>
              <a:latin typeface="Arial" charset="0"/>
            </a:endParaRPr>
          </a:p>
        </p:txBody>
      </p:sp>
      <p:sp>
        <p:nvSpPr>
          <p:cNvPr id="2" name="Título 1">
            <a:extLst>
              <a:ext uri="{FF2B5EF4-FFF2-40B4-BE49-F238E27FC236}">
                <a16:creationId xmlns:a16="http://schemas.microsoft.com/office/drawing/2014/main" id="{CF8DDF65-C219-470E-AD79-4C56A14E4090}"/>
              </a:ext>
            </a:extLst>
          </p:cNvPr>
          <p:cNvSpPr>
            <a:spLocks noGrp="1"/>
          </p:cNvSpPr>
          <p:nvPr>
            <p:ph type="title"/>
          </p:nvPr>
        </p:nvSpPr>
        <p:spPr>
          <a:xfrm>
            <a:off x="2078025" y="98234"/>
            <a:ext cx="8227457" cy="1142702"/>
          </a:xfrm>
        </p:spPr>
        <p:txBody>
          <a:bodyPr/>
          <a:lstStyle/>
          <a:p>
            <a:pPr>
              <a:defRPr/>
            </a:pPr>
            <a:r>
              <a:rPr lang="es-CO" sz="3999" b="1" dirty="0" err="1">
                <a:solidFill>
                  <a:srgbClr val="004C00"/>
                </a:solidFill>
                <a:effectLst>
                  <a:outerShdw blurRad="38100" dist="38100" dir="2700000" algn="tl">
                    <a:srgbClr val="000000">
                      <a:alpha val="43137"/>
                    </a:srgbClr>
                  </a:outerShdw>
                </a:effectLst>
                <a:cs typeface="Calibri Light" panose="020F0302020204030204" pitchFamily="34" charset="0"/>
              </a:rPr>
              <a:t>Immuno</a:t>
            </a:r>
            <a:r>
              <a:rPr lang="es-CO" sz="3999" b="1" dirty="0">
                <a:solidFill>
                  <a:srgbClr val="004C00"/>
                </a:solidFill>
                <a:effectLst>
                  <a:outerShdw blurRad="38100" dist="38100" dir="2700000" algn="tl">
                    <a:srgbClr val="000000">
                      <a:alpha val="43137"/>
                    </a:srgbClr>
                  </a:outerShdw>
                </a:effectLst>
                <a:cs typeface="Calibri Light" panose="020F0302020204030204" pitchFamily="34" charset="0"/>
              </a:rPr>
              <a:t> </a:t>
            </a:r>
            <a:r>
              <a:rPr lang="es-CO" sz="3999" b="1" dirty="0" err="1">
                <a:solidFill>
                  <a:srgbClr val="004C00"/>
                </a:solidFill>
                <a:effectLst>
                  <a:outerShdw blurRad="38100" dist="38100" dir="2700000" algn="tl">
                    <a:srgbClr val="000000">
                      <a:alpha val="43137"/>
                    </a:srgbClr>
                  </a:outerShdw>
                </a:effectLst>
                <a:cs typeface="Calibri Light" panose="020F0302020204030204" pitchFamily="34" charset="0"/>
              </a:rPr>
              <a:t>oncology</a:t>
            </a:r>
            <a:r>
              <a:rPr lang="es-CO" sz="3999" b="1" dirty="0">
                <a:solidFill>
                  <a:srgbClr val="004C00"/>
                </a:solidFill>
                <a:effectLst>
                  <a:outerShdw blurRad="38100" dist="38100" dir="2700000" algn="tl">
                    <a:srgbClr val="000000">
                      <a:alpha val="43137"/>
                    </a:srgbClr>
                  </a:outerShdw>
                </a:effectLst>
                <a:cs typeface="Calibri Light" panose="020F0302020204030204" pitchFamily="34" charset="0"/>
              </a:rPr>
              <a:t> </a:t>
            </a:r>
            <a:r>
              <a:rPr lang="es-CO" sz="3999" b="1" dirty="0" err="1">
                <a:solidFill>
                  <a:srgbClr val="004C00"/>
                </a:solidFill>
                <a:effectLst>
                  <a:outerShdw blurRad="38100" dist="38100" dir="2700000" algn="tl">
                    <a:srgbClr val="000000">
                      <a:alpha val="43137"/>
                    </a:srgbClr>
                  </a:outerShdw>
                </a:effectLst>
                <a:cs typeface="Calibri Light" panose="020F0302020204030204" pitchFamily="34" charset="0"/>
              </a:rPr>
              <a:t>evolution</a:t>
            </a:r>
            <a:endParaRPr lang="es-CO" sz="3999" b="1" dirty="0">
              <a:solidFill>
                <a:srgbClr val="004C00"/>
              </a:solidFill>
              <a:effectLst>
                <a:outerShdw blurRad="38100" dist="38100" dir="2700000" algn="tl">
                  <a:srgbClr val="000000">
                    <a:alpha val="43137"/>
                  </a:srgbClr>
                </a:outerShdw>
              </a:effectLst>
              <a:cs typeface="Calibri Light" panose="020F0302020204030204" pitchFamily="34" charset="0"/>
            </a:endParaRPr>
          </a:p>
        </p:txBody>
      </p:sp>
      <p:sp>
        <p:nvSpPr>
          <p:cNvPr id="4" name="CuadroTexto 3">
            <a:extLst>
              <a:ext uri="{FF2B5EF4-FFF2-40B4-BE49-F238E27FC236}">
                <a16:creationId xmlns:a16="http://schemas.microsoft.com/office/drawing/2014/main" id="{23F20BB4-4BDB-4DEC-A334-FCB9A6F7ECFE}"/>
              </a:ext>
            </a:extLst>
          </p:cNvPr>
          <p:cNvSpPr txBox="1"/>
          <p:nvPr/>
        </p:nvSpPr>
        <p:spPr>
          <a:xfrm>
            <a:off x="1485513" y="6592593"/>
            <a:ext cx="1535998" cy="253916"/>
          </a:xfrm>
          <a:prstGeom prst="rect">
            <a:avLst/>
          </a:prstGeom>
          <a:noFill/>
        </p:spPr>
        <p:txBody>
          <a:bodyPr wrap="none">
            <a:spAutoFit/>
          </a:bodyPr>
          <a:lstStyle/>
          <a:p>
            <a:pPr>
              <a:defRPr/>
            </a:pPr>
            <a:r>
              <a:rPr lang="es-CO" sz="1050" dirty="0">
                <a:solidFill>
                  <a:prstClr val="black"/>
                </a:solidFill>
              </a:rPr>
              <a:t>IMS </a:t>
            </a:r>
            <a:r>
              <a:rPr lang="es-CO" sz="1050" dirty="0" err="1">
                <a:solidFill>
                  <a:prstClr val="black"/>
                </a:solidFill>
              </a:rPr>
              <a:t>health</a:t>
            </a:r>
            <a:r>
              <a:rPr lang="es-CO" sz="1050" dirty="0">
                <a:solidFill>
                  <a:prstClr val="black"/>
                </a:solidFill>
              </a:rPr>
              <a:t> evolution.org</a:t>
            </a:r>
          </a:p>
        </p:txBody>
      </p:sp>
      <p:sp>
        <p:nvSpPr>
          <p:cNvPr id="5" name="Flecha derecha 4">
            <a:extLst>
              <a:ext uri="{FF2B5EF4-FFF2-40B4-BE49-F238E27FC236}">
                <a16:creationId xmlns:a16="http://schemas.microsoft.com/office/drawing/2014/main" id="{8EC08F14-5A21-42F2-A55F-09C8D4469987}"/>
              </a:ext>
            </a:extLst>
          </p:cNvPr>
          <p:cNvSpPr/>
          <p:nvPr/>
        </p:nvSpPr>
        <p:spPr bwMode="auto">
          <a:xfrm>
            <a:off x="1857950" y="4931442"/>
            <a:ext cx="8665493" cy="721596"/>
          </a:xfrm>
          <a:prstGeom prst="rightArrow">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lIns="91416" tIns="45708" rIns="91416" bIns="45708"/>
          <a:lstStyle/>
          <a:p>
            <a:pPr algn="ctr" defTabSz="914171">
              <a:defRPr/>
            </a:pPr>
            <a:endParaRPr lang="es-CO" sz="1200">
              <a:solidFill>
                <a:prstClr val="black"/>
              </a:solidFill>
              <a:latin typeface="Arial" charset="0"/>
            </a:endParaRPr>
          </a:p>
        </p:txBody>
      </p:sp>
      <p:sp>
        <p:nvSpPr>
          <p:cNvPr id="199686" name="CuadroTexto 5">
            <a:extLst>
              <a:ext uri="{FF2B5EF4-FFF2-40B4-BE49-F238E27FC236}">
                <a16:creationId xmlns:a16="http://schemas.microsoft.com/office/drawing/2014/main" id="{E3EF6F10-9B39-465A-9EDD-2E8A2C3445AF}"/>
              </a:ext>
            </a:extLst>
          </p:cNvPr>
          <p:cNvSpPr txBox="1">
            <a:spLocks noChangeArrowheads="1"/>
          </p:cNvSpPr>
          <p:nvPr/>
        </p:nvSpPr>
        <p:spPr bwMode="auto">
          <a:xfrm>
            <a:off x="2501248" y="4133667"/>
            <a:ext cx="773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CTLA-4</a:t>
            </a:r>
          </a:p>
        </p:txBody>
      </p:sp>
      <p:sp>
        <p:nvSpPr>
          <p:cNvPr id="199687" name="CuadroTexto 7">
            <a:extLst>
              <a:ext uri="{FF2B5EF4-FFF2-40B4-BE49-F238E27FC236}">
                <a16:creationId xmlns:a16="http://schemas.microsoft.com/office/drawing/2014/main" id="{1782DAFA-5A77-4695-A4DB-1D1C393E7BB6}"/>
              </a:ext>
            </a:extLst>
          </p:cNvPr>
          <p:cNvSpPr txBox="1">
            <a:spLocks noChangeArrowheads="1"/>
          </p:cNvSpPr>
          <p:nvPr/>
        </p:nvSpPr>
        <p:spPr bwMode="auto">
          <a:xfrm>
            <a:off x="2668422" y="4724063"/>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PD1</a:t>
            </a:r>
          </a:p>
        </p:txBody>
      </p:sp>
      <p:sp>
        <p:nvSpPr>
          <p:cNvPr id="199688" name="CuadroTexto 8">
            <a:extLst>
              <a:ext uri="{FF2B5EF4-FFF2-40B4-BE49-F238E27FC236}">
                <a16:creationId xmlns:a16="http://schemas.microsoft.com/office/drawing/2014/main" id="{2F46F846-D1C6-4804-B753-A179EF0E528D}"/>
              </a:ext>
            </a:extLst>
          </p:cNvPr>
          <p:cNvSpPr txBox="1">
            <a:spLocks noChangeArrowheads="1"/>
          </p:cNvSpPr>
          <p:nvPr/>
        </p:nvSpPr>
        <p:spPr bwMode="auto">
          <a:xfrm>
            <a:off x="3411178" y="4374904"/>
            <a:ext cx="61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PDL1</a:t>
            </a:r>
          </a:p>
        </p:txBody>
      </p:sp>
      <p:sp>
        <p:nvSpPr>
          <p:cNvPr id="7" name="Forma libre 6">
            <a:extLst>
              <a:ext uri="{FF2B5EF4-FFF2-40B4-BE49-F238E27FC236}">
                <a16:creationId xmlns:a16="http://schemas.microsoft.com/office/drawing/2014/main" id="{28E32A3A-C331-4483-8236-A997639D0321}"/>
              </a:ext>
            </a:extLst>
          </p:cNvPr>
          <p:cNvSpPr/>
          <p:nvPr/>
        </p:nvSpPr>
        <p:spPr bwMode="auto">
          <a:xfrm>
            <a:off x="1703474" y="1687438"/>
            <a:ext cx="8754369" cy="3464080"/>
          </a:xfrm>
          <a:custGeom>
            <a:avLst/>
            <a:gdLst>
              <a:gd name="connsiteX0" fmla="*/ 0 w 8756983"/>
              <a:gd name="connsiteY0" fmla="*/ 3464745 h 3464745"/>
              <a:gd name="connsiteX1" fmla="*/ 1352282 w 8756983"/>
              <a:gd name="connsiteY1" fmla="*/ 1867765 h 3464745"/>
              <a:gd name="connsiteX2" fmla="*/ 2601533 w 8756983"/>
              <a:gd name="connsiteY2" fmla="*/ 2640497 h 3464745"/>
              <a:gd name="connsiteX3" fmla="*/ 4198513 w 8756983"/>
              <a:gd name="connsiteY3" fmla="*/ 721545 h 3464745"/>
              <a:gd name="connsiteX4" fmla="*/ 5602310 w 8756983"/>
              <a:gd name="connsiteY4" fmla="*/ 1635945 h 3464745"/>
              <a:gd name="connsiteX5" fmla="*/ 7508383 w 8756983"/>
              <a:gd name="connsiteY5" fmla="*/ 26086 h 3464745"/>
              <a:gd name="connsiteX6" fmla="*/ 8641724 w 8756983"/>
              <a:gd name="connsiteY6" fmla="*/ 644272 h 3464745"/>
              <a:gd name="connsiteX7" fmla="*/ 8718997 w 8756983"/>
              <a:gd name="connsiteY7" fmla="*/ 708666 h 3464745"/>
              <a:gd name="connsiteX8" fmla="*/ 8718997 w 8756983"/>
              <a:gd name="connsiteY8" fmla="*/ 708666 h 346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983" h="3464745">
                <a:moveTo>
                  <a:pt x="0" y="3464745"/>
                </a:moveTo>
                <a:cubicBezTo>
                  <a:pt x="459346" y="2734942"/>
                  <a:pt x="918693" y="2005140"/>
                  <a:pt x="1352282" y="1867765"/>
                </a:cubicBezTo>
                <a:cubicBezTo>
                  <a:pt x="1785871" y="1730390"/>
                  <a:pt x="2127161" y="2831534"/>
                  <a:pt x="2601533" y="2640497"/>
                </a:cubicBezTo>
                <a:cubicBezTo>
                  <a:pt x="3075905" y="2449460"/>
                  <a:pt x="3698384" y="888970"/>
                  <a:pt x="4198513" y="721545"/>
                </a:cubicBezTo>
                <a:cubicBezTo>
                  <a:pt x="4698643" y="554120"/>
                  <a:pt x="5050665" y="1751855"/>
                  <a:pt x="5602310" y="1635945"/>
                </a:cubicBezTo>
                <a:cubicBezTo>
                  <a:pt x="6153955" y="1520035"/>
                  <a:pt x="7001814" y="191365"/>
                  <a:pt x="7508383" y="26086"/>
                </a:cubicBezTo>
                <a:cubicBezTo>
                  <a:pt x="8014952" y="-139193"/>
                  <a:pt x="8439955" y="530509"/>
                  <a:pt x="8641724" y="644272"/>
                </a:cubicBezTo>
                <a:cubicBezTo>
                  <a:pt x="8843493" y="758035"/>
                  <a:pt x="8718997" y="708666"/>
                  <a:pt x="8718997" y="708666"/>
                </a:cubicBezTo>
                <a:lnTo>
                  <a:pt x="8718997" y="708666"/>
                </a:lnTo>
              </a:path>
            </a:pathLst>
          </a:custGeom>
          <a:noFill/>
          <a:ln w="57150" cap="flat" cmpd="sng" algn="ctr">
            <a:solidFill>
              <a:schemeClr val="accent3">
                <a:lumMod val="50000"/>
              </a:schemeClr>
            </a:solidFill>
            <a:prstDash val="solid"/>
            <a:round/>
            <a:headEnd type="none" w="med" len="med"/>
            <a:tailEnd type="none" w="med" len="med"/>
          </a:ln>
          <a:effectLst/>
        </p:spPr>
        <p:txBody>
          <a:bodyPr lIns="91416" tIns="45708" rIns="91416" bIns="45708"/>
          <a:lstStyle/>
          <a:p>
            <a:pPr algn="ctr" defTabSz="914171">
              <a:defRPr/>
            </a:pPr>
            <a:endParaRPr lang="es-CO" sz="1200">
              <a:solidFill>
                <a:prstClr val="black"/>
              </a:solidFill>
              <a:latin typeface="Arial" charset="0"/>
            </a:endParaRPr>
          </a:p>
        </p:txBody>
      </p:sp>
      <p:sp>
        <p:nvSpPr>
          <p:cNvPr id="199690" name="CuadroTexto 11">
            <a:extLst>
              <a:ext uri="{FF2B5EF4-FFF2-40B4-BE49-F238E27FC236}">
                <a16:creationId xmlns:a16="http://schemas.microsoft.com/office/drawing/2014/main" id="{8A9AC32D-69A0-474E-B364-EA8FC71C5BBB}"/>
              </a:ext>
            </a:extLst>
          </p:cNvPr>
          <p:cNvSpPr txBox="1">
            <a:spLocks noChangeArrowheads="1"/>
          </p:cNvSpPr>
          <p:nvPr/>
        </p:nvSpPr>
        <p:spPr bwMode="auto">
          <a:xfrm>
            <a:off x="4983453" y="4184454"/>
            <a:ext cx="1045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PD1/PDL1</a:t>
            </a:r>
          </a:p>
        </p:txBody>
      </p:sp>
      <p:sp>
        <p:nvSpPr>
          <p:cNvPr id="199691" name="CuadroTexto 12">
            <a:extLst>
              <a:ext uri="{FF2B5EF4-FFF2-40B4-BE49-F238E27FC236}">
                <a16:creationId xmlns:a16="http://schemas.microsoft.com/office/drawing/2014/main" id="{4C9DF11C-A929-4BE4-AEE6-237FDCD7C202}"/>
              </a:ext>
            </a:extLst>
          </p:cNvPr>
          <p:cNvSpPr txBox="1">
            <a:spLocks noChangeArrowheads="1"/>
          </p:cNvSpPr>
          <p:nvPr/>
        </p:nvSpPr>
        <p:spPr bwMode="auto">
          <a:xfrm>
            <a:off x="5417255" y="3721024"/>
            <a:ext cx="773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CTLA-4</a:t>
            </a:r>
          </a:p>
        </p:txBody>
      </p:sp>
      <p:sp>
        <p:nvSpPr>
          <p:cNvPr id="199692" name="CuadroTexto 13">
            <a:extLst>
              <a:ext uri="{FF2B5EF4-FFF2-40B4-BE49-F238E27FC236}">
                <a16:creationId xmlns:a16="http://schemas.microsoft.com/office/drawing/2014/main" id="{E4F38137-C7D1-4ECE-8495-C387BFD09084}"/>
              </a:ext>
            </a:extLst>
          </p:cNvPr>
          <p:cNvSpPr txBox="1">
            <a:spLocks noChangeArrowheads="1"/>
          </p:cNvSpPr>
          <p:nvPr/>
        </p:nvSpPr>
        <p:spPr bwMode="auto">
          <a:xfrm>
            <a:off x="5694467" y="2779353"/>
            <a:ext cx="639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OX40</a:t>
            </a:r>
          </a:p>
        </p:txBody>
      </p:sp>
      <p:sp>
        <p:nvSpPr>
          <p:cNvPr id="199693" name="CuadroTexto 14">
            <a:extLst>
              <a:ext uri="{FF2B5EF4-FFF2-40B4-BE49-F238E27FC236}">
                <a16:creationId xmlns:a16="http://schemas.microsoft.com/office/drawing/2014/main" id="{AE2522DC-6169-4C83-BE5B-5AC91684B7BA}"/>
              </a:ext>
            </a:extLst>
          </p:cNvPr>
          <p:cNvSpPr txBox="1">
            <a:spLocks noChangeArrowheads="1"/>
          </p:cNvSpPr>
          <p:nvPr/>
        </p:nvSpPr>
        <p:spPr bwMode="auto">
          <a:xfrm>
            <a:off x="6593816" y="3418420"/>
            <a:ext cx="629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LAG3</a:t>
            </a:r>
          </a:p>
        </p:txBody>
      </p:sp>
      <p:sp>
        <p:nvSpPr>
          <p:cNvPr id="199694" name="CuadroTexto 15">
            <a:extLst>
              <a:ext uri="{FF2B5EF4-FFF2-40B4-BE49-F238E27FC236}">
                <a16:creationId xmlns:a16="http://schemas.microsoft.com/office/drawing/2014/main" id="{1AC80B74-D84D-4347-9BE9-19398BA70802}"/>
              </a:ext>
            </a:extLst>
          </p:cNvPr>
          <p:cNvSpPr txBox="1">
            <a:spLocks noChangeArrowheads="1"/>
          </p:cNvSpPr>
          <p:nvPr/>
        </p:nvSpPr>
        <p:spPr bwMode="auto">
          <a:xfrm>
            <a:off x="6591701" y="3970725"/>
            <a:ext cx="623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TIM3</a:t>
            </a:r>
          </a:p>
        </p:txBody>
      </p:sp>
      <p:sp>
        <p:nvSpPr>
          <p:cNvPr id="199695" name="CuadroTexto 16">
            <a:extLst>
              <a:ext uri="{FF2B5EF4-FFF2-40B4-BE49-F238E27FC236}">
                <a16:creationId xmlns:a16="http://schemas.microsoft.com/office/drawing/2014/main" id="{5DBA499B-8F3C-4A09-913B-AD93D1CFB446}"/>
              </a:ext>
            </a:extLst>
          </p:cNvPr>
          <p:cNvSpPr txBox="1">
            <a:spLocks noChangeArrowheads="1"/>
          </p:cNvSpPr>
          <p:nvPr/>
        </p:nvSpPr>
        <p:spPr bwMode="auto">
          <a:xfrm>
            <a:off x="6619209" y="4592863"/>
            <a:ext cx="873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Combos</a:t>
            </a:r>
          </a:p>
        </p:txBody>
      </p:sp>
      <p:sp>
        <p:nvSpPr>
          <p:cNvPr id="199696" name="CuadroTexto 17">
            <a:extLst>
              <a:ext uri="{FF2B5EF4-FFF2-40B4-BE49-F238E27FC236}">
                <a16:creationId xmlns:a16="http://schemas.microsoft.com/office/drawing/2014/main" id="{CCBEBA17-D7F4-4582-ADD6-F4DC31EDAE0D}"/>
              </a:ext>
            </a:extLst>
          </p:cNvPr>
          <p:cNvSpPr txBox="1">
            <a:spLocks noChangeArrowheads="1"/>
          </p:cNvSpPr>
          <p:nvPr/>
        </p:nvSpPr>
        <p:spPr bwMode="auto">
          <a:xfrm>
            <a:off x="8096258" y="2851301"/>
            <a:ext cx="508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IDO</a:t>
            </a:r>
          </a:p>
        </p:txBody>
      </p:sp>
      <p:sp>
        <p:nvSpPr>
          <p:cNvPr id="199697" name="CuadroTexto 18">
            <a:extLst>
              <a:ext uri="{FF2B5EF4-FFF2-40B4-BE49-F238E27FC236}">
                <a16:creationId xmlns:a16="http://schemas.microsoft.com/office/drawing/2014/main" id="{98C3F514-2D69-4846-8F07-FA768DDCEFCB}"/>
              </a:ext>
            </a:extLst>
          </p:cNvPr>
          <p:cNvSpPr txBox="1">
            <a:spLocks noChangeArrowheads="1"/>
          </p:cNvSpPr>
          <p:nvPr/>
        </p:nvSpPr>
        <p:spPr bwMode="auto">
          <a:xfrm>
            <a:off x="8216877" y="3795089"/>
            <a:ext cx="773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CTLA-4</a:t>
            </a:r>
          </a:p>
        </p:txBody>
      </p:sp>
      <p:sp>
        <p:nvSpPr>
          <p:cNvPr id="199698" name="CuadroTexto 19">
            <a:extLst>
              <a:ext uri="{FF2B5EF4-FFF2-40B4-BE49-F238E27FC236}">
                <a16:creationId xmlns:a16="http://schemas.microsoft.com/office/drawing/2014/main" id="{A63F2D08-FE68-4859-B1E9-4159DC43ED39}"/>
              </a:ext>
            </a:extLst>
          </p:cNvPr>
          <p:cNvSpPr txBox="1">
            <a:spLocks noChangeArrowheads="1"/>
          </p:cNvSpPr>
          <p:nvPr/>
        </p:nvSpPr>
        <p:spPr bwMode="auto">
          <a:xfrm>
            <a:off x="7895228" y="4389716"/>
            <a:ext cx="1045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PD1/PDL1</a:t>
            </a:r>
          </a:p>
        </p:txBody>
      </p:sp>
      <p:sp>
        <p:nvSpPr>
          <p:cNvPr id="199699" name="CuadroTexto 20">
            <a:extLst>
              <a:ext uri="{FF2B5EF4-FFF2-40B4-BE49-F238E27FC236}">
                <a16:creationId xmlns:a16="http://schemas.microsoft.com/office/drawing/2014/main" id="{6CACE9D8-3513-47C4-8A98-6A7AA035816D}"/>
              </a:ext>
            </a:extLst>
          </p:cNvPr>
          <p:cNvSpPr txBox="1">
            <a:spLocks noChangeArrowheads="1"/>
          </p:cNvSpPr>
          <p:nvPr/>
        </p:nvSpPr>
        <p:spPr bwMode="auto">
          <a:xfrm>
            <a:off x="8847479" y="4757920"/>
            <a:ext cx="639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OX40</a:t>
            </a:r>
          </a:p>
        </p:txBody>
      </p:sp>
      <p:sp>
        <p:nvSpPr>
          <p:cNvPr id="199700" name="CuadroTexto 21">
            <a:extLst>
              <a:ext uri="{FF2B5EF4-FFF2-40B4-BE49-F238E27FC236}">
                <a16:creationId xmlns:a16="http://schemas.microsoft.com/office/drawing/2014/main" id="{E848D018-6794-4322-BFC9-258FCC3F2934}"/>
              </a:ext>
            </a:extLst>
          </p:cNvPr>
          <p:cNvSpPr txBox="1">
            <a:spLocks noChangeArrowheads="1"/>
          </p:cNvSpPr>
          <p:nvPr/>
        </p:nvSpPr>
        <p:spPr bwMode="auto">
          <a:xfrm>
            <a:off x="9899188" y="4575934"/>
            <a:ext cx="629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LAG3</a:t>
            </a:r>
          </a:p>
        </p:txBody>
      </p:sp>
      <p:sp>
        <p:nvSpPr>
          <p:cNvPr id="199701" name="CuadroTexto 22">
            <a:extLst>
              <a:ext uri="{FF2B5EF4-FFF2-40B4-BE49-F238E27FC236}">
                <a16:creationId xmlns:a16="http://schemas.microsoft.com/office/drawing/2014/main" id="{9B793445-819D-4995-BAE7-4510D7431602}"/>
              </a:ext>
            </a:extLst>
          </p:cNvPr>
          <p:cNvSpPr txBox="1">
            <a:spLocks noChangeArrowheads="1"/>
          </p:cNvSpPr>
          <p:nvPr/>
        </p:nvSpPr>
        <p:spPr bwMode="auto">
          <a:xfrm>
            <a:off x="9899188" y="4084996"/>
            <a:ext cx="623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TIM3</a:t>
            </a:r>
          </a:p>
        </p:txBody>
      </p:sp>
      <p:sp>
        <p:nvSpPr>
          <p:cNvPr id="199702" name="CuadroTexto 23">
            <a:extLst>
              <a:ext uri="{FF2B5EF4-FFF2-40B4-BE49-F238E27FC236}">
                <a16:creationId xmlns:a16="http://schemas.microsoft.com/office/drawing/2014/main" id="{4179AC8C-5E7B-4087-B822-328BC314558D}"/>
              </a:ext>
            </a:extLst>
          </p:cNvPr>
          <p:cNvSpPr txBox="1">
            <a:spLocks noChangeArrowheads="1"/>
          </p:cNvSpPr>
          <p:nvPr/>
        </p:nvSpPr>
        <p:spPr bwMode="auto">
          <a:xfrm>
            <a:off x="9084484" y="3587709"/>
            <a:ext cx="13737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Triple combos</a:t>
            </a:r>
          </a:p>
        </p:txBody>
      </p:sp>
      <p:sp>
        <p:nvSpPr>
          <p:cNvPr id="199703" name="CuadroTexto 24">
            <a:extLst>
              <a:ext uri="{FF2B5EF4-FFF2-40B4-BE49-F238E27FC236}">
                <a16:creationId xmlns:a16="http://schemas.microsoft.com/office/drawing/2014/main" id="{70F4B677-449A-40B6-9F0B-2BAB01FD39A0}"/>
              </a:ext>
            </a:extLst>
          </p:cNvPr>
          <p:cNvSpPr txBox="1">
            <a:spLocks noChangeArrowheads="1"/>
          </p:cNvSpPr>
          <p:nvPr/>
        </p:nvSpPr>
        <p:spPr bwMode="auto">
          <a:xfrm>
            <a:off x="9143735" y="2747611"/>
            <a:ext cx="1377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CD40 agonists</a:t>
            </a:r>
          </a:p>
        </p:txBody>
      </p:sp>
      <p:sp>
        <p:nvSpPr>
          <p:cNvPr id="199704" name="CuadroTexto 25">
            <a:extLst>
              <a:ext uri="{FF2B5EF4-FFF2-40B4-BE49-F238E27FC236}">
                <a16:creationId xmlns:a16="http://schemas.microsoft.com/office/drawing/2014/main" id="{3C397C27-8EBB-4677-B632-21744C16965C}"/>
              </a:ext>
            </a:extLst>
          </p:cNvPr>
          <p:cNvSpPr txBox="1">
            <a:spLocks noChangeArrowheads="1"/>
          </p:cNvSpPr>
          <p:nvPr/>
        </p:nvSpPr>
        <p:spPr bwMode="auto">
          <a:xfrm>
            <a:off x="8915195" y="2254556"/>
            <a:ext cx="982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C5F1Rinh</a:t>
            </a:r>
          </a:p>
        </p:txBody>
      </p:sp>
      <p:sp>
        <p:nvSpPr>
          <p:cNvPr id="199705" name="CuadroTexto 26">
            <a:extLst>
              <a:ext uri="{FF2B5EF4-FFF2-40B4-BE49-F238E27FC236}">
                <a16:creationId xmlns:a16="http://schemas.microsoft.com/office/drawing/2014/main" id="{0759CC15-EACA-4117-9CCB-11CC8678E71D}"/>
              </a:ext>
            </a:extLst>
          </p:cNvPr>
          <p:cNvSpPr txBox="1">
            <a:spLocks noChangeArrowheads="1"/>
          </p:cNvSpPr>
          <p:nvPr/>
        </p:nvSpPr>
        <p:spPr bwMode="auto">
          <a:xfrm>
            <a:off x="2848292" y="2802630"/>
            <a:ext cx="1393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1</a:t>
            </a:r>
            <a:r>
              <a:rPr lang="es-CO" altLang="es-MX" sz="1600" b="1" baseline="30000">
                <a:solidFill>
                  <a:srgbClr val="000000"/>
                </a:solidFill>
              </a:rPr>
              <a:t>st</a:t>
            </a:r>
            <a:r>
              <a:rPr lang="es-CO" altLang="es-MX" sz="1600" b="1">
                <a:solidFill>
                  <a:srgbClr val="000000"/>
                </a:solidFill>
              </a:rPr>
              <a:t> Generation</a:t>
            </a:r>
          </a:p>
        </p:txBody>
      </p:sp>
      <p:sp>
        <p:nvSpPr>
          <p:cNvPr id="199706" name="CuadroTexto 27">
            <a:extLst>
              <a:ext uri="{FF2B5EF4-FFF2-40B4-BE49-F238E27FC236}">
                <a16:creationId xmlns:a16="http://schemas.microsoft.com/office/drawing/2014/main" id="{5C71068E-A3B1-495B-BD57-23906D3C8E8D}"/>
              </a:ext>
            </a:extLst>
          </p:cNvPr>
          <p:cNvSpPr txBox="1">
            <a:spLocks noChangeArrowheads="1"/>
          </p:cNvSpPr>
          <p:nvPr/>
        </p:nvSpPr>
        <p:spPr bwMode="auto">
          <a:xfrm>
            <a:off x="5188715" y="2002738"/>
            <a:ext cx="1439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2</a:t>
            </a:r>
            <a:r>
              <a:rPr lang="es-CO" altLang="es-MX" sz="1600" b="1" baseline="30000">
                <a:solidFill>
                  <a:srgbClr val="000000"/>
                </a:solidFill>
              </a:rPr>
              <a:t>nd</a:t>
            </a:r>
            <a:r>
              <a:rPr lang="es-CO" altLang="es-MX" sz="1600" b="1">
                <a:solidFill>
                  <a:srgbClr val="000000"/>
                </a:solidFill>
              </a:rPr>
              <a:t> Generation</a:t>
            </a:r>
          </a:p>
        </p:txBody>
      </p:sp>
      <p:sp>
        <p:nvSpPr>
          <p:cNvPr id="199707" name="CuadroTexto 28">
            <a:extLst>
              <a:ext uri="{FF2B5EF4-FFF2-40B4-BE49-F238E27FC236}">
                <a16:creationId xmlns:a16="http://schemas.microsoft.com/office/drawing/2014/main" id="{338D2E4F-C13D-45B9-BAB2-12B094523EA3}"/>
              </a:ext>
            </a:extLst>
          </p:cNvPr>
          <p:cNvSpPr txBox="1">
            <a:spLocks noChangeArrowheads="1"/>
          </p:cNvSpPr>
          <p:nvPr/>
        </p:nvSpPr>
        <p:spPr bwMode="auto">
          <a:xfrm>
            <a:off x="7694196" y="1461013"/>
            <a:ext cx="1412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000000"/>
                </a:solidFill>
              </a:rPr>
              <a:t>3</a:t>
            </a:r>
            <a:r>
              <a:rPr lang="es-CO" altLang="es-MX" sz="1600" b="1" baseline="30000">
                <a:solidFill>
                  <a:srgbClr val="000000"/>
                </a:solidFill>
              </a:rPr>
              <a:t>rd</a:t>
            </a:r>
            <a:r>
              <a:rPr lang="es-CO" altLang="es-MX" sz="1600" b="1">
                <a:solidFill>
                  <a:srgbClr val="000000"/>
                </a:solidFill>
              </a:rPr>
              <a:t> Generation</a:t>
            </a:r>
          </a:p>
        </p:txBody>
      </p:sp>
      <p:sp>
        <p:nvSpPr>
          <p:cNvPr id="199708" name="CuadroTexto 29">
            <a:extLst>
              <a:ext uri="{FF2B5EF4-FFF2-40B4-BE49-F238E27FC236}">
                <a16:creationId xmlns:a16="http://schemas.microsoft.com/office/drawing/2014/main" id="{680A1057-5696-435C-A580-30ED7BE9BA8C}"/>
              </a:ext>
            </a:extLst>
          </p:cNvPr>
          <p:cNvSpPr txBox="1">
            <a:spLocks noChangeArrowheads="1"/>
          </p:cNvSpPr>
          <p:nvPr/>
        </p:nvSpPr>
        <p:spPr bwMode="auto">
          <a:xfrm>
            <a:off x="2844060" y="5130357"/>
            <a:ext cx="601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181717"/>
                </a:solidFill>
              </a:rPr>
              <a:t>2016</a:t>
            </a:r>
          </a:p>
        </p:txBody>
      </p:sp>
      <p:sp>
        <p:nvSpPr>
          <p:cNvPr id="199709" name="CuadroTexto 30">
            <a:extLst>
              <a:ext uri="{FF2B5EF4-FFF2-40B4-BE49-F238E27FC236}">
                <a16:creationId xmlns:a16="http://schemas.microsoft.com/office/drawing/2014/main" id="{8D5EF8DA-832D-47C1-97FC-500B5BE9BBF9}"/>
              </a:ext>
            </a:extLst>
          </p:cNvPr>
          <p:cNvSpPr txBox="1">
            <a:spLocks noChangeArrowheads="1"/>
          </p:cNvSpPr>
          <p:nvPr/>
        </p:nvSpPr>
        <p:spPr bwMode="auto">
          <a:xfrm>
            <a:off x="5895498" y="5128241"/>
            <a:ext cx="601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181717"/>
                </a:solidFill>
              </a:rPr>
              <a:t>2020</a:t>
            </a:r>
          </a:p>
        </p:txBody>
      </p:sp>
      <p:sp>
        <p:nvSpPr>
          <p:cNvPr id="199710" name="CuadroTexto 31">
            <a:extLst>
              <a:ext uri="{FF2B5EF4-FFF2-40B4-BE49-F238E27FC236}">
                <a16:creationId xmlns:a16="http://schemas.microsoft.com/office/drawing/2014/main" id="{19AC49F9-6D2B-44ED-A3CB-8BCADA6ADF4F}"/>
              </a:ext>
            </a:extLst>
          </p:cNvPr>
          <p:cNvSpPr txBox="1">
            <a:spLocks noChangeArrowheads="1"/>
          </p:cNvSpPr>
          <p:nvPr/>
        </p:nvSpPr>
        <p:spPr bwMode="auto">
          <a:xfrm>
            <a:off x="8879221" y="5126124"/>
            <a:ext cx="601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600" b="1">
                <a:solidFill>
                  <a:srgbClr val="181717"/>
                </a:solidFill>
              </a:rPr>
              <a:t>2025</a:t>
            </a:r>
          </a:p>
        </p:txBody>
      </p:sp>
      <p:sp>
        <p:nvSpPr>
          <p:cNvPr id="199711" name="CuadroTexto 32">
            <a:extLst>
              <a:ext uri="{FF2B5EF4-FFF2-40B4-BE49-F238E27FC236}">
                <a16:creationId xmlns:a16="http://schemas.microsoft.com/office/drawing/2014/main" id="{6F3786D8-5C05-4AE1-9939-5E9E77662931}"/>
              </a:ext>
            </a:extLst>
          </p:cNvPr>
          <p:cNvSpPr txBox="1">
            <a:spLocks noChangeArrowheads="1"/>
          </p:cNvSpPr>
          <p:nvPr/>
        </p:nvSpPr>
        <p:spPr bwMode="auto">
          <a:xfrm>
            <a:off x="2211341" y="5509143"/>
            <a:ext cx="18683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200" b="1">
                <a:solidFill>
                  <a:srgbClr val="000000"/>
                </a:solidFill>
              </a:rPr>
              <a:t>Long term disease control </a:t>
            </a:r>
          </a:p>
        </p:txBody>
      </p:sp>
      <p:sp>
        <p:nvSpPr>
          <p:cNvPr id="199712" name="CuadroTexto 34">
            <a:extLst>
              <a:ext uri="{FF2B5EF4-FFF2-40B4-BE49-F238E27FC236}">
                <a16:creationId xmlns:a16="http://schemas.microsoft.com/office/drawing/2014/main" id="{9C253C52-FFFB-46F5-9003-EB95396042EF}"/>
              </a:ext>
            </a:extLst>
          </p:cNvPr>
          <p:cNvSpPr txBox="1">
            <a:spLocks noChangeArrowheads="1"/>
          </p:cNvSpPr>
          <p:nvPr/>
        </p:nvSpPr>
        <p:spPr bwMode="auto">
          <a:xfrm>
            <a:off x="5353772" y="5504911"/>
            <a:ext cx="1712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200" b="1">
                <a:solidFill>
                  <a:srgbClr val="000000"/>
                </a:solidFill>
              </a:rPr>
              <a:t>Long term impact in OS </a:t>
            </a:r>
          </a:p>
        </p:txBody>
      </p:sp>
      <p:sp>
        <p:nvSpPr>
          <p:cNvPr id="199713" name="CuadroTexto 35">
            <a:extLst>
              <a:ext uri="{FF2B5EF4-FFF2-40B4-BE49-F238E27FC236}">
                <a16:creationId xmlns:a16="http://schemas.microsoft.com/office/drawing/2014/main" id="{641F2645-4967-473B-BB32-6C5F9D9C8FA5}"/>
              </a:ext>
            </a:extLst>
          </p:cNvPr>
          <p:cNvSpPr txBox="1">
            <a:spLocks noChangeArrowheads="1"/>
          </p:cNvSpPr>
          <p:nvPr/>
        </p:nvSpPr>
        <p:spPr bwMode="auto">
          <a:xfrm>
            <a:off x="8940588" y="5504911"/>
            <a:ext cx="4794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MX" sz="1200" b="1">
                <a:solidFill>
                  <a:srgbClr val="000000"/>
                </a:solidFill>
              </a:rPr>
              <a:t>Cure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523603" y="267524"/>
            <a:ext cx="9141619" cy="6317768"/>
          </a:xfrm>
          <a:prstGeom prst="rect">
            <a:avLst/>
          </a:prstGeom>
        </p:spPr>
      </p:pic>
    </p:spTree>
    <p:extLst>
      <p:ext uri="{BB962C8B-B14F-4D97-AF65-F5344CB8AC3E}">
        <p14:creationId xmlns:p14="http://schemas.microsoft.com/office/powerpoint/2010/main" val="9443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37068" y="128948"/>
            <a:ext cx="11509495" cy="369332"/>
          </a:xfrm>
          <a:prstGeom prst="rect">
            <a:avLst/>
          </a:prstGeom>
          <a:noFill/>
        </p:spPr>
        <p:txBody>
          <a:bodyPr wrap="square" lIns="0" tIns="0" rIns="0" bIns="0">
            <a:spAutoFit/>
          </a:bodyPr>
          <a:lstStyle/>
          <a:p>
            <a:pPr lvl="0"/>
            <a:r>
              <a:rPr lang="en-US" sz="2400" b="1" dirty="0">
                <a:solidFill>
                  <a:srgbClr val="0070C0"/>
                </a:solidFill>
              </a:rPr>
              <a:t>Immunotherapy for different cancer types</a:t>
            </a:r>
          </a:p>
        </p:txBody>
      </p:sp>
      <p:sp>
        <p:nvSpPr>
          <p:cNvPr id="9" name="Marcador de número de diapositiva 2">
            <a:extLst>
              <a:ext uri="{FF2B5EF4-FFF2-40B4-BE49-F238E27FC236}">
                <a16:creationId xmlns:a16="http://schemas.microsoft.com/office/drawing/2014/main" id="{F8AC4408-1D2D-4353-8C8D-AE13690A2F6C}"/>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5</a:t>
            </a:r>
          </a:p>
        </p:txBody>
      </p:sp>
      <p:pic>
        <p:nvPicPr>
          <p:cNvPr id="2" name="Imagen 1">
            <a:extLst>
              <a:ext uri="{FF2B5EF4-FFF2-40B4-BE49-F238E27FC236}">
                <a16:creationId xmlns:a16="http://schemas.microsoft.com/office/drawing/2014/main" id="{AF6EE3AF-28FA-43D5-A4EA-150E37605896}"/>
              </a:ext>
            </a:extLst>
          </p:cNvPr>
          <p:cNvPicPr>
            <a:picLocks noChangeAspect="1"/>
          </p:cNvPicPr>
          <p:nvPr/>
        </p:nvPicPr>
        <p:blipFill rotWithShape="1">
          <a:blip r:embed="rId2"/>
          <a:srcRect b="64908"/>
          <a:stretch/>
        </p:blipFill>
        <p:spPr>
          <a:xfrm>
            <a:off x="475260" y="1023232"/>
            <a:ext cx="4729130" cy="1152333"/>
          </a:xfrm>
          <a:prstGeom prst="rect">
            <a:avLst/>
          </a:prstGeom>
        </p:spPr>
      </p:pic>
      <p:sp>
        <p:nvSpPr>
          <p:cNvPr id="17" name="Rectangle 24">
            <a:extLst>
              <a:ext uri="{FF2B5EF4-FFF2-40B4-BE49-F238E27FC236}">
                <a16:creationId xmlns:a16="http://schemas.microsoft.com/office/drawing/2014/main" id="{14CF80B0-C68B-4165-99C8-A576662DE6E8}"/>
              </a:ext>
            </a:extLst>
          </p:cNvPr>
          <p:cNvSpPr/>
          <p:nvPr/>
        </p:nvSpPr>
        <p:spPr>
          <a:xfrm>
            <a:off x="2560771" y="6538342"/>
            <a:ext cx="7067282" cy="276999"/>
          </a:xfrm>
          <a:prstGeom prst="rect">
            <a:avLst/>
          </a:prstGeom>
        </p:spPr>
        <p:txBody>
          <a:bodyPr wrap="square">
            <a:spAutoFit/>
          </a:bodyPr>
          <a:lstStyle/>
          <a:p>
            <a:pPr algn="ctr" defTabSz="914400"/>
            <a:r>
              <a:rPr lang="en-US" sz="1200" dirty="0">
                <a:solidFill>
                  <a:prstClr val="black"/>
                </a:solidFill>
                <a:latin typeface="Calibri"/>
              </a:rPr>
              <a:t>Cancer Research Institute, Immunotherapy by Cancer type. </a:t>
            </a:r>
          </a:p>
        </p:txBody>
      </p:sp>
      <p:pic>
        <p:nvPicPr>
          <p:cNvPr id="3" name="Imagen 2">
            <a:extLst>
              <a:ext uri="{FF2B5EF4-FFF2-40B4-BE49-F238E27FC236}">
                <a16:creationId xmlns:a16="http://schemas.microsoft.com/office/drawing/2014/main" id="{E1E72C37-607C-49B7-9A6C-9F34CADD5489}"/>
              </a:ext>
            </a:extLst>
          </p:cNvPr>
          <p:cNvPicPr>
            <a:picLocks noChangeAspect="1"/>
          </p:cNvPicPr>
          <p:nvPr/>
        </p:nvPicPr>
        <p:blipFill rotWithShape="1">
          <a:blip r:embed="rId3"/>
          <a:srcRect b="65255"/>
          <a:stretch/>
        </p:blipFill>
        <p:spPr>
          <a:xfrm>
            <a:off x="471338" y="4663800"/>
            <a:ext cx="4948676" cy="1167027"/>
          </a:xfrm>
          <a:prstGeom prst="rect">
            <a:avLst/>
          </a:prstGeom>
        </p:spPr>
      </p:pic>
      <p:pic>
        <p:nvPicPr>
          <p:cNvPr id="19" name="Imagen 18">
            <a:extLst>
              <a:ext uri="{FF2B5EF4-FFF2-40B4-BE49-F238E27FC236}">
                <a16:creationId xmlns:a16="http://schemas.microsoft.com/office/drawing/2014/main" id="{8246C146-78EB-4A69-AF69-97D41D871F9C}"/>
              </a:ext>
            </a:extLst>
          </p:cNvPr>
          <p:cNvPicPr>
            <a:picLocks noChangeAspect="1"/>
          </p:cNvPicPr>
          <p:nvPr/>
        </p:nvPicPr>
        <p:blipFill rotWithShape="1">
          <a:blip r:embed="rId3"/>
          <a:srcRect t="53894" b="10849"/>
          <a:stretch/>
        </p:blipFill>
        <p:spPr>
          <a:xfrm>
            <a:off x="537974" y="2224093"/>
            <a:ext cx="4815405" cy="1152333"/>
          </a:xfrm>
          <a:prstGeom prst="rect">
            <a:avLst/>
          </a:prstGeom>
        </p:spPr>
      </p:pic>
      <p:pic>
        <p:nvPicPr>
          <p:cNvPr id="20" name="Imagen 19">
            <a:extLst>
              <a:ext uri="{FF2B5EF4-FFF2-40B4-BE49-F238E27FC236}">
                <a16:creationId xmlns:a16="http://schemas.microsoft.com/office/drawing/2014/main" id="{CD765077-1D6E-4A6F-9E7E-D2601EA4B305}"/>
              </a:ext>
            </a:extLst>
          </p:cNvPr>
          <p:cNvPicPr>
            <a:picLocks noChangeAspect="1"/>
          </p:cNvPicPr>
          <p:nvPr/>
        </p:nvPicPr>
        <p:blipFill rotWithShape="1">
          <a:blip r:embed="rId4"/>
          <a:srcRect b="64399"/>
          <a:stretch/>
        </p:blipFill>
        <p:spPr>
          <a:xfrm>
            <a:off x="319308" y="3424954"/>
            <a:ext cx="5034071" cy="1182384"/>
          </a:xfrm>
          <a:prstGeom prst="rect">
            <a:avLst/>
          </a:prstGeom>
        </p:spPr>
      </p:pic>
      <p:sp>
        <p:nvSpPr>
          <p:cNvPr id="22" name="Marcador de contenido 2">
            <a:extLst>
              <a:ext uri="{FF2B5EF4-FFF2-40B4-BE49-F238E27FC236}">
                <a16:creationId xmlns:a16="http://schemas.microsoft.com/office/drawing/2014/main" id="{94BE307C-336F-4E96-AF90-1EE80105493A}"/>
              </a:ext>
            </a:extLst>
          </p:cNvPr>
          <p:cNvSpPr txBox="1">
            <a:spLocks/>
          </p:cNvSpPr>
          <p:nvPr/>
        </p:nvSpPr>
        <p:spPr>
          <a:xfrm>
            <a:off x="5687021" y="1342642"/>
            <a:ext cx="6182495" cy="4351338"/>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400" dirty="0"/>
              <a:t>Every cancer type is unique, though, immunology and immunotherapy are impacting each cancer in different ways.</a:t>
            </a:r>
          </a:p>
          <a:p>
            <a:endParaRPr lang="en-US" sz="1400" dirty="0"/>
          </a:p>
        </p:txBody>
      </p:sp>
      <p:sp>
        <p:nvSpPr>
          <p:cNvPr id="7" name="CuadroTexto 6">
            <a:extLst>
              <a:ext uri="{FF2B5EF4-FFF2-40B4-BE49-F238E27FC236}">
                <a16:creationId xmlns:a16="http://schemas.microsoft.com/office/drawing/2014/main" id="{C92CBDAC-BD82-4140-9128-9A757AC91CEE}"/>
              </a:ext>
            </a:extLst>
          </p:cNvPr>
          <p:cNvSpPr txBox="1"/>
          <p:nvPr/>
        </p:nvSpPr>
        <p:spPr>
          <a:xfrm>
            <a:off x="3677693" y="2178778"/>
            <a:ext cx="1717704" cy="1211357"/>
          </a:xfrm>
          <a:prstGeom prst="rect">
            <a:avLst/>
          </a:prstGeom>
          <a:noFill/>
          <a:ln w="19050">
            <a:solidFill>
              <a:srgbClr val="FF0000"/>
            </a:solidFill>
          </a:ln>
        </p:spPr>
        <p:txBody>
          <a:bodyPr wrap="square" rtlCol="0">
            <a:spAutoFit/>
          </a:bodyPr>
          <a:lstStyle/>
          <a:p>
            <a:endParaRPr lang="en-US" dirty="0"/>
          </a:p>
        </p:txBody>
      </p:sp>
      <p:sp>
        <p:nvSpPr>
          <p:cNvPr id="23" name="CuadroTexto 22">
            <a:extLst>
              <a:ext uri="{FF2B5EF4-FFF2-40B4-BE49-F238E27FC236}">
                <a16:creationId xmlns:a16="http://schemas.microsoft.com/office/drawing/2014/main" id="{FD2A981F-AE06-416C-A7B6-271B6FE5D62B}"/>
              </a:ext>
            </a:extLst>
          </p:cNvPr>
          <p:cNvSpPr txBox="1"/>
          <p:nvPr/>
        </p:nvSpPr>
        <p:spPr>
          <a:xfrm>
            <a:off x="1977491" y="3390135"/>
            <a:ext cx="1700202" cy="1211357"/>
          </a:xfrm>
          <a:prstGeom prst="rect">
            <a:avLst/>
          </a:prstGeom>
          <a:noFill/>
          <a:ln w="19050">
            <a:solidFill>
              <a:srgbClr val="FF0000"/>
            </a:solidFill>
          </a:ln>
        </p:spPr>
        <p:txBody>
          <a:bodyPr wrap="square" rtlCol="0">
            <a:spAutoFit/>
          </a:bodyPr>
          <a:lstStyle/>
          <a:p>
            <a:endParaRPr lang="en-US" dirty="0"/>
          </a:p>
        </p:txBody>
      </p:sp>
      <p:sp>
        <p:nvSpPr>
          <p:cNvPr id="24" name="CuadroTexto 23">
            <a:extLst>
              <a:ext uri="{FF2B5EF4-FFF2-40B4-BE49-F238E27FC236}">
                <a16:creationId xmlns:a16="http://schemas.microsoft.com/office/drawing/2014/main" id="{73AFB932-53B0-48A1-B521-C9036EA0DEA3}"/>
              </a:ext>
            </a:extLst>
          </p:cNvPr>
          <p:cNvSpPr txBox="1"/>
          <p:nvPr/>
        </p:nvSpPr>
        <p:spPr>
          <a:xfrm>
            <a:off x="3697477" y="4601492"/>
            <a:ext cx="1814560" cy="1255235"/>
          </a:xfrm>
          <a:prstGeom prst="rect">
            <a:avLst/>
          </a:prstGeom>
          <a:noFill/>
          <a:ln w="19050">
            <a:solidFill>
              <a:srgbClr val="FF0000"/>
            </a:solidFill>
          </a:ln>
        </p:spPr>
        <p:txBody>
          <a:bodyPr wrap="square" rtlCol="0">
            <a:spAutoFit/>
          </a:bodyPr>
          <a:lstStyle/>
          <a:p>
            <a:endParaRPr lang="en-US" dirty="0"/>
          </a:p>
        </p:txBody>
      </p:sp>
      <p:sp>
        <p:nvSpPr>
          <p:cNvPr id="25" name="Marcador de contenido 2">
            <a:extLst>
              <a:ext uri="{FF2B5EF4-FFF2-40B4-BE49-F238E27FC236}">
                <a16:creationId xmlns:a16="http://schemas.microsoft.com/office/drawing/2014/main" id="{4F3820FC-5E6E-49D3-AAED-4459DC3893A0}"/>
              </a:ext>
            </a:extLst>
          </p:cNvPr>
          <p:cNvSpPr txBox="1">
            <a:spLocks/>
          </p:cNvSpPr>
          <p:nvPr/>
        </p:nvSpPr>
        <p:spPr>
          <a:xfrm>
            <a:off x="6020663" y="2077798"/>
            <a:ext cx="6182495" cy="4351338"/>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1400" dirty="0"/>
          </a:p>
          <a:p>
            <a:pPr marL="0" indent="0">
              <a:buNone/>
            </a:pPr>
            <a:r>
              <a:rPr lang="en-US" sz="1400" dirty="0"/>
              <a:t>Currently, the FDA has approved Immune Checkpoint inhibitors (ICIs) for</a:t>
            </a:r>
          </a:p>
          <a:p>
            <a:r>
              <a:rPr lang="en-US" sz="1400" b="1" dirty="0"/>
              <a:t> Non Small Cell Lung Cancer</a:t>
            </a:r>
          </a:p>
          <a:p>
            <a:r>
              <a:rPr lang="en-US" sz="1400" b="1" dirty="0"/>
              <a:t>Melanoma </a:t>
            </a:r>
          </a:p>
          <a:p>
            <a:r>
              <a:rPr lang="en-US" sz="1400" b="1" dirty="0"/>
              <a:t>Advanced Esophageal Cancer</a:t>
            </a:r>
          </a:p>
          <a:p>
            <a:r>
              <a:rPr lang="en-US" sz="1400" b="1" dirty="0"/>
              <a:t>Triple Negative Breast Cancer</a:t>
            </a:r>
          </a:p>
          <a:p>
            <a:r>
              <a:rPr lang="en-US" sz="1400" b="1" dirty="0"/>
              <a:t>Metastatic Colorectal Cancer</a:t>
            </a:r>
          </a:p>
          <a:p>
            <a:r>
              <a:rPr lang="en-US" sz="1400" b="1" dirty="0"/>
              <a:t>Cervical Cancer</a:t>
            </a:r>
          </a:p>
          <a:p>
            <a:r>
              <a:rPr lang="en-US" sz="1400" b="1" dirty="0"/>
              <a:t>Bladder Cancer </a:t>
            </a:r>
          </a:p>
          <a:p>
            <a:r>
              <a:rPr lang="en-US" sz="1400" b="1" dirty="0"/>
              <a:t>Advanced Kidney Cancer</a:t>
            </a:r>
            <a:endParaRPr lang="en-US" b="1" dirty="0"/>
          </a:p>
        </p:txBody>
      </p:sp>
      <p:sp>
        <p:nvSpPr>
          <p:cNvPr id="26" name="CuadroTexto 25">
            <a:extLst>
              <a:ext uri="{FF2B5EF4-FFF2-40B4-BE49-F238E27FC236}">
                <a16:creationId xmlns:a16="http://schemas.microsoft.com/office/drawing/2014/main" id="{777DD9E0-2805-4A72-994D-5239599C8519}"/>
              </a:ext>
            </a:extLst>
          </p:cNvPr>
          <p:cNvSpPr txBox="1"/>
          <p:nvPr/>
        </p:nvSpPr>
        <p:spPr>
          <a:xfrm>
            <a:off x="404703" y="4601492"/>
            <a:ext cx="1572788" cy="1211357"/>
          </a:xfrm>
          <a:prstGeom prst="rect">
            <a:avLst/>
          </a:prstGeom>
          <a:noFill/>
          <a:ln w="19050">
            <a:solidFill>
              <a:srgbClr val="FF0000"/>
            </a:solidFill>
          </a:ln>
        </p:spPr>
        <p:txBody>
          <a:bodyPr wrap="square" rtlCol="0">
            <a:spAutoFit/>
          </a:bodyPr>
          <a:lstStyle/>
          <a:p>
            <a:endParaRPr lang="en-US" dirty="0"/>
          </a:p>
        </p:txBody>
      </p:sp>
      <p:sp>
        <p:nvSpPr>
          <p:cNvPr id="27" name="CuadroTexto 26">
            <a:extLst>
              <a:ext uri="{FF2B5EF4-FFF2-40B4-BE49-F238E27FC236}">
                <a16:creationId xmlns:a16="http://schemas.microsoft.com/office/drawing/2014/main" id="{B613954F-933E-46D3-AD09-AE64C359C032}"/>
              </a:ext>
            </a:extLst>
          </p:cNvPr>
          <p:cNvSpPr txBox="1"/>
          <p:nvPr/>
        </p:nvSpPr>
        <p:spPr>
          <a:xfrm>
            <a:off x="437820" y="910899"/>
            <a:ext cx="1715719" cy="1211357"/>
          </a:xfrm>
          <a:prstGeom prst="rect">
            <a:avLst/>
          </a:prstGeom>
          <a:noFill/>
          <a:ln w="19050">
            <a:solidFill>
              <a:srgbClr val="FF0000"/>
            </a:solidFill>
          </a:ln>
        </p:spPr>
        <p:txBody>
          <a:bodyPr wrap="square" rtlCol="0">
            <a:spAutoFit/>
          </a:bodyPr>
          <a:lstStyle/>
          <a:p>
            <a:endParaRPr lang="en-US" dirty="0"/>
          </a:p>
        </p:txBody>
      </p:sp>
      <p:sp>
        <p:nvSpPr>
          <p:cNvPr id="28" name="CuadroTexto 27">
            <a:extLst>
              <a:ext uri="{FF2B5EF4-FFF2-40B4-BE49-F238E27FC236}">
                <a16:creationId xmlns:a16="http://schemas.microsoft.com/office/drawing/2014/main" id="{03530FD5-6481-47A3-A976-BCD220845113}"/>
              </a:ext>
            </a:extLst>
          </p:cNvPr>
          <p:cNvSpPr txBox="1"/>
          <p:nvPr/>
        </p:nvSpPr>
        <p:spPr>
          <a:xfrm>
            <a:off x="3677693" y="967095"/>
            <a:ext cx="1715719" cy="1211357"/>
          </a:xfrm>
          <a:prstGeom prst="rect">
            <a:avLst/>
          </a:prstGeom>
          <a:noFill/>
          <a:ln w="190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498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294967295"/>
          </p:nvPr>
        </p:nvSpPr>
        <p:spPr>
          <a:xfrm>
            <a:off x="0" y="6387330"/>
            <a:ext cx="393597" cy="365030"/>
          </a:xfrm>
        </p:spPr>
        <p:txBody>
          <a:bodyPr/>
          <a:lstStyle/>
          <a:p>
            <a:pPr algn="l" defTabSz="914126">
              <a:defRPr/>
            </a:pPr>
            <a:fld id="{41212E01-EB66-4E3E-ABAB-8CEBFC21F10C}" type="slidenum">
              <a:rPr lang="en-US" sz="1067">
                <a:solidFill>
                  <a:prstClr val="black"/>
                </a:solidFill>
                <a:latin typeface="Arial"/>
                <a:cs typeface="Arial"/>
              </a:rPr>
              <a:pPr algn="l" defTabSz="914126">
                <a:defRPr/>
              </a:pPr>
              <a:t>8</a:t>
            </a:fld>
            <a:endParaRPr lang="en-US" sz="1067" dirty="0">
              <a:solidFill>
                <a:prstClr val="black"/>
              </a:solidFill>
              <a:latin typeface="Arial"/>
              <a:cs typeface="Arial"/>
            </a:endParaRPr>
          </a:p>
        </p:txBody>
      </p:sp>
      <p:sp>
        <p:nvSpPr>
          <p:cNvPr id="3" name="Rectángulo 2"/>
          <p:cNvSpPr/>
          <p:nvPr/>
        </p:nvSpPr>
        <p:spPr>
          <a:xfrm>
            <a:off x="1601904" y="6198515"/>
            <a:ext cx="6299980" cy="230770"/>
          </a:xfrm>
          <a:prstGeom prst="rect">
            <a:avLst/>
          </a:prstGeom>
        </p:spPr>
        <p:txBody>
          <a:bodyPr wrap="square" lIns="91414" tIns="45707" rIns="91414" bIns="45707">
            <a:spAutoFit/>
          </a:bodyPr>
          <a:lstStyle/>
          <a:p>
            <a:pPr defTabSz="914126">
              <a:defRPr/>
            </a:pPr>
            <a:r>
              <a:rPr lang="en-US" sz="900" dirty="0">
                <a:solidFill>
                  <a:prstClr val="black"/>
                </a:solidFill>
                <a:latin typeface="Calibri"/>
              </a:rPr>
              <a:t>Chalmers ZR, Connelly CF, </a:t>
            </a:r>
            <a:r>
              <a:rPr lang="en-US" sz="900" dirty="0" err="1">
                <a:solidFill>
                  <a:prstClr val="black"/>
                </a:solidFill>
                <a:latin typeface="Calibri"/>
              </a:rPr>
              <a:t>Fabrizio</a:t>
            </a:r>
            <a:r>
              <a:rPr lang="en-US" sz="900" dirty="0">
                <a:solidFill>
                  <a:prstClr val="black"/>
                </a:solidFill>
                <a:latin typeface="Calibri"/>
              </a:rPr>
              <a:t> D, et al.. Genome Med 2017; 9: 34.</a:t>
            </a:r>
          </a:p>
        </p:txBody>
      </p:sp>
      <p:pic>
        <p:nvPicPr>
          <p:cNvPr id="4" name="Imagen 3" descr="Captura de pantalla 2018-04-23 a la(s) 22.52.22.png"/>
          <p:cNvPicPr>
            <a:picLocks noChangeAspect="1"/>
          </p:cNvPicPr>
          <p:nvPr/>
        </p:nvPicPr>
        <p:blipFill rotWithShape="1">
          <a:blip r:embed="rId2">
            <a:extLst>
              <a:ext uri="{28A0092B-C50C-407E-A947-70E740481C1C}">
                <a14:useLocalDpi xmlns:a14="http://schemas.microsoft.com/office/drawing/2010/main" val="0"/>
              </a:ext>
            </a:extLst>
          </a:blip>
          <a:srcRect l="40277" r="13084"/>
          <a:stretch/>
        </p:blipFill>
        <p:spPr>
          <a:xfrm rot="16200000">
            <a:off x="4730024" y="-726530"/>
            <a:ext cx="3525184" cy="8842878"/>
          </a:xfrm>
          <a:prstGeom prst="rect">
            <a:avLst/>
          </a:prstGeom>
        </p:spPr>
      </p:pic>
      <p:pic>
        <p:nvPicPr>
          <p:cNvPr id="5" name="Imagen 4" descr="Captura de pantalla 2018-04-23 a la(s) 22.52.22.png"/>
          <p:cNvPicPr>
            <a:picLocks noChangeAspect="1"/>
          </p:cNvPicPr>
          <p:nvPr/>
        </p:nvPicPr>
        <p:blipFill rotWithShape="1">
          <a:blip r:embed="rId2">
            <a:extLst>
              <a:ext uri="{28A0092B-C50C-407E-A947-70E740481C1C}">
                <a14:useLocalDpi xmlns:a14="http://schemas.microsoft.com/office/drawing/2010/main" val="0"/>
              </a:ext>
            </a:extLst>
          </a:blip>
          <a:srcRect l="86966" r="4993" b="88943"/>
          <a:stretch/>
        </p:blipFill>
        <p:spPr>
          <a:xfrm>
            <a:off x="720074" y="3368114"/>
            <a:ext cx="1103437" cy="1775078"/>
          </a:xfrm>
          <a:prstGeom prst="rect">
            <a:avLst/>
          </a:prstGeom>
        </p:spPr>
      </p:pic>
      <p:sp>
        <p:nvSpPr>
          <p:cNvPr id="6" name="CuadroTexto 5"/>
          <p:cNvSpPr txBox="1"/>
          <p:nvPr/>
        </p:nvSpPr>
        <p:spPr>
          <a:xfrm>
            <a:off x="1094112" y="3485570"/>
            <a:ext cx="663470" cy="1538482"/>
          </a:xfrm>
          <a:prstGeom prst="rect">
            <a:avLst/>
          </a:prstGeom>
          <a:solidFill>
            <a:schemeClr val="bg1"/>
          </a:solidFill>
        </p:spPr>
        <p:txBody>
          <a:bodyPr wrap="none" lIns="0" tIns="0" rIns="0" bIns="0" rtlCol="0">
            <a:spAutoFit/>
          </a:bodyPr>
          <a:lstStyle/>
          <a:p>
            <a:pPr defTabSz="914126">
              <a:spcAft>
                <a:spcPts val="550"/>
              </a:spcAft>
              <a:defRPr/>
            </a:pPr>
            <a:r>
              <a:rPr lang="en-US" sz="1600" b="1" dirty="0">
                <a:solidFill>
                  <a:prstClr val="black"/>
                </a:solidFill>
                <a:latin typeface="Calibri"/>
              </a:rPr>
              <a:t>Skin</a:t>
            </a:r>
          </a:p>
          <a:p>
            <a:pPr defTabSz="914126">
              <a:spcAft>
                <a:spcPts val="550"/>
              </a:spcAft>
              <a:defRPr/>
            </a:pPr>
            <a:r>
              <a:rPr lang="en-US" sz="1600" b="1" dirty="0">
                <a:solidFill>
                  <a:prstClr val="black"/>
                </a:solidFill>
                <a:latin typeface="Calibri"/>
              </a:rPr>
              <a:t>Lung</a:t>
            </a:r>
          </a:p>
          <a:p>
            <a:pPr defTabSz="914126">
              <a:spcAft>
                <a:spcPts val="550"/>
              </a:spcAft>
              <a:defRPr/>
            </a:pPr>
            <a:r>
              <a:rPr lang="en-US" sz="1600" b="1" dirty="0">
                <a:solidFill>
                  <a:prstClr val="black"/>
                </a:solidFill>
                <a:latin typeface="Calibri"/>
              </a:rPr>
              <a:t>Bladder</a:t>
            </a:r>
          </a:p>
          <a:p>
            <a:pPr defTabSz="914126">
              <a:spcAft>
                <a:spcPts val="550"/>
              </a:spcAft>
              <a:defRPr/>
            </a:pPr>
            <a:r>
              <a:rPr lang="en-US" sz="1600" b="1" dirty="0">
                <a:solidFill>
                  <a:prstClr val="black"/>
                </a:solidFill>
                <a:latin typeface="Calibri"/>
              </a:rPr>
              <a:t>Kidney</a:t>
            </a:r>
          </a:p>
          <a:p>
            <a:pPr defTabSz="914126">
              <a:spcAft>
                <a:spcPts val="550"/>
              </a:spcAft>
              <a:defRPr/>
            </a:pPr>
            <a:r>
              <a:rPr lang="en-US" sz="1600" b="1" dirty="0">
                <a:solidFill>
                  <a:prstClr val="black"/>
                </a:solidFill>
                <a:latin typeface="Calibri"/>
              </a:rPr>
              <a:t>other</a:t>
            </a:r>
          </a:p>
        </p:txBody>
      </p:sp>
      <p:sp>
        <p:nvSpPr>
          <p:cNvPr id="7" name="object 9"/>
          <p:cNvSpPr txBox="1"/>
          <p:nvPr/>
        </p:nvSpPr>
        <p:spPr>
          <a:xfrm>
            <a:off x="5375747" y="5577251"/>
            <a:ext cx="1788329" cy="223080"/>
          </a:xfrm>
          <a:prstGeom prst="rect">
            <a:avLst/>
          </a:prstGeom>
        </p:spPr>
        <p:txBody>
          <a:bodyPr vert="horz" wrap="square" lIns="0" tIns="15236" rIns="0" bIns="0" rtlCol="0">
            <a:spAutoFit/>
          </a:bodyPr>
          <a:lstStyle/>
          <a:p>
            <a:pPr marL="12696" defTabSz="914126">
              <a:spcBef>
                <a:spcPts val="120"/>
              </a:spcBef>
              <a:tabLst>
                <a:tab pos="369459" algn="l"/>
                <a:tab pos="1604798" algn="l"/>
              </a:tabLst>
              <a:defRPr/>
            </a:pPr>
            <a:r>
              <a:rPr sz="1350" spc="20" dirty="0">
                <a:solidFill>
                  <a:srgbClr val="000000"/>
                </a:solidFill>
                <a:latin typeface="Wingdings"/>
                <a:cs typeface="Wingdings"/>
              </a:rPr>
              <a:t></a:t>
            </a:r>
            <a:r>
              <a:rPr sz="1350" spc="20" dirty="0">
                <a:solidFill>
                  <a:srgbClr val="000000"/>
                </a:solidFill>
                <a:latin typeface="Times New Roman"/>
                <a:cs typeface="Times New Roman"/>
              </a:rPr>
              <a:t>	</a:t>
            </a:r>
            <a:r>
              <a:rPr sz="1350" spc="25" dirty="0">
                <a:solidFill>
                  <a:srgbClr val="000000"/>
                </a:solidFill>
                <a:latin typeface="Arial"/>
                <a:cs typeface="Arial"/>
              </a:rPr>
              <a:t>D</a:t>
            </a:r>
            <a:r>
              <a:rPr sz="1350" spc="-20" dirty="0">
                <a:solidFill>
                  <a:srgbClr val="000000"/>
                </a:solidFill>
                <a:latin typeface="Arial"/>
                <a:cs typeface="Arial"/>
              </a:rPr>
              <a:t>i</a:t>
            </a:r>
            <a:r>
              <a:rPr sz="1350" spc="45" dirty="0">
                <a:solidFill>
                  <a:srgbClr val="000000"/>
                </a:solidFill>
                <a:latin typeface="Arial"/>
                <a:cs typeface="Arial"/>
              </a:rPr>
              <a:t>s</a:t>
            </a:r>
            <a:r>
              <a:rPr sz="1350" spc="40" dirty="0">
                <a:solidFill>
                  <a:srgbClr val="000000"/>
                </a:solidFill>
                <a:latin typeface="Arial"/>
                <a:cs typeface="Arial"/>
              </a:rPr>
              <a:t>e</a:t>
            </a:r>
            <a:r>
              <a:rPr sz="1350" spc="-30" dirty="0">
                <a:solidFill>
                  <a:srgbClr val="000000"/>
                </a:solidFill>
                <a:latin typeface="Arial"/>
                <a:cs typeface="Arial"/>
              </a:rPr>
              <a:t>a</a:t>
            </a:r>
            <a:r>
              <a:rPr sz="1350" spc="45" dirty="0">
                <a:solidFill>
                  <a:srgbClr val="000000"/>
                </a:solidFill>
                <a:latin typeface="Arial"/>
                <a:cs typeface="Arial"/>
              </a:rPr>
              <a:t>s</a:t>
            </a:r>
            <a:r>
              <a:rPr sz="1350" spc="10" dirty="0">
                <a:solidFill>
                  <a:srgbClr val="000000"/>
                </a:solidFill>
                <a:latin typeface="Arial"/>
                <a:cs typeface="Arial"/>
              </a:rPr>
              <a:t>e</a:t>
            </a:r>
            <a:r>
              <a:rPr sz="1350" spc="-130" dirty="0">
                <a:solidFill>
                  <a:srgbClr val="000000"/>
                </a:solidFill>
                <a:latin typeface="Arial"/>
                <a:cs typeface="Arial"/>
              </a:rPr>
              <a:t> </a:t>
            </a:r>
            <a:r>
              <a:rPr sz="1350" spc="-20" dirty="0">
                <a:solidFill>
                  <a:srgbClr val="000000"/>
                </a:solidFill>
                <a:latin typeface="Arial"/>
                <a:cs typeface="Arial"/>
              </a:rPr>
              <a:t>t</a:t>
            </a:r>
            <a:r>
              <a:rPr sz="1350" spc="-25" dirty="0">
                <a:solidFill>
                  <a:srgbClr val="000000"/>
                </a:solidFill>
                <a:latin typeface="Arial"/>
                <a:cs typeface="Arial"/>
              </a:rPr>
              <a:t>y</a:t>
            </a:r>
            <a:r>
              <a:rPr sz="1350" spc="40" dirty="0">
                <a:solidFill>
                  <a:srgbClr val="000000"/>
                </a:solidFill>
                <a:latin typeface="Arial"/>
                <a:cs typeface="Arial"/>
              </a:rPr>
              <a:t>p</a:t>
            </a:r>
            <a:r>
              <a:rPr sz="1350" spc="10" dirty="0">
                <a:solidFill>
                  <a:srgbClr val="000000"/>
                </a:solidFill>
                <a:latin typeface="Arial"/>
                <a:cs typeface="Arial"/>
              </a:rPr>
              <a:t>e</a:t>
            </a:r>
            <a:r>
              <a:rPr sz="1350" dirty="0">
                <a:solidFill>
                  <a:srgbClr val="000000"/>
                </a:solidFill>
                <a:latin typeface="Arial"/>
                <a:cs typeface="Arial"/>
              </a:rPr>
              <a:t>	</a:t>
            </a:r>
            <a:r>
              <a:rPr sz="1350" spc="20" dirty="0">
                <a:solidFill>
                  <a:srgbClr val="000000"/>
                </a:solidFill>
                <a:latin typeface="Wingdings"/>
                <a:cs typeface="Wingdings"/>
              </a:rPr>
              <a:t></a:t>
            </a:r>
            <a:endParaRPr sz="1350" dirty="0">
              <a:solidFill>
                <a:srgbClr val="000000"/>
              </a:solidFill>
              <a:latin typeface="Wingdings"/>
              <a:cs typeface="Wingdings"/>
            </a:endParaRPr>
          </a:p>
        </p:txBody>
      </p:sp>
      <p:sp>
        <p:nvSpPr>
          <p:cNvPr id="8" name="object 4"/>
          <p:cNvSpPr txBox="1"/>
          <p:nvPr/>
        </p:nvSpPr>
        <p:spPr>
          <a:xfrm>
            <a:off x="623499" y="1093252"/>
            <a:ext cx="10060928" cy="568596"/>
          </a:xfrm>
          <a:prstGeom prst="rect">
            <a:avLst/>
          </a:prstGeom>
        </p:spPr>
        <p:txBody>
          <a:bodyPr vert="horz" wrap="square" lIns="0" tIns="14600" rIns="0" bIns="0" rtlCol="0">
            <a:spAutoFit/>
          </a:bodyPr>
          <a:lstStyle/>
          <a:p>
            <a:pPr marL="12696" marR="5078" defTabSz="914126">
              <a:spcBef>
                <a:spcPts val="114"/>
              </a:spcBef>
              <a:tabLst>
                <a:tab pos="186634" algn="l"/>
              </a:tabLst>
              <a:defRPr/>
            </a:pPr>
            <a:r>
              <a:rPr sz="1799" spc="10" dirty="0">
                <a:solidFill>
                  <a:prstClr val="black"/>
                </a:solidFill>
                <a:latin typeface="Arial"/>
                <a:cs typeface="Arial"/>
              </a:rPr>
              <a:t>A </a:t>
            </a:r>
            <a:r>
              <a:rPr sz="1799" dirty="0">
                <a:solidFill>
                  <a:prstClr val="black"/>
                </a:solidFill>
                <a:latin typeface="Arial"/>
                <a:cs typeface="Arial"/>
              </a:rPr>
              <a:t>significant </a:t>
            </a:r>
            <a:r>
              <a:rPr sz="1799" spc="-35" dirty="0">
                <a:solidFill>
                  <a:prstClr val="black"/>
                </a:solidFill>
                <a:latin typeface="Arial"/>
                <a:cs typeface="Arial"/>
              </a:rPr>
              <a:t>number </a:t>
            </a:r>
            <a:r>
              <a:rPr sz="1799" spc="10" dirty="0">
                <a:solidFill>
                  <a:prstClr val="black"/>
                </a:solidFill>
                <a:latin typeface="Arial"/>
                <a:cs typeface="Arial"/>
              </a:rPr>
              <a:t>of </a:t>
            </a:r>
            <a:r>
              <a:rPr sz="1799" spc="15" dirty="0">
                <a:solidFill>
                  <a:prstClr val="black"/>
                </a:solidFill>
                <a:latin typeface="Arial"/>
                <a:cs typeface="Arial"/>
              </a:rPr>
              <a:t>disease </a:t>
            </a:r>
            <a:r>
              <a:rPr sz="1799" spc="10" dirty="0">
                <a:solidFill>
                  <a:prstClr val="black"/>
                </a:solidFill>
                <a:latin typeface="Arial"/>
                <a:cs typeface="Arial"/>
              </a:rPr>
              <a:t>types, </a:t>
            </a:r>
            <a:r>
              <a:rPr sz="1799" spc="-15" dirty="0">
                <a:solidFill>
                  <a:prstClr val="black"/>
                </a:solidFill>
                <a:latin typeface="Arial"/>
                <a:cs typeface="Arial"/>
              </a:rPr>
              <a:t>including </a:t>
            </a:r>
            <a:r>
              <a:rPr sz="1799" spc="5" dirty="0">
                <a:solidFill>
                  <a:prstClr val="black"/>
                </a:solidFill>
                <a:latin typeface="Arial"/>
                <a:cs typeface="Arial"/>
              </a:rPr>
              <a:t>those </a:t>
            </a:r>
            <a:r>
              <a:rPr sz="1799" spc="-10" dirty="0">
                <a:solidFill>
                  <a:prstClr val="black"/>
                </a:solidFill>
                <a:latin typeface="Arial"/>
                <a:cs typeface="Arial"/>
              </a:rPr>
              <a:t>not currently </a:t>
            </a:r>
            <a:r>
              <a:rPr sz="1799" dirty="0">
                <a:solidFill>
                  <a:prstClr val="black"/>
                </a:solidFill>
                <a:latin typeface="Arial"/>
                <a:cs typeface="Arial"/>
              </a:rPr>
              <a:t>approved </a:t>
            </a:r>
            <a:r>
              <a:rPr sz="1799" spc="10" dirty="0">
                <a:solidFill>
                  <a:prstClr val="black"/>
                </a:solidFill>
                <a:latin typeface="Arial"/>
                <a:cs typeface="Arial"/>
              </a:rPr>
              <a:t>for </a:t>
            </a:r>
            <a:r>
              <a:rPr sz="1799" spc="-5" dirty="0">
                <a:solidFill>
                  <a:prstClr val="black"/>
                </a:solidFill>
                <a:latin typeface="Arial"/>
                <a:cs typeface="Arial"/>
              </a:rPr>
              <a:t>checkpoint  </a:t>
            </a:r>
            <a:r>
              <a:rPr sz="1799" dirty="0">
                <a:solidFill>
                  <a:prstClr val="black"/>
                </a:solidFill>
                <a:latin typeface="Arial"/>
                <a:cs typeface="Arial"/>
              </a:rPr>
              <a:t>inhibitors, </a:t>
            </a:r>
            <a:r>
              <a:rPr sz="1799" spc="5" dirty="0">
                <a:solidFill>
                  <a:prstClr val="black"/>
                </a:solidFill>
                <a:latin typeface="Arial"/>
                <a:cs typeface="Arial"/>
              </a:rPr>
              <a:t>have </a:t>
            </a:r>
            <a:r>
              <a:rPr sz="1799" dirty="0">
                <a:solidFill>
                  <a:prstClr val="black"/>
                </a:solidFill>
                <a:latin typeface="Arial"/>
                <a:cs typeface="Arial"/>
              </a:rPr>
              <a:t>outliers </a:t>
            </a:r>
            <a:r>
              <a:rPr sz="1799" spc="5" dirty="0">
                <a:solidFill>
                  <a:prstClr val="black"/>
                </a:solidFill>
                <a:latin typeface="Arial"/>
                <a:cs typeface="Arial"/>
              </a:rPr>
              <a:t>with </a:t>
            </a:r>
            <a:r>
              <a:rPr sz="1799" spc="-25" dirty="0">
                <a:solidFill>
                  <a:prstClr val="black"/>
                </a:solidFill>
                <a:latin typeface="Arial"/>
                <a:cs typeface="Arial"/>
              </a:rPr>
              <a:t>TMB </a:t>
            </a:r>
            <a:r>
              <a:rPr sz="1799" dirty="0">
                <a:solidFill>
                  <a:prstClr val="black"/>
                </a:solidFill>
                <a:latin typeface="Arial"/>
                <a:cs typeface="Arial"/>
              </a:rPr>
              <a:t>exceeding </a:t>
            </a:r>
            <a:r>
              <a:rPr sz="1799" spc="15" dirty="0">
                <a:solidFill>
                  <a:prstClr val="black"/>
                </a:solidFill>
                <a:latin typeface="Arial"/>
                <a:cs typeface="Arial"/>
              </a:rPr>
              <a:t>20</a:t>
            </a:r>
            <a:r>
              <a:rPr sz="1799" spc="-160" dirty="0">
                <a:solidFill>
                  <a:prstClr val="black"/>
                </a:solidFill>
                <a:latin typeface="Arial"/>
                <a:cs typeface="Arial"/>
              </a:rPr>
              <a:t> </a:t>
            </a:r>
            <a:r>
              <a:rPr sz="1799" spc="-25" dirty="0">
                <a:solidFill>
                  <a:prstClr val="black"/>
                </a:solidFill>
                <a:latin typeface="Arial"/>
                <a:cs typeface="Arial"/>
              </a:rPr>
              <a:t>mut/Mb</a:t>
            </a:r>
            <a:endParaRPr sz="1799" dirty="0">
              <a:solidFill>
                <a:prstClr val="black"/>
              </a:solidFill>
              <a:latin typeface="Arial"/>
              <a:cs typeface="Arial"/>
            </a:endParaRPr>
          </a:p>
        </p:txBody>
      </p:sp>
      <p:sp>
        <p:nvSpPr>
          <p:cNvPr id="9" name="Rectángulo 8"/>
          <p:cNvSpPr/>
          <p:nvPr/>
        </p:nvSpPr>
        <p:spPr>
          <a:xfrm>
            <a:off x="521310" y="157767"/>
            <a:ext cx="11081632" cy="830781"/>
          </a:xfrm>
          <a:prstGeom prst="rect">
            <a:avLst/>
          </a:prstGeom>
        </p:spPr>
        <p:txBody>
          <a:bodyPr wrap="square">
            <a:spAutoFit/>
          </a:bodyPr>
          <a:lstStyle/>
          <a:p>
            <a:pPr defTabSz="914126">
              <a:defRPr/>
            </a:pPr>
            <a:r>
              <a:rPr lang="en-US" sz="2399" b="1" dirty="0">
                <a:solidFill>
                  <a:srgbClr val="FF0000"/>
                </a:solidFill>
                <a:latin typeface="Calibri"/>
              </a:rPr>
              <a:t>Analysis of 100,000 human cancer genomes reveals the landscape of tumor mutational burden</a:t>
            </a:r>
            <a:endParaRPr lang="en-US" sz="1999" b="1" dirty="0">
              <a:solidFill>
                <a:srgbClr val="FF0000"/>
              </a:solidFill>
              <a:latin typeface="Calibri"/>
            </a:endParaRPr>
          </a:p>
        </p:txBody>
      </p:sp>
    </p:spTree>
    <p:extLst>
      <p:ext uri="{BB962C8B-B14F-4D97-AF65-F5344CB8AC3E}">
        <p14:creationId xmlns:p14="http://schemas.microsoft.com/office/powerpoint/2010/main" val="3311314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5C593-3C11-4512-8F20-C5355C465FAE}"/>
              </a:ext>
            </a:extLst>
          </p:cNvPr>
          <p:cNvSpPr>
            <a:spLocks noGrp="1"/>
          </p:cNvSpPr>
          <p:nvPr>
            <p:ph type="title"/>
          </p:nvPr>
        </p:nvSpPr>
        <p:spPr>
          <a:xfrm>
            <a:off x="837981" y="0"/>
            <a:ext cx="10512862" cy="1325563"/>
          </a:xfrm>
        </p:spPr>
        <p:txBody>
          <a:bodyPr>
            <a:normAutofit/>
          </a:bodyPr>
          <a:lstStyle/>
          <a:p>
            <a:pPr algn="ctr"/>
            <a:r>
              <a:rPr lang="en-US" sz="2400" b="1" dirty="0">
                <a:solidFill>
                  <a:srgbClr val="0070C0"/>
                </a:solidFill>
                <a:latin typeface="+mn-lt"/>
              </a:rPr>
              <a:t>Antibody based Immunomodulatory strategies against Cancer </a:t>
            </a:r>
          </a:p>
        </p:txBody>
      </p:sp>
      <p:pic>
        <p:nvPicPr>
          <p:cNvPr id="4" name="Marcador de contenido 3">
            <a:extLst>
              <a:ext uri="{FF2B5EF4-FFF2-40B4-BE49-F238E27FC236}">
                <a16:creationId xmlns:a16="http://schemas.microsoft.com/office/drawing/2014/main" id="{E3309DDC-2BBE-4F3F-BF72-352C02E9BE56}"/>
              </a:ext>
            </a:extLst>
          </p:cNvPr>
          <p:cNvPicPr>
            <a:picLocks noGrp="1" noChangeAspect="1"/>
          </p:cNvPicPr>
          <p:nvPr>
            <p:ph idx="1"/>
          </p:nvPr>
        </p:nvPicPr>
        <p:blipFill rotWithShape="1">
          <a:blip r:embed="rId2"/>
          <a:srcRect l="4784" r="72281" b="8205"/>
          <a:stretch/>
        </p:blipFill>
        <p:spPr>
          <a:xfrm>
            <a:off x="1051132" y="1226130"/>
            <a:ext cx="2110811" cy="4845989"/>
          </a:xfrm>
          <a:prstGeom prst="rect">
            <a:avLst/>
          </a:prstGeom>
        </p:spPr>
      </p:pic>
      <p:sp>
        <p:nvSpPr>
          <p:cNvPr id="5" name="Marcador de número de diapositiva 2">
            <a:extLst>
              <a:ext uri="{FF2B5EF4-FFF2-40B4-BE49-F238E27FC236}">
                <a16:creationId xmlns:a16="http://schemas.microsoft.com/office/drawing/2014/main" id="{52CE7E83-32B0-4C35-B002-3CC89A06EB96}"/>
              </a:ext>
            </a:extLst>
          </p:cNvPr>
          <p:cNvSpPr>
            <a:spLocks noGrp="1"/>
          </p:cNvSpPr>
          <p:nvPr>
            <p:ph type="sldNum" sz="quarter" idx="12"/>
          </p:nvPr>
        </p:nvSpPr>
        <p:spPr>
          <a:xfrm>
            <a:off x="9117290" y="6355780"/>
            <a:ext cx="2844059" cy="365125"/>
          </a:xfrm>
        </p:spPr>
        <p:txBody>
          <a:bodyPr/>
          <a:lstStyle/>
          <a:p>
            <a:pPr defTabSz="914171">
              <a:defRPr/>
            </a:pPr>
            <a:r>
              <a:rPr lang="en-US" dirty="0">
                <a:solidFill>
                  <a:prstClr val="black">
                    <a:tint val="75000"/>
                  </a:prstClr>
                </a:solidFill>
                <a:latin typeface="Calibri"/>
              </a:rPr>
              <a:t>6</a:t>
            </a:r>
          </a:p>
        </p:txBody>
      </p:sp>
      <p:sp>
        <p:nvSpPr>
          <p:cNvPr id="6" name="Rectangle 24">
            <a:extLst>
              <a:ext uri="{FF2B5EF4-FFF2-40B4-BE49-F238E27FC236}">
                <a16:creationId xmlns:a16="http://schemas.microsoft.com/office/drawing/2014/main" id="{A4DC556C-748E-43F4-960A-BB74EC62DBFA}"/>
              </a:ext>
            </a:extLst>
          </p:cNvPr>
          <p:cNvSpPr/>
          <p:nvPr/>
        </p:nvSpPr>
        <p:spPr>
          <a:xfrm>
            <a:off x="448437" y="6506540"/>
            <a:ext cx="11291950" cy="276999"/>
          </a:xfrm>
          <a:prstGeom prst="rect">
            <a:avLst/>
          </a:prstGeom>
        </p:spPr>
        <p:txBody>
          <a:bodyPr wrap="square">
            <a:spAutoFit/>
          </a:bodyPr>
          <a:lstStyle/>
          <a:p>
            <a:r>
              <a:rPr lang="en-US" sz="1200" dirty="0"/>
              <a:t>Helmy, K. Y., Patel, S. A., </a:t>
            </a:r>
            <a:r>
              <a:rPr lang="en-US" sz="1200" dirty="0" err="1"/>
              <a:t>Nahas</a:t>
            </a:r>
            <a:r>
              <a:rPr lang="en-US" sz="1200" dirty="0"/>
              <a:t>, G. R., &amp; Rameshwar, P. (2013). Cancer immunotherapy: accomplishments to date and future promise. </a:t>
            </a:r>
            <a:r>
              <a:rPr lang="en-US" sz="1200" i="1" dirty="0"/>
              <a:t>Therapeutic Delivery</a:t>
            </a:r>
            <a:r>
              <a:rPr lang="en-US" sz="1200" dirty="0"/>
              <a:t>, </a:t>
            </a:r>
            <a:r>
              <a:rPr lang="en-US" sz="1200" i="1" dirty="0"/>
              <a:t>4</a:t>
            </a:r>
            <a:r>
              <a:rPr lang="en-US" sz="1200" dirty="0"/>
              <a:t>(10), 1307–1320</a:t>
            </a:r>
            <a:endParaRPr lang="en-US" sz="1200" dirty="0">
              <a:effectLst/>
            </a:endParaRPr>
          </a:p>
        </p:txBody>
      </p:sp>
      <p:sp>
        <p:nvSpPr>
          <p:cNvPr id="7" name="Marcador de contenido 2">
            <a:extLst>
              <a:ext uri="{FF2B5EF4-FFF2-40B4-BE49-F238E27FC236}">
                <a16:creationId xmlns:a16="http://schemas.microsoft.com/office/drawing/2014/main" id="{B4F928D0-E078-45C0-9F23-7EC2D9E5DDEC}"/>
              </a:ext>
            </a:extLst>
          </p:cNvPr>
          <p:cNvSpPr txBox="1">
            <a:spLocks/>
          </p:cNvSpPr>
          <p:nvPr/>
        </p:nvSpPr>
        <p:spPr>
          <a:xfrm>
            <a:off x="6887909" y="1165800"/>
            <a:ext cx="6922118" cy="4832979"/>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1400" dirty="0"/>
          </a:p>
          <a:p>
            <a:pPr marL="0" indent="0">
              <a:buNone/>
            </a:pPr>
            <a:r>
              <a:rPr lang="en-US" sz="1400" dirty="0"/>
              <a:t>Types of Immune Checkpoint inhibitors (ICIs) </a:t>
            </a:r>
          </a:p>
          <a:p>
            <a:pPr marL="0" indent="0">
              <a:buNone/>
            </a:pPr>
            <a:endParaRPr lang="en-US" sz="1400" dirty="0"/>
          </a:p>
          <a:p>
            <a:pPr marL="0" indent="0">
              <a:buNone/>
            </a:pPr>
            <a:r>
              <a:rPr lang="en-US" sz="1400" b="1" dirty="0">
                <a:solidFill>
                  <a:schemeClr val="accent1"/>
                </a:solidFill>
              </a:rPr>
              <a:t>Anti CTLA4</a:t>
            </a:r>
          </a:p>
          <a:p>
            <a:pPr marL="0" indent="0">
              <a:buNone/>
            </a:pPr>
            <a:endParaRPr lang="en-US" sz="1400" dirty="0"/>
          </a:p>
          <a:p>
            <a:r>
              <a:rPr lang="en-US" sz="1400" b="1" dirty="0"/>
              <a:t>Ipilimumab </a:t>
            </a:r>
          </a:p>
          <a:p>
            <a:r>
              <a:rPr lang="en-US" sz="1400" b="1" dirty="0" err="1"/>
              <a:t>Tremelimumab</a:t>
            </a:r>
            <a:r>
              <a:rPr lang="en-US" sz="1400" b="1" dirty="0"/>
              <a:t> </a:t>
            </a:r>
          </a:p>
          <a:p>
            <a:pPr marL="0" indent="0">
              <a:buNone/>
            </a:pPr>
            <a:endParaRPr lang="en-US" sz="1400" b="1" dirty="0"/>
          </a:p>
          <a:p>
            <a:endParaRPr lang="en-US" b="1" dirty="0"/>
          </a:p>
        </p:txBody>
      </p:sp>
      <p:pic>
        <p:nvPicPr>
          <p:cNvPr id="8" name="Marcador de contenido 3">
            <a:extLst>
              <a:ext uri="{FF2B5EF4-FFF2-40B4-BE49-F238E27FC236}">
                <a16:creationId xmlns:a16="http://schemas.microsoft.com/office/drawing/2014/main" id="{F5D3EBF4-D3C4-4BB6-A28A-76E268E22C1B}"/>
              </a:ext>
            </a:extLst>
          </p:cNvPr>
          <p:cNvPicPr>
            <a:picLocks noChangeAspect="1"/>
          </p:cNvPicPr>
          <p:nvPr/>
        </p:nvPicPr>
        <p:blipFill rotWithShape="1">
          <a:blip r:embed="rId2"/>
          <a:srcRect l="29589" r="52091" b="8205"/>
          <a:stretch/>
        </p:blipFill>
        <p:spPr>
          <a:xfrm>
            <a:off x="4359010" y="1161719"/>
            <a:ext cx="1735402" cy="4987820"/>
          </a:xfrm>
          <a:prstGeom prst="rect">
            <a:avLst/>
          </a:prstGeom>
        </p:spPr>
      </p:pic>
      <p:sp>
        <p:nvSpPr>
          <p:cNvPr id="9" name="Marcador de contenido 2">
            <a:extLst>
              <a:ext uri="{FF2B5EF4-FFF2-40B4-BE49-F238E27FC236}">
                <a16:creationId xmlns:a16="http://schemas.microsoft.com/office/drawing/2014/main" id="{271AA864-09F5-48FE-AE5C-6AD3468262FC}"/>
              </a:ext>
            </a:extLst>
          </p:cNvPr>
          <p:cNvSpPr txBox="1">
            <a:spLocks/>
          </p:cNvSpPr>
          <p:nvPr/>
        </p:nvSpPr>
        <p:spPr>
          <a:xfrm>
            <a:off x="9615441" y="1116024"/>
            <a:ext cx="6922118" cy="4832979"/>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1400" dirty="0"/>
          </a:p>
          <a:p>
            <a:pPr marL="0" indent="0">
              <a:buNone/>
            </a:pPr>
            <a:endParaRPr lang="en-US" sz="1400" dirty="0"/>
          </a:p>
          <a:p>
            <a:pPr marL="0" indent="0">
              <a:buNone/>
            </a:pPr>
            <a:endParaRPr lang="en-US" sz="1400" b="1" dirty="0"/>
          </a:p>
          <a:p>
            <a:pPr marL="0" indent="0">
              <a:buNone/>
            </a:pPr>
            <a:r>
              <a:rPr lang="en-US" sz="1400" b="1" dirty="0">
                <a:solidFill>
                  <a:schemeClr val="accent1"/>
                </a:solidFill>
              </a:rPr>
              <a:t>Anti PD1</a:t>
            </a:r>
          </a:p>
          <a:p>
            <a:pPr marL="0" indent="0">
              <a:buNone/>
            </a:pPr>
            <a:endParaRPr lang="en-US" sz="1400" b="1" dirty="0"/>
          </a:p>
          <a:p>
            <a:r>
              <a:rPr lang="en-US" sz="1400" b="1" dirty="0"/>
              <a:t>Pembrolizumab </a:t>
            </a:r>
          </a:p>
          <a:p>
            <a:r>
              <a:rPr lang="en-US" sz="1400" b="1" dirty="0"/>
              <a:t>Nivolumab </a:t>
            </a:r>
          </a:p>
          <a:p>
            <a:r>
              <a:rPr lang="en-US" sz="1400" b="1" dirty="0" err="1"/>
              <a:t>Cemiplimab</a:t>
            </a:r>
            <a:r>
              <a:rPr lang="en-US" sz="1400" b="1" dirty="0"/>
              <a:t> </a:t>
            </a:r>
          </a:p>
          <a:p>
            <a:endParaRPr lang="en-US" sz="1400" b="1" dirty="0"/>
          </a:p>
          <a:p>
            <a:pPr marL="0" indent="0">
              <a:buNone/>
            </a:pPr>
            <a:r>
              <a:rPr lang="en-US" sz="1400" b="1" dirty="0">
                <a:solidFill>
                  <a:schemeClr val="accent1"/>
                </a:solidFill>
              </a:rPr>
              <a:t>Anti PD-L1</a:t>
            </a:r>
          </a:p>
          <a:p>
            <a:endParaRPr lang="en-US" sz="1400" b="1" dirty="0"/>
          </a:p>
          <a:p>
            <a:r>
              <a:rPr lang="en-US" sz="1400" b="1" dirty="0" err="1"/>
              <a:t>Atezolizumab</a:t>
            </a:r>
            <a:r>
              <a:rPr lang="en-US" sz="1400" b="1" dirty="0"/>
              <a:t> </a:t>
            </a:r>
          </a:p>
          <a:p>
            <a:r>
              <a:rPr lang="en-US" sz="1400" b="1" dirty="0" err="1"/>
              <a:t>Durvalumab</a:t>
            </a:r>
            <a:r>
              <a:rPr lang="en-US" sz="1400" b="1" dirty="0"/>
              <a:t> </a:t>
            </a:r>
          </a:p>
          <a:p>
            <a:r>
              <a:rPr lang="en-US" sz="1400" b="1" dirty="0" err="1"/>
              <a:t>Avelumab</a:t>
            </a:r>
            <a:endParaRPr lang="en-US" sz="1400" b="1" dirty="0"/>
          </a:p>
          <a:p>
            <a:endParaRPr lang="en-US" b="1" dirty="0"/>
          </a:p>
        </p:txBody>
      </p:sp>
    </p:spTree>
    <p:extLst>
      <p:ext uri="{BB962C8B-B14F-4D97-AF65-F5344CB8AC3E}">
        <p14:creationId xmlns:p14="http://schemas.microsoft.com/office/powerpoint/2010/main" val="331032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rt">
  <a:themeElements>
    <a:clrScheme name="ONFRAN Color Theme">
      <a:dk1>
        <a:srgbClr val="4D4F51"/>
      </a:dk1>
      <a:lt1>
        <a:srgbClr val="FFFFFF"/>
      </a:lt1>
      <a:dk2>
        <a:srgbClr val="9D9FA2"/>
      </a:dk2>
      <a:lt2>
        <a:srgbClr val="FFFFFF"/>
      </a:lt2>
      <a:accent1>
        <a:srgbClr val="007AC2"/>
      </a:accent1>
      <a:accent2>
        <a:srgbClr val="ED1C29"/>
      </a:accent2>
      <a:accent3>
        <a:srgbClr val="00A955"/>
      </a:accent3>
      <a:accent4>
        <a:srgbClr val="FAA61A"/>
      </a:accent4>
      <a:accent5>
        <a:srgbClr val="99CCCC"/>
      </a:accent5>
      <a:accent6>
        <a:srgbClr val="990000"/>
      </a:accent6>
      <a:hlink>
        <a:srgbClr val="007AC2"/>
      </a:hlink>
      <a:folHlink>
        <a:srgbClr val="007A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45720" rIns="45720" rtlCol="0" anchor="ctr" anchorCtr="0">
        <a:sp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2700">
          <a:noFill/>
        </a:ln>
      </a:spPr>
      <a:bodyPr wrap="none" lIns="45720" rIns="45720" rtlCol="0">
        <a:spAutoFit/>
      </a:bodyPr>
      <a:lstStyle>
        <a:defPPr>
          <a:defRPr dirty="0" err="1" smtClean="0">
            <a:cs typeface="Arial" pitchFamily="34" charset="0"/>
          </a:defRPr>
        </a:defPPr>
      </a:lstStyle>
    </a:tx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5048</Words>
  <Application>Microsoft Office PowerPoint</Application>
  <PresentationFormat>Personalizado</PresentationFormat>
  <Paragraphs>753</Paragraphs>
  <Slides>51</Slides>
  <Notes>18</Notes>
  <HiddenSlides>0</HiddenSlides>
  <MMClips>0</MMClips>
  <ScaleCrop>false</ScaleCrop>
  <HeadingPairs>
    <vt:vector size="6" baseType="variant">
      <vt:variant>
        <vt:lpstr>Fuentes usadas</vt:lpstr>
      </vt:variant>
      <vt:variant>
        <vt:i4>10</vt:i4>
      </vt:variant>
      <vt:variant>
        <vt:lpstr>Tema</vt:lpstr>
      </vt:variant>
      <vt:variant>
        <vt:i4>7</vt:i4>
      </vt:variant>
      <vt:variant>
        <vt:lpstr>Títulos de diapositiva</vt:lpstr>
      </vt:variant>
      <vt:variant>
        <vt:i4>51</vt:i4>
      </vt:variant>
    </vt:vector>
  </HeadingPairs>
  <TitlesOfParts>
    <vt:vector size="68" baseType="lpstr">
      <vt:lpstr>Arial</vt:lpstr>
      <vt:lpstr>Arial</vt:lpstr>
      <vt:lpstr>Calibri</vt:lpstr>
      <vt:lpstr>Calibri Light</vt:lpstr>
      <vt:lpstr>Cambria</vt:lpstr>
      <vt:lpstr>Helvetica</vt:lpstr>
      <vt:lpstr>Times</vt:lpstr>
      <vt:lpstr>Times New Roman</vt:lpstr>
      <vt:lpstr>Trebuchet MS</vt:lpstr>
      <vt:lpstr>Wingdings</vt:lpstr>
      <vt:lpstr>Office Theme</vt:lpstr>
      <vt:lpstr>4_Custom Design</vt:lpstr>
      <vt:lpstr>Custom Design</vt:lpstr>
      <vt:lpstr>Start</vt:lpstr>
      <vt:lpstr>Tema de Office</vt:lpstr>
      <vt:lpstr>1_Tema de Office</vt:lpstr>
      <vt:lpstr>3_Office Theme</vt:lpstr>
      <vt:lpstr>Immunotherapy in cancer</vt:lpstr>
      <vt:lpstr>Presentación de PowerPoint</vt:lpstr>
      <vt:lpstr>Cancer Immunotherapy (IT) origin and evolution</vt:lpstr>
      <vt:lpstr>Immunotherapy  (IT) strategies against Cancer </vt:lpstr>
      <vt:lpstr>Presentación de PowerPoint</vt:lpstr>
      <vt:lpstr>Presentación de PowerPoint</vt:lpstr>
      <vt:lpstr>Presentación de PowerPoint</vt:lpstr>
      <vt:lpstr>Presentación de PowerPoint</vt:lpstr>
      <vt:lpstr>Antibody based Immunomodulatory strategies against Cancer </vt:lpstr>
      <vt:lpstr>The history of PD-L1 as a biomarker</vt:lpstr>
      <vt:lpstr>Activation of PD-1 by PD-L1</vt:lpstr>
      <vt:lpstr>Presentación de PowerPoint</vt:lpstr>
      <vt:lpstr>Presentación de PowerPoint</vt:lpstr>
      <vt:lpstr>Discovery and development of Ipilimumab (Anti-CTLA4) </vt:lpstr>
      <vt:lpstr>ICIs generations</vt:lpstr>
      <vt:lpstr>Presentación de PowerPoint</vt:lpstr>
      <vt:lpstr>Presentación de PowerPoint</vt:lpstr>
      <vt:lpstr>Presentación de PowerPoint</vt:lpstr>
      <vt:lpstr>Presentación de PowerPoint</vt:lpstr>
      <vt:lpstr>What is in the horizon?</vt:lpstr>
      <vt:lpstr>Numerous studies across multiple tumour types show that higher levels of PD-L1 expression enriches for response to anti-PD-1/PD-L1 immunotherapy</vt:lpstr>
      <vt:lpstr>Quantitative assessment of the heterogeneity of           PD-L1 expression in Non–Small-Cell Lung Cancer</vt:lpstr>
      <vt:lpstr>Presentación de PowerPoint</vt:lpstr>
      <vt:lpstr>Immune related adverse events (irAEs) associated to the administration of ICIs</vt:lpstr>
      <vt:lpstr>Immune related adverse events (irAEs) kinetics </vt:lpstr>
      <vt:lpstr>NSCLC 5 year survival rate SEER cancer statistics</vt:lpstr>
      <vt:lpstr>Is ICI a real revolution in NSCLC?</vt:lpstr>
      <vt:lpstr>Melanoma</vt:lpstr>
      <vt:lpstr>Presentación de PowerPoint</vt:lpstr>
      <vt:lpstr>Presentación de PowerPoint</vt:lpstr>
      <vt:lpstr>Microbiome –  Another piece of the puzzle  What is the Microbiome?</vt:lpstr>
      <vt:lpstr>Presentación de PowerPoint</vt:lpstr>
      <vt:lpstr>PFS and OS</vt:lpstr>
      <vt:lpstr>PD-L1 ≥ 50% is predictive: KEYNOTE 024</vt:lpstr>
      <vt:lpstr>PD-L1 ≥ 50% is predictive: KEYNOTE 024</vt:lpstr>
      <vt:lpstr>Synergistic strategies with ICI</vt:lpstr>
      <vt:lpstr>KEYNOTE 189 </vt:lpstr>
      <vt:lpstr>KEYNOTE 189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89Zr-atezolizumab como predictor de respuesta</vt:lpstr>
      <vt:lpstr>Presentación de PowerPoint</vt:lpstr>
      <vt:lpstr>Presentación de PowerPoint</vt:lpstr>
      <vt:lpstr>Presentación de PowerPoint</vt:lpstr>
      <vt:lpstr>Immuno oncology evolution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Immunotherapy in cancer</dc:title>
  <dc:creator>Oscar Arrieta</dc:creator>
  <cp:lastModifiedBy>Oscar Arrieta</cp:lastModifiedBy>
  <cp:revision>1</cp:revision>
  <dcterms:created xsi:type="dcterms:W3CDTF">2019-09-04T23:50:03Z</dcterms:created>
  <dcterms:modified xsi:type="dcterms:W3CDTF">2019-09-04T23:51:07Z</dcterms:modified>
</cp:coreProperties>
</file>