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929" r:id="rId2"/>
    <p:sldId id="927" r:id="rId3"/>
    <p:sldId id="914" r:id="rId4"/>
    <p:sldId id="915" r:id="rId5"/>
    <p:sldId id="332" r:id="rId6"/>
    <p:sldId id="333" r:id="rId7"/>
    <p:sldId id="305" r:id="rId8"/>
    <p:sldId id="318" r:id="rId9"/>
    <p:sldId id="319" r:id="rId10"/>
    <p:sldId id="321" r:id="rId11"/>
    <p:sldId id="306" r:id="rId12"/>
    <p:sldId id="264" r:id="rId13"/>
    <p:sldId id="892" r:id="rId14"/>
    <p:sldId id="895" r:id="rId15"/>
    <p:sldId id="916" r:id="rId16"/>
    <p:sldId id="910" r:id="rId17"/>
    <p:sldId id="918" r:id="rId18"/>
    <p:sldId id="919" r:id="rId19"/>
    <p:sldId id="920" r:id="rId20"/>
    <p:sldId id="922" r:id="rId21"/>
    <p:sldId id="921" r:id="rId22"/>
    <p:sldId id="913" r:id="rId23"/>
    <p:sldId id="924" r:id="rId24"/>
    <p:sldId id="925" r:id="rId25"/>
    <p:sldId id="926" r:id="rId26"/>
    <p:sldId id="931" r:id="rId27"/>
    <p:sldId id="917" r:id="rId28"/>
    <p:sldId id="930" r:id="rId29"/>
    <p:sldId id="325" r:id="rId3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li Castellanos" initials="AC" lastIdx="1" clrIdx="0">
    <p:extLst>
      <p:ext uri="{19B8F6BF-5375-455C-9EA6-DF929625EA0E}">
        <p15:presenceInfo xmlns:p15="http://schemas.microsoft.com/office/powerpoint/2012/main" userId="40c6d664bb44ca8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717A"/>
    <a:srgbClr val="D4E8BA"/>
    <a:srgbClr val="E45A5A"/>
    <a:srgbClr val="9DBDB6"/>
    <a:srgbClr val="CDD7E1"/>
    <a:srgbClr val="EDEDEB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35" autoAdjust="0"/>
    <p:restoredTop sz="86838"/>
  </p:normalViewPr>
  <p:slideViewPr>
    <p:cSldViewPr snapToGrid="0">
      <p:cViewPr varScale="1">
        <p:scale>
          <a:sx n="73" d="100"/>
          <a:sy n="73" d="100"/>
        </p:scale>
        <p:origin x="6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\Desktop\GRAFICA-SPYO-TENDENCIA-mujeresyhombres2016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\Desktop\GRAFICA-SPYO-TENDENCIA-mujeresyhombres201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H:\Documents\INSP\Contribuci&#243;n%20por%20ingrediente\2014\Adolescentes%20y%20adultos%20por%20subgrup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'tendencia NACIONAL'!$A$5</c:f>
              <c:strCache>
                <c:ptCount val="1"/>
                <c:pt idx="0">
                  <c:v>Sobrepeso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'tendencia NACIONAL'!$B$3:$O$4</c:f>
              <c:multiLvlStrCache>
                <c:ptCount val="14"/>
                <c:lvl>
                  <c:pt idx="0">
                    <c:v>1999</c:v>
                  </c:pt>
                  <c:pt idx="1">
                    <c:v>2006</c:v>
                  </c:pt>
                  <c:pt idx="2">
                    <c:v>2012</c:v>
                  </c:pt>
                  <c:pt idx="3">
                    <c:v>2016</c:v>
                  </c:pt>
                  <c:pt idx="4">
                    <c:v>1988</c:v>
                  </c:pt>
                  <c:pt idx="5">
                    <c:v>1999</c:v>
                  </c:pt>
                  <c:pt idx="6">
                    <c:v>2006</c:v>
                  </c:pt>
                  <c:pt idx="7">
                    <c:v>2012</c:v>
                  </c:pt>
                  <c:pt idx="8">
                    <c:v>2016</c:v>
                  </c:pt>
                  <c:pt idx="9">
                    <c:v>1988</c:v>
                  </c:pt>
                  <c:pt idx="10">
                    <c:v>1999</c:v>
                  </c:pt>
                  <c:pt idx="11">
                    <c:v>2006</c:v>
                  </c:pt>
                  <c:pt idx="12">
                    <c:v>2012</c:v>
                  </c:pt>
                  <c:pt idx="13">
                    <c:v>2016</c:v>
                  </c:pt>
                </c:lvl>
                <c:lvl>
                  <c:pt idx="0">
                    <c:v>Niñas escolares (5 a 11 años)</c:v>
                  </c:pt>
                  <c:pt idx="4">
                    <c:v>Mujeres Adolescentes (12 a 19 años)</c:v>
                  </c:pt>
                  <c:pt idx="9">
                    <c:v>Mujeres Adultas (20 a 49 años)</c:v>
                  </c:pt>
                </c:lvl>
              </c:multiLvlStrCache>
            </c:multiLvlStrRef>
          </c:cat>
          <c:val>
            <c:numRef>
              <c:f>'tendencia NACIONAL'!$B$5:$O$5</c:f>
              <c:numCache>
                <c:formatCode>General</c:formatCode>
                <c:ptCount val="14"/>
                <c:pt idx="0" formatCode="0.0">
                  <c:v>17.2</c:v>
                </c:pt>
                <c:pt idx="1">
                  <c:v>19.7</c:v>
                </c:pt>
                <c:pt idx="2" formatCode="0.0">
                  <c:v>20.2</c:v>
                </c:pt>
                <c:pt idx="3" formatCode="0.0">
                  <c:v>20.6</c:v>
                </c:pt>
                <c:pt idx="4" formatCode="0.0">
                  <c:v>9</c:v>
                </c:pt>
                <c:pt idx="5" formatCode="0.0">
                  <c:v>21.9</c:v>
                </c:pt>
                <c:pt idx="6">
                  <c:v>22.5</c:v>
                </c:pt>
                <c:pt idx="7" formatCode="0.0">
                  <c:v>23.7</c:v>
                </c:pt>
                <c:pt idx="8" formatCode="0.0">
                  <c:v>26.4</c:v>
                </c:pt>
                <c:pt idx="9" formatCode="0.0">
                  <c:v>25.1</c:v>
                </c:pt>
                <c:pt idx="10">
                  <c:v>36.300000000000004</c:v>
                </c:pt>
                <c:pt idx="11" formatCode="0.0">
                  <c:v>37</c:v>
                </c:pt>
                <c:pt idx="12">
                  <c:v>35.300000000000004</c:v>
                </c:pt>
                <c:pt idx="13" formatCode="0.0">
                  <c:v>35.6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38-4E30-9C61-9BDD3863A7C2}"/>
            </c:ext>
          </c:extLst>
        </c:ser>
        <c:ser>
          <c:idx val="1"/>
          <c:order val="1"/>
          <c:tx>
            <c:strRef>
              <c:f>'tendencia NACIONAL'!$A$6</c:f>
              <c:strCache>
                <c:ptCount val="1"/>
                <c:pt idx="0">
                  <c:v>Obesidad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'tendencia NACIONAL'!$B$13:$O$13</c:f>
                <c:numCache>
                  <c:formatCode>General</c:formatCode>
                  <c:ptCount val="14"/>
                  <c:pt idx="0">
                    <c:v>1.3999999999999975</c:v>
                  </c:pt>
                  <c:pt idx="1">
                    <c:v>1.9000000000000057</c:v>
                  </c:pt>
                  <c:pt idx="2">
                    <c:v>1.5</c:v>
                  </c:pt>
                  <c:pt idx="3">
                    <c:v>5.3000000000000043</c:v>
                  </c:pt>
                  <c:pt idx="4">
                    <c:v>1.2000000000000011</c:v>
                  </c:pt>
                  <c:pt idx="5">
                    <c:v>1.4000000000000019</c:v>
                  </c:pt>
                  <c:pt idx="6">
                    <c:v>1.8999999999999975</c:v>
                  </c:pt>
                  <c:pt idx="7">
                    <c:v>1.8000000000000043</c:v>
                  </c:pt>
                  <c:pt idx="8">
                    <c:v>5.6999999999999957</c:v>
                  </c:pt>
                  <c:pt idx="9">
                    <c:v>1.3999999999999975</c:v>
                  </c:pt>
                  <c:pt idx="10">
                    <c:v>1.2999999999999956</c:v>
                  </c:pt>
                  <c:pt idx="11">
                    <c:v>1.4000000000000057</c:v>
                  </c:pt>
                  <c:pt idx="12">
                    <c:v>1.2999999999999956</c:v>
                  </c:pt>
                  <c:pt idx="13">
                    <c:v>2.5999999999999943</c:v>
                  </c:pt>
                </c:numCache>
              </c:numRef>
            </c:plus>
            <c:minus>
              <c:numRef>
                <c:f>'tendencia NACIONAL'!$B$12:$O$12</c:f>
                <c:numCache>
                  <c:formatCode>General</c:formatCode>
                  <c:ptCount val="14"/>
                  <c:pt idx="0">
                    <c:v>1.1999999999999984</c:v>
                  </c:pt>
                  <c:pt idx="1">
                    <c:v>1.7999999999999972</c:v>
                  </c:pt>
                  <c:pt idx="2">
                    <c:v>1.5</c:v>
                  </c:pt>
                  <c:pt idx="3">
                    <c:v>4.9999999999999964</c:v>
                  </c:pt>
                  <c:pt idx="4">
                    <c:v>1.0999999999999988</c:v>
                  </c:pt>
                  <c:pt idx="5">
                    <c:v>1.4999999999999949</c:v>
                  </c:pt>
                  <c:pt idx="6">
                    <c:v>1.8999999999999975</c:v>
                  </c:pt>
                  <c:pt idx="7">
                    <c:v>1.7999999999999972</c:v>
                  </c:pt>
                  <c:pt idx="8">
                    <c:v>5.6000000000000005</c:v>
                  </c:pt>
                  <c:pt idx="9">
                    <c:v>1.3999999999999975</c:v>
                  </c:pt>
                  <c:pt idx="10">
                    <c:v>1.2000000000000028</c:v>
                  </c:pt>
                  <c:pt idx="11">
                    <c:v>1.3999999999999906</c:v>
                  </c:pt>
                  <c:pt idx="12">
                    <c:v>1.2999999999999956</c:v>
                  </c:pt>
                  <c:pt idx="13">
                    <c:v>2.7000000000000042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'tendencia NACIONAL'!$B$3:$O$4</c:f>
              <c:multiLvlStrCache>
                <c:ptCount val="14"/>
                <c:lvl>
                  <c:pt idx="0">
                    <c:v>1999</c:v>
                  </c:pt>
                  <c:pt idx="1">
                    <c:v>2006</c:v>
                  </c:pt>
                  <c:pt idx="2">
                    <c:v>2012</c:v>
                  </c:pt>
                  <c:pt idx="3">
                    <c:v>2016</c:v>
                  </c:pt>
                  <c:pt idx="4">
                    <c:v>1988</c:v>
                  </c:pt>
                  <c:pt idx="5">
                    <c:v>1999</c:v>
                  </c:pt>
                  <c:pt idx="6">
                    <c:v>2006</c:v>
                  </c:pt>
                  <c:pt idx="7">
                    <c:v>2012</c:v>
                  </c:pt>
                  <c:pt idx="8">
                    <c:v>2016</c:v>
                  </c:pt>
                  <c:pt idx="9">
                    <c:v>1988</c:v>
                  </c:pt>
                  <c:pt idx="10">
                    <c:v>1999</c:v>
                  </c:pt>
                  <c:pt idx="11">
                    <c:v>2006</c:v>
                  </c:pt>
                  <c:pt idx="12">
                    <c:v>2012</c:v>
                  </c:pt>
                  <c:pt idx="13">
                    <c:v>2016</c:v>
                  </c:pt>
                </c:lvl>
                <c:lvl>
                  <c:pt idx="0">
                    <c:v>Niñas escolares (5 a 11 años)</c:v>
                  </c:pt>
                  <c:pt idx="4">
                    <c:v>Mujeres Adolescentes (12 a 19 años)</c:v>
                  </c:pt>
                  <c:pt idx="9">
                    <c:v>Mujeres Adultas (20 a 49 años)</c:v>
                  </c:pt>
                </c:lvl>
              </c:multiLvlStrCache>
            </c:multiLvlStrRef>
          </c:cat>
          <c:val>
            <c:numRef>
              <c:f>'tendencia NACIONAL'!$B$6:$O$6</c:f>
              <c:numCache>
                <c:formatCode>General</c:formatCode>
                <c:ptCount val="14"/>
                <c:pt idx="0" formatCode="0.0">
                  <c:v>8.3000000000000007</c:v>
                </c:pt>
                <c:pt idx="1">
                  <c:v>12.6</c:v>
                </c:pt>
                <c:pt idx="2" formatCode="0.0">
                  <c:v>11.8</c:v>
                </c:pt>
                <c:pt idx="3" formatCode="0.0">
                  <c:v>12.2</c:v>
                </c:pt>
                <c:pt idx="4">
                  <c:v>2.1</c:v>
                </c:pt>
                <c:pt idx="5" formatCode="0.0">
                  <c:v>6.4</c:v>
                </c:pt>
                <c:pt idx="6">
                  <c:v>10.9</c:v>
                </c:pt>
                <c:pt idx="7" formatCode="0.0">
                  <c:v>12.1</c:v>
                </c:pt>
                <c:pt idx="8" formatCode="0.0">
                  <c:v>12.8</c:v>
                </c:pt>
                <c:pt idx="9">
                  <c:v>9.5</c:v>
                </c:pt>
                <c:pt idx="10">
                  <c:v>24.7</c:v>
                </c:pt>
                <c:pt idx="11">
                  <c:v>32.6</c:v>
                </c:pt>
                <c:pt idx="12">
                  <c:v>35.200000000000003</c:v>
                </c:pt>
                <c:pt idx="13">
                  <c:v>37.1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38-4E30-9C61-9BDD3863A7C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89887120"/>
        <c:axId val="289887512"/>
      </c:barChart>
      <c:catAx>
        <c:axId val="289887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pPr>
            <a:endParaRPr lang="es-MX"/>
          </a:p>
        </c:txPr>
        <c:crossAx val="289887512"/>
        <c:crosses val="autoZero"/>
        <c:auto val="1"/>
        <c:lblAlgn val="ctr"/>
        <c:lblOffset val="100"/>
        <c:noMultiLvlLbl val="0"/>
      </c:catAx>
      <c:valAx>
        <c:axId val="289887512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pPr>
            <a:endParaRPr lang="es-MX"/>
          </a:p>
        </c:txPr>
        <c:crossAx val="289887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Franklin Gothic Medium Cond" panose="020B0606030402020204" pitchFamily="34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Franklin Gothic Medium Cond" panose="020B0606030402020204" pitchFamily="34" charset="0"/>
        </a:defRPr>
      </a:pPr>
      <a:endParaRPr lang="es-MX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'tendencia NACIONAL'!$A$39</c:f>
              <c:strCache>
                <c:ptCount val="1"/>
                <c:pt idx="0">
                  <c:v>Sobrepeso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'tendencia NACIONAL'!$B$37:$O$38</c:f>
              <c:multiLvlStrCache>
                <c:ptCount val="11"/>
                <c:lvl>
                  <c:pt idx="0">
                    <c:v>1999</c:v>
                  </c:pt>
                  <c:pt idx="1">
                    <c:v>2006</c:v>
                  </c:pt>
                  <c:pt idx="2">
                    <c:v>2012</c:v>
                  </c:pt>
                  <c:pt idx="3">
                    <c:v>2016</c:v>
                  </c:pt>
                  <c:pt idx="4">
                    <c:v>2006</c:v>
                  </c:pt>
                  <c:pt idx="5">
                    <c:v>2012</c:v>
                  </c:pt>
                  <c:pt idx="6">
                    <c:v>2016</c:v>
                  </c:pt>
                  <c:pt idx="7">
                    <c:v>2000*</c:v>
                  </c:pt>
                  <c:pt idx="8">
                    <c:v>2006</c:v>
                  </c:pt>
                  <c:pt idx="9">
                    <c:v>2012</c:v>
                  </c:pt>
                  <c:pt idx="10">
                    <c:v>2016</c:v>
                  </c:pt>
                </c:lvl>
                <c:lvl>
                  <c:pt idx="0">
                    <c:v>Niños escolares (5 a 11 años)</c:v>
                  </c:pt>
                  <c:pt idx="4">
                    <c:v>Hombres Adolescentes (12 a 19 años)</c:v>
                  </c:pt>
                  <c:pt idx="7">
                    <c:v>Hombres Adultos (20 y más años)</c:v>
                  </c:pt>
                </c:lvl>
              </c:multiLvlStrCache>
            </c:multiLvlStrRef>
          </c:cat>
          <c:val>
            <c:numRef>
              <c:f>'tendencia NACIONAL'!$B$39:$L$39</c:f>
              <c:numCache>
                <c:formatCode>General</c:formatCode>
                <c:ptCount val="11"/>
                <c:pt idx="0" formatCode="0.0">
                  <c:v>18.600000000000001</c:v>
                </c:pt>
                <c:pt idx="1">
                  <c:v>20.8</c:v>
                </c:pt>
                <c:pt idx="2" formatCode="0.0">
                  <c:v>19.5</c:v>
                </c:pt>
                <c:pt idx="3" formatCode="0.0">
                  <c:v>15.4</c:v>
                </c:pt>
                <c:pt idx="4" formatCode="0.0">
                  <c:v>20</c:v>
                </c:pt>
                <c:pt idx="5" formatCode="0.0">
                  <c:v>19.600000000000001</c:v>
                </c:pt>
                <c:pt idx="6" formatCode="0.0">
                  <c:v>18.5</c:v>
                </c:pt>
                <c:pt idx="7" formatCode="0.0">
                  <c:v>40.9</c:v>
                </c:pt>
                <c:pt idx="8">
                  <c:v>42.5</c:v>
                </c:pt>
                <c:pt idx="9" formatCode="0.0">
                  <c:v>42.6</c:v>
                </c:pt>
                <c:pt idx="10">
                  <c:v>41.7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DC-400F-B570-7EBB9E290990}"/>
            </c:ext>
          </c:extLst>
        </c:ser>
        <c:ser>
          <c:idx val="1"/>
          <c:order val="1"/>
          <c:tx>
            <c:strRef>
              <c:f>'tendencia NACIONAL'!$A$40</c:f>
              <c:strCache>
                <c:ptCount val="1"/>
                <c:pt idx="0">
                  <c:v>Obesidad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'tendencia NACIONAL'!$B$47:$L$47</c:f>
                <c:numCache>
                  <c:formatCode>General</c:formatCode>
                  <c:ptCount val="11"/>
                  <c:pt idx="0">
                    <c:v>1.3999999999999975</c:v>
                  </c:pt>
                  <c:pt idx="1">
                    <c:v>1.8999999999999906</c:v>
                  </c:pt>
                  <c:pt idx="2">
                    <c:v>1.8000000000000043</c:v>
                  </c:pt>
                  <c:pt idx="3">
                    <c:v>5</c:v>
                  </c:pt>
                  <c:pt idx="4">
                    <c:v>2</c:v>
                  </c:pt>
                  <c:pt idx="5">
                    <c:v>1.6999999999999948</c:v>
                  </c:pt>
                  <c:pt idx="6">
                    <c:v>4.7999999999999972</c:v>
                  </c:pt>
                  <c:pt idx="7">
                    <c:v>1.7000000000000028</c:v>
                  </c:pt>
                  <c:pt idx="8">
                    <c:v>1.5999999999999932</c:v>
                  </c:pt>
                  <c:pt idx="9">
                    <c:v>1.1999999999999877</c:v>
                  </c:pt>
                  <c:pt idx="10">
                    <c:v>3.1999999999999877</c:v>
                  </c:pt>
                </c:numCache>
              </c:numRef>
            </c:plus>
            <c:minus>
              <c:numRef>
                <c:f>'tendencia NACIONAL'!$B$46:$L$46</c:f>
                <c:numCache>
                  <c:formatCode>General</c:formatCode>
                  <c:ptCount val="11"/>
                  <c:pt idx="0">
                    <c:v>1.3000000000000043</c:v>
                  </c:pt>
                  <c:pt idx="1">
                    <c:v>2.1000000000000085</c:v>
                  </c:pt>
                  <c:pt idx="2">
                    <c:v>1.7999999999999956</c:v>
                  </c:pt>
                  <c:pt idx="3">
                    <c:v>4.7000000000000028</c:v>
                  </c:pt>
                  <c:pt idx="4">
                    <c:v>2</c:v>
                  </c:pt>
                  <c:pt idx="5">
                    <c:v>1.7000000000000028</c:v>
                  </c:pt>
                  <c:pt idx="6">
                    <c:v>4.6000000000000005</c:v>
                  </c:pt>
                  <c:pt idx="7">
                    <c:v>1.6000000000000021</c:v>
                  </c:pt>
                  <c:pt idx="8">
                    <c:v>1.5</c:v>
                  </c:pt>
                  <c:pt idx="9">
                    <c:v>1.2000000000000028</c:v>
                  </c:pt>
                  <c:pt idx="10">
                    <c:v>3.5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'tendencia NACIONAL'!$B$37:$O$38</c:f>
              <c:multiLvlStrCache>
                <c:ptCount val="11"/>
                <c:lvl>
                  <c:pt idx="0">
                    <c:v>1999</c:v>
                  </c:pt>
                  <c:pt idx="1">
                    <c:v>2006</c:v>
                  </c:pt>
                  <c:pt idx="2">
                    <c:v>2012</c:v>
                  </c:pt>
                  <c:pt idx="3">
                    <c:v>2016</c:v>
                  </c:pt>
                  <c:pt idx="4">
                    <c:v>2006</c:v>
                  </c:pt>
                  <c:pt idx="5">
                    <c:v>2012</c:v>
                  </c:pt>
                  <c:pt idx="6">
                    <c:v>2016</c:v>
                  </c:pt>
                  <c:pt idx="7">
                    <c:v>2000*</c:v>
                  </c:pt>
                  <c:pt idx="8">
                    <c:v>2006</c:v>
                  </c:pt>
                  <c:pt idx="9">
                    <c:v>2012</c:v>
                  </c:pt>
                  <c:pt idx="10">
                    <c:v>2016</c:v>
                  </c:pt>
                </c:lvl>
                <c:lvl>
                  <c:pt idx="0">
                    <c:v>Niños escolares (5 a 11 años)</c:v>
                  </c:pt>
                  <c:pt idx="4">
                    <c:v>Hombres Adolescentes (12 a 19 años)</c:v>
                  </c:pt>
                  <c:pt idx="7">
                    <c:v>Hombres Adultos (20 y más años)</c:v>
                  </c:pt>
                </c:lvl>
              </c:multiLvlStrCache>
            </c:multiLvlStrRef>
          </c:cat>
          <c:val>
            <c:numRef>
              <c:f>'tendencia NACIONAL'!$B$40:$L$40</c:f>
              <c:numCache>
                <c:formatCode>General</c:formatCode>
                <c:ptCount val="11"/>
                <c:pt idx="0" formatCode="0.0">
                  <c:v>9.6</c:v>
                </c:pt>
                <c:pt idx="1">
                  <c:v>16.600000000000001</c:v>
                </c:pt>
                <c:pt idx="2" formatCode="0.0">
                  <c:v>17.399999999999999</c:v>
                </c:pt>
                <c:pt idx="3" formatCode="0.0">
                  <c:v>18.3</c:v>
                </c:pt>
                <c:pt idx="4" formatCode="0.0">
                  <c:v>13</c:v>
                </c:pt>
                <c:pt idx="5" formatCode="0.0">
                  <c:v>14.5</c:v>
                </c:pt>
                <c:pt idx="6" formatCode="0.0">
                  <c:v>15</c:v>
                </c:pt>
                <c:pt idx="7" formatCode="0.0">
                  <c:v>18.5</c:v>
                </c:pt>
                <c:pt idx="8">
                  <c:v>24.2</c:v>
                </c:pt>
                <c:pt idx="9" formatCode="0.0">
                  <c:v>26.8</c:v>
                </c:pt>
                <c:pt idx="10">
                  <c:v>27.7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DC-400F-B570-7EBB9E2909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89888296"/>
        <c:axId val="289888688"/>
      </c:barChart>
      <c:catAx>
        <c:axId val="2898882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pPr>
            <a:endParaRPr lang="es-MX"/>
          </a:p>
        </c:txPr>
        <c:crossAx val="289888688"/>
        <c:crosses val="autoZero"/>
        <c:auto val="1"/>
        <c:lblAlgn val="ctr"/>
        <c:lblOffset val="100"/>
        <c:noMultiLvlLbl val="0"/>
      </c:catAx>
      <c:valAx>
        <c:axId val="289888688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pPr>
            <a:endParaRPr lang="es-MX"/>
          </a:p>
        </c:txPr>
        <c:crossAx val="289888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Franklin Gothic Medium Cond" panose="020B0606030402020204" pitchFamily="34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2450142450142E-3"/>
                  <c:y val="-9.950248756218910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Granos</a:t>
                    </a:r>
                  </a:p>
                  <a:p>
                    <a:r>
                      <a:rPr lang="en-US"/>
                      <a:t>enteros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C68-434F-A805-977253AE750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Leguminosas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C68-434F-A805-977253AE750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err="1"/>
                      <a:t>Derivados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C68-434F-A805-977253AE7506}"/>
                </c:ext>
              </c:extLst>
            </c:dLbl>
            <c:dLbl>
              <c:idx val="3"/>
              <c:layout>
                <c:manualLayout>
                  <c:x val="1.5432098765432701E-3"/>
                  <c:y val="5.6120653217889803E-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Huevo</a:t>
                    </a:r>
                    <a:endParaRPr lang="en-US" dirty="0"/>
                  </a:p>
                  <a:p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C68-434F-A805-977253AE7506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err="1"/>
                      <a:t>Frutas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C68-434F-A805-977253AE7506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err="1"/>
                      <a:t>Aceites</a:t>
                    </a:r>
                    <a:r>
                      <a:rPr lang="en-US" dirty="0"/>
                      <a:t> y </a:t>
                    </a:r>
                    <a:r>
                      <a:rPr lang="en-US" dirty="0" err="1"/>
                      <a:t>grasas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C68-434F-A805-977253AE7506}"/>
                </c:ext>
              </c:extLst>
            </c:dLbl>
            <c:dLbl>
              <c:idx val="6"/>
              <c:layout>
                <c:manualLayout>
                  <c:x val="0"/>
                  <c:y val="2.2448261287156001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Industrializadas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C68-434F-A805-977253AE7506}"/>
                </c:ext>
              </c:extLst>
            </c:dLbl>
            <c:dLbl>
              <c:idx val="7"/>
              <c:layout>
                <c:manualLayout>
                  <c:x val="5.6082733248087603E-8"/>
                  <c:y val="-3.7313432835821099E-3"/>
                </c:manualLayout>
              </c:layout>
              <c:tx>
                <c:rich>
                  <a:bodyPr/>
                  <a:lstStyle/>
                  <a:p>
                    <a:r>
                      <a:rPr lang="es-MX">
                        <a:solidFill>
                          <a:schemeClr val="bg1"/>
                        </a:solidFill>
                      </a:rPr>
                      <a:t>Cereales </a:t>
                    </a:r>
                  </a:p>
                  <a:p>
                    <a:r>
                      <a:rPr lang="es-MX">
                        <a:solidFill>
                          <a:schemeClr val="bg1"/>
                        </a:solidFill>
                      </a:rPr>
                      <a:t>con alto </a:t>
                    </a:r>
                  </a:p>
                  <a:p>
                    <a:r>
                      <a:rPr lang="es-MX">
                        <a:solidFill>
                          <a:schemeClr val="bg1"/>
                        </a:solidFill>
                      </a:rPr>
                      <a:t>contenido </a:t>
                    </a:r>
                  </a:p>
                  <a:p>
                    <a:r>
                      <a:rPr lang="es-MX">
                        <a:solidFill>
                          <a:schemeClr val="bg1"/>
                        </a:solidFill>
                      </a:rPr>
                      <a:t>en grasa</a:t>
                    </a:r>
                  </a:p>
                  <a:p>
                    <a:r>
                      <a:rPr lang="es-MX">
                        <a:solidFill>
                          <a:schemeClr val="bg1"/>
                        </a:solidFill>
                      </a:rPr>
                      <a:t> y/o azúcar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243645826322977E-2"/>
                      <c:h val="0.183121988482782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C68-434F-A805-977253AE75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Adultos!$A$2:$A$9</c:f>
              <c:strCache>
                <c:ptCount val="8"/>
                <c:pt idx="0">
                  <c:v>Grains</c:v>
                </c:pt>
                <c:pt idx="1">
                  <c:v>Legumes</c:v>
                </c:pt>
                <c:pt idx="2">
                  <c:v>Milk &amp; dairy</c:v>
                </c:pt>
                <c:pt idx="3">
                  <c:v>Meats</c:v>
                </c:pt>
                <c:pt idx="4">
                  <c:v>Fruits &amp; vegetables</c:v>
                </c:pt>
                <c:pt idx="5">
                  <c:v>Fats and oils</c:v>
                </c:pt>
                <c:pt idx="6">
                  <c:v>Sugar Sweetened Beverages</c:v>
                </c:pt>
                <c:pt idx="7">
                  <c:v>High in fat and/or sugar foods</c:v>
                </c:pt>
              </c:strCache>
            </c:strRef>
          </c:cat>
          <c:val>
            <c:numRef>
              <c:f>Adultos!$F$2:$F$9</c:f>
              <c:numCache>
                <c:formatCode>General</c:formatCode>
                <c:ptCount val="8"/>
                <c:pt idx="0">
                  <c:v>21.5062</c:v>
                </c:pt>
                <c:pt idx="1">
                  <c:v>3.816599999999998</c:v>
                </c:pt>
                <c:pt idx="2">
                  <c:v>3.1659000000000002</c:v>
                </c:pt>
                <c:pt idx="3">
                  <c:v>2.2456999999999998</c:v>
                </c:pt>
                <c:pt idx="4">
                  <c:v>2.9030999999999998</c:v>
                </c:pt>
                <c:pt idx="5">
                  <c:v>8.6406000000000009</c:v>
                </c:pt>
                <c:pt idx="6">
                  <c:v>5.3151999999999946</c:v>
                </c:pt>
                <c:pt idx="7">
                  <c:v>9.1234000000000002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C68-434F-A805-977253AE7506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noProof="0">
                        <a:solidFill>
                          <a:schemeClr val="bg1"/>
                        </a:solidFill>
                      </a:rPr>
                      <a:t>Productos </a:t>
                    </a:r>
                  </a:p>
                  <a:p>
                    <a:r>
                      <a:rPr lang="en-US" sz="1200" noProof="0">
                        <a:solidFill>
                          <a:schemeClr val="bg1"/>
                        </a:solidFill>
                      </a:rPr>
                      <a:t>refinados</a:t>
                    </a:r>
                    <a:endParaRPr lang="en-US" sz="1200" noProof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C68-434F-A805-977253AE7506}"/>
                </c:ext>
              </c:extLst>
            </c:dLbl>
            <c:dLbl>
              <c:idx val="1"/>
              <c:layout>
                <c:manualLayout>
                  <c:x val="1.54320987654321E-3"/>
                  <c:y val="-1.964222862626140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Oleaginosas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2C68-434F-A805-977253AE750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err="1">
                        <a:solidFill>
                          <a:schemeClr val="bg1"/>
                        </a:solidFill>
                      </a:rPr>
                      <a:t>Leche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C68-434F-A805-977253AE7506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Carne</a:t>
                    </a:r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baseline="0" dirty="0" err="1">
                        <a:solidFill>
                          <a:schemeClr val="bg1"/>
                        </a:solidFill>
                      </a:rPr>
                      <a:t>roja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2C68-434F-A805-977253AE7506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err="1">
                        <a:solidFill>
                          <a:schemeClr val="bg1"/>
                        </a:solidFill>
                      </a:rPr>
                      <a:t>Verduras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2C68-434F-A805-977253AE750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s-MX" dirty="0">
                        <a:solidFill>
                          <a:schemeClr val="bg1"/>
                        </a:solidFill>
                      </a:rPr>
                      <a:t>Azúcares</a:t>
                    </a:r>
                    <a:endParaRPr lang="es-MX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C68-434F-A805-977253AE7506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err="1">
                        <a:solidFill>
                          <a:schemeClr val="bg1"/>
                        </a:solidFill>
                      </a:rPr>
                      <a:t>Hechas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 en casa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2C68-434F-A805-977253AE7506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err="1">
                        <a:solidFill>
                          <a:schemeClr val="bg1"/>
                        </a:solidFill>
                      </a:rPr>
                      <a:t>Postres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2C68-434F-A805-977253AE75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Adultos!$A$2:$A$9</c:f>
              <c:strCache>
                <c:ptCount val="8"/>
                <c:pt idx="0">
                  <c:v>Grains</c:v>
                </c:pt>
                <c:pt idx="1">
                  <c:v>Legumes</c:v>
                </c:pt>
                <c:pt idx="2">
                  <c:v>Milk &amp; dairy</c:v>
                </c:pt>
                <c:pt idx="3">
                  <c:v>Meats</c:v>
                </c:pt>
                <c:pt idx="4">
                  <c:v>Fruits &amp; vegetables</c:v>
                </c:pt>
                <c:pt idx="5">
                  <c:v>Fats and oils</c:v>
                </c:pt>
                <c:pt idx="6">
                  <c:v>Sugar Sweetened Beverages</c:v>
                </c:pt>
                <c:pt idx="7">
                  <c:v>High in fat and/or sugar foods</c:v>
                </c:pt>
              </c:strCache>
            </c:strRef>
          </c:cat>
          <c:val>
            <c:numRef>
              <c:f>Adultos!$H$2:$H$9</c:f>
              <c:numCache>
                <c:formatCode>General</c:formatCode>
                <c:ptCount val="8"/>
                <c:pt idx="0">
                  <c:v>12.583399999999999</c:v>
                </c:pt>
                <c:pt idx="1">
                  <c:v>0.2487</c:v>
                </c:pt>
                <c:pt idx="2">
                  <c:v>4.1082000000000001</c:v>
                </c:pt>
                <c:pt idx="3">
                  <c:v>6.4242999999999997</c:v>
                </c:pt>
                <c:pt idx="4">
                  <c:v>2.5129000000000001</c:v>
                </c:pt>
                <c:pt idx="6">
                  <c:v>3.9194</c:v>
                </c:pt>
                <c:pt idx="7">
                  <c:v>1.5939000000000001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C68-434F-A805-977253AE7506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C68-434F-A805-977253AE7506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err="1">
                        <a:solidFill>
                          <a:schemeClr val="bg1"/>
                        </a:solidFill>
                      </a:rPr>
                      <a:t>Pollo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2C68-434F-A805-977253AE7506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err="1">
                        <a:solidFill>
                          <a:schemeClr val="bg1"/>
                        </a:solidFill>
                      </a:rPr>
                      <a:t>Jugos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2C68-434F-A805-977253AE7506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Alcohol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2C68-434F-A805-977253AE7506}"/>
                </c:ext>
              </c:extLst>
            </c:dLbl>
            <c:dLbl>
              <c:idx val="7"/>
              <c:layout>
                <c:manualLayout>
                  <c:x val="1.6396632077906299E-3"/>
                  <c:y val="-2.6301537811567102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Papas/</a:t>
                    </a:r>
                    <a:r>
                      <a:rPr lang="en-US" dirty="0" err="1">
                        <a:solidFill>
                          <a:schemeClr val="bg1"/>
                        </a:solidFill>
                      </a:rPr>
                      <a:t>Frituras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2C68-434F-A805-977253AE75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Adultos!$A$2:$A$9</c:f>
              <c:strCache>
                <c:ptCount val="8"/>
                <c:pt idx="0">
                  <c:v>Grains</c:v>
                </c:pt>
                <c:pt idx="1">
                  <c:v>Legumes</c:v>
                </c:pt>
                <c:pt idx="2">
                  <c:v>Milk &amp; dairy</c:v>
                </c:pt>
                <c:pt idx="3">
                  <c:v>Meats</c:v>
                </c:pt>
                <c:pt idx="4">
                  <c:v>Fruits &amp; vegetables</c:v>
                </c:pt>
                <c:pt idx="5">
                  <c:v>Fats and oils</c:v>
                </c:pt>
                <c:pt idx="6">
                  <c:v>Sugar Sweetened Beverages</c:v>
                </c:pt>
                <c:pt idx="7">
                  <c:v>High in fat and/or sugar foods</c:v>
                </c:pt>
              </c:strCache>
            </c:strRef>
          </c:cat>
          <c:val>
            <c:numRef>
              <c:f>Adultos!$J$2:$J$9</c:f>
              <c:numCache>
                <c:formatCode>General</c:formatCode>
                <c:ptCount val="8"/>
                <c:pt idx="2">
                  <c:v>0.16209999999999999</c:v>
                </c:pt>
                <c:pt idx="3">
                  <c:v>3.6019999999999999</c:v>
                </c:pt>
                <c:pt idx="4">
                  <c:v>0.4904</c:v>
                </c:pt>
                <c:pt idx="6">
                  <c:v>1.4001999999999999</c:v>
                </c:pt>
                <c:pt idx="7">
                  <c:v>1.1042000000000001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2C68-434F-A805-977253AE7506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 err="1"/>
                      <a:t>Leche</a:t>
                    </a:r>
                    <a:r>
                      <a:rPr lang="en-US"/>
                      <a:t> </a:t>
                    </a:r>
                  </a:p>
                  <a:p>
                    <a:r>
                      <a:rPr lang="en-US"/>
                      <a:t>sin azúcar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C68-434F-A805-977253AE7506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err="1"/>
                      <a:t>Pescado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2C68-434F-A805-977253AE750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s-MX"/>
                      <a:t>Azúcar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C68-434F-A805-977253AE7506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err="1"/>
                      <a:t>Azúcares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2C68-434F-A805-977253AE75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Adultos!$A$2:$A$9</c:f>
              <c:strCache>
                <c:ptCount val="8"/>
                <c:pt idx="0">
                  <c:v>Grains</c:v>
                </c:pt>
                <c:pt idx="1">
                  <c:v>Legumes</c:v>
                </c:pt>
                <c:pt idx="2">
                  <c:v>Milk &amp; dairy</c:v>
                </c:pt>
                <c:pt idx="3">
                  <c:v>Meats</c:v>
                </c:pt>
                <c:pt idx="4">
                  <c:v>Fruits &amp; vegetables</c:v>
                </c:pt>
                <c:pt idx="5">
                  <c:v>Fats and oils</c:v>
                </c:pt>
                <c:pt idx="6">
                  <c:v>Sugar Sweetened Beverages</c:v>
                </c:pt>
                <c:pt idx="7">
                  <c:v>High in fat and/or sugar foods</c:v>
                </c:pt>
              </c:strCache>
            </c:strRef>
          </c:cat>
          <c:val>
            <c:numRef>
              <c:f>Adultos!$L$2:$L$9</c:f>
              <c:numCache>
                <c:formatCode>General</c:formatCode>
                <c:ptCount val="8"/>
                <c:pt idx="3">
                  <c:v>0.97650000000000003</c:v>
                </c:pt>
                <c:pt idx="7">
                  <c:v>1.9895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2C68-434F-A805-977253AE7506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7.8904613434701305E-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Embutidos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2C68-434F-A805-977253AE75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Adultos!$A$2:$A$9</c:f>
              <c:strCache>
                <c:ptCount val="8"/>
                <c:pt idx="0">
                  <c:v>Grains</c:v>
                </c:pt>
                <c:pt idx="1">
                  <c:v>Legumes</c:v>
                </c:pt>
                <c:pt idx="2">
                  <c:v>Milk &amp; dairy</c:v>
                </c:pt>
                <c:pt idx="3">
                  <c:v>Meats</c:v>
                </c:pt>
                <c:pt idx="4">
                  <c:v>Fruits &amp; vegetables</c:v>
                </c:pt>
                <c:pt idx="5">
                  <c:v>Fats and oils</c:v>
                </c:pt>
                <c:pt idx="6">
                  <c:v>Sugar Sweetened Beverages</c:v>
                </c:pt>
                <c:pt idx="7">
                  <c:v>High in fat and/or sugar foods</c:v>
                </c:pt>
              </c:strCache>
            </c:strRef>
          </c:cat>
          <c:val>
            <c:numRef>
              <c:f>Adultos!$N$2:$N$9</c:f>
              <c:numCache>
                <c:formatCode>General</c:formatCode>
                <c:ptCount val="8"/>
                <c:pt idx="3">
                  <c:v>1.0797000000000001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2C68-434F-A805-977253AE75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overlap val="100"/>
        <c:axId val="289889864"/>
        <c:axId val="289890256"/>
      </c:barChart>
      <c:catAx>
        <c:axId val="289889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pPr>
            <a:endParaRPr lang="es-MX"/>
          </a:p>
        </c:txPr>
        <c:crossAx val="289890256"/>
        <c:crosses val="autoZero"/>
        <c:auto val="1"/>
        <c:lblAlgn val="ctr"/>
        <c:lblOffset val="100"/>
        <c:noMultiLvlLbl val="0"/>
      </c:catAx>
      <c:valAx>
        <c:axId val="289890256"/>
        <c:scaling>
          <c:orientation val="minMax"/>
          <c:max val="35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r>
                  <a:rPr lang="en-US"/>
                  <a:t>Percentage Contribution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Franklin Gothic Medium Cond" panose="020B0606030402020204" pitchFamily="34" charset="0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pPr>
            <a:endParaRPr lang="es-MX"/>
          </a:p>
        </c:txPr>
        <c:crossAx val="289889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b="0" i="0">
          <a:solidFill>
            <a:schemeClr val="tx1"/>
          </a:solidFill>
          <a:latin typeface="Franklin Gothic Medium Cond" panose="020B0606030402020204" pitchFamily="34" charset="0"/>
        </a:defRPr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0.12434</cdr:x>
      <cdr:y>0.37232</cdr:y>
    </cdr:from>
    <cdr:to>
      <cdr:x>0.17314</cdr:x>
      <cdr:y>0.44847</cdr:y>
    </cdr:to>
    <cdr:sp macro="" textlink="">
      <cdr:nvSpPr>
        <cdr:cNvPr id="2" name="3 CuadroTexto"/>
        <cdr:cNvSpPr txBox="1"/>
      </cdr:nvSpPr>
      <cdr:spPr>
        <a:xfrm xmlns:a="http://schemas.openxmlformats.org/drawingml/2006/main">
          <a:off x="1129795" y="1576915"/>
          <a:ext cx="443416" cy="3225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s-MX" sz="1100" b="0" i="0" dirty="0">
              <a:solidFill>
                <a:schemeClr val="tx1"/>
              </a:solidFill>
              <a:latin typeface="Franklin Gothic Medium Cond" panose="020B0606030402020204" pitchFamily="34" charset="0"/>
            </a:rPr>
            <a:t>32.3</a:t>
          </a:r>
        </a:p>
      </cdr:txBody>
    </cdr:sp>
  </cdr:relSizeAnchor>
  <cdr:relSizeAnchor xmlns:cdr="http://schemas.openxmlformats.org/drawingml/2006/chartDrawing">
    <cdr:from>
      <cdr:x>0.19832</cdr:x>
      <cdr:y>0.37918</cdr:y>
    </cdr:from>
    <cdr:to>
      <cdr:x>0.24712</cdr:x>
      <cdr:y>0.45533</cdr:y>
    </cdr:to>
    <cdr:sp macro="" textlink="">
      <cdr:nvSpPr>
        <cdr:cNvPr id="3" name="3 CuadroTexto"/>
        <cdr:cNvSpPr txBox="1"/>
      </cdr:nvSpPr>
      <cdr:spPr>
        <a:xfrm xmlns:a="http://schemas.openxmlformats.org/drawingml/2006/main">
          <a:off x="1802039" y="1605984"/>
          <a:ext cx="443417" cy="3225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s-MX" sz="1100" b="0" i="0" dirty="0">
              <a:solidFill>
                <a:schemeClr val="tx1"/>
              </a:solidFill>
              <a:latin typeface="Franklin Gothic Medium Cond" panose="020B0606030402020204" pitchFamily="34" charset="0"/>
            </a:rPr>
            <a:t>32.0</a:t>
          </a:r>
        </a:p>
      </cdr:txBody>
    </cdr:sp>
  </cdr:relSizeAnchor>
  <cdr:relSizeAnchor xmlns:cdr="http://schemas.openxmlformats.org/drawingml/2006/chartDrawing">
    <cdr:from>
      <cdr:x>0.25977</cdr:x>
      <cdr:y>0.34189</cdr:y>
    </cdr:from>
    <cdr:to>
      <cdr:x>0.30856</cdr:x>
      <cdr:y>0.41804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2360370" y="1448013"/>
          <a:ext cx="443325" cy="3225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s-MX" sz="1100" b="0" i="0" dirty="0">
              <a:solidFill>
                <a:schemeClr val="tx1"/>
              </a:solidFill>
              <a:latin typeface="Franklin Gothic Medium Cond" panose="020B0606030402020204" pitchFamily="34" charset="0"/>
            </a:rPr>
            <a:t>32.8</a:t>
          </a:r>
        </a:p>
      </cdr:txBody>
    </cdr:sp>
  </cdr:relSizeAnchor>
  <cdr:relSizeAnchor xmlns:cdr="http://schemas.openxmlformats.org/drawingml/2006/chartDrawing">
    <cdr:from>
      <cdr:x>0.32346</cdr:x>
      <cdr:y>0.54616</cdr:y>
    </cdr:from>
    <cdr:to>
      <cdr:x>0.37226</cdr:x>
      <cdr:y>0.62231</cdr:y>
    </cdr:to>
    <cdr:sp macro="" textlink="">
      <cdr:nvSpPr>
        <cdr:cNvPr id="5" name="1 CuadroTexto"/>
        <cdr:cNvSpPr txBox="1"/>
      </cdr:nvSpPr>
      <cdr:spPr>
        <a:xfrm xmlns:a="http://schemas.openxmlformats.org/drawingml/2006/main">
          <a:off x="2939056" y="2313206"/>
          <a:ext cx="443416" cy="3225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s-MX" sz="1100" b="0" i="0" dirty="0">
              <a:solidFill>
                <a:schemeClr val="tx1"/>
              </a:solidFill>
              <a:latin typeface="Franklin Gothic Medium Cond" panose="020B0606030402020204" pitchFamily="34" charset="0"/>
            </a:rPr>
            <a:t>11.1</a:t>
          </a:r>
        </a:p>
      </cdr:txBody>
    </cdr:sp>
  </cdr:relSizeAnchor>
  <cdr:relSizeAnchor xmlns:cdr="http://schemas.openxmlformats.org/drawingml/2006/chartDrawing">
    <cdr:from>
      <cdr:x>0.39378</cdr:x>
      <cdr:y>0.39874</cdr:y>
    </cdr:from>
    <cdr:to>
      <cdr:x>0.44257</cdr:x>
      <cdr:y>0.47489</cdr:y>
    </cdr:to>
    <cdr:sp macro="" textlink="">
      <cdr:nvSpPr>
        <cdr:cNvPr id="6" name="1 CuadroTexto"/>
        <cdr:cNvSpPr txBox="1"/>
      </cdr:nvSpPr>
      <cdr:spPr>
        <a:xfrm xmlns:a="http://schemas.openxmlformats.org/drawingml/2006/main">
          <a:off x="3578067" y="1688820"/>
          <a:ext cx="443325" cy="3225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b="0" i="0" dirty="0">
              <a:solidFill>
                <a:schemeClr val="tx1"/>
              </a:solidFill>
              <a:latin typeface="Franklin Gothic Medium Cond" panose="020B0606030402020204" pitchFamily="34" charset="0"/>
            </a:rPr>
            <a:t>28.3</a:t>
          </a:r>
        </a:p>
      </cdr:txBody>
    </cdr:sp>
  </cdr:relSizeAnchor>
  <cdr:relSizeAnchor xmlns:cdr="http://schemas.openxmlformats.org/drawingml/2006/chartDrawing">
    <cdr:from>
      <cdr:x>0.45718</cdr:x>
      <cdr:y>0.3663</cdr:y>
    </cdr:from>
    <cdr:to>
      <cdr:x>0.50598</cdr:x>
      <cdr:y>0.44245</cdr:y>
    </cdr:to>
    <cdr:sp macro="" textlink="">
      <cdr:nvSpPr>
        <cdr:cNvPr id="7" name="1 CuadroTexto"/>
        <cdr:cNvSpPr txBox="1"/>
      </cdr:nvSpPr>
      <cdr:spPr>
        <a:xfrm xmlns:a="http://schemas.openxmlformats.org/drawingml/2006/main">
          <a:off x="4154131" y="1551394"/>
          <a:ext cx="443417" cy="3225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b="0" i="0" dirty="0">
              <a:solidFill>
                <a:schemeClr val="tx1"/>
              </a:solidFill>
              <a:latin typeface="Franklin Gothic Medium Cond" panose="020B0606030402020204" pitchFamily="34" charset="0"/>
            </a:rPr>
            <a:t>33.4</a:t>
          </a:r>
        </a:p>
      </cdr:txBody>
    </cdr:sp>
  </cdr:relSizeAnchor>
  <cdr:relSizeAnchor xmlns:cdr="http://schemas.openxmlformats.org/drawingml/2006/chartDrawing">
    <cdr:from>
      <cdr:x>0.53191</cdr:x>
      <cdr:y>0.3502</cdr:y>
    </cdr:from>
    <cdr:to>
      <cdr:x>0.5807</cdr:x>
      <cdr:y>0.42635</cdr:y>
    </cdr:to>
    <cdr:sp macro="" textlink="">
      <cdr:nvSpPr>
        <cdr:cNvPr id="8" name="1 CuadroTexto"/>
        <cdr:cNvSpPr txBox="1"/>
      </cdr:nvSpPr>
      <cdr:spPr>
        <a:xfrm xmlns:a="http://schemas.openxmlformats.org/drawingml/2006/main">
          <a:off x="4833136" y="1483204"/>
          <a:ext cx="443325" cy="3225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b="0" i="0" dirty="0">
              <a:solidFill>
                <a:schemeClr val="tx1"/>
              </a:solidFill>
              <a:latin typeface="Franklin Gothic Medium Cond" panose="020B0606030402020204" pitchFamily="34" charset="0"/>
            </a:rPr>
            <a:t>35.8</a:t>
          </a:r>
        </a:p>
      </cdr:txBody>
    </cdr:sp>
  </cdr:relSizeAnchor>
  <cdr:relSizeAnchor xmlns:cdr="http://schemas.openxmlformats.org/drawingml/2006/chartDrawing">
    <cdr:from>
      <cdr:x>0.5919</cdr:x>
      <cdr:y>0.27596</cdr:y>
    </cdr:from>
    <cdr:to>
      <cdr:x>0.64069</cdr:x>
      <cdr:y>0.35211</cdr:y>
    </cdr:to>
    <cdr:sp macro="" textlink="">
      <cdr:nvSpPr>
        <cdr:cNvPr id="9" name="1 CuadroTexto"/>
        <cdr:cNvSpPr txBox="1"/>
      </cdr:nvSpPr>
      <cdr:spPr>
        <a:xfrm xmlns:a="http://schemas.openxmlformats.org/drawingml/2006/main">
          <a:off x="5378267" y="1168773"/>
          <a:ext cx="443325" cy="3225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b="0" i="0" dirty="0">
              <a:solidFill>
                <a:schemeClr val="tx1"/>
              </a:solidFill>
              <a:latin typeface="Franklin Gothic Medium Cond" panose="020B0606030402020204" pitchFamily="34" charset="0"/>
            </a:rPr>
            <a:t>39.2</a:t>
          </a:r>
        </a:p>
      </cdr:txBody>
    </cdr:sp>
  </cdr:relSizeAnchor>
  <cdr:relSizeAnchor xmlns:cdr="http://schemas.openxmlformats.org/drawingml/2006/chartDrawing">
    <cdr:from>
      <cdr:x>0.66323</cdr:x>
      <cdr:y>0.3502</cdr:y>
    </cdr:from>
    <cdr:to>
      <cdr:x>0.71203</cdr:x>
      <cdr:y>0.42635</cdr:y>
    </cdr:to>
    <cdr:sp macro="" textlink="">
      <cdr:nvSpPr>
        <cdr:cNvPr id="10" name="1 CuadroTexto"/>
        <cdr:cNvSpPr txBox="1"/>
      </cdr:nvSpPr>
      <cdr:spPr>
        <a:xfrm xmlns:a="http://schemas.openxmlformats.org/drawingml/2006/main">
          <a:off x="6026339" y="1483204"/>
          <a:ext cx="443417" cy="3225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b="0" i="0" dirty="0">
              <a:solidFill>
                <a:schemeClr val="tx1"/>
              </a:solidFill>
              <a:latin typeface="Franklin Gothic Medium Cond" panose="020B0606030402020204" pitchFamily="34" charset="0"/>
            </a:rPr>
            <a:t>34.6</a:t>
          </a:r>
        </a:p>
      </cdr:txBody>
    </cdr:sp>
  </cdr:relSizeAnchor>
  <cdr:relSizeAnchor xmlns:cdr="http://schemas.openxmlformats.org/drawingml/2006/chartDrawing">
    <cdr:from>
      <cdr:x>0.72662</cdr:x>
      <cdr:y>0.1223</cdr:y>
    </cdr:from>
    <cdr:to>
      <cdr:x>0.77542</cdr:x>
      <cdr:y>0.19844</cdr:y>
    </cdr:to>
    <cdr:sp macro="" textlink="">
      <cdr:nvSpPr>
        <cdr:cNvPr id="11" name="1 CuadroTexto"/>
        <cdr:cNvSpPr txBox="1"/>
      </cdr:nvSpPr>
      <cdr:spPr>
        <a:xfrm xmlns:a="http://schemas.openxmlformats.org/drawingml/2006/main">
          <a:off x="6602403" y="517964"/>
          <a:ext cx="443416" cy="3225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b="0" i="0" dirty="0">
              <a:solidFill>
                <a:schemeClr val="tx1"/>
              </a:solidFill>
              <a:latin typeface="Franklin Gothic Medium Cond" panose="020B0606030402020204" pitchFamily="34" charset="0"/>
            </a:rPr>
            <a:t>61.0</a:t>
          </a:r>
        </a:p>
      </cdr:txBody>
    </cdr:sp>
  </cdr:relSizeAnchor>
  <cdr:relSizeAnchor xmlns:cdr="http://schemas.openxmlformats.org/drawingml/2006/chartDrawing">
    <cdr:from>
      <cdr:x>0.79795</cdr:x>
      <cdr:y>0.0529</cdr:y>
    </cdr:from>
    <cdr:to>
      <cdr:x>0.84675</cdr:x>
      <cdr:y>0.12905</cdr:y>
    </cdr:to>
    <cdr:sp macro="" textlink="">
      <cdr:nvSpPr>
        <cdr:cNvPr id="12" name="1 CuadroTexto"/>
        <cdr:cNvSpPr txBox="1"/>
      </cdr:nvSpPr>
      <cdr:spPr>
        <a:xfrm xmlns:a="http://schemas.openxmlformats.org/drawingml/2006/main">
          <a:off x="7250475" y="224056"/>
          <a:ext cx="443416" cy="3225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b="0" i="0" dirty="0">
              <a:solidFill>
                <a:schemeClr val="tx1"/>
              </a:solidFill>
              <a:latin typeface="Franklin Gothic Medium Cond" panose="020B0606030402020204" pitchFamily="34" charset="0"/>
            </a:rPr>
            <a:t>69.9</a:t>
          </a:r>
        </a:p>
      </cdr:txBody>
    </cdr:sp>
  </cdr:relSizeAnchor>
  <cdr:relSizeAnchor xmlns:cdr="http://schemas.openxmlformats.org/drawingml/2006/chartDrawing">
    <cdr:from>
      <cdr:x>0.85983</cdr:x>
      <cdr:y>0.01813</cdr:y>
    </cdr:from>
    <cdr:to>
      <cdr:x>0.90863</cdr:x>
      <cdr:y>0.09428</cdr:y>
    </cdr:to>
    <cdr:sp macro="" textlink="">
      <cdr:nvSpPr>
        <cdr:cNvPr id="13" name="1 CuadroTexto"/>
        <cdr:cNvSpPr txBox="1"/>
      </cdr:nvSpPr>
      <cdr:spPr>
        <a:xfrm xmlns:a="http://schemas.openxmlformats.org/drawingml/2006/main">
          <a:off x="7762875" y="59531"/>
          <a:ext cx="440531" cy="250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b="0" i="0" dirty="0">
              <a:solidFill>
                <a:schemeClr val="tx1"/>
              </a:solidFill>
              <a:latin typeface="Franklin Gothic Medium Cond" panose="020B0606030402020204" pitchFamily="34" charset="0"/>
            </a:rPr>
            <a:t>70.5</a:t>
          </a:r>
        </a:p>
      </cdr:txBody>
    </cdr:sp>
  </cdr:relSizeAnchor>
  <cdr:relSizeAnchor xmlns:cdr="http://schemas.openxmlformats.org/drawingml/2006/chartDrawing">
    <cdr:from>
      <cdr:x>0.92577</cdr:x>
      <cdr:y>0</cdr:y>
    </cdr:from>
    <cdr:to>
      <cdr:x>0.97457</cdr:x>
      <cdr:y>0.07615</cdr:y>
    </cdr:to>
    <cdr:sp macro="" textlink="">
      <cdr:nvSpPr>
        <cdr:cNvPr id="14" name="1 CuadroTexto"/>
        <cdr:cNvSpPr txBox="1"/>
      </cdr:nvSpPr>
      <cdr:spPr>
        <a:xfrm xmlns:a="http://schemas.openxmlformats.org/drawingml/2006/main">
          <a:off x="8358187" y="0"/>
          <a:ext cx="440531" cy="250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b="0" i="0" dirty="0">
              <a:solidFill>
                <a:schemeClr val="tx1"/>
              </a:solidFill>
              <a:latin typeface="Franklin Gothic Medium Cond" panose="020B0606030402020204" pitchFamily="34" charset="0"/>
            </a:rPr>
            <a:t>72.7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6A67D-90BD-4B4F-83F8-6D2F423576CE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EEFDB-0E59-40D8-9849-CA57583A9B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53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Las </a:t>
            </a:r>
            <a:r>
              <a:rPr lang="en-US" dirty="0" err="1"/>
              <a:t>fuerzas</a:t>
            </a:r>
            <a:r>
              <a:rPr lang="en-US" dirty="0"/>
              <a:t> </a:t>
            </a:r>
            <a:r>
              <a:rPr lang="en-US" dirty="0" err="1"/>
              <a:t>macronivel</a:t>
            </a:r>
            <a:r>
              <a:rPr lang="en-US" dirty="0"/>
              <a:t>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generalmente</a:t>
            </a:r>
            <a:r>
              <a:rPr lang="en-US" dirty="0"/>
              <a:t> </a:t>
            </a:r>
            <a:r>
              <a:rPr lang="en-US" dirty="0" err="1"/>
              <a:t>fuera</a:t>
            </a:r>
            <a:r>
              <a:rPr lang="en-US" dirty="0"/>
              <a:t> de </a:t>
            </a:r>
            <a:r>
              <a:rPr lang="en-US" dirty="0" err="1"/>
              <a:t>nuestro</a:t>
            </a:r>
            <a:r>
              <a:rPr lang="en-US" dirty="0"/>
              <a:t> control, </a:t>
            </a:r>
            <a:r>
              <a:rPr lang="en-US" dirty="0" err="1"/>
              <a:t>pero</a:t>
            </a:r>
            <a:r>
              <a:rPr lang="en-US" dirty="0"/>
              <a:t> </a:t>
            </a:r>
            <a:r>
              <a:rPr lang="en-US" dirty="0" err="1"/>
              <a:t>tienen</a:t>
            </a:r>
            <a:r>
              <a:rPr lang="en-US" dirty="0"/>
              <a:t> </a:t>
            </a:r>
            <a:r>
              <a:rPr lang="en-US" dirty="0" err="1"/>
              <a:t>influencia</a:t>
            </a:r>
            <a:r>
              <a:rPr lang="en-US" dirty="0"/>
              <a:t> e </a:t>
            </a:r>
            <a:r>
              <a:rPr lang="en-US" dirty="0" err="1"/>
              <a:t>interactúan</a:t>
            </a:r>
            <a:r>
              <a:rPr lang="en-US" dirty="0"/>
              <a:t> con </a:t>
            </a:r>
            <a:r>
              <a:rPr lang="en-US" dirty="0" err="1"/>
              <a:t>múltiples</a:t>
            </a:r>
            <a:r>
              <a:rPr lang="en-US" dirty="0"/>
              <a:t> </a:t>
            </a:r>
            <a:r>
              <a:rPr lang="en-US" dirty="0" err="1"/>
              <a:t>factores</a:t>
            </a:r>
            <a:r>
              <a:rPr lang="en-US" dirty="0"/>
              <a:t> </a:t>
            </a:r>
            <a:r>
              <a:rPr lang="en-US" dirty="0" err="1"/>
              <a:t>ambientales</a:t>
            </a:r>
            <a:r>
              <a:rPr lang="en-US" dirty="0"/>
              <a:t> </a:t>
            </a:r>
            <a:r>
              <a:rPr lang="en-US" dirty="0" err="1"/>
              <a:t>modificables</a:t>
            </a:r>
            <a:r>
              <a:rPr lang="en-US" dirty="0"/>
              <a:t>. </a:t>
            </a:r>
            <a:r>
              <a:rPr lang="en-US" dirty="0" err="1"/>
              <a:t>Estos</a:t>
            </a:r>
            <a:r>
              <a:rPr lang="en-US" dirty="0"/>
              <a:t> </a:t>
            </a:r>
            <a:r>
              <a:rPr lang="en-US" dirty="0" err="1"/>
              <a:t>factores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cambio</a:t>
            </a:r>
            <a:r>
              <a:rPr lang="en-US" dirty="0"/>
              <a:t>,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influenciar</a:t>
            </a:r>
            <a:r>
              <a:rPr lang="en-US" dirty="0"/>
              <a:t> de </a:t>
            </a:r>
            <a:r>
              <a:rPr lang="en-US" dirty="0" err="1"/>
              <a:t>manera</a:t>
            </a:r>
            <a:r>
              <a:rPr lang="en-US" dirty="0"/>
              <a:t> </a:t>
            </a:r>
            <a:r>
              <a:rPr lang="en-US" dirty="0" err="1"/>
              <a:t>importante</a:t>
            </a:r>
            <a:r>
              <a:rPr lang="en-US" dirty="0"/>
              <a:t> la </a:t>
            </a:r>
            <a:r>
              <a:rPr lang="en-US" dirty="0" err="1"/>
              <a:t>dieta</a:t>
            </a:r>
            <a:r>
              <a:rPr lang="en-US" dirty="0"/>
              <a:t>, </a:t>
            </a:r>
            <a:r>
              <a:rPr lang="en-US" dirty="0" err="1"/>
              <a:t>actividad</a:t>
            </a:r>
            <a:r>
              <a:rPr lang="en-US" dirty="0"/>
              <a:t> </a:t>
            </a:r>
            <a:r>
              <a:rPr lang="en-US" dirty="0" err="1"/>
              <a:t>física</a:t>
            </a:r>
            <a:r>
              <a:rPr lang="en-US" dirty="0"/>
              <a:t>, y </a:t>
            </a:r>
            <a:r>
              <a:rPr lang="en-US" dirty="0" err="1"/>
              <a:t>comportamientos</a:t>
            </a:r>
            <a:r>
              <a:rPr lang="en-US" dirty="0"/>
              <a:t> a </a:t>
            </a:r>
            <a:r>
              <a:rPr lang="en-US" dirty="0" err="1"/>
              <a:t>nivel</a:t>
            </a:r>
            <a:r>
              <a:rPr lang="en-US" dirty="0"/>
              <a:t> individual. Los </a:t>
            </a:r>
            <a:r>
              <a:rPr lang="en-US" dirty="0" err="1"/>
              <a:t>factores</a:t>
            </a:r>
            <a:r>
              <a:rPr lang="en-US" dirty="0"/>
              <a:t> </a:t>
            </a:r>
            <a:r>
              <a:rPr lang="en-US" dirty="0" err="1"/>
              <a:t>genéticos</a:t>
            </a:r>
            <a:r>
              <a:rPr lang="en-US" dirty="0"/>
              <a:t> que </a:t>
            </a:r>
            <a:r>
              <a:rPr lang="en-US" dirty="0" err="1"/>
              <a:t>determinan</a:t>
            </a:r>
            <a:r>
              <a:rPr lang="en-US" dirty="0"/>
              <a:t> la </a:t>
            </a:r>
            <a:r>
              <a:rPr lang="en-US" dirty="0" err="1"/>
              <a:t>susceptibilidad</a:t>
            </a:r>
            <a:r>
              <a:rPr lang="en-US" dirty="0"/>
              <a:t> a la </a:t>
            </a:r>
            <a:r>
              <a:rPr lang="en-US" dirty="0" err="1"/>
              <a:t>obesidad</a:t>
            </a:r>
            <a:r>
              <a:rPr lang="en-US" dirty="0"/>
              <a:t>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amplificados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presencia</a:t>
            </a:r>
            <a:r>
              <a:rPr lang="en-US" dirty="0"/>
              <a:t> de </a:t>
            </a:r>
            <a:r>
              <a:rPr lang="en-US" dirty="0" err="1"/>
              <a:t>factores</a:t>
            </a:r>
            <a:r>
              <a:rPr lang="en-US" dirty="0"/>
              <a:t> </a:t>
            </a:r>
            <a:r>
              <a:rPr lang="en-US" dirty="0" err="1"/>
              <a:t>ambientales</a:t>
            </a:r>
            <a:r>
              <a:rPr lang="en-US" dirty="0"/>
              <a:t>.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conjunto</a:t>
            </a:r>
            <a:r>
              <a:rPr lang="en-US" dirty="0"/>
              <a:t>, </a:t>
            </a:r>
            <a:r>
              <a:rPr lang="en-US" dirty="0" err="1"/>
              <a:t>estas</a:t>
            </a:r>
            <a:r>
              <a:rPr lang="en-US" dirty="0"/>
              <a:t> </a:t>
            </a:r>
            <a:r>
              <a:rPr lang="en-US" dirty="0" err="1"/>
              <a:t>fuerzas</a:t>
            </a:r>
            <a:r>
              <a:rPr lang="en-US" dirty="0"/>
              <a:t> </a:t>
            </a:r>
            <a:r>
              <a:rPr lang="en-US" dirty="0" err="1"/>
              <a:t>interactúan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compleja</a:t>
            </a:r>
            <a:r>
              <a:rPr lang="en-US" dirty="0"/>
              <a:t> red, </a:t>
            </a:r>
            <a:r>
              <a:rPr lang="en-US" dirty="0" err="1"/>
              <a:t>favoreciendo</a:t>
            </a:r>
            <a:r>
              <a:rPr lang="en-US" dirty="0"/>
              <a:t> el balance </a:t>
            </a:r>
            <a:r>
              <a:rPr lang="en-US" dirty="0" err="1"/>
              <a:t>positivo</a:t>
            </a:r>
            <a:r>
              <a:rPr lang="en-US" dirty="0"/>
              <a:t> de </a:t>
            </a:r>
            <a:r>
              <a:rPr lang="en-US" dirty="0" err="1"/>
              <a:t>energía</a:t>
            </a:r>
            <a:r>
              <a:rPr lang="en-US" dirty="0"/>
              <a:t> y </a:t>
            </a:r>
            <a:r>
              <a:rPr lang="en-US" dirty="0" err="1"/>
              <a:t>obesidad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EEFDB-0E59-40D8-9849-CA57583A9B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Mejorar</a:t>
            </a:r>
            <a:r>
              <a:rPr lang="en-US" dirty="0"/>
              <a:t> </a:t>
            </a:r>
            <a:r>
              <a:rPr lang="en-US" dirty="0" err="1"/>
              <a:t>formato</a:t>
            </a:r>
            <a:r>
              <a:rPr lang="en-US" dirty="0"/>
              <a:t> </a:t>
            </a:r>
            <a:r>
              <a:rPr lang="en-US" dirty="0" err="1"/>
              <a:t>franja</a:t>
            </a:r>
            <a:r>
              <a:rPr lang="en-US" dirty="0"/>
              <a:t> de M y 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EEFDB-0E59-40D8-9849-CA57583A9BA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36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Mejorar</a:t>
            </a:r>
            <a:r>
              <a:rPr lang="en-US" dirty="0"/>
              <a:t> </a:t>
            </a:r>
            <a:r>
              <a:rPr lang="en-US" dirty="0" err="1"/>
              <a:t>formato</a:t>
            </a:r>
            <a:r>
              <a:rPr lang="en-US" dirty="0"/>
              <a:t> </a:t>
            </a:r>
            <a:r>
              <a:rPr lang="en-US" dirty="0" err="1"/>
              <a:t>franja</a:t>
            </a:r>
            <a:r>
              <a:rPr lang="en-US" dirty="0"/>
              <a:t> de M y 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EEFDB-0E59-40D8-9849-CA57583A9BA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8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Mejorar</a:t>
            </a:r>
            <a:r>
              <a:rPr lang="en-US" dirty="0"/>
              <a:t> </a:t>
            </a:r>
            <a:r>
              <a:rPr lang="en-US" dirty="0" err="1"/>
              <a:t>formato</a:t>
            </a:r>
            <a:r>
              <a:rPr lang="en-US" dirty="0"/>
              <a:t> </a:t>
            </a:r>
            <a:r>
              <a:rPr lang="en-US" dirty="0" err="1"/>
              <a:t>franja</a:t>
            </a:r>
            <a:r>
              <a:rPr lang="en-US" dirty="0"/>
              <a:t> de M y 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EEFDB-0E59-40D8-9849-CA57583A9BA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42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Mejorar</a:t>
            </a:r>
            <a:r>
              <a:rPr lang="en-US" dirty="0"/>
              <a:t> </a:t>
            </a:r>
            <a:r>
              <a:rPr lang="en-US" dirty="0" err="1"/>
              <a:t>formato</a:t>
            </a:r>
            <a:r>
              <a:rPr lang="en-US" dirty="0"/>
              <a:t> </a:t>
            </a:r>
            <a:r>
              <a:rPr lang="en-US" dirty="0" err="1"/>
              <a:t>franja</a:t>
            </a:r>
            <a:r>
              <a:rPr lang="en-US" dirty="0"/>
              <a:t> de M y 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EEFDB-0E59-40D8-9849-CA57583A9BA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65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Mejorar</a:t>
            </a:r>
            <a:r>
              <a:rPr lang="en-US" dirty="0"/>
              <a:t> </a:t>
            </a:r>
            <a:r>
              <a:rPr lang="en-US" dirty="0" err="1"/>
              <a:t>formato</a:t>
            </a:r>
            <a:r>
              <a:rPr lang="en-US" dirty="0"/>
              <a:t> </a:t>
            </a:r>
            <a:r>
              <a:rPr lang="en-US" dirty="0" err="1"/>
              <a:t>franja</a:t>
            </a:r>
            <a:r>
              <a:rPr lang="en-US" dirty="0"/>
              <a:t> de M y 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EEFDB-0E59-40D8-9849-CA57583A9BA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55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Mejorar</a:t>
            </a:r>
            <a:r>
              <a:rPr lang="en-US" dirty="0"/>
              <a:t> </a:t>
            </a:r>
            <a:r>
              <a:rPr lang="en-US" dirty="0" err="1"/>
              <a:t>formato</a:t>
            </a:r>
            <a:r>
              <a:rPr lang="en-US" dirty="0"/>
              <a:t> </a:t>
            </a:r>
            <a:r>
              <a:rPr lang="en-US" dirty="0" err="1"/>
              <a:t>franja</a:t>
            </a:r>
            <a:r>
              <a:rPr lang="en-US" dirty="0"/>
              <a:t> de M y 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EEFDB-0E59-40D8-9849-CA57583A9BA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67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Mejorar</a:t>
            </a:r>
            <a:r>
              <a:rPr lang="en-US" dirty="0"/>
              <a:t> </a:t>
            </a:r>
            <a:r>
              <a:rPr lang="en-US" dirty="0" err="1"/>
              <a:t>formato</a:t>
            </a:r>
            <a:r>
              <a:rPr lang="en-US" dirty="0"/>
              <a:t> </a:t>
            </a:r>
            <a:r>
              <a:rPr lang="en-US" dirty="0" err="1"/>
              <a:t>franja</a:t>
            </a:r>
            <a:r>
              <a:rPr lang="en-US" dirty="0"/>
              <a:t> de M y 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EEFDB-0E59-40D8-9849-CA57583A9BA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43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CONCLUSIONES</a:t>
            </a:r>
          </a:p>
          <a:p>
            <a:r>
              <a:rPr lang="en-US" dirty="0"/>
              <a:t>DR. BARQUERA: </a:t>
            </a:r>
            <a:r>
              <a:rPr lang="es-ES" dirty="0"/>
              <a:t>MENSAJE FINAL DEL SIMPOSIO</a:t>
            </a:r>
          </a:p>
          <a:p>
            <a:endParaRPr lang="es-ES" dirty="0"/>
          </a:p>
          <a:p>
            <a:r>
              <a:rPr lang="en-US" dirty="0"/>
              <a:t>MONITOREOY EVAUACI</a:t>
            </a:r>
            <a:r>
              <a:rPr lang="es-ES" dirty="0"/>
              <a:t>ÓN ACTIVIDAD TRANSVERSAL TODOS LOS SECTORES</a:t>
            </a:r>
          </a:p>
          <a:p>
            <a:r>
              <a:rPr lang="es-ES" dirty="0"/>
              <a:t>RECOMENDACIONES DEL LIBRO DE OBESIDAD EN MÉXICO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EEFDB-0E59-40D8-9849-CA57583A9BA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35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EEFDB-0E59-40D8-9849-CA57583A9B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52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EEFDB-0E59-40D8-9849-CA57583A9B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20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dirty="0"/>
          </a:p>
        </p:txBody>
      </p:sp>
      <p:sp>
        <p:nvSpPr>
          <p:cNvPr id="4301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7364B6-E633-4970-A47A-A195702BFFF2}" type="slidenum">
              <a:rPr lang="es-MX" altLang="es-MX" smtClean="0">
                <a:solidFill>
                  <a:srgbClr val="000000"/>
                </a:solidFill>
              </a:rPr>
              <a:pPr/>
              <a:t>10</a:t>
            </a:fld>
            <a:endParaRPr lang="es-MX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257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EEFDB-0E59-40D8-9849-CA57583A9B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1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EEFDB-0E59-40D8-9849-CA57583A9B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13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Mejorar</a:t>
            </a:r>
            <a:r>
              <a:rPr lang="en-US" dirty="0"/>
              <a:t> </a:t>
            </a:r>
            <a:r>
              <a:rPr lang="en-US" dirty="0" err="1"/>
              <a:t>formato</a:t>
            </a:r>
            <a:r>
              <a:rPr lang="en-US" dirty="0"/>
              <a:t> </a:t>
            </a:r>
            <a:r>
              <a:rPr lang="en-US" dirty="0" err="1"/>
              <a:t>franja</a:t>
            </a:r>
            <a:r>
              <a:rPr lang="en-US" dirty="0"/>
              <a:t> de M y 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EEFDB-0E59-40D8-9849-CA57583A9B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26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Mejorar</a:t>
            </a:r>
            <a:r>
              <a:rPr lang="en-US" dirty="0"/>
              <a:t> </a:t>
            </a:r>
            <a:r>
              <a:rPr lang="en-US" dirty="0" err="1"/>
              <a:t>formato</a:t>
            </a:r>
            <a:r>
              <a:rPr lang="en-US" dirty="0"/>
              <a:t> </a:t>
            </a:r>
            <a:r>
              <a:rPr lang="en-US" dirty="0" err="1"/>
              <a:t>franja</a:t>
            </a:r>
            <a:r>
              <a:rPr lang="en-US" dirty="0"/>
              <a:t> de M y 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EEFDB-0E59-40D8-9849-CA57583A9BA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98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Mejorar</a:t>
            </a:r>
            <a:r>
              <a:rPr lang="en-US" dirty="0"/>
              <a:t> </a:t>
            </a:r>
            <a:r>
              <a:rPr lang="en-US" dirty="0" err="1"/>
              <a:t>formato</a:t>
            </a:r>
            <a:r>
              <a:rPr lang="en-US" dirty="0"/>
              <a:t> </a:t>
            </a:r>
            <a:r>
              <a:rPr lang="en-US" dirty="0" err="1"/>
              <a:t>franja</a:t>
            </a:r>
            <a:r>
              <a:rPr lang="en-US" dirty="0"/>
              <a:t> de M y 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EEFDB-0E59-40D8-9849-CA57583A9BA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35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2AE542F-3529-9646-8ED8-97793A45D8E5}"/>
              </a:ext>
            </a:extLst>
          </p:cNvPr>
          <p:cNvSpPr/>
          <p:nvPr userDrawn="1"/>
        </p:nvSpPr>
        <p:spPr>
          <a:xfrm>
            <a:off x="0" y="6334699"/>
            <a:ext cx="12192000" cy="523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3526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047BE-CF59-40B6-B7BC-BF751E29A6ED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3C1AB-B703-4830-B961-CA5FF3AF74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5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047BE-CF59-40B6-B7BC-BF751E29A6ED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3C1AB-B703-4830-B961-CA5FF3AF74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66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62676B4-E534-4C55-B210-1C8E715CC066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408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5937" y="365125"/>
            <a:ext cx="11160125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5937" y="1825625"/>
            <a:ext cx="11160125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047BE-CF59-40B6-B7BC-BF751E29A6ED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3C1AB-B703-4830-B961-CA5FF3AF74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4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047BE-CF59-40B6-B7BC-BF751E29A6ED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3C1AB-B703-4830-B961-CA5FF3AF74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64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047BE-CF59-40B6-B7BC-BF751E29A6ED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3C1AB-B703-4830-B961-CA5FF3AF74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67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047BE-CF59-40B6-B7BC-BF751E29A6ED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3C1AB-B703-4830-B961-CA5FF3AF74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7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047BE-CF59-40B6-B7BC-BF751E29A6ED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3C1AB-B703-4830-B961-CA5FF3AF74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08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047BE-CF59-40B6-B7BC-BF751E29A6ED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3C1AB-B703-4830-B961-CA5FF3AF74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4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047BE-CF59-40B6-B7BC-BF751E29A6ED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3C1AB-B703-4830-B961-CA5FF3AF74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27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047BE-CF59-40B6-B7BC-BF751E29A6ED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3C1AB-B703-4830-B961-CA5FF3AF74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5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A34F11D-1A9E-2541-BE55-250CB2B6F20C}"/>
              </a:ext>
            </a:extLst>
          </p:cNvPr>
          <p:cNvSpPr/>
          <p:nvPr userDrawn="1"/>
        </p:nvSpPr>
        <p:spPr>
          <a:xfrm>
            <a:off x="160867" y="365125"/>
            <a:ext cx="76594" cy="2259542"/>
          </a:xfrm>
          <a:prstGeom prst="rect">
            <a:avLst/>
          </a:prstGeom>
          <a:solidFill>
            <a:srgbClr val="F62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B62B074-5FAA-E141-9F24-9DFCFA5B555E}"/>
              </a:ext>
            </a:extLst>
          </p:cNvPr>
          <p:cNvCxnSpPr/>
          <p:nvPr userDrawn="1"/>
        </p:nvCxnSpPr>
        <p:spPr>
          <a:xfrm>
            <a:off x="203200" y="2827867"/>
            <a:ext cx="0" cy="403013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1C1B9279-43EB-6046-8915-316A29E195BC}"/>
              </a:ext>
            </a:extLst>
          </p:cNvPr>
          <p:cNvSpPr txBox="1"/>
          <p:nvPr userDrawn="1"/>
        </p:nvSpPr>
        <p:spPr>
          <a:xfrm>
            <a:off x="237461" y="6568194"/>
            <a:ext cx="11575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90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Políticas integrales para la prevención y el control de la obesidad                                                                                                          </a:t>
            </a:r>
            <a:r>
              <a:rPr lang="es-MX" sz="900" kern="1200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   Tratar </a:t>
            </a:r>
            <a:r>
              <a:rPr lang="es-MX" sz="90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la obesidad con seriedad: de la evidencia sobre mecanismos fisiopatológicos a las políticas de salud multisectoriales integrales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900" kern="1200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55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6">
              <a:lumMod val="75000"/>
            </a:schemeClr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itchFamily="2" charset="2"/>
        <a:buChar char="q"/>
        <a:defRPr sz="2800" b="0" i="0" kern="1200">
          <a:solidFill>
            <a:schemeClr val="tx1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Wingdings" pitchFamily="2" charset="2"/>
        <a:buChar char="§"/>
        <a:defRPr sz="2400" b="0" i="0" kern="1200">
          <a:solidFill>
            <a:schemeClr val="tx1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ranklin Gothic Medium Cond" panose="020B06060304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071" userDrawn="1">
          <p15:clr>
            <a:srgbClr val="F26B43"/>
          </p15:clr>
        </p15:guide>
        <p15:guide id="4" pos="325" userDrawn="1">
          <p15:clr>
            <a:srgbClr val="F26B43"/>
          </p15:clr>
        </p15:guide>
        <p15:guide id="5" pos="7355" userDrawn="1">
          <p15:clr>
            <a:srgbClr val="F26B43"/>
          </p15:clr>
        </p15:guide>
        <p15:guide id="6" orient="horz" pos="1139" userDrawn="1">
          <p15:clr>
            <a:srgbClr val="F26B43"/>
          </p15:clr>
        </p15:guide>
        <p15:guide id="7" orient="horz" pos="2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6239433" cy="6858000"/>
          </a:xfrm>
          <a:prstGeom prst="rect">
            <a:avLst/>
          </a:prstGeom>
          <a:solidFill>
            <a:srgbClr val="CDD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27A9458-1C4B-E44E-8E96-40A72EFB0B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6" r="4374"/>
          <a:stretch/>
        </p:blipFill>
        <p:spPr>
          <a:xfrm>
            <a:off x="6239433" y="0"/>
            <a:ext cx="5943600" cy="6858000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-441993" y="3780547"/>
            <a:ext cx="3851680" cy="649188"/>
          </a:xfrm>
          <a:prstGeom prst="roundRect">
            <a:avLst>
              <a:gd name="adj" fmla="val 50000"/>
            </a:avLst>
          </a:prstGeom>
          <a:solidFill>
            <a:srgbClr val="355081"/>
          </a:solidFill>
        </p:spPr>
        <p:txBody>
          <a:bodyPr wrap="none">
            <a:spAutoFit/>
          </a:bodyPr>
          <a:lstStyle/>
          <a:p>
            <a:r>
              <a:rPr lang="es-MX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                 </a:t>
            </a:r>
            <a:r>
              <a:rPr lang="es-MX" sz="24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SESIÓN </a:t>
            </a:r>
            <a:r>
              <a:rPr lang="es-MX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ACADÉMICA: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96244" y="1202285"/>
            <a:ext cx="580016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400" dirty="0">
                <a:latin typeface="Franklin Gothic Medium Cond" panose="020B0606030402020204" pitchFamily="34" charset="0"/>
              </a:rPr>
              <a:t>Políticas integrales para la prevención y el control de la obesidad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862" y="321183"/>
            <a:ext cx="1925758" cy="69509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95833" y="2840154"/>
            <a:ext cx="5943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chemeClr val="accent6">
                    <a:lumMod val="75000"/>
                  </a:schemeClr>
                </a:solidFill>
                <a:latin typeface="Franklin Gothic Medium Cond" panose="020B0606030402020204" pitchFamily="34" charset="0"/>
              </a:rPr>
              <a:t>Dr. Juan Angel Rivera </a:t>
            </a:r>
            <a:r>
              <a:rPr lang="es-MX" sz="3200" dirty="0" err="1">
                <a:solidFill>
                  <a:schemeClr val="accent6">
                    <a:lumMod val="75000"/>
                  </a:schemeClr>
                </a:solidFill>
                <a:latin typeface="Franklin Gothic Medium Cond" panose="020B0606030402020204" pitchFamily="34" charset="0"/>
              </a:rPr>
              <a:t>Dommarco</a:t>
            </a:r>
            <a:endParaRPr lang="es-MX" sz="3200" dirty="0">
              <a:solidFill>
                <a:schemeClr val="accent6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  <a:p>
            <a:r>
              <a:rPr lang="es-MX" dirty="0">
                <a:latin typeface="Franklin Gothic Medium Cond" panose="020B0606030402020204" pitchFamily="34" charset="0"/>
              </a:rPr>
              <a:t>Instituto Nacional de Salud Pública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317269" y="4432608"/>
            <a:ext cx="5883175" cy="1365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40"/>
              </a:lnSpc>
            </a:pPr>
            <a:r>
              <a:rPr lang="es-MX" sz="2400" dirty="0">
                <a:solidFill>
                  <a:schemeClr val="accent6">
                    <a:lumMod val="75000"/>
                  </a:schemeClr>
                </a:solidFill>
                <a:latin typeface="Franklin Gothic Demi Cond" panose="020B0603020102020204" pitchFamily="34" charset="0"/>
              </a:rPr>
              <a:t>Tratar la obesidad con seriedad: </a:t>
            </a:r>
            <a:r>
              <a:rPr lang="es-MX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 Cond" panose="020B0606030402020204" pitchFamily="34" charset="0"/>
              </a:rPr>
              <a:t>de la evidencia sobre mecanismos fisiopatológicos a las políticas de salud multisectoriales integrales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95832" y="5763411"/>
            <a:ext cx="573974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6">
                    <a:lumMod val="75000"/>
                  </a:schemeClr>
                </a:solidFill>
                <a:latin typeface="Franklin Gothic Demi Cond" panose="020B0603020102020204" pitchFamily="34" charset="0"/>
              </a:rPr>
              <a:t>Sede:</a:t>
            </a:r>
          </a:p>
          <a:p>
            <a:r>
              <a:rPr lang="es-MX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 Cond" panose="020B0606030402020204" pitchFamily="34" charset="0"/>
              </a:rPr>
              <a:t>Auditorio de la Academia Nacional de Medicina</a:t>
            </a:r>
          </a:p>
          <a:p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 Cond" panose="020B0606030402020204" pitchFamily="34" charset="0"/>
              </a:rPr>
              <a:t>Miércoles 18 de </a:t>
            </a:r>
            <a:r>
              <a:rPr lang="es-MX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 Cond" panose="020B0606030402020204" pitchFamily="34" charset="0"/>
              </a:rPr>
              <a:t>abril, </a:t>
            </a:r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 Cond" panose="020B0606030402020204" pitchFamily="34" charset="0"/>
              </a:rPr>
              <a:t>19:00 horas</a:t>
            </a:r>
          </a:p>
          <a:p>
            <a:r>
              <a:rPr lang="es-MX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 Cond" panose="020B0606030402020204" pitchFamily="34" charset="0"/>
              </a:rPr>
              <a:t> 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F950A1C8-1762-4C40-AF8D-E15B9A2568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952" y="263176"/>
            <a:ext cx="740837" cy="73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5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Marcador de contenido 2"/>
          <p:cNvSpPr>
            <a:spLocks noGrp="1"/>
          </p:cNvSpPr>
          <p:nvPr>
            <p:ph idx="4294967295"/>
          </p:nvPr>
        </p:nvSpPr>
        <p:spPr>
          <a:xfrm>
            <a:off x="761509" y="2197510"/>
            <a:ext cx="6933104" cy="364285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342900" lvl="1" indent="-342900"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q"/>
              <a:defRPr/>
            </a:pPr>
            <a:r>
              <a:rPr lang="es-MX" altLang="es-MX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Recomendación de la OMS:</a:t>
            </a:r>
          </a:p>
          <a:p>
            <a:pPr lvl="1" eaLnBrk="1" hangingPunct="1">
              <a:defRPr/>
            </a:pPr>
            <a:r>
              <a:rPr lang="es-MX" altLang="es-MX" sz="1800" dirty="0"/>
              <a:t>Azúcares añadidos &lt;10% del total de energía de la dieta </a:t>
            </a:r>
          </a:p>
          <a:p>
            <a:pPr lvl="1" eaLnBrk="1" hangingPunct="1">
              <a:defRPr/>
            </a:pPr>
            <a:r>
              <a:rPr lang="es-MX" altLang="es-MX" sz="1800" dirty="0"/>
              <a:t>Beneficios adicionales a la salud con una reducción &lt;5%.</a:t>
            </a:r>
          </a:p>
          <a:p>
            <a:pPr marL="342900" lvl="1" indent="-342900"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q"/>
              <a:defRPr/>
            </a:pPr>
            <a:r>
              <a:rPr lang="es-MX" altLang="es-MX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Los azúcares agregados contribuyen el 12.5% de la ingesta total de energía en la dieta mexicana (60 gr)</a:t>
            </a:r>
          </a:p>
          <a:p>
            <a:pPr marL="342900" lvl="1" indent="-342900"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q"/>
              <a:defRPr/>
            </a:pPr>
            <a:r>
              <a:rPr lang="es-MX" altLang="es-MX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Entre el 58%-85% de la población consume&gt; 10% del total de energía de azúcares añadidos</a:t>
            </a:r>
          </a:p>
          <a:p>
            <a:pPr marL="342900" lvl="1" indent="-342900"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q"/>
              <a:defRPr/>
            </a:pPr>
            <a:r>
              <a:rPr lang="es-MX" altLang="es-MX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Las bebidas azucaradas son la principal fuente de azúcares adicionadas (70.3%) en la dieta de los Mexicanos</a:t>
            </a:r>
          </a:p>
          <a:p>
            <a:pPr marL="342900" lvl="1" indent="-342900"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q"/>
              <a:defRPr/>
            </a:pPr>
            <a:r>
              <a:rPr lang="es-MX" altLang="es-MX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69% de los azúcares añadidos a las bebidas son proporcionados por los alimentos procesados (incluyendo leche azucarada)</a:t>
            </a:r>
          </a:p>
          <a:p>
            <a:pPr marL="342900" lvl="1" indent="-342900"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es-MX" sz="2000" dirty="0"/>
          </a:p>
          <a:p>
            <a:pPr marL="800100" lvl="2" indent="-342900"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es-MX" altLang="es-MX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1" indent="0"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endParaRPr lang="es-MX" altLang="es-MX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66343"/>
              </p:ext>
            </p:extLst>
          </p:nvPr>
        </p:nvGraphicFramePr>
        <p:xfrm>
          <a:off x="7694613" y="2213697"/>
          <a:ext cx="3765866" cy="365052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497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4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3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2767">
                <a:tc gridSpan="3">
                  <a:txBody>
                    <a:bodyPr/>
                    <a:lstStyle/>
                    <a:p>
                      <a:pPr algn="ctr"/>
                      <a:r>
                        <a:rPr lang="es-MX" sz="2000" b="0" i="0" noProof="0" dirty="0">
                          <a:latin typeface="Franklin Gothic Medium Cond" panose="020B0606030402020204" pitchFamily="34" charset="0"/>
                        </a:rPr>
                        <a:t>% de la población mexicana que</a:t>
                      </a:r>
                      <a:r>
                        <a:rPr lang="es-MX" sz="2000" b="0" i="0" baseline="0" noProof="0" dirty="0">
                          <a:latin typeface="Franklin Gothic Medium Cond" panose="020B0606030402020204" pitchFamily="34" charset="0"/>
                        </a:rPr>
                        <a:t> consume &gt;10% del total de energía de azúcares añadidos</a:t>
                      </a:r>
                      <a:endParaRPr lang="es-MX" sz="2000" b="0" i="0" noProof="0" dirty="0">
                        <a:solidFill>
                          <a:schemeClr val="tx1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68555" marR="68555" marT="34299" marB="3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896">
                <a:tc>
                  <a:txBody>
                    <a:bodyPr/>
                    <a:lstStyle/>
                    <a:p>
                      <a:pPr algn="ctr"/>
                      <a:r>
                        <a:rPr lang="es-MX" sz="2000" b="0" i="0" noProof="0" dirty="0">
                          <a:solidFill>
                            <a:schemeClr val="accent6"/>
                          </a:solidFill>
                          <a:latin typeface="Franklin Gothic Medium Cond" panose="020B0606030402020204" pitchFamily="34" charset="0"/>
                        </a:rPr>
                        <a:t>Edad (años)</a:t>
                      </a:r>
                    </a:p>
                  </a:txBody>
                  <a:tcPr marL="68555" marR="68555" marT="34299" marB="3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i="0" noProof="0" dirty="0">
                          <a:solidFill>
                            <a:schemeClr val="accent6"/>
                          </a:solidFill>
                          <a:latin typeface="Franklin Gothic Medium Cond" panose="020B0606030402020204" pitchFamily="34" charset="0"/>
                        </a:rPr>
                        <a:t>Hombres</a:t>
                      </a:r>
                    </a:p>
                  </a:txBody>
                  <a:tcPr marL="68555" marR="68555" marT="34299" marB="34299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i="0" noProof="0" dirty="0">
                          <a:solidFill>
                            <a:schemeClr val="accent6"/>
                          </a:solidFill>
                          <a:latin typeface="Franklin Gothic Medium Cond" panose="020B0606030402020204" pitchFamily="34" charset="0"/>
                        </a:rPr>
                        <a:t>Mujeres</a:t>
                      </a:r>
                    </a:p>
                  </a:txBody>
                  <a:tcPr marL="68555" marR="68555" marT="34299" marB="34299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246">
                <a:tc>
                  <a:txBody>
                    <a:bodyPr/>
                    <a:lstStyle/>
                    <a:p>
                      <a:pPr algn="ctr"/>
                      <a:r>
                        <a:rPr lang="es-MX" sz="2000" b="0" i="0" noProof="0" dirty="0">
                          <a:latin typeface="Franklin Gothic Medium Cond" panose="020B0606030402020204" pitchFamily="34" charset="0"/>
                        </a:rPr>
                        <a:t>1-4</a:t>
                      </a:r>
                      <a:endParaRPr lang="es-MX" sz="2000" b="0" i="0" noProof="0" dirty="0">
                        <a:solidFill>
                          <a:schemeClr val="tx1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68555" marR="68555" marT="34299" marB="3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b="0" i="0" noProof="0" dirty="0">
                          <a:latin typeface="Franklin Gothic Medium Cond" panose="020B0606030402020204" pitchFamily="34" charset="0"/>
                        </a:rPr>
                        <a:t>60.2%</a:t>
                      </a:r>
                      <a:endParaRPr lang="es-MX" sz="2000" b="0" i="0" noProof="0" dirty="0">
                        <a:solidFill>
                          <a:schemeClr val="tx1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68555" marR="68555" marT="34299" marB="34299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873">
                <a:tc>
                  <a:txBody>
                    <a:bodyPr/>
                    <a:lstStyle/>
                    <a:p>
                      <a:pPr algn="ctr"/>
                      <a:r>
                        <a:rPr lang="es-MX" sz="2000" b="0" i="0" noProof="0" dirty="0">
                          <a:latin typeface="Franklin Gothic Medium Cond" panose="020B0606030402020204" pitchFamily="34" charset="0"/>
                        </a:rPr>
                        <a:t>5-11</a:t>
                      </a:r>
                      <a:endParaRPr lang="es-MX" sz="2000" b="0" i="0" noProof="0" dirty="0">
                        <a:solidFill>
                          <a:schemeClr val="tx1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68555" marR="68555" marT="34299" marB="3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i="0" noProof="0" dirty="0">
                          <a:latin typeface="Franklin Gothic Medium Cond" panose="020B0606030402020204" pitchFamily="34" charset="0"/>
                        </a:rPr>
                        <a:t>57.8%</a:t>
                      </a:r>
                      <a:endParaRPr lang="es-MX" sz="2000" b="0" i="0" noProof="0" dirty="0">
                        <a:solidFill>
                          <a:schemeClr val="tx1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68555" marR="68555" marT="34299" marB="34299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i="0" noProof="0" dirty="0">
                          <a:latin typeface="Franklin Gothic Medium Cond" panose="020B0606030402020204" pitchFamily="34" charset="0"/>
                        </a:rPr>
                        <a:t>65.9%</a:t>
                      </a:r>
                      <a:endParaRPr lang="es-MX" sz="2000" b="0" i="0" noProof="0" dirty="0">
                        <a:solidFill>
                          <a:schemeClr val="tx1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68555" marR="68555" marT="34299" marB="34299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873">
                <a:tc>
                  <a:txBody>
                    <a:bodyPr/>
                    <a:lstStyle/>
                    <a:p>
                      <a:pPr algn="ctr"/>
                      <a:r>
                        <a:rPr lang="es-MX" sz="2000" b="0" i="0" noProof="0" dirty="0">
                          <a:latin typeface="Franklin Gothic Medium Cond" panose="020B0606030402020204" pitchFamily="34" charset="0"/>
                        </a:rPr>
                        <a:t>12-19</a:t>
                      </a:r>
                      <a:endParaRPr lang="es-MX" sz="2000" b="0" i="0" noProof="0" dirty="0">
                        <a:solidFill>
                          <a:schemeClr val="tx1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68555" marR="68555" marT="34299" marB="3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i="0" noProof="0" dirty="0">
                          <a:latin typeface="Franklin Gothic Medium Cond" panose="020B0606030402020204" pitchFamily="34" charset="0"/>
                        </a:rPr>
                        <a:t>70.8%</a:t>
                      </a:r>
                      <a:endParaRPr lang="es-MX" sz="2000" b="0" i="0" noProof="0" dirty="0">
                        <a:solidFill>
                          <a:schemeClr val="tx1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68555" marR="68555" marT="34299" marB="34299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i="0" noProof="0" dirty="0">
                          <a:latin typeface="Franklin Gothic Medium Cond" panose="020B0606030402020204" pitchFamily="34" charset="0"/>
                        </a:rPr>
                        <a:t>84.6%</a:t>
                      </a:r>
                      <a:endParaRPr lang="es-MX" sz="2000" b="0" i="0" noProof="0" dirty="0">
                        <a:solidFill>
                          <a:schemeClr val="tx1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68555" marR="68555" marT="34299" marB="34299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873">
                <a:tc>
                  <a:txBody>
                    <a:bodyPr/>
                    <a:lstStyle/>
                    <a:p>
                      <a:pPr algn="ctr"/>
                      <a:r>
                        <a:rPr lang="es-MX" sz="2000" b="0" i="0" noProof="0" dirty="0">
                          <a:latin typeface="Franklin Gothic Medium Cond" panose="020B0606030402020204" pitchFamily="34" charset="0"/>
                        </a:rPr>
                        <a:t>≥ 20</a:t>
                      </a:r>
                      <a:endParaRPr lang="es-MX" sz="2000" b="0" i="0" noProof="0" dirty="0">
                        <a:solidFill>
                          <a:schemeClr val="tx1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68555" marR="68555" marT="34299" marB="3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i="0" noProof="0" dirty="0">
                          <a:latin typeface="Franklin Gothic Medium Cond" panose="020B0606030402020204" pitchFamily="34" charset="0"/>
                        </a:rPr>
                        <a:t>63.8%</a:t>
                      </a:r>
                      <a:endParaRPr lang="es-MX" sz="2000" b="0" i="0" noProof="0" dirty="0">
                        <a:solidFill>
                          <a:schemeClr val="tx1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68555" marR="68555" marT="34299" marB="34299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i="0" noProof="0" dirty="0">
                          <a:latin typeface="Franklin Gothic Medium Cond" panose="020B0606030402020204" pitchFamily="34" charset="0"/>
                        </a:rPr>
                        <a:t>64.1%</a:t>
                      </a:r>
                      <a:endParaRPr lang="es-MX" sz="2000" b="0" i="0" noProof="0" dirty="0">
                        <a:solidFill>
                          <a:schemeClr val="tx1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68555" marR="68555" marT="34299" marB="34299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2016" name="CuadroTexto 1"/>
          <p:cNvSpPr txBox="1">
            <a:spLocks noChangeArrowheads="1"/>
          </p:cNvSpPr>
          <p:nvPr/>
        </p:nvSpPr>
        <p:spPr bwMode="auto">
          <a:xfrm>
            <a:off x="7694613" y="-419100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025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0253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0253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>
              <a:solidFill>
                <a:srgbClr val="000000"/>
              </a:solidFill>
            </a:endParaRPr>
          </a:p>
        </p:txBody>
      </p:sp>
      <p:sp>
        <p:nvSpPr>
          <p:cNvPr id="42017" name="CuadroTexto 7"/>
          <p:cNvSpPr txBox="1">
            <a:spLocks noChangeArrowheads="1"/>
          </p:cNvSpPr>
          <p:nvPr/>
        </p:nvSpPr>
        <p:spPr bwMode="auto">
          <a:xfrm>
            <a:off x="515938" y="6091959"/>
            <a:ext cx="10668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025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0253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0253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altLang="es-MX" sz="12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Sánchez-Pimienta TG. </a:t>
            </a:r>
            <a:r>
              <a:rPr lang="en-US" sz="12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J </a:t>
            </a:r>
            <a:r>
              <a:rPr lang="en-US" sz="1200" dirty="0" err="1">
                <a:solidFill>
                  <a:schemeClr val="tx1"/>
                </a:solidFill>
                <a:latin typeface="Franklin Gothic Medium Cond" panose="020B0606030402020204" pitchFamily="34" charset="0"/>
              </a:rPr>
              <a:t>Nutr</a:t>
            </a:r>
            <a:r>
              <a:rPr lang="en-US" sz="12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. 2016 146 (</a:t>
            </a:r>
            <a:r>
              <a:rPr lang="en-US" sz="1200" dirty="0" err="1">
                <a:solidFill>
                  <a:schemeClr val="tx1"/>
                </a:solidFill>
                <a:latin typeface="Franklin Gothic Medium Cond" panose="020B0606030402020204" pitchFamily="34" charset="0"/>
              </a:rPr>
              <a:t>suppl</a:t>
            </a:r>
            <a:r>
              <a:rPr lang="en-US" sz="12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)1888-1896; </a:t>
            </a:r>
            <a:r>
              <a:rPr lang="es-MX" altLang="es-MX" sz="12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López Olmedo N, </a:t>
            </a:r>
            <a:r>
              <a:rPr lang="en-US" altLang="es-MX" sz="12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y Col. </a:t>
            </a:r>
            <a:r>
              <a:rPr lang="en-US" sz="12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J </a:t>
            </a:r>
            <a:r>
              <a:rPr lang="en-US" sz="1200" dirty="0" err="1">
                <a:solidFill>
                  <a:schemeClr val="tx1"/>
                </a:solidFill>
                <a:latin typeface="Franklin Gothic Medium Cond" panose="020B0606030402020204" pitchFamily="34" charset="0"/>
              </a:rPr>
              <a:t>Nutr</a:t>
            </a:r>
            <a:r>
              <a:rPr lang="en-US" sz="12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. 2016 146 (</a:t>
            </a:r>
            <a:r>
              <a:rPr lang="en-US" sz="1200" dirty="0" err="1">
                <a:solidFill>
                  <a:schemeClr val="tx1"/>
                </a:solidFill>
                <a:latin typeface="Franklin Gothic Medium Cond" panose="020B0606030402020204" pitchFamily="34" charset="0"/>
              </a:rPr>
              <a:t>suppl</a:t>
            </a:r>
            <a:r>
              <a:rPr lang="en-US" sz="12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)1856-1865; </a:t>
            </a:r>
            <a:r>
              <a:rPr lang="es-MX" altLang="es-MX" sz="12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Rodríguez-Ramírez S. y Col. </a:t>
            </a:r>
            <a:r>
              <a:rPr lang="en-US" sz="12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J </a:t>
            </a:r>
            <a:r>
              <a:rPr lang="en-US" sz="1200" dirty="0" err="1">
                <a:solidFill>
                  <a:schemeClr val="tx1"/>
                </a:solidFill>
                <a:latin typeface="Franklin Gothic Medium Cond" panose="020B0606030402020204" pitchFamily="34" charset="0"/>
              </a:rPr>
              <a:t>Nutr</a:t>
            </a:r>
            <a:r>
              <a:rPr lang="en-US" sz="12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. 2016 146 (</a:t>
            </a:r>
            <a:r>
              <a:rPr lang="en-US" sz="1200" dirty="0" err="1">
                <a:solidFill>
                  <a:schemeClr val="tx1"/>
                </a:solidFill>
                <a:latin typeface="Franklin Gothic Medium Cond" panose="020B0606030402020204" pitchFamily="34" charset="0"/>
              </a:rPr>
              <a:t>suppl</a:t>
            </a:r>
            <a:r>
              <a:rPr lang="en-US" sz="12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) 1916-1926</a:t>
            </a:r>
            <a:endParaRPr lang="es-MX" altLang="es-MX" sz="1200" dirty="0">
              <a:solidFill>
                <a:schemeClr val="tx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3DCEC3F-15DE-3147-AFAB-B617615E1A04}"/>
              </a:ext>
            </a:extLst>
          </p:cNvPr>
          <p:cNvSpPr txBox="1"/>
          <p:nvPr/>
        </p:nvSpPr>
        <p:spPr>
          <a:xfrm>
            <a:off x="515938" y="368300"/>
            <a:ext cx="11160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altLang="es-MX" sz="3600" b="1" dirty="0">
                <a:solidFill>
                  <a:schemeClr val="accent6">
                    <a:lumMod val="75000"/>
                  </a:schemeClr>
                </a:solidFill>
                <a:latin typeface="Franklin Gothic Medium Cond" panose="020B0606030402020204" pitchFamily="34" charset="0"/>
                <a:cs typeface="Arial" pitchFamily="34" charset="0"/>
              </a:rPr>
              <a:t>Los mexicanos consumen cantidades muy elevadas de azúcares añadidos en su dieta, lo que pone en riesgo su salud</a:t>
            </a:r>
            <a:endParaRPr lang="es-MX" sz="3600" b="1" dirty="0">
              <a:solidFill>
                <a:schemeClr val="accent6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08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254083A-61DA-4E4D-B032-18FC3D57E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811730"/>
              </p:ext>
            </p:extLst>
          </p:nvPr>
        </p:nvGraphicFramePr>
        <p:xfrm>
          <a:off x="515939" y="1700212"/>
          <a:ext cx="11160125" cy="44125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8580">
                  <a:extLst>
                    <a:ext uri="{9D8B030D-6E8A-4147-A177-3AD203B41FA5}">
                      <a16:colId xmlns:a16="http://schemas.microsoft.com/office/drawing/2014/main" val="4008407042"/>
                    </a:ext>
                  </a:extLst>
                </a:gridCol>
                <a:gridCol w="2488573">
                  <a:extLst>
                    <a:ext uri="{9D8B030D-6E8A-4147-A177-3AD203B41FA5}">
                      <a16:colId xmlns:a16="http://schemas.microsoft.com/office/drawing/2014/main" val="107730909"/>
                    </a:ext>
                  </a:extLst>
                </a:gridCol>
                <a:gridCol w="3077306">
                  <a:extLst>
                    <a:ext uri="{9D8B030D-6E8A-4147-A177-3AD203B41FA5}">
                      <a16:colId xmlns:a16="http://schemas.microsoft.com/office/drawing/2014/main" val="2687889138"/>
                    </a:ext>
                  </a:extLst>
                </a:gridCol>
                <a:gridCol w="2945666">
                  <a:extLst>
                    <a:ext uri="{9D8B030D-6E8A-4147-A177-3AD203B41FA5}">
                      <a16:colId xmlns:a16="http://schemas.microsoft.com/office/drawing/2014/main" val="2868421467"/>
                    </a:ext>
                  </a:extLst>
                </a:gridCol>
              </a:tblGrid>
              <a:tr h="519140">
                <a:tc>
                  <a:txBody>
                    <a:bodyPr/>
                    <a:lstStyle/>
                    <a:p>
                      <a:pPr algn="ctr"/>
                      <a:r>
                        <a:rPr lang="es-MX" sz="2000" b="0" i="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Alimentos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i="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Consumo global, 2010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i="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Consumo óptimo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i="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Consumo en México, 2012</a:t>
                      </a:r>
                      <a:r>
                        <a:rPr lang="es-MX" sz="2000" b="0" i="0" baseline="300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a</a:t>
                      </a:r>
                      <a:endParaRPr lang="es-MX" sz="2000" b="0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35890"/>
                  </a:ext>
                </a:extLst>
              </a:tr>
              <a:tr h="463955"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noProof="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Frutas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5A5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s-MX" sz="1800" b="0" i="0" noProof="0" dirty="0">
                          <a:latin typeface="Franklin Gothic Medium Cond" panose="020B0606030402020204" pitchFamily="34" charset="0"/>
                        </a:rPr>
                        <a:t>81.3 g/d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s-MX" sz="1800" b="0" i="0" noProof="0" dirty="0">
                          <a:latin typeface="Franklin Gothic Medium Cond" panose="020B0606030402020204" pitchFamily="34" charset="0"/>
                        </a:rPr>
                        <a:t>300 </a:t>
                      </a:r>
                      <a:r>
                        <a:rPr lang="es-MX" sz="1800" b="0" i="0" kern="1200" noProof="0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± </a:t>
                      </a:r>
                      <a:r>
                        <a:rPr lang="es-MX" sz="1800" b="0" i="0" noProof="0" dirty="0">
                          <a:latin typeface="Franklin Gothic Medium Cond" panose="020B0606030402020204" pitchFamily="34" charset="0"/>
                        </a:rPr>
                        <a:t>30 g/d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s-MX" sz="1800" b="0" i="0" noProof="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115.2 g/d 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342835"/>
                  </a:ext>
                </a:extLst>
              </a:tr>
              <a:tr h="417139"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noProof="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Vegetales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5A5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s-MX" sz="1800" b="0" i="0" noProof="0" dirty="0">
                          <a:latin typeface="Franklin Gothic Medium Cond" panose="020B0606030402020204" pitchFamily="34" charset="0"/>
                        </a:rPr>
                        <a:t>208.8 g/d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s-MX" sz="1800" b="0" i="0" noProof="0" dirty="0">
                          <a:latin typeface="Franklin Gothic Medium Cond" panose="020B0606030402020204" pitchFamily="34" charset="0"/>
                        </a:rPr>
                        <a:t>400 </a:t>
                      </a:r>
                      <a:r>
                        <a:rPr lang="es-MX" sz="1800" b="0" i="0" kern="1200" noProof="0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± </a:t>
                      </a:r>
                      <a:r>
                        <a:rPr lang="es-MX" sz="1800" b="0" i="0" noProof="0" dirty="0">
                          <a:latin typeface="Franklin Gothic Medium Cond" panose="020B0606030402020204" pitchFamily="34" charset="0"/>
                        </a:rPr>
                        <a:t>40 g/d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s-MX" sz="1800" b="0" i="0" noProof="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159.4 g/d 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172994"/>
                  </a:ext>
                </a:extLst>
              </a:tr>
              <a:tr h="417139"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noProof="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Nueces y semillas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5A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800" b="0" i="0" noProof="0" dirty="0">
                          <a:latin typeface="Franklin Gothic Medium Cond" panose="020B0606030402020204" pitchFamily="34" charset="0"/>
                        </a:rPr>
                        <a:t>8.9 g/d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s-MX" sz="1800" b="0" i="0" kern="1200" noProof="0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16.2 ± 1.6</a:t>
                      </a:r>
                      <a:r>
                        <a:rPr lang="es-MX" sz="1800" b="0" i="0" noProof="0" dirty="0">
                          <a:latin typeface="Franklin Gothic Medium Cond" panose="020B0606030402020204" pitchFamily="34" charset="0"/>
                        </a:rPr>
                        <a:t> g/d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s-MX" sz="1800" b="0" i="0" noProof="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1.8 g/d 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131031"/>
                  </a:ext>
                </a:extLst>
              </a:tr>
              <a:tr h="417139"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noProof="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Leche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5A5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s-MX" sz="1800" b="0" i="0" noProof="0" dirty="0">
                          <a:latin typeface="Franklin Gothic Medium Cond" panose="020B0606030402020204" pitchFamily="34" charset="0"/>
                        </a:rPr>
                        <a:t>81.7 g/d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800" b="0" i="0" kern="1200" noProof="0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453.6 ± 45.4</a:t>
                      </a:r>
                      <a:r>
                        <a:rPr lang="es-MX" sz="1800" b="0" i="0" noProof="0" dirty="0">
                          <a:latin typeface="Franklin Gothic Medium Cond" panose="020B0606030402020204" pitchFamily="34" charset="0"/>
                        </a:rPr>
                        <a:t> g/d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s-MX" sz="1800" b="0" i="0" noProof="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165.8  g/d</a:t>
                      </a:r>
                      <a:r>
                        <a:rPr lang="es-MX" sz="1800" b="0" i="0" baseline="30000" noProof="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c </a:t>
                      </a:r>
                      <a:r>
                        <a:rPr lang="es-MX" sz="1800" b="0" i="0" noProof="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067308"/>
                  </a:ext>
                </a:extLst>
              </a:tr>
              <a:tr h="417139">
                <a:tc>
                  <a:txBody>
                    <a:bodyPr/>
                    <a:lstStyle/>
                    <a:p>
                      <a:pPr algn="ctr"/>
                      <a:r>
                        <a:rPr lang="es-MX" sz="1800" b="1" i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Granos enteros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s-MX" sz="1800" b="0" i="0" noProof="0" dirty="0">
                          <a:latin typeface="Franklin Gothic Medium Cond" panose="020B0606030402020204" pitchFamily="34" charset="0"/>
                        </a:rPr>
                        <a:t>38.4 g/d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800" b="0" i="0" kern="1200" noProof="0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125 ± 12.5</a:t>
                      </a:r>
                      <a:r>
                        <a:rPr lang="es-MX" sz="1800" b="0" i="0" noProof="0" dirty="0">
                          <a:latin typeface="Franklin Gothic Medium Cond" panose="020B0606030402020204" pitchFamily="34" charset="0"/>
                        </a:rPr>
                        <a:t> g/d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s-MX" sz="1800" b="0" i="0" noProof="0" dirty="0">
                          <a:solidFill>
                            <a:schemeClr val="tx1"/>
                          </a:solidFill>
                          <a:latin typeface="Franklin Gothic Medium Cond" panose="020B0606030402020204" pitchFamily="34" charset="0"/>
                        </a:rPr>
                        <a:t>180.7 g/</a:t>
                      </a:r>
                      <a:r>
                        <a:rPr lang="es-MX" sz="1800" b="0" i="0" noProof="0" dirty="0" err="1">
                          <a:solidFill>
                            <a:schemeClr val="tx1"/>
                          </a:solidFill>
                          <a:latin typeface="Franklin Gothic Medium Cond" panose="020B0606030402020204" pitchFamily="34" charset="0"/>
                        </a:rPr>
                        <a:t>d</a:t>
                      </a:r>
                      <a:r>
                        <a:rPr lang="es-MX" sz="1800" b="0" i="0" baseline="30000" noProof="0" dirty="0" err="1">
                          <a:solidFill>
                            <a:schemeClr val="tx1"/>
                          </a:solidFill>
                          <a:latin typeface="Franklin Gothic Medium Cond" panose="020B0606030402020204" pitchFamily="34" charset="0"/>
                        </a:rPr>
                        <a:t>b</a:t>
                      </a:r>
                      <a:r>
                        <a:rPr lang="es-MX" sz="1800" b="0" i="0" baseline="30000" noProof="0" dirty="0">
                          <a:solidFill>
                            <a:schemeClr val="tx1"/>
                          </a:solidFill>
                          <a:latin typeface="Franklin Gothic Medium Cond" panose="020B0606030402020204" pitchFamily="34" charset="0"/>
                        </a:rPr>
                        <a:t>  </a:t>
                      </a:r>
                      <a:r>
                        <a:rPr lang="es-MX" sz="2400" b="0" i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≈</a:t>
                      </a:r>
                      <a:endParaRPr lang="es-MX" sz="1800" b="0" i="0" noProof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1886789"/>
                  </a:ext>
                </a:extLst>
              </a:tr>
              <a:tr h="417139">
                <a:tc>
                  <a:txBody>
                    <a:bodyPr/>
                    <a:lstStyle/>
                    <a:p>
                      <a:pPr algn="ctr"/>
                      <a:r>
                        <a:rPr lang="es-MX" sz="1800" b="1" i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Leguminosas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s-MX" sz="1800" b="0" i="0" noProof="0" dirty="0">
                          <a:latin typeface="Franklin Gothic Medium Cond" panose="020B0606030402020204" pitchFamily="34" charset="0"/>
                        </a:rPr>
                        <a:t>35 g/d</a:t>
                      </a:r>
                      <a:r>
                        <a:rPr lang="es-MX" sz="1800" b="0" i="0" baseline="30000" noProof="0" dirty="0">
                          <a:latin typeface="Franklin Gothic Medium Cond" panose="020B0606030402020204" pitchFamily="34" charset="0"/>
                        </a:rPr>
                        <a:t>e</a:t>
                      </a:r>
                      <a:endParaRPr lang="es-MX" sz="1800" b="0" i="0" noProof="0" dirty="0">
                        <a:latin typeface="Franklin Gothic Medium Cond" panose="020B06060304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800" b="0" i="0" noProof="0" dirty="0">
                          <a:latin typeface="Franklin Gothic Medium Cond" panose="020B0606030402020204" pitchFamily="34" charset="0"/>
                        </a:rPr>
                        <a:t>50 g/d</a:t>
                      </a:r>
                      <a:r>
                        <a:rPr lang="es-MX" sz="1800" b="0" i="0" baseline="30000" noProof="0" dirty="0">
                          <a:latin typeface="Franklin Gothic Medium Cond" panose="020B0606030402020204" pitchFamily="34" charset="0"/>
                        </a:rPr>
                        <a:t>d</a:t>
                      </a:r>
                      <a:endParaRPr lang="es-MX" sz="1800" b="0" i="0" noProof="0" dirty="0">
                        <a:latin typeface="Franklin Gothic Medium Cond" panose="020B06060304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800" b="0" i="0" noProof="0" dirty="0">
                          <a:solidFill>
                            <a:schemeClr val="tx1"/>
                          </a:solidFill>
                          <a:latin typeface="Franklin Gothic Medium Cond" panose="020B0606030402020204" pitchFamily="34" charset="0"/>
                        </a:rPr>
                        <a:t>63.6 g/d    </a:t>
                      </a:r>
                      <a:r>
                        <a:rPr lang="es-MX" sz="2000" b="0" i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≈</a:t>
                      </a:r>
                      <a:endParaRPr lang="es-MX" sz="1600" b="0" i="0" noProof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5532474"/>
                  </a:ext>
                </a:extLst>
              </a:tr>
              <a:tr h="417139"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noProof="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Carnes rojas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5A5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s-MX" sz="1800" b="0" i="0" noProof="0" dirty="0">
                          <a:latin typeface="Franklin Gothic Medium Cond" panose="020B0606030402020204" pitchFamily="34" charset="0"/>
                        </a:rPr>
                        <a:t>41.8 g/d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800" b="0" i="0" kern="1200" noProof="0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14.3 ± 1.4</a:t>
                      </a:r>
                      <a:r>
                        <a:rPr lang="es-MX" sz="1800" b="0" i="0" noProof="0" dirty="0">
                          <a:latin typeface="Franklin Gothic Medium Cond" panose="020B0606030402020204" pitchFamily="34" charset="0"/>
                        </a:rPr>
                        <a:t> g/d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s-MX" sz="1800" b="0" i="0" noProof="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59.0 g/d 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276076"/>
                  </a:ext>
                </a:extLst>
              </a:tr>
              <a:tr h="417139"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noProof="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Embutidos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5A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800" b="0" i="0" noProof="0" dirty="0">
                          <a:latin typeface="Franklin Gothic Medium Cond" panose="020B0606030402020204" pitchFamily="34" charset="0"/>
                        </a:rPr>
                        <a:t>13.7 g/d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s-MX" sz="1800" b="0" i="0" noProof="0" dirty="0">
                          <a:latin typeface="Franklin Gothic Medium Cond" panose="020B06060304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s-MX" sz="1800" b="0" i="0" noProof="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10.5 g/d 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848889"/>
                  </a:ext>
                </a:extLst>
              </a:tr>
              <a:tr h="469424"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noProof="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Bebidas Azucaradas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5A5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s-MX" sz="1800" b="0" i="0" noProof="0" dirty="0">
                          <a:latin typeface="Franklin Gothic Medium Cond" panose="020B0606030402020204" pitchFamily="34" charset="0"/>
                        </a:rPr>
                        <a:t>101.4 g/d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s-MX" sz="1800" b="0" i="0" noProof="0" dirty="0">
                          <a:latin typeface="Franklin Gothic Medium Cond" panose="020B06060304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s-MX" sz="1800" b="0" i="0" noProof="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580.6 g/d 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49326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969236F-10BA-CE4D-8FAF-8EC23AD975C4}"/>
              </a:ext>
            </a:extLst>
          </p:cNvPr>
          <p:cNvSpPr txBox="1"/>
          <p:nvPr/>
        </p:nvSpPr>
        <p:spPr>
          <a:xfrm>
            <a:off x="515939" y="368300"/>
            <a:ext cx="10754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accent6">
                    <a:lumMod val="75000"/>
                  </a:schemeClr>
                </a:solidFill>
                <a:latin typeface="Franklin Gothic Medium Cond" panose="020B0606030402020204" pitchFamily="34" charset="0"/>
              </a:rPr>
              <a:t>Consumo Global, Óptimo y en México de Grupos de Alimentos con mayores efectos en Salud Pública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795759-023A-FA49-9B9A-F5B316CBF1D0}"/>
              </a:ext>
            </a:extLst>
          </p:cNvPr>
          <p:cNvSpPr txBox="1"/>
          <p:nvPr/>
        </p:nvSpPr>
        <p:spPr>
          <a:xfrm>
            <a:off x="515939" y="6203516"/>
            <a:ext cx="11160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>
                <a:latin typeface="Franklin Gothic Medium Cond" panose="020B0606030402020204" pitchFamily="34" charset="0"/>
              </a:rPr>
              <a:t>a</a:t>
            </a:r>
            <a:r>
              <a:rPr lang="en-US" sz="1200" dirty="0">
                <a:latin typeface="Franklin Gothic Medium Cond" panose="020B0606030402020204" pitchFamily="34" charset="0"/>
              </a:rPr>
              <a:t> </a:t>
            </a:r>
            <a:r>
              <a:rPr lang="en-US" sz="1200" dirty="0" err="1">
                <a:latin typeface="Franklin Gothic Medium Cond" panose="020B0606030402020204" pitchFamily="34" charset="0"/>
              </a:rPr>
              <a:t>Adultos</a:t>
            </a:r>
            <a:r>
              <a:rPr lang="en-US" sz="1200" dirty="0">
                <a:latin typeface="Franklin Gothic Medium Cond" panose="020B0606030402020204" pitchFamily="34" charset="0"/>
              </a:rPr>
              <a:t> ≥ 20 </a:t>
            </a:r>
            <a:r>
              <a:rPr lang="en-US" sz="1200" dirty="0" err="1">
                <a:latin typeface="Franklin Gothic Medium Cond" panose="020B0606030402020204" pitchFamily="34" charset="0"/>
              </a:rPr>
              <a:t>años</a:t>
            </a:r>
            <a:r>
              <a:rPr lang="en-US" sz="1200" dirty="0">
                <a:latin typeface="Franklin Gothic Medium Cond" panose="020B0606030402020204" pitchFamily="34" charset="0"/>
              </a:rPr>
              <a:t>, ENSANUT 2012; </a:t>
            </a:r>
            <a:r>
              <a:rPr lang="en-US" sz="1200" baseline="30000" dirty="0">
                <a:latin typeface="Franklin Gothic Medium Cond" panose="020B0606030402020204" pitchFamily="34" charset="0"/>
              </a:rPr>
              <a:t>b</a:t>
            </a:r>
            <a:r>
              <a:rPr lang="en-US" sz="1200" dirty="0">
                <a:latin typeface="Franklin Gothic Medium Cond" panose="020B0606030402020204" pitchFamily="34" charset="0"/>
              </a:rPr>
              <a:t> </a:t>
            </a:r>
            <a:r>
              <a:rPr lang="en-US" sz="1200" dirty="0" err="1">
                <a:latin typeface="Franklin Gothic Medium Cond" panose="020B0606030402020204" pitchFamily="34" charset="0"/>
              </a:rPr>
              <a:t>Cereales</a:t>
            </a:r>
            <a:r>
              <a:rPr lang="en-US" sz="1200" dirty="0">
                <a:latin typeface="Franklin Gothic Medium Cond" panose="020B0606030402020204" pitchFamily="34" charset="0"/>
              </a:rPr>
              <a:t> altos </a:t>
            </a:r>
            <a:r>
              <a:rPr lang="en-US" sz="1200" dirty="0" err="1">
                <a:latin typeface="Franklin Gothic Medium Cond" panose="020B0606030402020204" pitchFamily="34" charset="0"/>
              </a:rPr>
              <a:t>en</a:t>
            </a:r>
            <a:r>
              <a:rPr lang="en-US" sz="1200" dirty="0">
                <a:latin typeface="Franklin Gothic Medium Cond" panose="020B0606030402020204" pitchFamily="34" charset="0"/>
              </a:rPr>
              <a:t> </a:t>
            </a:r>
            <a:r>
              <a:rPr lang="en-US" sz="1200" dirty="0" err="1">
                <a:latin typeface="Franklin Gothic Medium Cond" panose="020B0606030402020204" pitchFamily="34" charset="0"/>
              </a:rPr>
              <a:t>fibra</a:t>
            </a:r>
            <a:r>
              <a:rPr lang="en-US" sz="1200" dirty="0">
                <a:latin typeface="Franklin Gothic Medium Cond" panose="020B0606030402020204" pitchFamily="34" charset="0"/>
              </a:rPr>
              <a:t> (radio </a:t>
            </a:r>
            <a:r>
              <a:rPr lang="en-US" sz="1200" dirty="0" err="1">
                <a:latin typeface="Franklin Gothic Medium Cond" panose="020B0606030402020204" pitchFamily="34" charset="0"/>
              </a:rPr>
              <a:t>fibra:carbohidratos</a:t>
            </a:r>
            <a:r>
              <a:rPr lang="en-US" sz="1200" dirty="0">
                <a:latin typeface="Franklin Gothic Medium Cond" panose="020B0606030402020204" pitchFamily="34" charset="0"/>
              </a:rPr>
              <a:t> </a:t>
            </a:r>
            <a:r>
              <a:rPr lang="en-US" sz="1200" dirty="0" err="1">
                <a:latin typeface="Franklin Gothic Medium Cond" panose="020B0606030402020204" pitchFamily="34" charset="0"/>
              </a:rPr>
              <a:t>totales</a:t>
            </a:r>
            <a:r>
              <a:rPr lang="en-US" sz="1200" dirty="0">
                <a:latin typeface="Franklin Gothic Medium Cond" panose="020B0606030402020204" pitchFamily="34" charset="0"/>
              </a:rPr>
              <a:t> ≥ 1); </a:t>
            </a:r>
            <a:r>
              <a:rPr lang="en-US" sz="1200" baseline="30000" dirty="0">
                <a:latin typeface="Franklin Gothic Medium Cond" panose="020B0606030402020204" pitchFamily="34" charset="0"/>
              </a:rPr>
              <a:t>c </a:t>
            </a:r>
            <a:r>
              <a:rPr lang="en-US" sz="1200" dirty="0" err="1">
                <a:latin typeface="Franklin Gothic Medium Cond" panose="020B0606030402020204" pitchFamily="34" charset="0"/>
              </a:rPr>
              <a:t>Productos</a:t>
            </a:r>
            <a:r>
              <a:rPr lang="en-US" sz="1200" dirty="0">
                <a:latin typeface="Franklin Gothic Medium Cond" panose="020B0606030402020204" pitchFamily="34" charset="0"/>
              </a:rPr>
              <a:t> l</a:t>
            </a:r>
            <a:r>
              <a:rPr lang="es-ES" sz="1200" dirty="0" err="1">
                <a:latin typeface="Franklin Gothic Medium Cond" panose="020B0606030402020204" pitchFamily="34" charset="0"/>
              </a:rPr>
              <a:t>ácteos</a:t>
            </a:r>
            <a:r>
              <a:rPr lang="es-ES" sz="1200" dirty="0">
                <a:latin typeface="Franklin Gothic Medium Cond" panose="020B0606030402020204" pitchFamily="34" charset="0"/>
              </a:rPr>
              <a:t>; </a:t>
            </a:r>
            <a:r>
              <a:rPr lang="es-ES" sz="1200" baseline="30000" dirty="0">
                <a:latin typeface="Franklin Gothic Medium Cond" panose="020B0606030402020204" pitchFamily="34" charset="0"/>
              </a:rPr>
              <a:t>d </a:t>
            </a:r>
            <a:r>
              <a:rPr lang="es-ES" sz="1200" dirty="0">
                <a:latin typeface="Franklin Gothic Medium Cond" panose="020B0606030402020204" pitchFamily="34" charset="0"/>
              </a:rPr>
              <a:t>Recomendación por EAT-</a:t>
            </a:r>
            <a:r>
              <a:rPr lang="es-ES" sz="1200" dirty="0" err="1">
                <a:latin typeface="Franklin Gothic Medium Cond" panose="020B0606030402020204" pitchFamily="34" charset="0"/>
              </a:rPr>
              <a:t>Lancet</a:t>
            </a:r>
            <a:r>
              <a:rPr lang="es-ES" sz="1200" dirty="0">
                <a:latin typeface="Franklin Gothic Medium Cond" panose="020B0606030402020204" pitchFamily="34" charset="0"/>
              </a:rPr>
              <a:t> </a:t>
            </a:r>
            <a:r>
              <a:rPr lang="es-ES" sz="1200" dirty="0" err="1">
                <a:latin typeface="Franklin Gothic Medium Cond" panose="020B0606030402020204" pitchFamily="34" charset="0"/>
              </a:rPr>
              <a:t>Commission</a:t>
            </a:r>
            <a:r>
              <a:rPr lang="es-ES" sz="1200" dirty="0">
                <a:latin typeface="Franklin Gothic Medium Cond" panose="020B0606030402020204" pitchFamily="34" charset="0"/>
              </a:rPr>
              <a:t>; </a:t>
            </a:r>
            <a:r>
              <a:rPr lang="es-ES" sz="1200" baseline="30000" dirty="0">
                <a:latin typeface="Franklin Gothic Medium Cond" panose="020B0606030402020204" pitchFamily="34" charset="0"/>
              </a:rPr>
              <a:t>e</a:t>
            </a:r>
            <a:r>
              <a:rPr lang="es-ES" sz="1200" dirty="0">
                <a:latin typeface="Franklin Gothic Medium Cond" panose="020B0606030402020204" pitchFamily="34" charset="0"/>
              </a:rPr>
              <a:t> Estimación aproximada</a:t>
            </a:r>
            <a:endParaRPr lang="en-US" sz="12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68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191" y="3014291"/>
            <a:ext cx="2313693" cy="838200"/>
          </a:xfrm>
        </p:spPr>
        <p:txBody>
          <a:bodyPr>
            <a:normAutofit fontScale="90000"/>
          </a:bodyPr>
          <a:lstStyle/>
          <a:p>
            <a:r>
              <a:rPr lang="en-GB" altLang="en-US" sz="3600" b="1" dirty="0" err="1"/>
              <a:t>Factores</a:t>
            </a:r>
            <a:r>
              <a:rPr lang="en-GB" altLang="en-US" sz="3600" b="1" dirty="0"/>
              <a:t> de </a:t>
            </a:r>
            <a:r>
              <a:rPr lang="en-GB" altLang="en-US" sz="3600" b="1" dirty="0" err="1"/>
              <a:t>riesgo</a:t>
            </a:r>
            <a:r>
              <a:rPr lang="en-GB" altLang="en-US" sz="3600" b="1" dirty="0"/>
              <a:t> de </a:t>
            </a:r>
            <a:r>
              <a:rPr lang="en-GB" altLang="en-US" sz="3600" b="1" dirty="0" err="1"/>
              <a:t>obesidad</a:t>
            </a:r>
            <a:r>
              <a:rPr lang="en-GB" altLang="en-US" sz="3600" b="1" dirty="0"/>
              <a:t> </a:t>
            </a:r>
            <a:r>
              <a:rPr lang="en-GB" altLang="en-US" sz="3600" b="1" dirty="0" err="1"/>
              <a:t>en</a:t>
            </a:r>
            <a:r>
              <a:rPr lang="en-GB" altLang="en-US" sz="3600" b="1" dirty="0"/>
              <a:t> el </a:t>
            </a:r>
            <a:r>
              <a:rPr lang="en-GB" altLang="en-US" sz="3600" b="1" dirty="0" err="1"/>
              <a:t>curso</a:t>
            </a:r>
            <a:r>
              <a:rPr lang="en-GB" altLang="en-US" sz="3600" b="1" dirty="0"/>
              <a:t> de </a:t>
            </a:r>
            <a:r>
              <a:rPr lang="en-GB" altLang="en-US" sz="3600" b="1" dirty="0" err="1"/>
              <a:t>vida</a:t>
            </a:r>
            <a:endParaRPr lang="en-GB" altLang="en-US" sz="36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C0A6F7AC-EB47-684E-AC6B-94B6DB7E9BC9}"/>
              </a:ext>
            </a:extLst>
          </p:cNvPr>
          <p:cNvGrpSpPr>
            <a:grpSpLocks noChangeAspect="1"/>
          </p:cNvGrpSpPr>
          <p:nvPr/>
        </p:nvGrpSpPr>
        <p:grpSpPr>
          <a:xfrm>
            <a:off x="2900334" y="661391"/>
            <a:ext cx="8775729" cy="5445764"/>
            <a:chOff x="1457744" y="1006615"/>
            <a:chExt cx="9210257" cy="5715407"/>
          </a:xfrm>
        </p:grpSpPr>
        <p:sp>
          <p:nvSpPr>
            <p:cNvPr id="86019" name="Freeform 3" descr="Wide upward diagonal"/>
            <p:cNvSpPr>
              <a:spLocks/>
            </p:cNvSpPr>
            <p:nvPr/>
          </p:nvSpPr>
          <p:spPr bwMode="auto">
            <a:xfrm>
              <a:off x="1998134" y="3505200"/>
              <a:ext cx="8669867" cy="2743200"/>
            </a:xfrm>
            <a:custGeom>
              <a:avLst/>
              <a:gdLst>
                <a:gd name="T0" fmla="*/ 105 w 5341"/>
                <a:gd name="T1" fmla="*/ 1824 h 1908"/>
                <a:gd name="T2" fmla="*/ 153 w 5341"/>
                <a:gd name="T3" fmla="*/ 1836 h 1908"/>
                <a:gd name="T4" fmla="*/ 213 w 5341"/>
                <a:gd name="T5" fmla="*/ 1776 h 1908"/>
                <a:gd name="T6" fmla="*/ 285 w 5341"/>
                <a:gd name="T7" fmla="*/ 1752 h 1908"/>
                <a:gd name="T8" fmla="*/ 561 w 5341"/>
                <a:gd name="T9" fmla="*/ 1716 h 1908"/>
                <a:gd name="T10" fmla="*/ 1809 w 5341"/>
                <a:gd name="T11" fmla="*/ 1632 h 1908"/>
                <a:gd name="T12" fmla="*/ 2121 w 5341"/>
                <a:gd name="T13" fmla="*/ 1548 h 1908"/>
                <a:gd name="T14" fmla="*/ 2877 w 5341"/>
                <a:gd name="T15" fmla="*/ 1560 h 1908"/>
                <a:gd name="T16" fmla="*/ 3165 w 5341"/>
                <a:gd name="T17" fmla="*/ 1512 h 1908"/>
                <a:gd name="T18" fmla="*/ 4041 w 5341"/>
                <a:gd name="T19" fmla="*/ 1452 h 1908"/>
                <a:gd name="T20" fmla="*/ 5193 w 5341"/>
                <a:gd name="T21" fmla="*/ 1416 h 1908"/>
                <a:gd name="T22" fmla="*/ 5325 w 5341"/>
                <a:gd name="T23" fmla="*/ 1368 h 1908"/>
                <a:gd name="T24" fmla="*/ 5313 w 5341"/>
                <a:gd name="T25" fmla="*/ 1140 h 1908"/>
                <a:gd name="T26" fmla="*/ 5265 w 5341"/>
                <a:gd name="T27" fmla="*/ 948 h 1908"/>
                <a:gd name="T28" fmla="*/ 5241 w 5341"/>
                <a:gd name="T29" fmla="*/ 816 h 1908"/>
                <a:gd name="T30" fmla="*/ 5253 w 5341"/>
                <a:gd name="T31" fmla="*/ 780 h 1908"/>
                <a:gd name="T32" fmla="*/ 5313 w 5341"/>
                <a:gd name="T33" fmla="*/ 552 h 1908"/>
                <a:gd name="T34" fmla="*/ 5253 w 5341"/>
                <a:gd name="T35" fmla="*/ 432 h 1908"/>
                <a:gd name="T36" fmla="*/ 5109 w 5341"/>
                <a:gd name="T37" fmla="*/ 84 h 1908"/>
                <a:gd name="T38" fmla="*/ 5061 w 5341"/>
                <a:gd name="T39" fmla="*/ 24 h 1908"/>
                <a:gd name="T40" fmla="*/ 4989 w 5341"/>
                <a:gd name="T41" fmla="*/ 0 h 1908"/>
                <a:gd name="T42" fmla="*/ 4785 w 5341"/>
                <a:gd name="T43" fmla="*/ 48 h 1908"/>
                <a:gd name="T44" fmla="*/ 4629 w 5341"/>
                <a:gd name="T45" fmla="*/ 60 h 1908"/>
                <a:gd name="T46" fmla="*/ 4473 w 5341"/>
                <a:gd name="T47" fmla="*/ 108 h 1908"/>
                <a:gd name="T48" fmla="*/ 4437 w 5341"/>
                <a:gd name="T49" fmla="*/ 132 h 1908"/>
                <a:gd name="T50" fmla="*/ 4221 w 5341"/>
                <a:gd name="T51" fmla="*/ 156 h 1908"/>
                <a:gd name="T52" fmla="*/ 4149 w 5341"/>
                <a:gd name="T53" fmla="*/ 180 h 1908"/>
                <a:gd name="T54" fmla="*/ 4113 w 5341"/>
                <a:gd name="T55" fmla="*/ 192 h 1908"/>
                <a:gd name="T56" fmla="*/ 4005 w 5341"/>
                <a:gd name="T57" fmla="*/ 252 h 1908"/>
                <a:gd name="T58" fmla="*/ 3897 w 5341"/>
                <a:gd name="T59" fmla="*/ 324 h 1908"/>
                <a:gd name="T60" fmla="*/ 3801 w 5341"/>
                <a:gd name="T61" fmla="*/ 348 h 1908"/>
                <a:gd name="T62" fmla="*/ 3765 w 5341"/>
                <a:gd name="T63" fmla="*/ 372 h 1908"/>
                <a:gd name="T64" fmla="*/ 3729 w 5341"/>
                <a:gd name="T65" fmla="*/ 384 h 1908"/>
                <a:gd name="T66" fmla="*/ 3477 w 5341"/>
                <a:gd name="T67" fmla="*/ 576 h 1908"/>
                <a:gd name="T68" fmla="*/ 3441 w 5341"/>
                <a:gd name="T69" fmla="*/ 588 h 1908"/>
                <a:gd name="T70" fmla="*/ 3333 w 5341"/>
                <a:gd name="T71" fmla="*/ 660 h 1908"/>
                <a:gd name="T72" fmla="*/ 3189 w 5341"/>
                <a:gd name="T73" fmla="*/ 696 h 1908"/>
                <a:gd name="T74" fmla="*/ 3009 w 5341"/>
                <a:gd name="T75" fmla="*/ 768 h 1908"/>
                <a:gd name="T76" fmla="*/ 2877 w 5341"/>
                <a:gd name="T77" fmla="*/ 864 h 1908"/>
                <a:gd name="T78" fmla="*/ 2769 w 5341"/>
                <a:gd name="T79" fmla="*/ 924 h 1908"/>
                <a:gd name="T80" fmla="*/ 2481 w 5341"/>
                <a:gd name="T81" fmla="*/ 1032 h 1908"/>
                <a:gd name="T82" fmla="*/ 2337 w 5341"/>
                <a:gd name="T83" fmla="*/ 1080 h 1908"/>
                <a:gd name="T84" fmla="*/ 2265 w 5341"/>
                <a:gd name="T85" fmla="*/ 1128 h 1908"/>
                <a:gd name="T86" fmla="*/ 1881 w 5341"/>
                <a:gd name="T87" fmla="*/ 1224 h 1908"/>
                <a:gd name="T88" fmla="*/ 1365 w 5341"/>
                <a:gd name="T89" fmla="*/ 1308 h 1908"/>
                <a:gd name="T90" fmla="*/ 1221 w 5341"/>
                <a:gd name="T91" fmla="*/ 1392 h 1908"/>
                <a:gd name="T92" fmla="*/ 1125 w 5341"/>
                <a:gd name="T93" fmla="*/ 1404 h 1908"/>
                <a:gd name="T94" fmla="*/ 957 w 5341"/>
                <a:gd name="T95" fmla="*/ 1440 h 1908"/>
                <a:gd name="T96" fmla="*/ 705 w 5341"/>
                <a:gd name="T97" fmla="*/ 1464 h 1908"/>
                <a:gd name="T98" fmla="*/ 513 w 5341"/>
                <a:gd name="T99" fmla="*/ 1524 h 1908"/>
                <a:gd name="T100" fmla="*/ 441 w 5341"/>
                <a:gd name="T101" fmla="*/ 1548 h 1908"/>
                <a:gd name="T102" fmla="*/ 405 w 5341"/>
                <a:gd name="T103" fmla="*/ 1572 h 1908"/>
                <a:gd name="T104" fmla="*/ 261 w 5341"/>
                <a:gd name="T105" fmla="*/ 1620 h 1908"/>
                <a:gd name="T106" fmla="*/ 45 w 5341"/>
                <a:gd name="T107" fmla="*/ 1692 h 1908"/>
                <a:gd name="T108" fmla="*/ 33 w 5341"/>
                <a:gd name="T109" fmla="*/ 1728 h 1908"/>
                <a:gd name="T110" fmla="*/ 9 w 5341"/>
                <a:gd name="T111" fmla="*/ 1764 h 1908"/>
                <a:gd name="T112" fmla="*/ 93 w 5341"/>
                <a:gd name="T113" fmla="*/ 1908 h 1908"/>
                <a:gd name="T114" fmla="*/ 141 w 5341"/>
                <a:gd name="T115" fmla="*/ 1848 h 1908"/>
                <a:gd name="T116" fmla="*/ 105 w 5341"/>
                <a:gd name="T117" fmla="*/ 1824 h 1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41" h="1908">
                  <a:moveTo>
                    <a:pt x="105" y="1824"/>
                  </a:moveTo>
                  <a:cubicBezTo>
                    <a:pt x="121" y="1828"/>
                    <a:pt x="137" y="1838"/>
                    <a:pt x="153" y="1836"/>
                  </a:cubicBezTo>
                  <a:cubicBezTo>
                    <a:pt x="207" y="1828"/>
                    <a:pt x="175" y="1800"/>
                    <a:pt x="213" y="1776"/>
                  </a:cubicBezTo>
                  <a:cubicBezTo>
                    <a:pt x="234" y="1763"/>
                    <a:pt x="261" y="1760"/>
                    <a:pt x="285" y="1752"/>
                  </a:cubicBezTo>
                  <a:cubicBezTo>
                    <a:pt x="375" y="1722"/>
                    <a:pt x="466" y="1723"/>
                    <a:pt x="561" y="1716"/>
                  </a:cubicBezTo>
                  <a:cubicBezTo>
                    <a:pt x="1002" y="1569"/>
                    <a:pt x="1166" y="1640"/>
                    <a:pt x="1809" y="1632"/>
                  </a:cubicBezTo>
                  <a:cubicBezTo>
                    <a:pt x="1913" y="1606"/>
                    <a:pt x="2019" y="1582"/>
                    <a:pt x="2121" y="1548"/>
                  </a:cubicBezTo>
                  <a:cubicBezTo>
                    <a:pt x="2380" y="1554"/>
                    <a:pt x="2622" y="1576"/>
                    <a:pt x="2877" y="1560"/>
                  </a:cubicBezTo>
                  <a:cubicBezTo>
                    <a:pt x="3003" y="1518"/>
                    <a:pt x="3005" y="1523"/>
                    <a:pt x="3165" y="1512"/>
                  </a:cubicBezTo>
                  <a:cubicBezTo>
                    <a:pt x="3452" y="1455"/>
                    <a:pt x="3752" y="1459"/>
                    <a:pt x="4041" y="1452"/>
                  </a:cubicBezTo>
                  <a:cubicBezTo>
                    <a:pt x="4422" y="1404"/>
                    <a:pt x="4809" y="1433"/>
                    <a:pt x="5193" y="1416"/>
                  </a:cubicBezTo>
                  <a:cubicBezTo>
                    <a:pt x="5252" y="1404"/>
                    <a:pt x="5272" y="1386"/>
                    <a:pt x="5325" y="1368"/>
                  </a:cubicBezTo>
                  <a:cubicBezTo>
                    <a:pt x="5341" y="1290"/>
                    <a:pt x="5338" y="1216"/>
                    <a:pt x="5313" y="1140"/>
                  </a:cubicBezTo>
                  <a:cubicBezTo>
                    <a:pt x="5304" y="1069"/>
                    <a:pt x="5305" y="1008"/>
                    <a:pt x="5265" y="948"/>
                  </a:cubicBezTo>
                  <a:cubicBezTo>
                    <a:pt x="5258" y="904"/>
                    <a:pt x="5241" y="861"/>
                    <a:pt x="5241" y="816"/>
                  </a:cubicBezTo>
                  <a:cubicBezTo>
                    <a:pt x="5241" y="803"/>
                    <a:pt x="5250" y="792"/>
                    <a:pt x="5253" y="780"/>
                  </a:cubicBezTo>
                  <a:cubicBezTo>
                    <a:pt x="5270" y="703"/>
                    <a:pt x="5288" y="627"/>
                    <a:pt x="5313" y="552"/>
                  </a:cubicBezTo>
                  <a:cubicBezTo>
                    <a:pt x="5300" y="485"/>
                    <a:pt x="5309" y="469"/>
                    <a:pt x="5253" y="432"/>
                  </a:cubicBezTo>
                  <a:cubicBezTo>
                    <a:pt x="5182" y="325"/>
                    <a:pt x="5223" y="160"/>
                    <a:pt x="5109" y="84"/>
                  </a:cubicBezTo>
                  <a:cubicBezTo>
                    <a:pt x="5096" y="45"/>
                    <a:pt x="5103" y="43"/>
                    <a:pt x="5061" y="24"/>
                  </a:cubicBezTo>
                  <a:cubicBezTo>
                    <a:pt x="5038" y="14"/>
                    <a:pt x="4989" y="0"/>
                    <a:pt x="4989" y="0"/>
                  </a:cubicBezTo>
                  <a:cubicBezTo>
                    <a:pt x="4919" y="10"/>
                    <a:pt x="4854" y="40"/>
                    <a:pt x="4785" y="48"/>
                  </a:cubicBezTo>
                  <a:cubicBezTo>
                    <a:pt x="4733" y="54"/>
                    <a:pt x="4681" y="56"/>
                    <a:pt x="4629" y="60"/>
                  </a:cubicBezTo>
                  <a:cubicBezTo>
                    <a:pt x="4581" y="72"/>
                    <a:pt x="4515" y="80"/>
                    <a:pt x="4473" y="108"/>
                  </a:cubicBezTo>
                  <a:cubicBezTo>
                    <a:pt x="4461" y="116"/>
                    <a:pt x="4451" y="129"/>
                    <a:pt x="4437" y="132"/>
                  </a:cubicBezTo>
                  <a:cubicBezTo>
                    <a:pt x="4366" y="146"/>
                    <a:pt x="4221" y="156"/>
                    <a:pt x="4221" y="156"/>
                  </a:cubicBezTo>
                  <a:cubicBezTo>
                    <a:pt x="4197" y="164"/>
                    <a:pt x="4173" y="172"/>
                    <a:pt x="4149" y="180"/>
                  </a:cubicBezTo>
                  <a:cubicBezTo>
                    <a:pt x="4137" y="184"/>
                    <a:pt x="4125" y="188"/>
                    <a:pt x="4113" y="192"/>
                  </a:cubicBezTo>
                  <a:cubicBezTo>
                    <a:pt x="4074" y="205"/>
                    <a:pt x="4044" y="239"/>
                    <a:pt x="4005" y="252"/>
                  </a:cubicBezTo>
                  <a:cubicBezTo>
                    <a:pt x="3978" y="279"/>
                    <a:pt x="3934" y="311"/>
                    <a:pt x="3897" y="324"/>
                  </a:cubicBezTo>
                  <a:cubicBezTo>
                    <a:pt x="3866" y="335"/>
                    <a:pt x="3801" y="348"/>
                    <a:pt x="3801" y="348"/>
                  </a:cubicBezTo>
                  <a:cubicBezTo>
                    <a:pt x="3789" y="356"/>
                    <a:pt x="3778" y="366"/>
                    <a:pt x="3765" y="372"/>
                  </a:cubicBezTo>
                  <a:cubicBezTo>
                    <a:pt x="3754" y="378"/>
                    <a:pt x="3740" y="378"/>
                    <a:pt x="3729" y="384"/>
                  </a:cubicBezTo>
                  <a:cubicBezTo>
                    <a:pt x="3635" y="436"/>
                    <a:pt x="3552" y="501"/>
                    <a:pt x="3477" y="576"/>
                  </a:cubicBezTo>
                  <a:cubicBezTo>
                    <a:pt x="3468" y="585"/>
                    <a:pt x="3452" y="582"/>
                    <a:pt x="3441" y="588"/>
                  </a:cubicBezTo>
                  <a:cubicBezTo>
                    <a:pt x="3403" y="609"/>
                    <a:pt x="3369" y="636"/>
                    <a:pt x="3333" y="660"/>
                  </a:cubicBezTo>
                  <a:cubicBezTo>
                    <a:pt x="3295" y="685"/>
                    <a:pt x="3231" y="685"/>
                    <a:pt x="3189" y="696"/>
                  </a:cubicBezTo>
                  <a:cubicBezTo>
                    <a:pt x="3126" y="713"/>
                    <a:pt x="3063" y="732"/>
                    <a:pt x="3009" y="768"/>
                  </a:cubicBezTo>
                  <a:cubicBezTo>
                    <a:pt x="2969" y="828"/>
                    <a:pt x="2931" y="834"/>
                    <a:pt x="2877" y="864"/>
                  </a:cubicBezTo>
                  <a:cubicBezTo>
                    <a:pt x="2753" y="933"/>
                    <a:pt x="2850" y="897"/>
                    <a:pt x="2769" y="924"/>
                  </a:cubicBezTo>
                  <a:cubicBezTo>
                    <a:pt x="2669" y="999"/>
                    <a:pt x="2601" y="1017"/>
                    <a:pt x="2481" y="1032"/>
                  </a:cubicBezTo>
                  <a:cubicBezTo>
                    <a:pt x="2448" y="1043"/>
                    <a:pt x="2370" y="1058"/>
                    <a:pt x="2337" y="1080"/>
                  </a:cubicBezTo>
                  <a:cubicBezTo>
                    <a:pt x="2313" y="1096"/>
                    <a:pt x="2292" y="1119"/>
                    <a:pt x="2265" y="1128"/>
                  </a:cubicBezTo>
                  <a:cubicBezTo>
                    <a:pt x="2136" y="1171"/>
                    <a:pt x="2016" y="1205"/>
                    <a:pt x="1881" y="1224"/>
                  </a:cubicBezTo>
                  <a:cubicBezTo>
                    <a:pt x="1715" y="1279"/>
                    <a:pt x="1538" y="1283"/>
                    <a:pt x="1365" y="1308"/>
                  </a:cubicBezTo>
                  <a:cubicBezTo>
                    <a:pt x="1341" y="1324"/>
                    <a:pt x="1254" y="1383"/>
                    <a:pt x="1221" y="1392"/>
                  </a:cubicBezTo>
                  <a:cubicBezTo>
                    <a:pt x="1190" y="1400"/>
                    <a:pt x="1157" y="1399"/>
                    <a:pt x="1125" y="1404"/>
                  </a:cubicBezTo>
                  <a:cubicBezTo>
                    <a:pt x="1068" y="1413"/>
                    <a:pt x="1014" y="1432"/>
                    <a:pt x="957" y="1440"/>
                  </a:cubicBezTo>
                  <a:cubicBezTo>
                    <a:pt x="884" y="1450"/>
                    <a:pt x="775" y="1458"/>
                    <a:pt x="705" y="1464"/>
                  </a:cubicBezTo>
                  <a:cubicBezTo>
                    <a:pt x="634" y="1478"/>
                    <a:pt x="579" y="1498"/>
                    <a:pt x="513" y="1524"/>
                  </a:cubicBezTo>
                  <a:cubicBezTo>
                    <a:pt x="490" y="1533"/>
                    <a:pt x="462" y="1534"/>
                    <a:pt x="441" y="1548"/>
                  </a:cubicBezTo>
                  <a:cubicBezTo>
                    <a:pt x="429" y="1556"/>
                    <a:pt x="418" y="1566"/>
                    <a:pt x="405" y="1572"/>
                  </a:cubicBezTo>
                  <a:cubicBezTo>
                    <a:pt x="360" y="1592"/>
                    <a:pt x="305" y="1598"/>
                    <a:pt x="261" y="1620"/>
                  </a:cubicBezTo>
                  <a:cubicBezTo>
                    <a:pt x="193" y="1654"/>
                    <a:pt x="119" y="1674"/>
                    <a:pt x="45" y="1692"/>
                  </a:cubicBezTo>
                  <a:cubicBezTo>
                    <a:pt x="41" y="1704"/>
                    <a:pt x="39" y="1717"/>
                    <a:pt x="33" y="1728"/>
                  </a:cubicBezTo>
                  <a:cubicBezTo>
                    <a:pt x="27" y="1741"/>
                    <a:pt x="10" y="1750"/>
                    <a:pt x="9" y="1764"/>
                  </a:cubicBezTo>
                  <a:cubicBezTo>
                    <a:pt x="0" y="1868"/>
                    <a:pt x="15" y="1882"/>
                    <a:pt x="93" y="1908"/>
                  </a:cubicBezTo>
                  <a:cubicBezTo>
                    <a:pt x="107" y="1899"/>
                    <a:pt x="153" y="1879"/>
                    <a:pt x="141" y="1848"/>
                  </a:cubicBezTo>
                  <a:cubicBezTo>
                    <a:pt x="136" y="1835"/>
                    <a:pt x="117" y="1832"/>
                    <a:pt x="105" y="1824"/>
                  </a:cubicBezTo>
                  <a:close/>
                </a:path>
              </a:pathLst>
            </a:custGeom>
            <a:pattFill prst="wdUpDiag">
              <a:fgClr>
                <a:schemeClr val="tx2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Franklin Gothic Medium Cond" panose="020B0606030402020204" pitchFamily="34" charset="0"/>
              </a:endParaRPr>
            </a:p>
          </p:txBody>
        </p:sp>
        <p:sp>
          <p:nvSpPr>
            <p:cNvPr id="86020" name="Line 4"/>
            <p:cNvSpPr>
              <a:spLocks noChangeShapeType="1"/>
            </p:cNvSpPr>
            <p:nvPr/>
          </p:nvSpPr>
          <p:spPr bwMode="auto">
            <a:xfrm flipH="1" flipV="1">
              <a:off x="1951055" y="1314450"/>
              <a:ext cx="0" cy="493395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Franklin Gothic Medium Cond" panose="020B0606030402020204" pitchFamily="34" charset="0"/>
              </a:endParaRPr>
            </a:p>
          </p:txBody>
        </p:sp>
        <p:sp>
          <p:nvSpPr>
            <p:cNvPr id="86021" name="Rectangle 5"/>
            <p:cNvSpPr>
              <a:spLocks noChangeArrowheads="1"/>
            </p:cNvSpPr>
            <p:nvPr/>
          </p:nvSpPr>
          <p:spPr bwMode="auto">
            <a:xfrm>
              <a:off x="5343602" y="6240190"/>
              <a:ext cx="797446" cy="481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dirty="0" err="1">
                  <a:latin typeface="Franklin Gothic Medium Cond" panose="020B0606030402020204" pitchFamily="34" charset="0"/>
                </a:rPr>
                <a:t>Edad</a:t>
              </a:r>
              <a:endParaRPr lang="en-GB" altLang="en-US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86022" name="Text Box 6"/>
            <p:cNvSpPr txBox="1">
              <a:spLocks noChangeArrowheads="1"/>
            </p:cNvSpPr>
            <p:nvPr/>
          </p:nvSpPr>
          <p:spPr bwMode="auto">
            <a:xfrm rot="16259213">
              <a:off x="-443421" y="3418739"/>
              <a:ext cx="4286853" cy="484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MX" altLang="en-US" dirty="0">
                  <a:latin typeface="Franklin Gothic Medium Cond" panose="020B0606030402020204" pitchFamily="34" charset="0"/>
                </a:rPr>
                <a:t>Desarrollo de OBESIDAD Y ECNT</a:t>
              </a:r>
            </a:p>
          </p:txBody>
        </p:sp>
        <p:sp>
          <p:nvSpPr>
            <p:cNvPr id="86023" name="Line 7"/>
            <p:cNvSpPr>
              <a:spLocks noChangeShapeType="1"/>
            </p:cNvSpPr>
            <p:nvPr/>
          </p:nvSpPr>
          <p:spPr bwMode="auto">
            <a:xfrm flipV="1">
              <a:off x="1862667" y="6248400"/>
              <a:ext cx="85344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Franklin Gothic Medium Cond" panose="020B0606030402020204" pitchFamily="34" charset="0"/>
              </a:endParaRPr>
            </a:p>
          </p:txBody>
        </p:sp>
        <p:sp>
          <p:nvSpPr>
            <p:cNvPr id="86024" name="Text Box 8"/>
            <p:cNvSpPr txBox="1">
              <a:spLocks noChangeArrowheads="1"/>
            </p:cNvSpPr>
            <p:nvPr/>
          </p:nvSpPr>
          <p:spPr bwMode="auto">
            <a:xfrm>
              <a:off x="1964267" y="2895601"/>
              <a:ext cx="1236133" cy="387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MX" altLang="en-US" sz="1800" dirty="0">
                  <a:latin typeface="Franklin Gothic Medium Cond" panose="020B0606030402020204" pitchFamily="34" charset="0"/>
                </a:rPr>
                <a:t>Gestación</a:t>
              </a:r>
            </a:p>
          </p:txBody>
        </p:sp>
        <p:sp>
          <p:nvSpPr>
            <p:cNvPr id="86025" name="Text Box 9"/>
            <p:cNvSpPr txBox="1">
              <a:spLocks noChangeArrowheads="1"/>
            </p:cNvSpPr>
            <p:nvPr/>
          </p:nvSpPr>
          <p:spPr bwMode="auto">
            <a:xfrm>
              <a:off x="6671734" y="1295400"/>
              <a:ext cx="2469444" cy="419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MX" altLang="en-US" sz="2000" dirty="0">
                  <a:latin typeface="Franklin Gothic Medium Cond" panose="020B0606030402020204" pitchFamily="34" charset="0"/>
                </a:rPr>
                <a:t>Edad adulta</a:t>
              </a:r>
              <a:endParaRPr lang="es-MX" altLang="en-US" sz="18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86026" name="Line 10"/>
            <p:cNvSpPr>
              <a:spLocks noChangeShapeType="1"/>
            </p:cNvSpPr>
            <p:nvPr/>
          </p:nvSpPr>
          <p:spPr bwMode="auto">
            <a:xfrm>
              <a:off x="3200400" y="1727200"/>
              <a:ext cx="0" cy="4521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Franklin Gothic Medium Cond" panose="020B0606030402020204" pitchFamily="34" charset="0"/>
              </a:endParaRPr>
            </a:p>
          </p:txBody>
        </p:sp>
        <p:sp>
          <p:nvSpPr>
            <p:cNvPr id="86027" name="Line 11"/>
            <p:cNvSpPr>
              <a:spLocks noChangeShapeType="1"/>
            </p:cNvSpPr>
            <p:nvPr/>
          </p:nvSpPr>
          <p:spPr bwMode="auto">
            <a:xfrm>
              <a:off x="6629400" y="1739900"/>
              <a:ext cx="0" cy="4459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Franklin Gothic Medium Cond" panose="020B0606030402020204" pitchFamily="34" charset="0"/>
              </a:endParaRPr>
            </a:p>
          </p:txBody>
        </p:sp>
        <p:sp>
          <p:nvSpPr>
            <p:cNvPr id="86028" name="Text Box 12"/>
            <p:cNvSpPr txBox="1">
              <a:spLocks noChangeArrowheads="1"/>
            </p:cNvSpPr>
            <p:nvPr/>
          </p:nvSpPr>
          <p:spPr bwMode="auto">
            <a:xfrm>
              <a:off x="4837354" y="1298700"/>
              <a:ext cx="1937455" cy="419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MX" altLang="en-US" sz="2000" dirty="0">
                  <a:latin typeface="Franklin Gothic Medium Cond" panose="020B0606030402020204" pitchFamily="34" charset="0"/>
                </a:rPr>
                <a:t> Adolescencia</a:t>
              </a:r>
              <a:r>
                <a:rPr lang="es-MX" altLang="en-US" sz="1800" dirty="0">
                  <a:latin typeface="Franklin Gothic Medium Cond" panose="020B0606030402020204" pitchFamily="34" charset="0"/>
                </a:rPr>
                <a:t> </a:t>
              </a:r>
            </a:p>
          </p:txBody>
        </p:sp>
        <p:sp>
          <p:nvSpPr>
            <p:cNvPr id="86029" name="Text Box 13"/>
            <p:cNvSpPr txBox="1">
              <a:spLocks noChangeArrowheads="1"/>
            </p:cNvSpPr>
            <p:nvPr/>
          </p:nvSpPr>
          <p:spPr bwMode="auto">
            <a:xfrm>
              <a:off x="2937549" y="1006615"/>
              <a:ext cx="1765300" cy="742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MX" altLang="en-US" sz="2000" dirty="0">
                  <a:latin typeface="Franklin Gothic Medium Cond" panose="020B0606030402020204" pitchFamily="34" charset="0"/>
                </a:rPr>
                <a:t>Infancia </a:t>
              </a:r>
            </a:p>
            <a:p>
              <a:pPr algn="ctr"/>
              <a:r>
                <a:rPr lang="es-MX" altLang="en-US" sz="2000" dirty="0">
                  <a:latin typeface="Franklin Gothic Medium Cond" panose="020B0606030402020204" pitchFamily="34" charset="0"/>
                </a:rPr>
                <a:t>y niñez </a:t>
              </a:r>
            </a:p>
          </p:txBody>
        </p:sp>
        <p:sp>
          <p:nvSpPr>
            <p:cNvPr id="86030" name="Line 14"/>
            <p:cNvSpPr>
              <a:spLocks noChangeShapeType="1"/>
            </p:cNvSpPr>
            <p:nvPr/>
          </p:nvSpPr>
          <p:spPr bwMode="auto">
            <a:xfrm>
              <a:off x="4855249" y="1729741"/>
              <a:ext cx="0" cy="45386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Franklin Gothic Medium Cond" panose="020B0606030402020204" pitchFamily="34" charset="0"/>
              </a:endParaRPr>
            </a:p>
          </p:txBody>
        </p:sp>
        <p:sp>
          <p:nvSpPr>
            <p:cNvPr id="86031" name="Freeform 15"/>
            <p:cNvSpPr>
              <a:spLocks/>
            </p:cNvSpPr>
            <p:nvPr/>
          </p:nvSpPr>
          <p:spPr bwMode="auto">
            <a:xfrm>
              <a:off x="1974776" y="5532120"/>
              <a:ext cx="8557758" cy="784691"/>
            </a:xfrm>
            <a:custGeom>
              <a:avLst/>
              <a:gdLst>
                <a:gd name="T0" fmla="*/ 0 w 4656"/>
                <a:gd name="T1" fmla="*/ 432 h 432"/>
                <a:gd name="T2" fmla="*/ 480 w 4656"/>
                <a:gd name="T3" fmla="*/ 240 h 432"/>
                <a:gd name="T4" fmla="*/ 1296 w 4656"/>
                <a:gd name="T5" fmla="*/ 240 h 432"/>
                <a:gd name="T6" fmla="*/ 2304 w 4656"/>
                <a:gd name="T7" fmla="*/ 144 h 432"/>
                <a:gd name="T8" fmla="*/ 4656 w 4656"/>
                <a:gd name="T9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6" h="432">
                  <a:moveTo>
                    <a:pt x="0" y="432"/>
                  </a:moveTo>
                  <a:cubicBezTo>
                    <a:pt x="132" y="352"/>
                    <a:pt x="264" y="272"/>
                    <a:pt x="480" y="240"/>
                  </a:cubicBezTo>
                  <a:cubicBezTo>
                    <a:pt x="696" y="208"/>
                    <a:pt x="992" y="256"/>
                    <a:pt x="1296" y="240"/>
                  </a:cubicBezTo>
                  <a:cubicBezTo>
                    <a:pt x="1600" y="224"/>
                    <a:pt x="1744" y="184"/>
                    <a:pt x="2304" y="144"/>
                  </a:cubicBezTo>
                  <a:cubicBezTo>
                    <a:pt x="2864" y="104"/>
                    <a:pt x="4080" y="48"/>
                    <a:pt x="4656" y="0"/>
                  </a:cubicBezTo>
                </a:path>
              </a:pathLst>
            </a:custGeom>
            <a:noFill/>
            <a:ln w="7620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Franklin Gothic Medium Cond" panose="020B0606030402020204" pitchFamily="34" charset="0"/>
              </a:endParaRPr>
            </a:p>
          </p:txBody>
        </p:sp>
        <p:sp>
          <p:nvSpPr>
            <p:cNvPr id="86032" name="Text Box 16"/>
            <p:cNvSpPr txBox="1">
              <a:spLocks noChangeArrowheads="1"/>
            </p:cNvSpPr>
            <p:nvPr/>
          </p:nvSpPr>
          <p:spPr bwMode="auto">
            <a:xfrm>
              <a:off x="3230812" y="1763713"/>
              <a:ext cx="1558217" cy="3779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MX" altLang="en-US" sz="1600" dirty="0">
                  <a:latin typeface="Franklin Gothic Medium Cond" panose="020B0606030402020204" pitchFamily="34" charset="0"/>
                </a:rPr>
                <a:t>-  </a:t>
              </a:r>
              <a:r>
                <a:rPr lang="es-MX" altLang="en-US" dirty="0">
                  <a:latin typeface="Franklin Gothic Medium Cond" panose="020B0606030402020204" pitchFamily="34" charset="0"/>
                </a:rPr>
                <a:t>&lt;5 años</a:t>
              </a:r>
            </a:p>
            <a:p>
              <a:r>
                <a:rPr lang="es-MX" altLang="en-US" sz="1600" dirty="0">
                  <a:latin typeface="Franklin Gothic Medium Cond" panose="020B0606030402020204" pitchFamily="34" charset="0"/>
                </a:rPr>
                <a:t>-Desnutrición</a:t>
              </a:r>
            </a:p>
            <a:p>
              <a:r>
                <a:rPr lang="es-MX" altLang="en-US" sz="1600" dirty="0">
                  <a:latin typeface="Franklin Gothic Medium Cond" panose="020B0606030402020204" pitchFamily="34" charset="0"/>
                </a:rPr>
                <a:t>-Ganancia rápida</a:t>
              </a:r>
            </a:p>
            <a:p>
              <a:r>
                <a:rPr lang="es-MX" altLang="en-US" sz="1600" dirty="0">
                  <a:latin typeface="Franklin Gothic Medium Cond" panose="020B0606030402020204" pitchFamily="34" charset="0"/>
                </a:rPr>
                <a:t> de peso</a:t>
              </a:r>
            </a:p>
            <a:p>
              <a:r>
                <a:rPr lang="es-MX" altLang="en-US" sz="1600" dirty="0">
                  <a:latin typeface="Franklin Gothic Medium Cond" panose="020B0606030402020204" pitchFamily="34" charset="0"/>
                </a:rPr>
                <a:t>-Lactancia </a:t>
              </a:r>
            </a:p>
            <a:p>
              <a:r>
                <a:rPr lang="es-MX" altLang="en-US" sz="1600" dirty="0">
                  <a:latin typeface="Franklin Gothic Medium Cond" panose="020B0606030402020204" pitchFamily="34" charset="0"/>
                </a:rPr>
                <a:t>-Alimentación </a:t>
              </a:r>
            </a:p>
            <a:p>
              <a:r>
                <a:rPr lang="es-MX" altLang="en-US" sz="1600" dirty="0">
                  <a:latin typeface="Franklin Gothic Medium Cond" panose="020B0606030402020204" pitchFamily="34" charset="0"/>
                </a:rPr>
                <a:t>Complementaria</a:t>
              </a:r>
            </a:p>
            <a:p>
              <a:endParaRPr lang="es-MX" altLang="en-US" sz="1600" dirty="0">
                <a:latin typeface="Franklin Gothic Medium Cond" panose="020B0606030402020204" pitchFamily="34" charset="0"/>
              </a:endParaRPr>
            </a:p>
            <a:p>
              <a:r>
                <a:rPr lang="es-MX" altLang="en-US" sz="1600" dirty="0">
                  <a:latin typeface="Franklin Gothic Medium Cond" panose="020B0606030402020204" pitchFamily="34" charset="0"/>
                </a:rPr>
                <a:t>-  </a:t>
              </a:r>
              <a:r>
                <a:rPr lang="es-MX" altLang="en-US" dirty="0">
                  <a:latin typeface="Franklin Gothic Medium Cond" panose="020B0606030402020204" pitchFamily="34" charset="0"/>
                </a:rPr>
                <a:t>&gt; 5 años</a:t>
              </a:r>
            </a:p>
            <a:p>
              <a:r>
                <a:rPr lang="es-MX" altLang="en-US" sz="1600" dirty="0">
                  <a:latin typeface="Franklin Gothic Medium Cond" panose="020B0606030402020204" pitchFamily="34" charset="0"/>
                </a:rPr>
                <a:t>-Control de peso</a:t>
              </a:r>
            </a:p>
            <a:p>
              <a:r>
                <a:rPr lang="es-MX" altLang="en-US" sz="1600" dirty="0">
                  <a:latin typeface="Franklin Gothic Medium Cond" panose="020B0606030402020204" pitchFamily="34" charset="0"/>
                </a:rPr>
                <a:t>-Actividad Física</a:t>
              </a:r>
            </a:p>
            <a:p>
              <a:r>
                <a:rPr lang="es-MX" altLang="en-US" sz="1600" dirty="0">
                  <a:latin typeface="Franklin Gothic Medium Cond" panose="020B0606030402020204" pitchFamily="34" charset="0"/>
                </a:rPr>
                <a:t>-Alimentación </a:t>
              </a:r>
            </a:p>
            <a:p>
              <a:r>
                <a:rPr lang="es-MX" altLang="en-US" sz="1600" dirty="0">
                  <a:latin typeface="Franklin Gothic Medium Cond" panose="020B0606030402020204" pitchFamily="34" charset="0"/>
                </a:rPr>
                <a:t>saludable</a:t>
              </a:r>
            </a:p>
            <a:p>
              <a:endParaRPr lang="es-MX" altLang="en-US" sz="16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86033" name="Text Box 17"/>
            <p:cNvSpPr txBox="1">
              <a:spLocks noChangeArrowheads="1"/>
            </p:cNvSpPr>
            <p:nvPr/>
          </p:nvSpPr>
          <p:spPr bwMode="auto">
            <a:xfrm>
              <a:off x="4890582" y="1960913"/>
              <a:ext cx="1657745" cy="1259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MX" altLang="en-US" dirty="0">
                  <a:latin typeface="Franklin Gothic Medium Cond" panose="020B0606030402020204" pitchFamily="34" charset="0"/>
                </a:rPr>
                <a:t>-Alimentación </a:t>
              </a:r>
            </a:p>
            <a:p>
              <a:r>
                <a:rPr lang="es-MX" altLang="en-US" dirty="0">
                  <a:latin typeface="Franklin Gothic Medium Cond" panose="020B0606030402020204" pitchFamily="34" charset="0"/>
                </a:rPr>
                <a:t>  Saludable</a:t>
              </a:r>
            </a:p>
            <a:p>
              <a:r>
                <a:rPr lang="es-MX" altLang="en-US" dirty="0">
                  <a:latin typeface="Franklin Gothic Medium Cond" panose="020B0606030402020204" pitchFamily="34" charset="0"/>
                </a:rPr>
                <a:t>-Actividad Física</a:t>
              </a:r>
            </a:p>
            <a:p>
              <a:r>
                <a:rPr lang="es-MX" altLang="en-US" dirty="0">
                  <a:latin typeface="Franklin Gothic Medium Cond" panose="020B0606030402020204" pitchFamily="34" charset="0"/>
                </a:rPr>
                <a:t>-Control de peso</a:t>
              </a:r>
            </a:p>
          </p:txBody>
        </p:sp>
        <p:sp>
          <p:nvSpPr>
            <p:cNvPr id="86035" name="Text Box 19"/>
            <p:cNvSpPr txBox="1">
              <a:spLocks noChangeArrowheads="1"/>
            </p:cNvSpPr>
            <p:nvPr/>
          </p:nvSpPr>
          <p:spPr bwMode="auto">
            <a:xfrm>
              <a:off x="2024720" y="3525436"/>
              <a:ext cx="1171221" cy="1647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s-MX" altLang="en-US" sz="1600" dirty="0">
                  <a:latin typeface="Franklin Gothic Medium Cond" panose="020B0606030402020204" pitchFamily="34" charset="0"/>
                </a:rPr>
                <a:t>-Nutrición Materna</a:t>
              </a:r>
            </a:p>
            <a:p>
              <a:r>
                <a:rPr lang="es-MX" altLang="en-US" sz="1600" dirty="0">
                  <a:latin typeface="Franklin Gothic Medium Cond" panose="020B0606030402020204" pitchFamily="34" charset="0"/>
                </a:rPr>
                <a:t>y del feto</a:t>
              </a:r>
            </a:p>
            <a:p>
              <a:r>
                <a:rPr lang="es-MX" altLang="en-US" sz="1600" dirty="0">
                  <a:latin typeface="Franklin Gothic Medium Cond" panose="020B0606030402020204" pitchFamily="34" charset="0"/>
                </a:rPr>
                <a:t>-Ganancia de peso de la madre</a:t>
              </a:r>
            </a:p>
          </p:txBody>
        </p:sp>
        <p:sp>
          <p:nvSpPr>
            <p:cNvPr id="86036" name="Rectangle 20"/>
            <p:cNvSpPr>
              <a:spLocks noChangeArrowheads="1"/>
            </p:cNvSpPr>
            <p:nvPr/>
          </p:nvSpPr>
          <p:spPr bwMode="auto">
            <a:xfrm>
              <a:off x="2596958" y="1383872"/>
              <a:ext cx="6249812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6800" rIns="90488" bIns="46800" anchor="b"/>
            <a:lstStyle>
              <a:lvl1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endParaRPr lang="en-GB" altLang="en-US" sz="4000">
                <a:solidFill>
                  <a:schemeClr val="tx1"/>
                </a:solidFill>
                <a:latin typeface="Franklin Gothic Medium Cond" panose="020B0606030402020204" pitchFamily="34" charset="0"/>
              </a:endParaRPr>
            </a:p>
          </p:txBody>
        </p:sp>
        <p:sp>
          <p:nvSpPr>
            <p:cNvPr id="86037" name="Text Box 21"/>
            <p:cNvSpPr txBox="1">
              <a:spLocks noChangeArrowheads="1"/>
            </p:cNvSpPr>
            <p:nvPr/>
          </p:nvSpPr>
          <p:spPr bwMode="auto">
            <a:xfrm>
              <a:off x="7010401" y="4814889"/>
              <a:ext cx="2912533" cy="4845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altLang="en-US" sz="2400" dirty="0" err="1">
                  <a:latin typeface="Franklin Gothic Medium Cond" panose="020B0606030402020204" pitchFamily="34" charset="0"/>
                </a:rPr>
                <a:t>Riesgo</a:t>
              </a:r>
              <a:r>
                <a:rPr lang="en-GB" altLang="en-US" sz="2400" dirty="0">
                  <a:latin typeface="Franklin Gothic Medium Cond" panose="020B0606030402020204" pitchFamily="34" charset="0"/>
                </a:rPr>
                <a:t> </a:t>
              </a:r>
              <a:r>
                <a:rPr lang="en-GB" altLang="en-US" sz="2400" dirty="0" err="1">
                  <a:latin typeface="Franklin Gothic Medium Cond" panose="020B0606030402020204" pitchFamily="34" charset="0"/>
                </a:rPr>
                <a:t>Acumulado</a:t>
              </a:r>
              <a:endParaRPr lang="en-GB" altLang="en-US" sz="2400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86038" name="Freeform 22"/>
            <p:cNvSpPr>
              <a:spLocks/>
            </p:cNvSpPr>
            <p:nvPr/>
          </p:nvSpPr>
          <p:spPr bwMode="auto">
            <a:xfrm>
              <a:off x="1964267" y="3338513"/>
              <a:ext cx="8432800" cy="2681287"/>
            </a:xfrm>
            <a:custGeom>
              <a:avLst/>
              <a:gdLst>
                <a:gd name="T0" fmla="*/ 0 w 5040"/>
                <a:gd name="T1" fmla="*/ 1776 h 1776"/>
                <a:gd name="T2" fmla="*/ 528 w 5040"/>
                <a:gd name="T3" fmla="*/ 1536 h 1776"/>
                <a:gd name="T4" fmla="*/ 1584 w 5040"/>
                <a:gd name="T5" fmla="*/ 1296 h 1776"/>
                <a:gd name="T6" fmla="*/ 2448 w 5040"/>
                <a:gd name="T7" fmla="*/ 1056 h 1776"/>
                <a:gd name="T8" fmla="*/ 3360 w 5040"/>
                <a:gd name="T9" fmla="*/ 624 h 1776"/>
                <a:gd name="T10" fmla="*/ 4176 w 5040"/>
                <a:gd name="T11" fmla="*/ 192 h 1776"/>
                <a:gd name="T12" fmla="*/ 5040 w 5040"/>
                <a:gd name="T13" fmla="*/ 0 h 1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40" h="1776">
                  <a:moveTo>
                    <a:pt x="0" y="1776"/>
                  </a:moveTo>
                  <a:cubicBezTo>
                    <a:pt x="132" y="1696"/>
                    <a:pt x="264" y="1616"/>
                    <a:pt x="528" y="1536"/>
                  </a:cubicBezTo>
                  <a:cubicBezTo>
                    <a:pt x="792" y="1456"/>
                    <a:pt x="1264" y="1376"/>
                    <a:pt x="1584" y="1296"/>
                  </a:cubicBezTo>
                  <a:cubicBezTo>
                    <a:pt x="1904" y="1216"/>
                    <a:pt x="2152" y="1168"/>
                    <a:pt x="2448" y="1056"/>
                  </a:cubicBezTo>
                  <a:cubicBezTo>
                    <a:pt x="2744" y="944"/>
                    <a:pt x="3072" y="768"/>
                    <a:pt x="3360" y="624"/>
                  </a:cubicBezTo>
                  <a:cubicBezTo>
                    <a:pt x="3648" y="480"/>
                    <a:pt x="3896" y="296"/>
                    <a:pt x="4176" y="192"/>
                  </a:cubicBezTo>
                  <a:cubicBezTo>
                    <a:pt x="4456" y="88"/>
                    <a:pt x="4784" y="56"/>
                    <a:pt x="5040" y="0"/>
                  </a:cubicBezTo>
                </a:path>
              </a:pathLst>
            </a:cu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Franklin Gothic Medium Cond" panose="020B0606030402020204" pitchFamily="34" charset="0"/>
              </a:endParaRPr>
            </a:p>
          </p:txBody>
        </p:sp>
        <p:sp>
          <p:nvSpPr>
            <p:cNvPr id="86040" name="Text Box 24"/>
            <p:cNvSpPr txBox="1">
              <a:spLocks noChangeArrowheads="1"/>
            </p:cNvSpPr>
            <p:nvPr/>
          </p:nvSpPr>
          <p:spPr bwMode="auto">
            <a:xfrm>
              <a:off x="2672080" y="5899304"/>
              <a:ext cx="5215467" cy="387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MX" altLang="en-US" dirty="0">
                  <a:latin typeface="Franklin Gothic Medium Cond" panose="020B0606030402020204" pitchFamily="34" charset="0"/>
                </a:rPr>
                <a:t>Susceptibilidad Genética a Obesidad y ECNT</a:t>
              </a:r>
            </a:p>
          </p:txBody>
        </p:sp>
        <p:sp>
          <p:nvSpPr>
            <p:cNvPr id="24" name="Text Box 17"/>
            <p:cNvSpPr txBox="1">
              <a:spLocks noChangeArrowheads="1"/>
            </p:cNvSpPr>
            <p:nvPr/>
          </p:nvSpPr>
          <p:spPr bwMode="auto">
            <a:xfrm>
              <a:off x="6813287" y="1934018"/>
              <a:ext cx="1657745" cy="1259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MX" altLang="en-US" dirty="0">
                  <a:latin typeface="Franklin Gothic Medium Cond" panose="020B0606030402020204" pitchFamily="34" charset="0"/>
                </a:rPr>
                <a:t>-Alimentación </a:t>
              </a:r>
            </a:p>
            <a:p>
              <a:r>
                <a:rPr lang="es-MX" altLang="en-US" dirty="0">
                  <a:latin typeface="Franklin Gothic Medium Cond" panose="020B0606030402020204" pitchFamily="34" charset="0"/>
                </a:rPr>
                <a:t>  Saludable</a:t>
              </a:r>
            </a:p>
            <a:p>
              <a:r>
                <a:rPr lang="es-MX" altLang="en-US" dirty="0">
                  <a:latin typeface="Franklin Gothic Medium Cond" panose="020B0606030402020204" pitchFamily="34" charset="0"/>
                </a:rPr>
                <a:t>-Actividad Física</a:t>
              </a:r>
            </a:p>
            <a:p>
              <a:r>
                <a:rPr lang="es-MX" altLang="en-US" dirty="0">
                  <a:latin typeface="Franklin Gothic Medium Cond" panose="020B0606030402020204" pitchFamily="34" charset="0"/>
                </a:rPr>
                <a:t>-Control de peso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449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569AC24-ED7D-5144-A861-C015ED91D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1553295-AF45-104E-B094-9C404DFCBD39}"/>
              </a:ext>
            </a:extLst>
          </p:cNvPr>
          <p:cNvSpPr/>
          <p:nvPr/>
        </p:nvSpPr>
        <p:spPr>
          <a:xfrm>
            <a:off x="160867" y="365125"/>
            <a:ext cx="76594" cy="2259542"/>
          </a:xfrm>
          <a:prstGeom prst="rect">
            <a:avLst/>
          </a:prstGeom>
          <a:solidFill>
            <a:srgbClr val="F62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8316283-F0EE-A347-A2B6-102BC59F8EF7}"/>
              </a:ext>
            </a:extLst>
          </p:cNvPr>
          <p:cNvCxnSpPr/>
          <p:nvPr/>
        </p:nvCxnSpPr>
        <p:spPr>
          <a:xfrm>
            <a:off x="203200" y="2827867"/>
            <a:ext cx="0" cy="403013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51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6" t="18488" r="16598" b="12270"/>
          <a:stretch/>
        </p:blipFill>
        <p:spPr bwMode="auto">
          <a:xfrm>
            <a:off x="8101364" y="1275038"/>
            <a:ext cx="3811396" cy="507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40942"/>
              </p:ext>
            </p:extLst>
          </p:nvPr>
        </p:nvGraphicFramePr>
        <p:xfrm>
          <a:off x="515938" y="1561785"/>
          <a:ext cx="7438075" cy="4663462"/>
        </p:xfrm>
        <a:graphic>
          <a:graphicData uri="http://schemas.openxmlformats.org/drawingml/2006/table">
            <a:tbl>
              <a:tblPr rtl="1"/>
              <a:tblGrid>
                <a:gridCol w="7438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00576"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es-MX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宋体" charset="0"/>
                          <a:cs typeface="Times New Roman" charset="0"/>
                        </a:rPr>
                        <a:t>Regular la disponibilidad de alimentos en sistema escolar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es-MX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宋体" charset="0"/>
                          <a:cs typeface="Times New Roman" charset="0"/>
                        </a:rPr>
                        <a:t>Implementar etiquetado frontal de alimentos </a:t>
                      </a:r>
                      <a:r>
                        <a:rPr kumimoji="0" lang="es-MX" sz="2000" b="0" i="0" u="sng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宋体" charset="0"/>
                          <a:cs typeface="Times New Roman" charset="0"/>
                        </a:rPr>
                        <a:t>amigable y claro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es-MX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宋体" charset="0"/>
                          <a:cs typeface="Times New Roman" charset="0"/>
                        </a:rPr>
                        <a:t>Regular el mercadeo de alimentos dirigido a niños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>
                          <a:tab pos="228600" algn="l"/>
                        </a:tabLst>
                        <a:defRPr/>
                      </a:pPr>
                      <a:r>
                        <a:rPr kumimoji="0" lang="es-MX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宋体" charset="0"/>
                          <a:cs typeface="Times New Roman" charset="0"/>
                        </a:rPr>
                        <a:t>Instrumentos fiscales (incentivos e impuestos) para favorecer el consumo de alimentos saludables 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>
                          <a:tab pos="228600" algn="l"/>
                        </a:tabLst>
                        <a:defRPr/>
                      </a:pPr>
                      <a:r>
                        <a:rPr kumimoji="0" lang="es-MX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宋体" charset="0"/>
                          <a:cs typeface="Times New Roman" charset="0"/>
                        </a:rPr>
                        <a:t>Políticas agrícolas y comerciales para favorecer la producción y abasto de alimentos saludables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es-MX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宋体" charset="0"/>
                          <a:cs typeface="Times New Roman" charset="0"/>
                        </a:rPr>
                        <a:t>Promoción de actividad física en la recreación, trabajo, escuelas y transporte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es-MX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宋体" charset="0"/>
                          <a:cs typeface="Times New Roman" charset="0"/>
                        </a:rPr>
                        <a:t>Promoción y apoyo a lactancia materna y alimentación complementaria adecuadas 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>
                          <a:tab pos="228600" algn="l"/>
                        </a:tabLst>
                        <a:defRPr/>
                      </a:pPr>
                      <a:r>
                        <a:rPr kumimoji="0" lang="es-MX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宋体" charset="0"/>
                          <a:cs typeface="Times New Roman" charset="0"/>
                        </a:rPr>
                        <a:t>Prevención primaria y secundaria en el sistema de salud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es-MX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宋体" charset="0"/>
                          <a:cs typeface="Times New Roman" charset="0"/>
                        </a:rPr>
                        <a:t>Promover conciencia pública sobre la importancia de la dieta y la actividad física para la salud (medios masivos)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es-MX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宋体" charset="0"/>
                          <a:cs typeface="Times New Roman" charset="0"/>
                        </a:rPr>
                        <a:t>Orientación alimentaria y nutricional a la población</a:t>
                      </a:r>
                    </a:p>
                  </a:txBody>
                  <a:tcPr marL="81276" marR="81276" marT="45731" marB="4573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728" name="2 CuadroTexto"/>
          <p:cNvSpPr txBox="1">
            <a:spLocks noChangeArrowheads="1"/>
          </p:cNvSpPr>
          <p:nvPr/>
        </p:nvSpPr>
        <p:spPr bwMode="auto">
          <a:xfrm>
            <a:off x="515938" y="368300"/>
            <a:ext cx="111601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025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0253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0253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3600" b="1" dirty="0">
                <a:solidFill>
                  <a:schemeClr val="accent5">
                    <a:lumMod val="50000"/>
                  </a:schemeClr>
                </a:solidFill>
                <a:latin typeface="Franklin Gothic Medium Cond" panose="020B0606030402020204" pitchFamily="34" charset="0"/>
              </a:rPr>
              <a:t>Políticas de prevención de obesidad recomendadas por la ANM/UNAM/INSP</a:t>
            </a:r>
            <a:endParaRPr lang="en-US" altLang="es-MX" sz="3600" b="1" dirty="0">
              <a:solidFill>
                <a:schemeClr val="accent5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693897" y="3834217"/>
            <a:ext cx="6964680" cy="23979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/>
              <a:t>Comunicación educativa (información y motivación) para </a:t>
            </a:r>
            <a:r>
              <a:rPr lang="es-MX" sz="2400" b="1" dirty="0"/>
              <a:t>generar la voluntad de adopción </a:t>
            </a:r>
            <a:r>
              <a:rPr lang="es-MX" sz="2400" dirty="0"/>
              <a:t>de las Opciones Saludables</a:t>
            </a:r>
            <a:endParaRPr lang="es-MX" sz="2400" b="1" dirty="0"/>
          </a:p>
        </p:txBody>
      </p:sp>
      <p:sp>
        <p:nvSpPr>
          <p:cNvPr id="12" name="Elipse 11"/>
          <p:cNvSpPr/>
          <p:nvPr/>
        </p:nvSpPr>
        <p:spPr>
          <a:xfrm>
            <a:off x="693897" y="1568629"/>
            <a:ext cx="6964680" cy="22738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/>
              <a:t>Modificación del Entorno para que las Opciones Saludables sean las más </a:t>
            </a:r>
          </a:p>
          <a:p>
            <a:pPr algn="ctr"/>
            <a:r>
              <a:rPr lang="es-MX" sz="2400" b="1" dirty="0"/>
              <a:t>Disponibles y </a:t>
            </a:r>
            <a:r>
              <a:rPr lang="es-MX" sz="2400" b="1" dirty="0" err="1"/>
              <a:t>Acequibles</a:t>
            </a:r>
            <a:r>
              <a:rPr lang="es-MX" sz="2400" b="1" dirty="0"/>
              <a:t> </a:t>
            </a:r>
          </a:p>
        </p:txBody>
      </p:sp>
      <p:sp>
        <p:nvSpPr>
          <p:cNvPr id="13" name="3 CuadroTexto"/>
          <p:cNvSpPr txBox="1">
            <a:spLocks noChangeArrowheads="1"/>
          </p:cNvSpPr>
          <p:nvPr/>
        </p:nvSpPr>
        <p:spPr bwMode="auto">
          <a:xfrm>
            <a:off x="457200" y="6223900"/>
            <a:ext cx="11734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 dirty="0">
                <a:latin typeface="Franklin Gothic Medium Cond" panose="020B0606030402020204" pitchFamily="34" charset="0"/>
                <a:cs typeface="+mn-cs"/>
              </a:rPr>
              <a:t>Obesidad en México: Recomendaciones para una Política de Estado. Rivera y Col. Academia Nacional de Medicina. México 2012</a:t>
            </a:r>
          </a:p>
        </p:txBody>
      </p:sp>
    </p:spTree>
    <p:extLst>
      <p:ext uri="{BB962C8B-B14F-4D97-AF65-F5344CB8AC3E}">
        <p14:creationId xmlns:p14="http://schemas.microsoft.com/office/powerpoint/2010/main" val="19825272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/>
      <p:bldP spid="8" grpId="0" animBg="1"/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52981"/>
              </p:ext>
            </p:extLst>
          </p:nvPr>
        </p:nvGraphicFramePr>
        <p:xfrm>
          <a:off x="1905000" y="808736"/>
          <a:ext cx="9585960" cy="313105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967390">
                  <a:extLst>
                    <a:ext uri="{9D8B030D-6E8A-4147-A177-3AD203B41FA5}">
                      <a16:colId xmlns:a16="http://schemas.microsoft.com/office/drawing/2014/main" val="554456117"/>
                    </a:ext>
                  </a:extLst>
                </a:gridCol>
                <a:gridCol w="8618570">
                  <a:extLst>
                    <a:ext uri="{9D8B030D-6E8A-4147-A177-3AD203B41FA5}">
                      <a16:colId xmlns:a16="http://schemas.microsoft.com/office/drawing/2014/main" val="2536493386"/>
                    </a:ext>
                  </a:extLst>
                </a:gridCol>
              </a:tblGrid>
              <a:tr h="5213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rgbClr val="00206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N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Normar el etiquetado nutrimental y declaraciones </a:t>
                      </a:r>
                      <a:r>
                        <a:rPr lang="es-ES" sz="1700" b="0" dirty="0">
                          <a:effectLst/>
                          <a:latin typeface="Franklin Gothic Medium Cond" panose="020B0606030402020204" pitchFamily="34" charset="0"/>
                        </a:rPr>
                        <a:t>de propiedades de alimentos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686805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rgbClr val="00206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O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Ofertar alimentos saludables y establecer normas en instituciones públicas y otros entornos 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955727"/>
                  </a:ext>
                </a:extLst>
              </a:tr>
              <a:tr h="446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rgbClr val="00206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U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Usar herramientas </a:t>
                      </a:r>
                      <a:r>
                        <a:rPr lang="es-ES_tradnl" sz="1700" b="0" dirty="0" err="1">
                          <a:effectLst/>
                          <a:latin typeface="Franklin Gothic Medium Cond" panose="020B0606030402020204" pitchFamily="34" charset="0"/>
                        </a:rPr>
                        <a:t>econ</a:t>
                      </a:r>
                      <a:r>
                        <a:rPr lang="es-ES" sz="1700" b="0" dirty="0" err="1">
                          <a:effectLst/>
                          <a:latin typeface="Franklin Gothic Medium Cond" panose="020B0606030402020204" pitchFamily="34" charset="0"/>
                        </a:rPr>
                        <a:t>ómicas</a:t>
                      </a:r>
                      <a:r>
                        <a:rPr lang="es-ES" sz="1700" b="0" dirty="0">
                          <a:effectLst/>
                          <a:latin typeface="Franklin Gothic Medium Cond" panose="020B0606030402020204" pitchFamily="34" charset="0"/>
                        </a:rPr>
                        <a:t>: asequibilidad e </a:t>
                      </a:r>
                      <a:r>
                        <a:rPr lang="es-ES" sz="1700" b="0">
                          <a:effectLst/>
                          <a:latin typeface="Franklin Gothic Medium Cond" panose="020B0606030402020204" pitchFamily="34" charset="0"/>
                        </a:rPr>
                        <a:t>incentivos </a:t>
                      </a:r>
                      <a:r>
                        <a:rPr lang="es-ES" sz="1700" b="0" smtClean="0">
                          <a:effectLst/>
                          <a:latin typeface="Franklin Gothic Medium Cond" panose="020B0606030402020204" pitchFamily="34" charset="0"/>
                        </a:rPr>
                        <a:t>para la </a:t>
                      </a:r>
                      <a:r>
                        <a:rPr lang="es-ES" sz="1700" b="0" dirty="0">
                          <a:effectLst/>
                          <a:latin typeface="Franklin Gothic Medium Cond" panose="020B0606030402020204" pitchFamily="34" charset="0"/>
                        </a:rPr>
                        <a:t>compra de alimentos sanos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123821"/>
                  </a:ext>
                </a:extLst>
              </a:tr>
              <a:tr h="419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rgbClr val="00206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R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b="0" dirty="0">
                          <a:effectLst/>
                          <a:latin typeface="Franklin Gothic Medium Cond" panose="020B0606030402020204" pitchFamily="34" charset="0"/>
                        </a:rPr>
                        <a:t>Restringir publicidad de alimentos y bebidas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599598"/>
                  </a:ext>
                </a:extLst>
              </a:tr>
              <a:tr h="4850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rgbClr val="00206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I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Incentivar la calidad nutrimental del suministro de alimentos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696851"/>
                  </a:ext>
                </a:extLst>
              </a:tr>
              <a:tr h="504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rgbClr val="00206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S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Sentar reglas e incentivos para entorno saludable en puntos de venta y servicios de alimentos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865018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219274"/>
              </p:ext>
            </p:extLst>
          </p:nvPr>
        </p:nvGraphicFramePr>
        <p:xfrm>
          <a:off x="1905000" y="3822227"/>
          <a:ext cx="9585960" cy="215265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908761">
                  <a:extLst>
                    <a:ext uri="{9D8B030D-6E8A-4147-A177-3AD203B41FA5}">
                      <a16:colId xmlns:a16="http://schemas.microsoft.com/office/drawing/2014/main" val="458706003"/>
                    </a:ext>
                  </a:extLst>
                </a:gridCol>
                <a:gridCol w="8677199">
                  <a:extLst>
                    <a:ext uri="{9D8B030D-6E8A-4147-A177-3AD203B41FA5}">
                      <a16:colId xmlns:a16="http://schemas.microsoft.com/office/drawing/2014/main" val="1289025453"/>
                    </a:ext>
                  </a:extLst>
                </a:gridCol>
              </a:tblGrid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H</a:t>
                      </a:r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8B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b="0" dirty="0">
                          <a:effectLst/>
                          <a:latin typeface="Franklin Gothic Medium Cond" panose="020B0606030402020204" pitchFamily="34" charset="0"/>
                        </a:rPr>
                        <a:t>Habilitar políticas y acciones en el sistema alimentario para favorecer la disponibilidad</a:t>
                      </a:r>
                      <a:r>
                        <a:rPr lang="es-ES" sz="1700" b="0" baseline="0" dirty="0">
                          <a:effectLst/>
                          <a:latin typeface="Franklin Gothic Medium Cond" panose="020B0606030402020204" pitchFamily="34" charset="0"/>
                        </a:rPr>
                        <a:t> y asequibilidad </a:t>
                      </a:r>
                      <a:r>
                        <a:rPr lang="es-ES" sz="1700" b="0" dirty="0">
                          <a:effectLst/>
                          <a:latin typeface="Franklin Gothic Medium Cond" panose="020B0606030402020204" pitchFamily="34" charset="0"/>
                        </a:rPr>
                        <a:t>de alimentos saludables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8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644994"/>
                  </a:ext>
                </a:extLst>
              </a:tr>
              <a:tr h="4058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I</a:t>
                      </a:r>
                      <a:endParaRPr lang="en-US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Informar </a:t>
                      </a:r>
                      <a:r>
                        <a:rPr lang="es-ES" sz="1700" b="0" dirty="0">
                          <a:effectLst/>
                          <a:latin typeface="Franklin Gothic Medium Cond" panose="020B0606030402020204" pitchFamily="34" charset="0"/>
                        </a:rPr>
                        <a:t>y concientizar a la población sobre alimentación y nutrición saludables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b="0" dirty="0">
                          <a:effectLst/>
                          <a:latin typeface="Franklin Gothic Medium Cond" panose="020B0606030402020204" pitchFamily="34" charset="0"/>
                        </a:rPr>
                        <a:t> 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07087"/>
                  </a:ext>
                </a:extLst>
              </a:tr>
              <a:tr h="412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N</a:t>
                      </a:r>
                      <a:endParaRPr lang="en-US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 dirty="0" err="1">
                          <a:effectLst/>
                          <a:latin typeface="Franklin Gothic Medium Cond" panose="020B0606030402020204" pitchFamily="34" charset="0"/>
                        </a:rPr>
                        <a:t>Nutrici</a:t>
                      </a:r>
                      <a:r>
                        <a:rPr lang="es-ES" sz="1700" b="0" dirty="0" err="1">
                          <a:effectLst/>
                          <a:latin typeface="Franklin Gothic Medium Cond" panose="020B0606030402020204" pitchFamily="34" charset="0"/>
                        </a:rPr>
                        <a:t>ón</a:t>
                      </a:r>
                      <a:r>
                        <a:rPr lang="es-ES" sz="1700" b="0" dirty="0">
                          <a:effectLst/>
                          <a:latin typeface="Franklin Gothic Medium Cond" panose="020B0606030402020204" pitchFamily="34" charset="0"/>
                        </a:rPr>
                        <a:t> en el ciclo de vida mediante consejería en atención primaria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031569"/>
                  </a:ext>
                </a:extLst>
              </a:tr>
              <a:tr h="324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G</a:t>
                      </a:r>
                      <a:endParaRPr lang="en-US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b="0" dirty="0">
                          <a:effectLst/>
                          <a:latin typeface="Franklin Gothic Medium Cond" panose="020B0606030402020204" pitchFamily="34" charset="0"/>
                        </a:rPr>
                        <a:t>Generar competencias y habilidades en nutrición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751995"/>
                  </a:ext>
                </a:extLst>
              </a:tr>
            </a:tbl>
          </a:graphicData>
        </a:graphic>
      </p:graphicFrame>
      <p:pic>
        <p:nvPicPr>
          <p:cNvPr id="4" name="Picture 13">
            <a:extLst>
              <a:ext uri="{FF2B5EF4-FFF2-40B4-BE49-F238E27FC236}">
                <a16:creationId xmlns:a16="http://schemas.microsoft.com/office/drawing/2014/main" id="{FB3E18E7-C2D6-5A4E-A594-5CC5F99DA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320" y="6173470"/>
            <a:ext cx="3291840" cy="50309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46760" y="189101"/>
            <a:ext cx="10942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Demi Cond" panose="020B0706030402020204" pitchFamily="34" charset="0"/>
              </a:rPr>
              <a:t>El Marco Nourishing del </a:t>
            </a:r>
            <a:r>
              <a:rPr lang="en-US" sz="2400" dirty="0" err="1">
                <a:latin typeface="Franklin Gothic Demi Cond" panose="020B0706030402020204" pitchFamily="34" charset="0"/>
              </a:rPr>
              <a:t>Fondo</a:t>
            </a:r>
            <a:r>
              <a:rPr lang="en-US" sz="2400" dirty="0">
                <a:latin typeface="Franklin Gothic Demi Cond" panose="020B0706030402020204" pitchFamily="34" charset="0"/>
              </a:rPr>
              <a:t> Mundial Internacional para </a:t>
            </a:r>
            <a:r>
              <a:rPr lang="en-US" sz="2400" dirty="0" err="1">
                <a:latin typeface="Franklin Gothic Demi Cond" panose="020B0706030402020204" pitchFamily="34" charset="0"/>
              </a:rPr>
              <a:t>Investigación</a:t>
            </a:r>
            <a:r>
              <a:rPr lang="en-US" sz="2400" dirty="0">
                <a:latin typeface="Franklin Gothic Demi Cond" panose="020B0706030402020204" pitchFamily="34" charset="0"/>
              </a:rPr>
              <a:t> </a:t>
            </a:r>
            <a:r>
              <a:rPr lang="en-US" sz="2400" dirty="0" err="1">
                <a:latin typeface="Franklin Gothic Demi Cond" panose="020B0706030402020204" pitchFamily="34" charset="0"/>
              </a:rPr>
              <a:t>en</a:t>
            </a:r>
            <a:r>
              <a:rPr lang="en-US" sz="2400" dirty="0">
                <a:latin typeface="Franklin Gothic Demi Cond" panose="020B0706030402020204" pitchFamily="34" charset="0"/>
              </a:rPr>
              <a:t> Cancer 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82303" y="3796101"/>
            <a:ext cx="1383583" cy="584775"/>
          </a:xfrm>
          <a:prstGeom prst="rect">
            <a:avLst/>
          </a:prstGeom>
          <a:solidFill>
            <a:srgbClr val="D4E8BA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</a:rPr>
              <a:t>SISTEMA </a:t>
            </a: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</a:rPr>
              <a:t>ALIMENTARIO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82304" y="4425109"/>
            <a:ext cx="1403140" cy="15332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Franklin Gothic Medium Cond" panose="020B0606030402020204" pitchFamily="34" charset="0"/>
              </a:rPr>
              <a:t>COMUNICA-</a:t>
            </a:r>
          </a:p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Franklin Gothic Medium Cond" panose="020B0606030402020204" pitchFamily="34" charset="0"/>
              </a:rPr>
              <a:t>CION PARA </a:t>
            </a:r>
          </a:p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Franklin Gothic Medium Cond" panose="020B0606030402020204" pitchFamily="34" charset="0"/>
              </a:rPr>
              <a:t>CAMBIO DE</a:t>
            </a:r>
          </a:p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Franklin Gothic Medium Cond" panose="020B0606030402020204" pitchFamily="34" charset="0"/>
              </a:rPr>
              <a:t>COMPORTA-</a:t>
            </a:r>
          </a:p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latin typeface="Franklin Gothic Medium Cond" panose="020B0606030402020204" pitchFamily="34" charset="0"/>
              </a:rPr>
              <a:t>MIENTO</a:t>
            </a:r>
            <a:endParaRPr lang="en-US" sz="1600" b="1" dirty="0">
              <a:solidFill>
                <a:schemeClr val="accent2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82303" y="827991"/>
            <a:ext cx="1383584" cy="2923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AMBIENTE </a:t>
            </a:r>
          </a:p>
          <a:p>
            <a:r>
              <a:rPr lang="en-US" sz="1600" b="1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ALIMENTARIO</a:t>
            </a:r>
          </a:p>
          <a:p>
            <a:endParaRPr lang="en-US" sz="1600" b="1" dirty="0">
              <a:solidFill>
                <a:schemeClr val="accent6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endParaRPr lang="en-US" sz="1600" b="1" dirty="0">
              <a:solidFill>
                <a:schemeClr val="accent6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endParaRPr lang="en-US" sz="1600" b="1" dirty="0">
              <a:solidFill>
                <a:schemeClr val="accent6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endParaRPr lang="en-US" sz="1600" b="1" dirty="0">
              <a:solidFill>
                <a:schemeClr val="accent6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endParaRPr lang="en-US" sz="1600" b="1" dirty="0">
              <a:solidFill>
                <a:schemeClr val="accent6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endParaRPr lang="en-US" sz="1600" b="1" dirty="0">
              <a:solidFill>
                <a:schemeClr val="accent6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endParaRPr lang="en-US" sz="1600" b="1" dirty="0">
              <a:solidFill>
                <a:schemeClr val="accent6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endParaRPr lang="en-US" sz="1600" b="1" dirty="0">
              <a:solidFill>
                <a:schemeClr val="accent6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endParaRPr lang="en-US" sz="1600" b="1" dirty="0">
              <a:solidFill>
                <a:schemeClr val="accent6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endParaRPr lang="en-US" sz="800" b="1" dirty="0">
              <a:solidFill>
                <a:schemeClr val="accent6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25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017E2C4-CEC4-914C-AC23-1040C9EB60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26150"/>
              </p:ext>
            </p:extLst>
          </p:nvPr>
        </p:nvGraphicFramePr>
        <p:xfrm>
          <a:off x="15240" y="118534"/>
          <a:ext cx="11826240" cy="632779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12298">
                  <a:extLst>
                    <a:ext uri="{9D8B030D-6E8A-4147-A177-3AD203B41FA5}">
                      <a16:colId xmlns:a16="http://schemas.microsoft.com/office/drawing/2014/main" val="382530383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136377703"/>
                    </a:ext>
                  </a:extLst>
                </a:gridCol>
                <a:gridCol w="3815862">
                  <a:extLst>
                    <a:ext uri="{9D8B030D-6E8A-4147-A177-3AD203B41FA5}">
                      <a16:colId xmlns:a16="http://schemas.microsoft.com/office/drawing/2014/main" val="2356876202"/>
                    </a:ext>
                  </a:extLst>
                </a:gridCol>
                <a:gridCol w="4754880">
                  <a:extLst>
                    <a:ext uri="{9D8B030D-6E8A-4147-A177-3AD203B41FA5}">
                      <a16:colId xmlns:a16="http://schemas.microsoft.com/office/drawing/2014/main" val="9693136"/>
                    </a:ext>
                  </a:extLst>
                </a:gridCol>
              </a:tblGrid>
              <a:tr h="3016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400" dirty="0">
                          <a:effectLst/>
                          <a:latin typeface="Franklin Gothic Medium Cond" panose="020B06060304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700" b="1" dirty="0">
                          <a:effectLst/>
                          <a:latin typeface="Franklin Gothic Medium Cond" panose="020B0606030402020204" pitchFamily="34" charset="0"/>
                        </a:rPr>
                        <a:t>Acciones de Política</a:t>
                      </a: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700" b="1" dirty="0">
                          <a:effectLst/>
                          <a:latin typeface="Franklin Gothic Medium Cond" panose="020B0606030402020204" pitchFamily="34" charset="0"/>
                        </a:rPr>
                        <a:t>Acciones en México</a:t>
                      </a: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700" b="1" dirty="0">
                          <a:effectLst/>
                          <a:latin typeface="Franklin Gothic Medium Cond" panose="020B0606030402020204" pitchFamily="34" charset="0"/>
                        </a:rPr>
                        <a:t>Lo que  falta por hacer </a:t>
                      </a: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007723"/>
                  </a:ext>
                </a:extLst>
              </a:tr>
              <a:tr h="820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rgbClr val="00206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N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1" kern="1200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Normar el etiquetado nutrimental y declaraciones </a:t>
                      </a:r>
                      <a:r>
                        <a:rPr lang="es-ES" sz="1700" b="1" kern="1200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de propiedades de alimentos</a:t>
                      </a:r>
                      <a:endParaRPr lang="en-US" sz="1700" b="1" kern="1200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 kern="1200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Etiquetado frontal (sistema GDA) poco entendible</a:t>
                      </a:r>
                      <a:endParaRPr lang="en-US" sz="1700" b="0" kern="1200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700" b="0" kern="1200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Nivel permitido de azúcar (90gr) muy superior a recomendaciones de OMS  </a:t>
                      </a:r>
                      <a:endParaRPr lang="en-US" sz="1700" b="0" kern="1200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 kern="1200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Etiquetado de fácil comprensión (de advertencia) y utilizar límite de  consumo máximo de azúcares en 25-50 gr/2000 Kcal (OMS) </a:t>
                      </a:r>
                      <a:endParaRPr lang="en-US" sz="1700" b="0" kern="1200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 kern="1200" dirty="0"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Declaración de calorías en menús</a:t>
                      </a:r>
                      <a:endParaRPr lang="en-US" sz="1700" b="0" kern="1200" dirty="0"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679946"/>
                  </a:ext>
                </a:extLst>
              </a:tr>
              <a:tr h="7156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rgbClr val="00206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O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823382"/>
                  </a:ext>
                </a:extLst>
              </a:tr>
              <a:tr h="8825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rgbClr val="00206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U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42787"/>
                  </a:ext>
                </a:extLst>
              </a:tr>
              <a:tr h="1033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rgbClr val="00206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R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b="1" dirty="0"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487436"/>
                  </a:ext>
                </a:extLst>
              </a:tr>
              <a:tr h="11010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rgbClr val="00206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I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b="1" dirty="0"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519286"/>
                  </a:ext>
                </a:extLst>
              </a:tr>
              <a:tr h="11844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rgbClr val="00206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S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63595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44FF6FE-C815-D14D-998E-2D3EEAD0D929}"/>
              </a:ext>
            </a:extLst>
          </p:cNvPr>
          <p:cNvSpPr txBox="1"/>
          <p:nvPr/>
        </p:nvSpPr>
        <p:spPr>
          <a:xfrm>
            <a:off x="11941078" y="503584"/>
            <a:ext cx="1339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Franklin Gothic Medium Cond" panose="020B0606030402020204" pitchFamily="34" charset="0"/>
              </a:rPr>
              <a:t>MONITOREO</a:t>
            </a:r>
          </a:p>
          <a:p>
            <a:pPr algn="ctr"/>
            <a:r>
              <a:rPr lang="en-US" b="1" dirty="0">
                <a:latin typeface="Franklin Gothic Medium Cond" panose="020B0606030402020204" pitchFamily="34" charset="0"/>
              </a:rPr>
              <a:t> Y</a:t>
            </a:r>
          </a:p>
          <a:p>
            <a:pPr algn="ctr"/>
            <a:r>
              <a:rPr lang="en-US" b="1" dirty="0">
                <a:latin typeface="Franklin Gothic Medium Cond" panose="020B0606030402020204" pitchFamily="34" charset="0"/>
              </a:rPr>
              <a:t> EVALUACI</a:t>
            </a:r>
            <a:r>
              <a:rPr lang="es-ES" b="1" dirty="0">
                <a:latin typeface="Franklin Gothic Medium Cond" panose="020B0606030402020204" pitchFamily="34" charset="0"/>
              </a:rPr>
              <a:t>ÓN</a:t>
            </a:r>
            <a:endParaRPr lang="en-US" b="1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6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017E2C4-CEC4-914C-AC23-1040C9EB60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561248"/>
              </p:ext>
            </p:extLst>
          </p:nvPr>
        </p:nvGraphicFramePr>
        <p:xfrm>
          <a:off x="15240" y="118534"/>
          <a:ext cx="11826240" cy="644385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12298">
                  <a:extLst>
                    <a:ext uri="{9D8B030D-6E8A-4147-A177-3AD203B41FA5}">
                      <a16:colId xmlns:a16="http://schemas.microsoft.com/office/drawing/2014/main" val="382530383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136377703"/>
                    </a:ext>
                  </a:extLst>
                </a:gridCol>
                <a:gridCol w="3815862">
                  <a:extLst>
                    <a:ext uri="{9D8B030D-6E8A-4147-A177-3AD203B41FA5}">
                      <a16:colId xmlns:a16="http://schemas.microsoft.com/office/drawing/2014/main" val="2356876202"/>
                    </a:ext>
                  </a:extLst>
                </a:gridCol>
                <a:gridCol w="4754880">
                  <a:extLst>
                    <a:ext uri="{9D8B030D-6E8A-4147-A177-3AD203B41FA5}">
                      <a16:colId xmlns:a16="http://schemas.microsoft.com/office/drawing/2014/main" val="9693136"/>
                    </a:ext>
                  </a:extLst>
                </a:gridCol>
              </a:tblGrid>
              <a:tr h="3016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400" dirty="0">
                          <a:effectLst/>
                          <a:latin typeface="Franklin Gothic Medium Cond" panose="020B06060304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700" b="1" dirty="0">
                          <a:effectLst/>
                          <a:latin typeface="Franklin Gothic Medium Cond" panose="020B0606030402020204" pitchFamily="34" charset="0"/>
                        </a:rPr>
                        <a:t>Acciones de Política</a:t>
                      </a: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700" b="1" dirty="0">
                          <a:effectLst/>
                          <a:latin typeface="Franklin Gothic Medium Cond" panose="020B0606030402020204" pitchFamily="34" charset="0"/>
                        </a:rPr>
                        <a:t>Acciones en México</a:t>
                      </a: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700" b="1" dirty="0">
                          <a:effectLst/>
                          <a:latin typeface="Franklin Gothic Medium Cond" panose="020B0606030402020204" pitchFamily="34" charset="0"/>
                        </a:rPr>
                        <a:t>Lo que  falta por hacer </a:t>
                      </a: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007723"/>
                  </a:ext>
                </a:extLst>
              </a:tr>
              <a:tr h="820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rgbClr val="00206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N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1" dirty="0">
                          <a:effectLst/>
                          <a:latin typeface="Franklin Gothic Medium Cond" panose="020B0606030402020204" pitchFamily="34" charset="0"/>
                        </a:rPr>
                        <a:t>Normar el etiquetado nutrimental y declaraciones </a:t>
                      </a:r>
                      <a:r>
                        <a:rPr lang="es-ES" sz="1700" b="1" dirty="0">
                          <a:effectLst/>
                          <a:latin typeface="Franklin Gothic Medium Cond" panose="020B0606030402020204" pitchFamily="34" charset="0"/>
                        </a:rPr>
                        <a:t>de propiedades de alimentos</a:t>
                      </a: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Etiquetado frontal (sistema GDA) poco entendible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Nivel permitido de azúcar (90gr)</a:t>
                      </a:r>
                      <a:r>
                        <a:rPr lang="es-ES_tradnl" sz="1700" b="0" baseline="0" dirty="0">
                          <a:effectLst/>
                          <a:latin typeface="Franklin Gothic Medium Cond" panose="020B0606030402020204" pitchFamily="34" charset="0"/>
                        </a:rPr>
                        <a:t> </a:t>
                      </a: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muy superior</a:t>
                      </a:r>
                      <a:r>
                        <a:rPr lang="es-ES_tradnl" sz="1700" b="0" baseline="0" dirty="0">
                          <a:effectLst/>
                          <a:latin typeface="Franklin Gothic Medium Cond" panose="020B0606030402020204" pitchFamily="34" charset="0"/>
                        </a:rPr>
                        <a:t> a recomendaciones de OMS </a:t>
                      </a: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 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Etiquetado de fácil comprensión</a:t>
                      </a:r>
                      <a:r>
                        <a:rPr lang="es-ES_tradnl" sz="1700" b="0" baseline="0" dirty="0">
                          <a:effectLst/>
                          <a:latin typeface="Franklin Gothic Medium Cond" panose="020B0606030402020204" pitchFamily="34" charset="0"/>
                        </a:rPr>
                        <a:t> (de advertencia) </a:t>
                      </a: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y utilizar límite de  </a:t>
                      </a:r>
                      <a:r>
                        <a:rPr lang="es-ES_tradnl" sz="1700" b="0" baseline="0" dirty="0">
                          <a:effectLst/>
                          <a:latin typeface="Franklin Gothic Medium Cond" panose="020B0606030402020204" pitchFamily="34" charset="0"/>
                        </a:rPr>
                        <a:t>consumo </a:t>
                      </a: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máximo</a:t>
                      </a:r>
                      <a:r>
                        <a:rPr lang="es-ES_tradnl" sz="1700" b="0" baseline="0" dirty="0">
                          <a:effectLst/>
                          <a:latin typeface="Franklin Gothic Medium Cond" panose="020B0606030402020204" pitchFamily="34" charset="0"/>
                        </a:rPr>
                        <a:t> de azúcares en 25-50 gr/2000 Kcal (OMS) 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Declaración de calorías en menús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679946"/>
                  </a:ext>
                </a:extLst>
              </a:tr>
              <a:tr h="7156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rgbClr val="00206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O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1" dirty="0" smtClean="0">
                          <a:effectLst/>
                          <a:latin typeface="Franklin Gothic Medium Cond" panose="020B0606030402020204" pitchFamily="34" charset="0"/>
                        </a:rPr>
                        <a:t>Ofertar alimentos y bebidas saludables en instituciones p</a:t>
                      </a:r>
                      <a:r>
                        <a:rPr lang="es-ES" sz="1700" b="1" dirty="0" err="1" smtClean="0">
                          <a:effectLst/>
                          <a:latin typeface="Franklin Gothic Medium Cond" panose="020B0606030402020204" pitchFamily="34" charset="0"/>
                        </a:rPr>
                        <a:t>úblicas</a:t>
                      </a:r>
                      <a:r>
                        <a:rPr lang="es-ES" sz="1700" b="1" dirty="0" smtClean="0">
                          <a:effectLst/>
                          <a:latin typeface="Franklin Gothic Medium Cond" panose="020B0606030402020204" pitchFamily="34" charset="0"/>
                        </a:rPr>
                        <a:t> y otros entornos</a:t>
                      </a: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Regulaciones de alimentos de consumo escolar (restricciones de bebidas y  alimentos no saludables)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Asegurar correcta implementación de regulaciones en escuelas (capacitación y rendición cuentas)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 baseline="0" dirty="0">
                          <a:effectLst/>
                          <a:latin typeface="Franklin Gothic Medium Cond" panose="020B0606030402020204" pitchFamily="34" charset="0"/>
                        </a:rPr>
                        <a:t> </a:t>
                      </a: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Regulaciones</a:t>
                      </a:r>
                      <a:r>
                        <a:rPr lang="es-ES_tradnl" sz="1700" b="0" baseline="0" dirty="0">
                          <a:effectLst/>
                          <a:latin typeface="Franklin Gothic Medium Cond" panose="020B0606030402020204" pitchFamily="34" charset="0"/>
                        </a:rPr>
                        <a:t> en guarderías, hospitales, </a:t>
                      </a:r>
                      <a:r>
                        <a:rPr lang="es-ES_tradnl" sz="1700" b="0" baseline="0" dirty="0" err="1">
                          <a:effectLst/>
                          <a:latin typeface="Franklin Gothic Medium Cond" panose="020B0606030402020204" pitchFamily="34" charset="0"/>
                        </a:rPr>
                        <a:t>etc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823382"/>
                  </a:ext>
                </a:extLst>
              </a:tr>
              <a:tr h="8825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rgbClr val="00206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U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42787"/>
                  </a:ext>
                </a:extLst>
              </a:tr>
              <a:tr h="1033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rgbClr val="00206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R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b="1" dirty="0"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487436"/>
                  </a:ext>
                </a:extLst>
              </a:tr>
              <a:tr h="11010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rgbClr val="00206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I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b="1" dirty="0"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519286"/>
                  </a:ext>
                </a:extLst>
              </a:tr>
              <a:tr h="11844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rgbClr val="00206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S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63595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44FF6FE-C815-D14D-998E-2D3EEAD0D929}"/>
              </a:ext>
            </a:extLst>
          </p:cNvPr>
          <p:cNvSpPr txBox="1"/>
          <p:nvPr/>
        </p:nvSpPr>
        <p:spPr>
          <a:xfrm>
            <a:off x="11941078" y="503584"/>
            <a:ext cx="1339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Franklin Gothic Medium Cond" panose="020B0606030402020204" pitchFamily="34" charset="0"/>
              </a:rPr>
              <a:t>MONITOREO</a:t>
            </a:r>
          </a:p>
          <a:p>
            <a:pPr algn="ctr"/>
            <a:r>
              <a:rPr lang="en-US" b="1" dirty="0">
                <a:latin typeface="Franklin Gothic Medium Cond" panose="020B0606030402020204" pitchFamily="34" charset="0"/>
              </a:rPr>
              <a:t> Y</a:t>
            </a:r>
          </a:p>
          <a:p>
            <a:pPr algn="ctr"/>
            <a:r>
              <a:rPr lang="en-US" b="1" dirty="0">
                <a:latin typeface="Franklin Gothic Medium Cond" panose="020B0606030402020204" pitchFamily="34" charset="0"/>
              </a:rPr>
              <a:t> EVALUACI</a:t>
            </a:r>
            <a:r>
              <a:rPr lang="es-ES" b="1" dirty="0">
                <a:latin typeface="Franklin Gothic Medium Cond" panose="020B0606030402020204" pitchFamily="34" charset="0"/>
              </a:rPr>
              <a:t>ÓN</a:t>
            </a:r>
            <a:endParaRPr lang="en-US" b="1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08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017E2C4-CEC4-914C-AC23-1040C9EB60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297128"/>
              </p:ext>
            </p:extLst>
          </p:nvPr>
        </p:nvGraphicFramePr>
        <p:xfrm>
          <a:off x="15240" y="118534"/>
          <a:ext cx="11826240" cy="644385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12298">
                  <a:extLst>
                    <a:ext uri="{9D8B030D-6E8A-4147-A177-3AD203B41FA5}">
                      <a16:colId xmlns:a16="http://schemas.microsoft.com/office/drawing/2014/main" val="382530383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136377703"/>
                    </a:ext>
                  </a:extLst>
                </a:gridCol>
                <a:gridCol w="3815862">
                  <a:extLst>
                    <a:ext uri="{9D8B030D-6E8A-4147-A177-3AD203B41FA5}">
                      <a16:colId xmlns:a16="http://schemas.microsoft.com/office/drawing/2014/main" val="2356876202"/>
                    </a:ext>
                  </a:extLst>
                </a:gridCol>
                <a:gridCol w="4754880">
                  <a:extLst>
                    <a:ext uri="{9D8B030D-6E8A-4147-A177-3AD203B41FA5}">
                      <a16:colId xmlns:a16="http://schemas.microsoft.com/office/drawing/2014/main" val="9693136"/>
                    </a:ext>
                  </a:extLst>
                </a:gridCol>
              </a:tblGrid>
              <a:tr h="3016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400" dirty="0">
                          <a:effectLst/>
                          <a:latin typeface="Franklin Gothic Medium Cond" panose="020B06060304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700" b="1" dirty="0">
                          <a:effectLst/>
                          <a:latin typeface="Franklin Gothic Medium Cond" panose="020B0606030402020204" pitchFamily="34" charset="0"/>
                        </a:rPr>
                        <a:t>Acciones de Política</a:t>
                      </a: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700" b="1" dirty="0">
                          <a:effectLst/>
                          <a:latin typeface="Franklin Gothic Medium Cond" panose="020B0606030402020204" pitchFamily="34" charset="0"/>
                        </a:rPr>
                        <a:t>Acciones en México</a:t>
                      </a: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700" b="1" dirty="0">
                          <a:effectLst/>
                          <a:latin typeface="Franklin Gothic Medium Cond" panose="020B0606030402020204" pitchFamily="34" charset="0"/>
                        </a:rPr>
                        <a:t>Lo que  falta por hacer </a:t>
                      </a: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007723"/>
                  </a:ext>
                </a:extLst>
              </a:tr>
              <a:tr h="820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rgbClr val="00206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N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1" dirty="0">
                          <a:effectLst/>
                          <a:latin typeface="Franklin Gothic Medium Cond" panose="020B0606030402020204" pitchFamily="34" charset="0"/>
                        </a:rPr>
                        <a:t>Normar el etiquetado nutrimental y declaraciones </a:t>
                      </a:r>
                      <a:r>
                        <a:rPr lang="es-ES" sz="1700" b="1" dirty="0">
                          <a:effectLst/>
                          <a:latin typeface="Franklin Gothic Medium Cond" panose="020B0606030402020204" pitchFamily="34" charset="0"/>
                        </a:rPr>
                        <a:t>de propiedades de alimentos</a:t>
                      </a: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Etiquetado frontal (sistema GDA) poco entendible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Nivel permitido de azúcar (90gr)</a:t>
                      </a:r>
                      <a:r>
                        <a:rPr lang="es-ES_tradnl" sz="1700" b="0" baseline="0" dirty="0">
                          <a:effectLst/>
                          <a:latin typeface="Franklin Gothic Medium Cond" panose="020B0606030402020204" pitchFamily="34" charset="0"/>
                        </a:rPr>
                        <a:t> </a:t>
                      </a: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muy superior</a:t>
                      </a:r>
                      <a:r>
                        <a:rPr lang="es-ES_tradnl" sz="1700" b="0" baseline="0" dirty="0">
                          <a:effectLst/>
                          <a:latin typeface="Franklin Gothic Medium Cond" panose="020B0606030402020204" pitchFamily="34" charset="0"/>
                        </a:rPr>
                        <a:t> a recomendaciones de OMS </a:t>
                      </a: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 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Etiquetado de fácil comprensión</a:t>
                      </a:r>
                      <a:r>
                        <a:rPr lang="es-ES_tradnl" sz="1700" b="0" baseline="0" dirty="0">
                          <a:effectLst/>
                          <a:latin typeface="Franklin Gothic Medium Cond" panose="020B0606030402020204" pitchFamily="34" charset="0"/>
                        </a:rPr>
                        <a:t> (de advertencia) </a:t>
                      </a: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y utilizar límite de  </a:t>
                      </a:r>
                      <a:r>
                        <a:rPr lang="es-ES_tradnl" sz="1700" b="0" baseline="0" dirty="0">
                          <a:effectLst/>
                          <a:latin typeface="Franklin Gothic Medium Cond" panose="020B0606030402020204" pitchFamily="34" charset="0"/>
                        </a:rPr>
                        <a:t>consumo </a:t>
                      </a: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máximo</a:t>
                      </a:r>
                      <a:r>
                        <a:rPr lang="es-ES_tradnl" sz="1700" b="0" baseline="0" dirty="0">
                          <a:effectLst/>
                          <a:latin typeface="Franklin Gothic Medium Cond" panose="020B0606030402020204" pitchFamily="34" charset="0"/>
                        </a:rPr>
                        <a:t> de azúcares en 25-50 gr/2000 Kcal (OMS) 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Declaración de calorías en menús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679946"/>
                  </a:ext>
                </a:extLst>
              </a:tr>
              <a:tr h="7156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rgbClr val="00206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O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1" dirty="0">
                          <a:effectLst/>
                          <a:latin typeface="Franklin Gothic Medium Cond" panose="020B0606030402020204" pitchFamily="34" charset="0"/>
                        </a:rPr>
                        <a:t>Ofertar alimentos y bebidas saludables en instituciones p</a:t>
                      </a:r>
                      <a:r>
                        <a:rPr lang="es-ES" sz="1700" b="1" dirty="0" err="1">
                          <a:effectLst/>
                          <a:latin typeface="Franklin Gothic Medium Cond" panose="020B0606030402020204" pitchFamily="34" charset="0"/>
                        </a:rPr>
                        <a:t>úblicas</a:t>
                      </a:r>
                      <a:r>
                        <a:rPr lang="es-ES" sz="1700" b="1" dirty="0">
                          <a:effectLst/>
                          <a:latin typeface="Franklin Gothic Medium Cond" panose="020B0606030402020204" pitchFamily="34" charset="0"/>
                        </a:rPr>
                        <a:t> y otros entornos</a:t>
                      </a: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Regulaciones de alimentos de consumo escolar (restricciones de bebidas y  alimentos no saludables)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Asegurar correcta implementación de regulaciones en escuelas (capacitación y rendición cuentas)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 baseline="0" dirty="0">
                          <a:effectLst/>
                          <a:latin typeface="Franklin Gothic Medium Cond" panose="020B0606030402020204" pitchFamily="34" charset="0"/>
                        </a:rPr>
                        <a:t> </a:t>
                      </a: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Regulaciones</a:t>
                      </a:r>
                      <a:r>
                        <a:rPr lang="es-ES_tradnl" sz="1700" b="0" baseline="0" dirty="0">
                          <a:effectLst/>
                          <a:latin typeface="Franklin Gothic Medium Cond" panose="020B0606030402020204" pitchFamily="34" charset="0"/>
                        </a:rPr>
                        <a:t> en guarderías, hospitales, </a:t>
                      </a:r>
                      <a:r>
                        <a:rPr lang="es-ES_tradnl" sz="1700" b="0" baseline="0" dirty="0" err="1">
                          <a:effectLst/>
                          <a:latin typeface="Franklin Gothic Medium Cond" panose="020B0606030402020204" pitchFamily="34" charset="0"/>
                        </a:rPr>
                        <a:t>etc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823382"/>
                  </a:ext>
                </a:extLst>
              </a:tr>
              <a:tr h="8825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rgbClr val="00206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U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1" dirty="0">
                          <a:effectLst/>
                          <a:latin typeface="Franklin Gothic Medium Cond" panose="020B0606030402020204" pitchFamily="34" charset="0"/>
                        </a:rPr>
                        <a:t>Usar herramientas </a:t>
                      </a:r>
                      <a:r>
                        <a:rPr lang="es-ES_tradnl" sz="1700" b="1" dirty="0" err="1">
                          <a:effectLst/>
                          <a:latin typeface="Franklin Gothic Medium Cond" panose="020B0606030402020204" pitchFamily="34" charset="0"/>
                        </a:rPr>
                        <a:t>econ</a:t>
                      </a:r>
                      <a:r>
                        <a:rPr lang="es-ES" sz="1700" b="1" dirty="0" err="1">
                          <a:effectLst/>
                          <a:latin typeface="Franklin Gothic Medium Cond" panose="020B0606030402020204" pitchFamily="34" charset="0"/>
                        </a:rPr>
                        <a:t>ómicas</a:t>
                      </a:r>
                      <a:r>
                        <a:rPr lang="es-ES" sz="1700" b="1" dirty="0">
                          <a:effectLst/>
                          <a:latin typeface="Franklin Gothic Medium Cond" panose="020B0606030402020204" pitchFamily="34" charset="0"/>
                        </a:rPr>
                        <a:t>: asequibilidad e incentivos de compra de alimentos sanos</a:t>
                      </a: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Impuesto a bebidas azucaradas y alimentos no básicos densamente energéticos (evidencia clara de efectos</a:t>
                      </a:r>
                      <a:r>
                        <a:rPr lang="es-ES_tradnl" sz="1700" b="0" baseline="0" dirty="0">
                          <a:effectLst/>
                          <a:latin typeface="Franklin Gothic Medium Cond" panose="020B0606030402020204" pitchFamily="34" charset="0"/>
                        </a:rPr>
                        <a:t> en compras)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Incrementar impuesto a bebidas azucaradas y alimentos no básicos densamente energéticos 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Subsidios para alimentos saludables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42787"/>
                  </a:ext>
                </a:extLst>
              </a:tr>
              <a:tr h="1033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rgbClr val="00206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R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b="1" dirty="0"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487436"/>
                  </a:ext>
                </a:extLst>
              </a:tr>
              <a:tr h="11010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rgbClr val="00206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I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b="1" dirty="0"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519286"/>
                  </a:ext>
                </a:extLst>
              </a:tr>
              <a:tr h="11844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rgbClr val="00206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S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63595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44FF6FE-C815-D14D-998E-2D3EEAD0D929}"/>
              </a:ext>
            </a:extLst>
          </p:cNvPr>
          <p:cNvSpPr txBox="1"/>
          <p:nvPr/>
        </p:nvSpPr>
        <p:spPr>
          <a:xfrm>
            <a:off x="11941078" y="503584"/>
            <a:ext cx="1339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Franklin Gothic Medium Cond" panose="020B0606030402020204" pitchFamily="34" charset="0"/>
              </a:rPr>
              <a:t>MONITOREO</a:t>
            </a:r>
          </a:p>
          <a:p>
            <a:pPr algn="ctr"/>
            <a:r>
              <a:rPr lang="en-US" b="1" dirty="0">
                <a:latin typeface="Franklin Gothic Medium Cond" panose="020B0606030402020204" pitchFamily="34" charset="0"/>
              </a:rPr>
              <a:t> Y</a:t>
            </a:r>
          </a:p>
          <a:p>
            <a:pPr algn="ctr"/>
            <a:r>
              <a:rPr lang="en-US" b="1" dirty="0">
                <a:latin typeface="Franklin Gothic Medium Cond" panose="020B0606030402020204" pitchFamily="34" charset="0"/>
              </a:rPr>
              <a:t> EVALUACI</a:t>
            </a:r>
            <a:r>
              <a:rPr lang="es-ES" b="1" dirty="0">
                <a:latin typeface="Franklin Gothic Medium Cond" panose="020B0606030402020204" pitchFamily="34" charset="0"/>
              </a:rPr>
              <a:t>ÓN</a:t>
            </a:r>
            <a:endParaRPr lang="en-US" b="1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88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017E2C4-CEC4-914C-AC23-1040C9EB60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133434"/>
              </p:ext>
            </p:extLst>
          </p:nvPr>
        </p:nvGraphicFramePr>
        <p:xfrm>
          <a:off x="15240" y="118534"/>
          <a:ext cx="11826240" cy="65193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12298">
                  <a:extLst>
                    <a:ext uri="{9D8B030D-6E8A-4147-A177-3AD203B41FA5}">
                      <a16:colId xmlns:a16="http://schemas.microsoft.com/office/drawing/2014/main" val="382530383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136377703"/>
                    </a:ext>
                  </a:extLst>
                </a:gridCol>
                <a:gridCol w="3815862">
                  <a:extLst>
                    <a:ext uri="{9D8B030D-6E8A-4147-A177-3AD203B41FA5}">
                      <a16:colId xmlns:a16="http://schemas.microsoft.com/office/drawing/2014/main" val="2356876202"/>
                    </a:ext>
                  </a:extLst>
                </a:gridCol>
                <a:gridCol w="4754880">
                  <a:extLst>
                    <a:ext uri="{9D8B030D-6E8A-4147-A177-3AD203B41FA5}">
                      <a16:colId xmlns:a16="http://schemas.microsoft.com/office/drawing/2014/main" val="9693136"/>
                    </a:ext>
                  </a:extLst>
                </a:gridCol>
              </a:tblGrid>
              <a:tr h="3016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400" dirty="0">
                          <a:effectLst/>
                          <a:latin typeface="Franklin Gothic Medium Cond" panose="020B06060304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700" b="1" dirty="0">
                          <a:effectLst/>
                          <a:latin typeface="Franklin Gothic Medium Cond" panose="020B0606030402020204" pitchFamily="34" charset="0"/>
                        </a:rPr>
                        <a:t>Acciones de Política</a:t>
                      </a: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700" b="1" dirty="0">
                          <a:effectLst/>
                          <a:latin typeface="Franklin Gothic Medium Cond" panose="020B0606030402020204" pitchFamily="34" charset="0"/>
                        </a:rPr>
                        <a:t>Acciones en México</a:t>
                      </a: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700" b="1" dirty="0">
                          <a:effectLst/>
                          <a:latin typeface="Franklin Gothic Medium Cond" panose="020B0606030402020204" pitchFamily="34" charset="0"/>
                        </a:rPr>
                        <a:t>Lo que  falta por hacer </a:t>
                      </a: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007723"/>
                  </a:ext>
                </a:extLst>
              </a:tr>
              <a:tr h="820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rgbClr val="00206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N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1" dirty="0">
                          <a:effectLst/>
                          <a:latin typeface="Franklin Gothic Medium Cond" panose="020B0606030402020204" pitchFamily="34" charset="0"/>
                        </a:rPr>
                        <a:t>Normar el etiquetado nutrimental y declaraciones </a:t>
                      </a:r>
                      <a:r>
                        <a:rPr lang="es-ES" sz="1700" b="1" dirty="0">
                          <a:effectLst/>
                          <a:latin typeface="Franklin Gothic Medium Cond" panose="020B0606030402020204" pitchFamily="34" charset="0"/>
                        </a:rPr>
                        <a:t>de propiedades de alimentos</a:t>
                      </a: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Etiquetado frontal (sistema GDA) poco entendible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Nivel permitido de azúcar (90gr)</a:t>
                      </a:r>
                      <a:r>
                        <a:rPr lang="es-ES_tradnl" sz="1700" b="0" baseline="0" dirty="0">
                          <a:effectLst/>
                          <a:latin typeface="Franklin Gothic Medium Cond" panose="020B0606030402020204" pitchFamily="34" charset="0"/>
                        </a:rPr>
                        <a:t> </a:t>
                      </a: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muy superior</a:t>
                      </a:r>
                      <a:r>
                        <a:rPr lang="es-ES_tradnl" sz="1700" b="0" baseline="0" dirty="0">
                          <a:effectLst/>
                          <a:latin typeface="Franklin Gothic Medium Cond" panose="020B0606030402020204" pitchFamily="34" charset="0"/>
                        </a:rPr>
                        <a:t> a recomendaciones de OMS </a:t>
                      </a: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 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Etiquetado de fácil comprensión</a:t>
                      </a:r>
                      <a:r>
                        <a:rPr lang="es-ES_tradnl" sz="1700" b="0" baseline="0" dirty="0">
                          <a:effectLst/>
                          <a:latin typeface="Franklin Gothic Medium Cond" panose="020B0606030402020204" pitchFamily="34" charset="0"/>
                        </a:rPr>
                        <a:t> (de advertencia) </a:t>
                      </a: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y utilizar límite de  </a:t>
                      </a:r>
                      <a:r>
                        <a:rPr lang="es-ES_tradnl" sz="1700" b="0" baseline="0" dirty="0">
                          <a:effectLst/>
                          <a:latin typeface="Franklin Gothic Medium Cond" panose="020B0606030402020204" pitchFamily="34" charset="0"/>
                        </a:rPr>
                        <a:t>consumo </a:t>
                      </a: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máximo</a:t>
                      </a:r>
                      <a:r>
                        <a:rPr lang="es-ES_tradnl" sz="1700" b="0" baseline="0" dirty="0">
                          <a:effectLst/>
                          <a:latin typeface="Franklin Gothic Medium Cond" panose="020B0606030402020204" pitchFamily="34" charset="0"/>
                        </a:rPr>
                        <a:t> de azúcares en 25-50 gr/2000 Kcal (OMS) 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Declaración de calorías en menús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679946"/>
                  </a:ext>
                </a:extLst>
              </a:tr>
              <a:tr h="7156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rgbClr val="00206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O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1" dirty="0">
                          <a:effectLst/>
                          <a:latin typeface="Franklin Gothic Medium Cond" panose="020B0606030402020204" pitchFamily="34" charset="0"/>
                        </a:rPr>
                        <a:t>Ofertar alimentos y bebidas saludables en instituciones p</a:t>
                      </a:r>
                      <a:r>
                        <a:rPr lang="es-ES" sz="1700" b="1" dirty="0" err="1">
                          <a:effectLst/>
                          <a:latin typeface="Franklin Gothic Medium Cond" panose="020B0606030402020204" pitchFamily="34" charset="0"/>
                        </a:rPr>
                        <a:t>úblicas</a:t>
                      </a:r>
                      <a:r>
                        <a:rPr lang="es-ES" sz="1700" b="1" dirty="0">
                          <a:effectLst/>
                          <a:latin typeface="Franklin Gothic Medium Cond" panose="020B0606030402020204" pitchFamily="34" charset="0"/>
                        </a:rPr>
                        <a:t> y otros entornos</a:t>
                      </a: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Regulaciones de alimentos de consumo escolar (restricciones de bebidas y  alimentos no saludables)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Asegurar correcta implementación de regulaciones en escuelas (capacitación y rendición cuentas)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 baseline="0" dirty="0">
                          <a:effectLst/>
                          <a:latin typeface="Franklin Gothic Medium Cond" panose="020B0606030402020204" pitchFamily="34" charset="0"/>
                        </a:rPr>
                        <a:t> </a:t>
                      </a: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Regulaciones</a:t>
                      </a:r>
                      <a:r>
                        <a:rPr lang="es-ES_tradnl" sz="1700" b="0" baseline="0" dirty="0">
                          <a:effectLst/>
                          <a:latin typeface="Franklin Gothic Medium Cond" panose="020B0606030402020204" pitchFamily="34" charset="0"/>
                        </a:rPr>
                        <a:t> en guarderías, hospitales, </a:t>
                      </a:r>
                      <a:r>
                        <a:rPr lang="es-ES_tradnl" sz="1700" b="0" baseline="0" dirty="0" err="1">
                          <a:effectLst/>
                          <a:latin typeface="Franklin Gothic Medium Cond" panose="020B0606030402020204" pitchFamily="34" charset="0"/>
                        </a:rPr>
                        <a:t>etc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823382"/>
                  </a:ext>
                </a:extLst>
              </a:tr>
              <a:tr h="8825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rgbClr val="00206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U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1" dirty="0">
                          <a:effectLst/>
                          <a:latin typeface="Franklin Gothic Medium Cond" panose="020B0606030402020204" pitchFamily="34" charset="0"/>
                        </a:rPr>
                        <a:t>Usar herramientas </a:t>
                      </a:r>
                      <a:r>
                        <a:rPr lang="es-ES_tradnl" sz="1700" b="1" dirty="0" err="1">
                          <a:effectLst/>
                          <a:latin typeface="Franklin Gothic Medium Cond" panose="020B0606030402020204" pitchFamily="34" charset="0"/>
                        </a:rPr>
                        <a:t>econ</a:t>
                      </a:r>
                      <a:r>
                        <a:rPr lang="es-ES" sz="1700" b="1" dirty="0" err="1">
                          <a:effectLst/>
                          <a:latin typeface="Franklin Gothic Medium Cond" panose="020B0606030402020204" pitchFamily="34" charset="0"/>
                        </a:rPr>
                        <a:t>ómicas</a:t>
                      </a:r>
                      <a:r>
                        <a:rPr lang="es-ES" sz="1700" b="1" dirty="0">
                          <a:effectLst/>
                          <a:latin typeface="Franklin Gothic Medium Cond" panose="020B0606030402020204" pitchFamily="34" charset="0"/>
                        </a:rPr>
                        <a:t>: asequibilidad e incentivos de compra de alimentos sanos</a:t>
                      </a: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Impuesto a bebidas azucaradas y alimentos no básicos densamente energéticos (evidencia clara de efectos</a:t>
                      </a:r>
                      <a:r>
                        <a:rPr lang="es-ES_tradnl" sz="1700" b="0" baseline="0" dirty="0">
                          <a:effectLst/>
                          <a:latin typeface="Franklin Gothic Medium Cond" panose="020B0606030402020204" pitchFamily="34" charset="0"/>
                        </a:rPr>
                        <a:t> en compras)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Incrementar impuesto a bebidas azucaradas y alimentos no básicos densamente energéticos 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Subsidios para alimentos saludables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42787"/>
                  </a:ext>
                </a:extLst>
              </a:tr>
              <a:tr h="1033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rgbClr val="00206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R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b="1" dirty="0">
                          <a:effectLst/>
                          <a:latin typeface="Franklin Gothic Medium Cond" panose="020B0606030402020204" pitchFamily="34" charset="0"/>
                        </a:rPr>
                        <a:t>Restringir publicidad de alimentos y bebidas</a:t>
                      </a:r>
                      <a:endParaRPr lang="en-US" sz="1700" b="1" dirty="0"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b="0" dirty="0">
                          <a:effectLst/>
                          <a:latin typeface="Franklin Gothic Medium Cond" panose="020B0606030402020204" pitchFamily="34" charset="0"/>
                        </a:rPr>
                        <a:t>Restricción de publicidad de alimentos y bebidas endulzadas en TV</a:t>
                      </a:r>
                      <a:r>
                        <a:rPr lang="es-ES" sz="1700" b="0" baseline="0" dirty="0">
                          <a:effectLst/>
                          <a:latin typeface="Franklin Gothic Medium Cond" panose="020B0606030402020204" pitchFamily="34" charset="0"/>
                        </a:rPr>
                        <a:t> (</a:t>
                      </a:r>
                      <a:r>
                        <a:rPr lang="es-ES" sz="1700" b="0" dirty="0">
                          <a:effectLst/>
                          <a:latin typeface="Franklin Gothic Medium Cond" panose="020B0606030402020204" pitchFamily="34" charset="0"/>
                        </a:rPr>
                        <a:t>ciertos programas y horarios que no coinciden con audiencia infantil) y cines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b="0" dirty="0">
                          <a:effectLst/>
                          <a:latin typeface="Franklin Gothic Medium Cond" panose="020B0606030402020204" pitchFamily="34" charset="0"/>
                        </a:rPr>
                        <a:t>Extender horarios de restricción de publicidad para niños e</a:t>
                      </a:r>
                      <a:r>
                        <a:rPr lang="es-ES" sz="1700" b="0" baseline="0" dirty="0">
                          <a:effectLst/>
                          <a:latin typeface="Franklin Gothic Medium Cond" panose="020B0606030402020204" pitchFamily="34" charset="0"/>
                        </a:rPr>
                        <a:t> incluir todos los programas y otros medios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b="0" dirty="0">
                          <a:effectLst/>
                          <a:latin typeface="Franklin Gothic Medium Cond" panose="020B0606030402020204" pitchFamily="34" charset="0"/>
                        </a:rPr>
                        <a:t>Restringir el uso de personajes para promover alimentos no saludables en niños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487436"/>
                  </a:ext>
                </a:extLst>
              </a:tr>
              <a:tr h="11010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rgbClr val="00206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I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b="1" dirty="0"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519286"/>
                  </a:ext>
                </a:extLst>
              </a:tr>
              <a:tr h="11844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rgbClr val="00206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S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63595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44FF6FE-C815-D14D-998E-2D3EEAD0D929}"/>
              </a:ext>
            </a:extLst>
          </p:cNvPr>
          <p:cNvSpPr txBox="1"/>
          <p:nvPr/>
        </p:nvSpPr>
        <p:spPr>
          <a:xfrm>
            <a:off x="11941078" y="503584"/>
            <a:ext cx="1339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Franklin Gothic Medium Cond" panose="020B0606030402020204" pitchFamily="34" charset="0"/>
              </a:rPr>
              <a:t>MONITOREO</a:t>
            </a:r>
          </a:p>
          <a:p>
            <a:pPr algn="ctr"/>
            <a:r>
              <a:rPr lang="en-US" b="1" dirty="0">
                <a:latin typeface="Franklin Gothic Medium Cond" panose="020B0606030402020204" pitchFamily="34" charset="0"/>
              </a:rPr>
              <a:t> Y</a:t>
            </a:r>
          </a:p>
          <a:p>
            <a:pPr algn="ctr"/>
            <a:r>
              <a:rPr lang="en-US" b="1" dirty="0">
                <a:latin typeface="Franklin Gothic Medium Cond" panose="020B0606030402020204" pitchFamily="34" charset="0"/>
              </a:rPr>
              <a:t> EVALUACI</a:t>
            </a:r>
            <a:r>
              <a:rPr lang="es-ES" b="1" dirty="0">
                <a:latin typeface="Franklin Gothic Medium Cond" panose="020B0606030402020204" pitchFamily="34" charset="0"/>
              </a:rPr>
              <a:t>ÓN</a:t>
            </a:r>
            <a:endParaRPr lang="en-US" b="1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36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703FB71-2CE1-434D-862F-CECCC761B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>
            <a:off x="839788" y="992761"/>
            <a:ext cx="4249121" cy="687388"/>
          </a:xfrm>
        </p:spPr>
        <p:txBody>
          <a:bodyPr>
            <a:noAutofit/>
          </a:bodyPr>
          <a:lstStyle/>
          <a:p>
            <a:r>
              <a:rPr lang="es-MX" sz="2800" dirty="0">
                <a:solidFill>
                  <a:schemeClr val="accent3">
                    <a:lumMod val="75000"/>
                  </a:schemeClr>
                </a:solidFill>
              </a:rPr>
              <a:t>POLÍTICAS INTEGRALES PARA LA PREVENCIÓN Y EL CONTROL DE LA OBESIDAD</a:t>
            </a:r>
            <a:br>
              <a:rPr lang="es-MX" sz="2800" dirty="0">
                <a:solidFill>
                  <a:schemeClr val="accent3">
                    <a:lumMod val="75000"/>
                  </a:schemeClr>
                </a:solidFill>
              </a:rPr>
            </a:br>
            <a:endParaRPr lang="es-MX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967730" y="481381"/>
            <a:ext cx="2721166" cy="609192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es-MX" sz="4600" dirty="0">
                <a:solidFill>
                  <a:schemeClr val="bg1">
                    <a:lumMod val="50000"/>
                  </a:schemeClr>
                </a:solidFill>
              </a:rPr>
              <a:t>GUION</a:t>
            </a:r>
          </a:p>
          <a:p>
            <a:pPr marL="0" indent="0">
              <a:buNone/>
              <a:defRPr/>
            </a:pPr>
            <a:endParaRPr lang="es-MX" dirty="0"/>
          </a:p>
          <a:p>
            <a:pPr marL="0" indent="0">
              <a:buNone/>
              <a:defRPr/>
            </a:pPr>
            <a:r>
              <a:rPr lang="es-MX" sz="3200" dirty="0">
                <a:solidFill>
                  <a:schemeClr val="tx2"/>
                </a:solidFill>
              </a:rPr>
              <a:t>La carga de la obesidad en México</a:t>
            </a:r>
          </a:p>
          <a:p>
            <a:pPr marL="0" indent="0">
              <a:buNone/>
              <a:defRPr/>
            </a:pPr>
            <a:r>
              <a:rPr lang="es-MX" sz="3200" dirty="0">
                <a:solidFill>
                  <a:schemeClr val="accent2"/>
                </a:solidFill>
              </a:rPr>
              <a:t>Factores de riesgo de obesidad </a:t>
            </a:r>
          </a:p>
          <a:p>
            <a:pPr marL="0" indent="0">
              <a:buNone/>
              <a:defRPr/>
            </a:pPr>
            <a:r>
              <a:rPr lang="es-MX" sz="3200" dirty="0">
                <a:solidFill>
                  <a:schemeClr val="accent3"/>
                </a:solidFill>
              </a:rPr>
              <a:t>Acciones de probada eficacia o efectividad para prevención de obesidad</a:t>
            </a:r>
          </a:p>
          <a:p>
            <a:pPr marL="0" indent="0">
              <a:buNone/>
              <a:defRPr/>
            </a:pPr>
            <a:r>
              <a:rPr lang="es-MX" sz="3200" dirty="0">
                <a:solidFill>
                  <a:schemeClr val="accent6"/>
                </a:solidFill>
              </a:rPr>
              <a:t>Recomendaciones de la Academia Nacional de Medicina en 2013</a:t>
            </a:r>
          </a:p>
          <a:p>
            <a:pPr marL="0" indent="0">
              <a:buNone/>
              <a:defRPr/>
            </a:pPr>
            <a:r>
              <a:rPr lang="es-MX" sz="3200" dirty="0">
                <a:solidFill>
                  <a:schemeClr val="accent5"/>
                </a:solidFill>
              </a:rPr>
              <a:t>Actualización de las recomendaciones de la ANM </a:t>
            </a:r>
          </a:p>
          <a:p>
            <a:pPr marL="0" indent="0">
              <a:buNone/>
              <a:defRPr/>
            </a:pPr>
            <a:r>
              <a:rPr lang="es-MX" sz="3200" dirty="0">
                <a:solidFill>
                  <a:schemeClr val="bg1">
                    <a:lumMod val="50000"/>
                  </a:schemeClr>
                </a:solidFill>
              </a:rPr>
              <a:t>Necesidad de evaluar las políticas de prevención de obesidad </a:t>
            </a:r>
          </a:p>
          <a:p>
            <a:pPr marL="0" indent="0">
              <a:buNone/>
              <a:defRPr/>
            </a:pPr>
            <a:r>
              <a:rPr lang="es-MX" sz="3200" dirty="0">
                <a:solidFill>
                  <a:srgbClr val="7030A0"/>
                </a:solidFill>
              </a:rPr>
              <a:t>Conclusiones</a:t>
            </a:r>
          </a:p>
          <a:p>
            <a:pPr>
              <a:defRPr/>
            </a:pPr>
            <a:endParaRPr lang="es-MX" dirty="0"/>
          </a:p>
          <a:p>
            <a:pPr>
              <a:defRPr/>
            </a:pPr>
            <a:endParaRPr lang="es-MX" dirty="0"/>
          </a:p>
          <a:p>
            <a:pPr>
              <a:defRPr/>
            </a:pPr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F7D4FCD-C91E-444C-9AE9-488F70722A46}"/>
              </a:ext>
            </a:extLst>
          </p:cNvPr>
          <p:cNvSpPr/>
          <p:nvPr/>
        </p:nvSpPr>
        <p:spPr>
          <a:xfrm>
            <a:off x="160867" y="365125"/>
            <a:ext cx="76594" cy="2259542"/>
          </a:xfrm>
          <a:prstGeom prst="rect">
            <a:avLst/>
          </a:prstGeom>
          <a:solidFill>
            <a:srgbClr val="F62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3D7FC3AF-5760-2A4D-A7BF-CAF09E49B955}"/>
              </a:ext>
            </a:extLst>
          </p:cNvPr>
          <p:cNvCxnSpPr/>
          <p:nvPr/>
        </p:nvCxnSpPr>
        <p:spPr>
          <a:xfrm>
            <a:off x="203200" y="2827867"/>
            <a:ext cx="0" cy="403013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:a16="http://schemas.microsoft.com/office/drawing/2014/main" id="{A6F3AF52-2A47-EF46-8D10-7AC23F9FE2A8}"/>
              </a:ext>
            </a:extLst>
          </p:cNvPr>
          <p:cNvSpPr/>
          <p:nvPr/>
        </p:nvSpPr>
        <p:spPr>
          <a:xfrm>
            <a:off x="8736376" y="1336455"/>
            <a:ext cx="264405" cy="26440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689898D0-D93D-AD49-A209-636A08F86821}"/>
              </a:ext>
            </a:extLst>
          </p:cNvPr>
          <p:cNvSpPr/>
          <p:nvPr/>
        </p:nvSpPr>
        <p:spPr>
          <a:xfrm>
            <a:off x="8736376" y="1931366"/>
            <a:ext cx="264405" cy="2644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5D549F9-D7EB-8140-84E9-342A99763971}"/>
              </a:ext>
            </a:extLst>
          </p:cNvPr>
          <p:cNvSpPr/>
          <p:nvPr/>
        </p:nvSpPr>
        <p:spPr>
          <a:xfrm>
            <a:off x="8736376" y="2537294"/>
            <a:ext cx="264405" cy="26440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80CACD6D-D7E5-5B48-9DDE-D02D9BE43958}"/>
              </a:ext>
            </a:extLst>
          </p:cNvPr>
          <p:cNvSpPr/>
          <p:nvPr/>
        </p:nvSpPr>
        <p:spPr>
          <a:xfrm>
            <a:off x="8736376" y="3583897"/>
            <a:ext cx="264405" cy="26440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C081516-4652-944B-97D2-7E131654A0B7}"/>
              </a:ext>
            </a:extLst>
          </p:cNvPr>
          <p:cNvSpPr/>
          <p:nvPr/>
        </p:nvSpPr>
        <p:spPr>
          <a:xfrm>
            <a:off x="8736376" y="4421179"/>
            <a:ext cx="264405" cy="2644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7A03283-A3ED-DE44-918C-2C23C5651885}"/>
              </a:ext>
            </a:extLst>
          </p:cNvPr>
          <p:cNvSpPr/>
          <p:nvPr/>
        </p:nvSpPr>
        <p:spPr>
          <a:xfrm>
            <a:off x="8736376" y="5247444"/>
            <a:ext cx="264405" cy="26440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476D6DBB-3F81-A94F-9CBC-927F7978FB69}"/>
              </a:ext>
            </a:extLst>
          </p:cNvPr>
          <p:cNvSpPr/>
          <p:nvPr/>
        </p:nvSpPr>
        <p:spPr>
          <a:xfrm>
            <a:off x="8736376" y="6029642"/>
            <a:ext cx="264405" cy="26440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CCAADBC-E8AA-D446-9652-3269D29D36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650" y="1367413"/>
            <a:ext cx="190800" cy="1908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C7C2597-D276-AF43-A2BA-D88FC8546E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651" y="1967706"/>
            <a:ext cx="190800" cy="1908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8BD4DA1D-4345-2D4D-9D09-A5229B3DEB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651" y="2574979"/>
            <a:ext cx="190800" cy="1908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8DDF341-0E55-5C40-944F-B31EE5C9CD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652" y="3615022"/>
            <a:ext cx="190800" cy="1908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80620E39-AA26-EF45-8C82-34E7CB2744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652" y="4452640"/>
            <a:ext cx="190800" cy="1908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3D30A3C2-0640-DF4B-9DCA-689BFFBDB0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652" y="5283278"/>
            <a:ext cx="190800" cy="1908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4901270A-0687-D645-B393-D87B96464A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652" y="6065055"/>
            <a:ext cx="190800" cy="1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4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017E2C4-CEC4-914C-AC23-1040C9EB60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210078"/>
              </p:ext>
            </p:extLst>
          </p:nvPr>
        </p:nvGraphicFramePr>
        <p:xfrm>
          <a:off x="15240" y="118534"/>
          <a:ext cx="11826240" cy="65193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12298">
                  <a:extLst>
                    <a:ext uri="{9D8B030D-6E8A-4147-A177-3AD203B41FA5}">
                      <a16:colId xmlns:a16="http://schemas.microsoft.com/office/drawing/2014/main" val="382530383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136377703"/>
                    </a:ext>
                  </a:extLst>
                </a:gridCol>
                <a:gridCol w="3815862">
                  <a:extLst>
                    <a:ext uri="{9D8B030D-6E8A-4147-A177-3AD203B41FA5}">
                      <a16:colId xmlns:a16="http://schemas.microsoft.com/office/drawing/2014/main" val="2356876202"/>
                    </a:ext>
                  </a:extLst>
                </a:gridCol>
                <a:gridCol w="4754880">
                  <a:extLst>
                    <a:ext uri="{9D8B030D-6E8A-4147-A177-3AD203B41FA5}">
                      <a16:colId xmlns:a16="http://schemas.microsoft.com/office/drawing/2014/main" val="9693136"/>
                    </a:ext>
                  </a:extLst>
                </a:gridCol>
              </a:tblGrid>
              <a:tr h="3016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400" dirty="0">
                          <a:effectLst/>
                          <a:latin typeface="Franklin Gothic Medium Cond" panose="020B06060304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700" b="1" dirty="0">
                          <a:effectLst/>
                          <a:latin typeface="Franklin Gothic Medium Cond" panose="020B0606030402020204" pitchFamily="34" charset="0"/>
                        </a:rPr>
                        <a:t>Acciones de Política</a:t>
                      </a: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700" b="1" dirty="0">
                          <a:effectLst/>
                          <a:latin typeface="Franklin Gothic Medium Cond" panose="020B0606030402020204" pitchFamily="34" charset="0"/>
                        </a:rPr>
                        <a:t>Acciones en México</a:t>
                      </a: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700" b="1" dirty="0">
                          <a:effectLst/>
                          <a:latin typeface="Franklin Gothic Medium Cond" panose="020B0606030402020204" pitchFamily="34" charset="0"/>
                        </a:rPr>
                        <a:t>Lo que  falta por hacer </a:t>
                      </a: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007723"/>
                  </a:ext>
                </a:extLst>
              </a:tr>
              <a:tr h="820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rgbClr val="00206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N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1" dirty="0">
                          <a:effectLst/>
                          <a:latin typeface="Franklin Gothic Medium Cond" panose="020B0606030402020204" pitchFamily="34" charset="0"/>
                        </a:rPr>
                        <a:t>Normar el etiquetado nutrimental y declaraciones </a:t>
                      </a:r>
                      <a:r>
                        <a:rPr lang="es-ES" sz="1700" b="1" dirty="0">
                          <a:effectLst/>
                          <a:latin typeface="Franklin Gothic Medium Cond" panose="020B0606030402020204" pitchFamily="34" charset="0"/>
                        </a:rPr>
                        <a:t>de propiedades de alimentos</a:t>
                      </a: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>
                          <a:effectLst/>
                          <a:latin typeface="Franklin Gothic Medium Cond" panose="020B0606030402020204" pitchFamily="34" charset="0"/>
                        </a:rPr>
                        <a:t>Etiquetado frontal (sistema GDA) poco entendible</a:t>
                      </a:r>
                      <a:endParaRPr lang="en-US" sz="1700" b="0"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700" b="0">
                          <a:effectLst/>
                          <a:latin typeface="Franklin Gothic Medium Cond" panose="020B0606030402020204" pitchFamily="34" charset="0"/>
                        </a:rPr>
                        <a:t>Nivel permitido de azúcar (90gr)</a:t>
                      </a:r>
                      <a:r>
                        <a:rPr lang="es-ES_tradnl" sz="1700" b="0" baseline="0">
                          <a:effectLst/>
                          <a:latin typeface="Franklin Gothic Medium Cond" panose="020B0606030402020204" pitchFamily="34" charset="0"/>
                        </a:rPr>
                        <a:t> </a:t>
                      </a:r>
                      <a:r>
                        <a:rPr lang="es-ES_tradnl" sz="1700" b="0">
                          <a:effectLst/>
                          <a:latin typeface="Franklin Gothic Medium Cond" panose="020B0606030402020204" pitchFamily="34" charset="0"/>
                        </a:rPr>
                        <a:t>muy superior</a:t>
                      </a:r>
                      <a:r>
                        <a:rPr lang="es-ES_tradnl" sz="1700" b="0" baseline="0">
                          <a:effectLst/>
                          <a:latin typeface="Franklin Gothic Medium Cond" panose="020B0606030402020204" pitchFamily="34" charset="0"/>
                        </a:rPr>
                        <a:t> a recomendaciones de OMS </a:t>
                      </a:r>
                      <a:r>
                        <a:rPr lang="es-ES_tradnl" sz="1700" b="0">
                          <a:effectLst/>
                          <a:latin typeface="Franklin Gothic Medium Cond" panose="020B0606030402020204" pitchFamily="34" charset="0"/>
                        </a:rPr>
                        <a:t> 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>
                          <a:effectLst/>
                          <a:latin typeface="Franklin Gothic Medium Cond" panose="020B0606030402020204" pitchFamily="34" charset="0"/>
                        </a:rPr>
                        <a:t>Etiquetado de fácil comprensión</a:t>
                      </a:r>
                      <a:r>
                        <a:rPr lang="es-ES_tradnl" sz="1700" b="0" baseline="0">
                          <a:effectLst/>
                          <a:latin typeface="Franklin Gothic Medium Cond" panose="020B0606030402020204" pitchFamily="34" charset="0"/>
                        </a:rPr>
                        <a:t> (de advertencia) </a:t>
                      </a:r>
                      <a:r>
                        <a:rPr lang="es-ES_tradnl" sz="1700" b="0">
                          <a:effectLst/>
                          <a:latin typeface="Franklin Gothic Medium Cond" panose="020B0606030402020204" pitchFamily="34" charset="0"/>
                        </a:rPr>
                        <a:t>y utilizar límite de  </a:t>
                      </a:r>
                      <a:r>
                        <a:rPr lang="es-ES_tradnl" sz="1700" b="0" baseline="0">
                          <a:effectLst/>
                          <a:latin typeface="Franklin Gothic Medium Cond" panose="020B0606030402020204" pitchFamily="34" charset="0"/>
                        </a:rPr>
                        <a:t>consumo </a:t>
                      </a:r>
                      <a:r>
                        <a:rPr lang="es-ES_tradnl" sz="1700" b="0">
                          <a:effectLst/>
                          <a:latin typeface="Franklin Gothic Medium Cond" panose="020B0606030402020204" pitchFamily="34" charset="0"/>
                        </a:rPr>
                        <a:t>máximo</a:t>
                      </a:r>
                      <a:r>
                        <a:rPr lang="es-ES_tradnl" sz="1700" b="0" baseline="0">
                          <a:effectLst/>
                          <a:latin typeface="Franklin Gothic Medium Cond" panose="020B0606030402020204" pitchFamily="34" charset="0"/>
                        </a:rPr>
                        <a:t> de azúcares en 25-50 gr/2000 Kcal (OMS) </a:t>
                      </a:r>
                      <a:endParaRPr lang="en-US" sz="1700" b="0"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>
                          <a:effectLst/>
                          <a:latin typeface="Franklin Gothic Medium Cond" panose="020B0606030402020204" pitchFamily="34" charset="0"/>
                        </a:rPr>
                        <a:t>Declaración de calorías en menús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679946"/>
                  </a:ext>
                </a:extLst>
              </a:tr>
              <a:tr h="7156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rgbClr val="00206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O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1">
                          <a:effectLst/>
                          <a:latin typeface="Franklin Gothic Medium Cond" panose="020B0606030402020204" pitchFamily="34" charset="0"/>
                        </a:rPr>
                        <a:t>Ofertar alimentos y bebidas saludables en instituciones p</a:t>
                      </a:r>
                      <a:r>
                        <a:rPr lang="es-ES" sz="1700" b="1">
                          <a:effectLst/>
                          <a:latin typeface="Franklin Gothic Medium Cond" panose="020B0606030402020204" pitchFamily="34" charset="0"/>
                        </a:rPr>
                        <a:t>úblicas y otros entornos</a:t>
                      </a: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>
                          <a:effectLst/>
                          <a:latin typeface="Franklin Gothic Medium Cond" panose="020B0606030402020204" pitchFamily="34" charset="0"/>
                        </a:rPr>
                        <a:t>Regulaciones de alimentos de consumo escolar (restricciones de bebidas y  alimentos no saludables)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>
                          <a:effectLst/>
                          <a:latin typeface="Franklin Gothic Medium Cond" panose="020B0606030402020204" pitchFamily="34" charset="0"/>
                        </a:rPr>
                        <a:t>Asegurar correcta implementación de regulaciones en escuelas (capacitación y rendición cuentas)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 baseline="0">
                          <a:effectLst/>
                          <a:latin typeface="Franklin Gothic Medium Cond" panose="020B0606030402020204" pitchFamily="34" charset="0"/>
                        </a:rPr>
                        <a:t> </a:t>
                      </a:r>
                      <a:r>
                        <a:rPr lang="es-ES_tradnl" sz="1700" b="0">
                          <a:effectLst/>
                          <a:latin typeface="Franklin Gothic Medium Cond" panose="020B0606030402020204" pitchFamily="34" charset="0"/>
                        </a:rPr>
                        <a:t>Regulaciones</a:t>
                      </a:r>
                      <a:r>
                        <a:rPr lang="es-ES_tradnl" sz="1700" b="0" baseline="0">
                          <a:effectLst/>
                          <a:latin typeface="Franklin Gothic Medium Cond" panose="020B0606030402020204" pitchFamily="34" charset="0"/>
                        </a:rPr>
                        <a:t> en guarderías, hospitales, etc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823382"/>
                  </a:ext>
                </a:extLst>
              </a:tr>
              <a:tr h="8825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rgbClr val="00206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U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1">
                          <a:effectLst/>
                          <a:latin typeface="Franklin Gothic Medium Cond" panose="020B0606030402020204" pitchFamily="34" charset="0"/>
                        </a:rPr>
                        <a:t>Usar herramientas econ</a:t>
                      </a:r>
                      <a:r>
                        <a:rPr lang="es-ES" sz="1700" b="1">
                          <a:effectLst/>
                          <a:latin typeface="Franklin Gothic Medium Cond" panose="020B0606030402020204" pitchFamily="34" charset="0"/>
                        </a:rPr>
                        <a:t>ómicas: asequibilidad e incentivos de compra de alimentos sanos</a:t>
                      </a: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>
                          <a:effectLst/>
                          <a:latin typeface="Franklin Gothic Medium Cond" panose="020B0606030402020204" pitchFamily="34" charset="0"/>
                        </a:rPr>
                        <a:t>Impuesto a bebidas azucaradas y alimentos no básicos densamente energéticos (evidencia clara de efectos</a:t>
                      </a:r>
                      <a:r>
                        <a:rPr lang="es-ES_tradnl" sz="1700" b="0" baseline="0">
                          <a:effectLst/>
                          <a:latin typeface="Franklin Gothic Medium Cond" panose="020B0606030402020204" pitchFamily="34" charset="0"/>
                        </a:rPr>
                        <a:t> en compras)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>
                          <a:effectLst/>
                          <a:latin typeface="Franklin Gothic Medium Cond" panose="020B0606030402020204" pitchFamily="34" charset="0"/>
                        </a:rPr>
                        <a:t>Incrementar impuesto a bebidas azucaradas y alimentos no básicos densamente energéticos </a:t>
                      </a:r>
                      <a:endParaRPr lang="en-US" sz="1700" b="0"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>
                          <a:effectLst/>
                          <a:latin typeface="Franklin Gothic Medium Cond" panose="020B0606030402020204" pitchFamily="34" charset="0"/>
                        </a:rPr>
                        <a:t>Subsidios para alimentos saludables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42787"/>
                  </a:ext>
                </a:extLst>
              </a:tr>
              <a:tr h="1033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rgbClr val="00206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R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b="1">
                          <a:effectLst/>
                          <a:latin typeface="Franklin Gothic Medium Cond" panose="020B0606030402020204" pitchFamily="34" charset="0"/>
                        </a:rPr>
                        <a:t>Restringir publicidad de alimentos y bebidas</a:t>
                      </a:r>
                      <a:endParaRPr lang="en-US" sz="1700" b="1" dirty="0"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b="0">
                          <a:effectLst/>
                          <a:latin typeface="Franklin Gothic Medium Cond" panose="020B0606030402020204" pitchFamily="34" charset="0"/>
                        </a:rPr>
                        <a:t>Restricción de publicidad de alimentos y bebidas endulzadas en TV</a:t>
                      </a:r>
                      <a:r>
                        <a:rPr lang="es-ES" sz="1700" b="0" baseline="0">
                          <a:effectLst/>
                          <a:latin typeface="Franklin Gothic Medium Cond" panose="020B0606030402020204" pitchFamily="34" charset="0"/>
                        </a:rPr>
                        <a:t> (</a:t>
                      </a:r>
                      <a:r>
                        <a:rPr lang="es-ES" sz="1700" b="0">
                          <a:effectLst/>
                          <a:latin typeface="Franklin Gothic Medium Cond" panose="020B0606030402020204" pitchFamily="34" charset="0"/>
                        </a:rPr>
                        <a:t>ciertos programas y horarios que no coinciden con audiencia infantil) y cines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b="0">
                          <a:effectLst/>
                          <a:latin typeface="Franklin Gothic Medium Cond" panose="020B0606030402020204" pitchFamily="34" charset="0"/>
                        </a:rPr>
                        <a:t>Extender horarios de restricción de publicidad para niños e</a:t>
                      </a:r>
                      <a:r>
                        <a:rPr lang="es-ES" sz="1700" b="0" baseline="0">
                          <a:effectLst/>
                          <a:latin typeface="Franklin Gothic Medium Cond" panose="020B0606030402020204" pitchFamily="34" charset="0"/>
                        </a:rPr>
                        <a:t> incluir todos los programas y otros medios</a:t>
                      </a:r>
                      <a:endParaRPr lang="en-US" sz="1700" b="0"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b="0">
                          <a:effectLst/>
                          <a:latin typeface="Franklin Gothic Medium Cond" panose="020B0606030402020204" pitchFamily="34" charset="0"/>
                        </a:rPr>
                        <a:t>Restringir el uso de personajes para promover alimentos no saludables en niños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487436"/>
                  </a:ext>
                </a:extLst>
              </a:tr>
              <a:tr h="11010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rgbClr val="00206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I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1">
                          <a:effectLst/>
                          <a:latin typeface="Franklin Gothic Medium Cond" panose="020B0606030402020204" pitchFamily="34" charset="0"/>
                        </a:rPr>
                        <a:t>Incentivar la calidad nutrimental del suministro de alimentos</a:t>
                      </a:r>
                      <a:endParaRPr lang="en-US" sz="1700" b="1" dirty="0"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>
                          <a:effectLst/>
                          <a:latin typeface="Franklin Gothic Medium Cond" panose="020B0606030402020204" pitchFamily="34" charset="0"/>
                        </a:rPr>
                        <a:t>Reducción voluntaria del</a:t>
                      </a:r>
                      <a:r>
                        <a:rPr lang="es-ES" sz="1700" b="0">
                          <a:effectLst/>
                          <a:latin typeface="Franklin Gothic Medium Cond" panose="020B0606030402020204" pitchFamily="34" charset="0"/>
                        </a:rPr>
                        <a:t> 10% del contenido de sal en el pan de caja y</a:t>
                      </a:r>
                      <a:r>
                        <a:rPr lang="es-ES" sz="1700" b="0" baseline="0">
                          <a:effectLst/>
                          <a:latin typeface="Franklin Gothic Medium Cond" panose="020B0606030402020204" pitchFamily="34" charset="0"/>
                        </a:rPr>
                        <a:t> de panadería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b="0" baseline="0">
                          <a:effectLst/>
                          <a:latin typeface="Franklin Gothic Medium Cond" panose="020B06060304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Reformulación voluntaria modesta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b="0" dirty="0">
                          <a:effectLst/>
                          <a:latin typeface="Franklin Gothic Medium Cond" panose="020B0606030402020204" pitchFamily="34" charset="0"/>
                        </a:rPr>
                        <a:t>Reformulación de productos  altamente</a:t>
                      </a:r>
                      <a:r>
                        <a:rPr lang="es-ES" sz="1700" b="0" baseline="0" dirty="0">
                          <a:effectLst/>
                          <a:latin typeface="Franklin Gothic Medium Cond" panose="020B0606030402020204" pitchFamily="34" charset="0"/>
                        </a:rPr>
                        <a:t> consumidos</a:t>
                      </a:r>
                      <a:endParaRPr lang="es-ES" sz="1700" b="0" dirty="0"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b="0" dirty="0">
                          <a:effectLst/>
                          <a:latin typeface="Franklin Gothic Medium Cond" panose="020B0606030402020204" pitchFamily="34" charset="0"/>
                        </a:rPr>
                        <a:t>Regulaciones para tamaño de porciones y el límite de grasas saturadas y </a:t>
                      </a:r>
                      <a:r>
                        <a:rPr lang="es-ES" sz="1700" b="0" i="1" dirty="0" err="1">
                          <a:effectLst/>
                          <a:latin typeface="Franklin Gothic Medium Cond" panose="020B0606030402020204" pitchFamily="34" charset="0"/>
                        </a:rPr>
                        <a:t>trans</a:t>
                      </a:r>
                      <a:r>
                        <a:rPr lang="es-ES" sz="1700" b="0" dirty="0">
                          <a:effectLst/>
                          <a:latin typeface="Franklin Gothic Medium Cond" panose="020B0606030402020204" pitchFamily="34" charset="0"/>
                        </a:rPr>
                        <a:t>, sal y azúcar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519286"/>
                  </a:ext>
                </a:extLst>
              </a:tr>
              <a:tr h="11844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rgbClr val="00206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S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63595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44FF6FE-C815-D14D-998E-2D3EEAD0D929}"/>
              </a:ext>
            </a:extLst>
          </p:cNvPr>
          <p:cNvSpPr txBox="1"/>
          <p:nvPr/>
        </p:nvSpPr>
        <p:spPr>
          <a:xfrm>
            <a:off x="11941078" y="503584"/>
            <a:ext cx="1339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Franklin Gothic Medium Cond" panose="020B0606030402020204" pitchFamily="34" charset="0"/>
              </a:rPr>
              <a:t>MONITOREO</a:t>
            </a:r>
          </a:p>
          <a:p>
            <a:pPr algn="ctr"/>
            <a:r>
              <a:rPr lang="en-US" b="1" dirty="0">
                <a:latin typeface="Franklin Gothic Medium Cond" panose="020B0606030402020204" pitchFamily="34" charset="0"/>
              </a:rPr>
              <a:t> Y</a:t>
            </a:r>
          </a:p>
          <a:p>
            <a:pPr algn="ctr"/>
            <a:r>
              <a:rPr lang="en-US" b="1" dirty="0">
                <a:latin typeface="Franklin Gothic Medium Cond" panose="020B0606030402020204" pitchFamily="34" charset="0"/>
              </a:rPr>
              <a:t> EVALUACI</a:t>
            </a:r>
            <a:r>
              <a:rPr lang="es-ES" b="1" dirty="0">
                <a:latin typeface="Franklin Gothic Medium Cond" panose="020B0606030402020204" pitchFamily="34" charset="0"/>
              </a:rPr>
              <a:t>ÓN</a:t>
            </a:r>
            <a:endParaRPr lang="en-US" b="1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39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017E2C4-CEC4-914C-AC23-1040C9EB60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242947"/>
              </p:ext>
            </p:extLst>
          </p:nvPr>
        </p:nvGraphicFramePr>
        <p:xfrm>
          <a:off x="15240" y="118534"/>
          <a:ext cx="11826240" cy="65193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12298">
                  <a:extLst>
                    <a:ext uri="{9D8B030D-6E8A-4147-A177-3AD203B41FA5}">
                      <a16:colId xmlns:a16="http://schemas.microsoft.com/office/drawing/2014/main" val="382530383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136377703"/>
                    </a:ext>
                  </a:extLst>
                </a:gridCol>
                <a:gridCol w="3815862">
                  <a:extLst>
                    <a:ext uri="{9D8B030D-6E8A-4147-A177-3AD203B41FA5}">
                      <a16:colId xmlns:a16="http://schemas.microsoft.com/office/drawing/2014/main" val="2356876202"/>
                    </a:ext>
                  </a:extLst>
                </a:gridCol>
                <a:gridCol w="4754880">
                  <a:extLst>
                    <a:ext uri="{9D8B030D-6E8A-4147-A177-3AD203B41FA5}">
                      <a16:colId xmlns:a16="http://schemas.microsoft.com/office/drawing/2014/main" val="9693136"/>
                    </a:ext>
                  </a:extLst>
                </a:gridCol>
              </a:tblGrid>
              <a:tr h="3016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400" dirty="0">
                          <a:effectLst/>
                          <a:latin typeface="Franklin Gothic Medium Cond" panose="020B06060304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700" b="1" dirty="0">
                          <a:effectLst/>
                          <a:latin typeface="Franklin Gothic Medium Cond" panose="020B0606030402020204" pitchFamily="34" charset="0"/>
                        </a:rPr>
                        <a:t>Acciones de Política</a:t>
                      </a: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700" b="1" dirty="0">
                          <a:effectLst/>
                          <a:latin typeface="Franklin Gothic Medium Cond" panose="020B0606030402020204" pitchFamily="34" charset="0"/>
                        </a:rPr>
                        <a:t>Acciones en México</a:t>
                      </a: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700" b="1" dirty="0">
                          <a:effectLst/>
                          <a:latin typeface="Franklin Gothic Medium Cond" panose="020B0606030402020204" pitchFamily="34" charset="0"/>
                        </a:rPr>
                        <a:t>Lo que  falta por hacer </a:t>
                      </a: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007723"/>
                  </a:ext>
                </a:extLst>
              </a:tr>
              <a:tr h="820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rgbClr val="00206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N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1" dirty="0">
                          <a:effectLst/>
                          <a:latin typeface="Franklin Gothic Medium Cond" panose="020B0606030402020204" pitchFamily="34" charset="0"/>
                        </a:rPr>
                        <a:t>Normar el etiquetado nutrimental y declaraciones </a:t>
                      </a:r>
                      <a:r>
                        <a:rPr lang="es-ES" sz="1700" b="1" dirty="0">
                          <a:effectLst/>
                          <a:latin typeface="Franklin Gothic Medium Cond" panose="020B0606030402020204" pitchFamily="34" charset="0"/>
                        </a:rPr>
                        <a:t>de propiedades de alimentos</a:t>
                      </a: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Etiquetado frontal (sistema GDA) poco entendible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Nivel permitido de azúcar (90gr)</a:t>
                      </a:r>
                      <a:r>
                        <a:rPr lang="es-ES_tradnl" sz="1700" b="0" baseline="0" dirty="0">
                          <a:effectLst/>
                          <a:latin typeface="Franklin Gothic Medium Cond" panose="020B0606030402020204" pitchFamily="34" charset="0"/>
                        </a:rPr>
                        <a:t> </a:t>
                      </a: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muy superior</a:t>
                      </a:r>
                      <a:r>
                        <a:rPr lang="es-ES_tradnl" sz="1700" b="0" baseline="0" dirty="0">
                          <a:effectLst/>
                          <a:latin typeface="Franklin Gothic Medium Cond" panose="020B0606030402020204" pitchFamily="34" charset="0"/>
                        </a:rPr>
                        <a:t> a recomendaciones de OMS </a:t>
                      </a: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 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Etiquetado de fácil comprensión</a:t>
                      </a:r>
                      <a:r>
                        <a:rPr lang="es-ES_tradnl" sz="1700" b="0" baseline="0" dirty="0">
                          <a:effectLst/>
                          <a:latin typeface="Franklin Gothic Medium Cond" panose="020B0606030402020204" pitchFamily="34" charset="0"/>
                        </a:rPr>
                        <a:t> (de advertencia) </a:t>
                      </a: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y utilizar límite de  </a:t>
                      </a:r>
                      <a:r>
                        <a:rPr lang="es-ES_tradnl" sz="1700" b="0" baseline="0" dirty="0">
                          <a:effectLst/>
                          <a:latin typeface="Franklin Gothic Medium Cond" panose="020B0606030402020204" pitchFamily="34" charset="0"/>
                        </a:rPr>
                        <a:t>consumo </a:t>
                      </a: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máximo</a:t>
                      </a:r>
                      <a:r>
                        <a:rPr lang="es-ES_tradnl" sz="1700" b="0" baseline="0" dirty="0">
                          <a:effectLst/>
                          <a:latin typeface="Franklin Gothic Medium Cond" panose="020B0606030402020204" pitchFamily="34" charset="0"/>
                        </a:rPr>
                        <a:t> de azúcares en 25-50 gr/2000 Kcal (OMS) 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Declaración de calorías en menús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679946"/>
                  </a:ext>
                </a:extLst>
              </a:tr>
              <a:tr h="7156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rgbClr val="00206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O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1" dirty="0">
                          <a:effectLst/>
                          <a:latin typeface="Franklin Gothic Medium Cond" panose="020B0606030402020204" pitchFamily="34" charset="0"/>
                        </a:rPr>
                        <a:t>Ofertar alimentos y bebidas saludables en instituciones p</a:t>
                      </a:r>
                      <a:r>
                        <a:rPr lang="es-ES" sz="1700" b="1" dirty="0" err="1">
                          <a:effectLst/>
                          <a:latin typeface="Franklin Gothic Medium Cond" panose="020B0606030402020204" pitchFamily="34" charset="0"/>
                        </a:rPr>
                        <a:t>úblicas</a:t>
                      </a:r>
                      <a:r>
                        <a:rPr lang="es-ES" sz="1700" b="1" dirty="0">
                          <a:effectLst/>
                          <a:latin typeface="Franklin Gothic Medium Cond" panose="020B0606030402020204" pitchFamily="34" charset="0"/>
                        </a:rPr>
                        <a:t> y otros entornos</a:t>
                      </a: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Regulaciones de alimentos de consumo escolar (restricciones de bebidas y  alimentos no saludables)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Asegurar correcta implementación de regulaciones en escuelas (capacitación y rendición cuentas)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 baseline="0" dirty="0">
                          <a:effectLst/>
                          <a:latin typeface="Franklin Gothic Medium Cond" panose="020B0606030402020204" pitchFamily="34" charset="0"/>
                        </a:rPr>
                        <a:t> </a:t>
                      </a: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Regulaciones</a:t>
                      </a:r>
                      <a:r>
                        <a:rPr lang="es-ES_tradnl" sz="1700" b="0" baseline="0" dirty="0">
                          <a:effectLst/>
                          <a:latin typeface="Franklin Gothic Medium Cond" panose="020B0606030402020204" pitchFamily="34" charset="0"/>
                        </a:rPr>
                        <a:t> en guarderías, hospitales, </a:t>
                      </a:r>
                      <a:r>
                        <a:rPr lang="es-ES_tradnl" sz="1700" b="0" baseline="0" dirty="0" err="1">
                          <a:effectLst/>
                          <a:latin typeface="Franklin Gothic Medium Cond" panose="020B0606030402020204" pitchFamily="34" charset="0"/>
                        </a:rPr>
                        <a:t>etc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823382"/>
                  </a:ext>
                </a:extLst>
              </a:tr>
              <a:tr h="8825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rgbClr val="00206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U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1" dirty="0">
                          <a:effectLst/>
                          <a:latin typeface="Franklin Gothic Medium Cond" panose="020B0606030402020204" pitchFamily="34" charset="0"/>
                        </a:rPr>
                        <a:t>Usar herramientas </a:t>
                      </a:r>
                      <a:r>
                        <a:rPr lang="es-ES_tradnl" sz="1700" b="1" dirty="0" err="1">
                          <a:effectLst/>
                          <a:latin typeface="Franklin Gothic Medium Cond" panose="020B0606030402020204" pitchFamily="34" charset="0"/>
                        </a:rPr>
                        <a:t>econ</a:t>
                      </a:r>
                      <a:r>
                        <a:rPr lang="es-ES" sz="1700" b="1" dirty="0" err="1">
                          <a:effectLst/>
                          <a:latin typeface="Franklin Gothic Medium Cond" panose="020B0606030402020204" pitchFamily="34" charset="0"/>
                        </a:rPr>
                        <a:t>ómicas</a:t>
                      </a:r>
                      <a:r>
                        <a:rPr lang="es-ES" sz="1700" b="1" dirty="0">
                          <a:effectLst/>
                          <a:latin typeface="Franklin Gothic Medium Cond" panose="020B0606030402020204" pitchFamily="34" charset="0"/>
                        </a:rPr>
                        <a:t>: asequibilidad e incentivos de compra de alimentos sanos</a:t>
                      </a: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Impuesto a bebidas azucaradas y alimentos no básicos densamente energéticos (evidencia clara de efectos</a:t>
                      </a:r>
                      <a:r>
                        <a:rPr lang="es-ES_tradnl" sz="1700" b="0" baseline="0" dirty="0">
                          <a:effectLst/>
                          <a:latin typeface="Franklin Gothic Medium Cond" panose="020B0606030402020204" pitchFamily="34" charset="0"/>
                        </a:rPr>
                        <a:t> en compras)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Incrementar impuesto a bebidas azucaradas y alimentos no básicos densamente energéticos 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Subsidios para alimentos saludables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42787"/>
                  </a:ext>
                </a:extLst>
              </a:tr>
              <a:tr h="1033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rgbClr val="00206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R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b="1" dirty="0">
                          <a:effectLst/>
                          <a:latin typeface="Franklin Gothic Medium Cond" panose="020B0606030402020204" pitchFamily="34" charset="0"/>
                        </a:rPr>
                        <a:t>Restringir publicidad de alimentos y bebidas</a:t>
                      </a:r>
                      <a:endParaRPr lang="en-US" sz="1700" b="1" dirty="0"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b="0" dirty="0">
                          <a:effectLst/>
                          <a:latin typeface="Franklin Gothic Medium Cond" panose="020B0606030402020204" pitchFamily="34" charset="0"/>
                        </a:rPr>
                        <a:t>Restricción de publicidad de alimentos y bebidas endulzadas en TV</a:t>
                      </a:r>
                      <a:r>
                        <a:rPr lang="es-ES" sz="1700" b="0" baseline="0" dirty="0">
                          <a:effectLst/>
                          <a:latin typeface="Franklin Gothic Medium Cond" panose="020B0606030402020204" pitchFamily="34" charset="0"/>
                        </a:rPr>
                        <a:t> (</a:t>
                      </a:r>
                      <a:r>
                        <a:rPr lang="es-ES" sz="1700" b="0" dirty="0">
                          <a:effectLst/>
                          <a:latin typeface="Franklin Gothic Medium Cond" panose="020B0606030402020204" pitchFamily="34" charset="0"/>
                        </a:rPr>
                        <a:t>ciertos programas y horarios que no coinciden con audiencia infantil) y cines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b="0" dirty="0">
                          <a:effectLst/>
                          <a:latin typeface="Franklin Gothic Medium Cond" panose="020B0606030402020204" pitchFamily="34" charset="0"/>
                        </a:rPr>
                        <a:t>Extender horarios de restricción de publicidad para niños e</a:t>
                      </a:r>
                      <a:r>
                        <a:rPr lang="es-ES" sz="1700" b="0" baseline="0" dirty="0">
                          <a:effectLst/>
                          <a:latin typeface="Franklin Gothic Medium Cond" panose="020B0606030402020204" pitchFamily="34" charset="0"/>
                        </a:rPr>
                        <a:t> incluir todos los programas y otros medios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b="0" dirty="0">
                          <a:effectLst/>
                          <a:latin typeface="Franklin Gothic Medium Cond" panose="020B0606030402020204" pitchFamily="34" charset="0"/>
                        </a:rPr>
                        <a:t>Restringir el uso de personajes para promover alimentos no saludables en niños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487436"/>
                  </a:ext>
                </a:extLst>
              </a:tr>
              <a:tr h="11010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rgbClr val="00206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I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1" dirty="0">
                          <a:effectLst/>
                          <a:latin typeface="Franklin Gothic Medium Cond" panose="020B0606030402020204" pitchFamily="34" charset="0"/>
                        </a:rPr>
                        <a:t>Incentivar la calidad nutrimental del suministro de alimentos</a:t>
                      </a:r>
                      <a:endParaRPr lang="en-US" sz="1700" b="1" dirty="0"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0" dirty="0">
                          <a:effectLst/>
                          <a:latin typeface="Franklin Gothic Medium Cond" panose="020B0606030402020204" pitchFamily="34" charset="0"/>
                        </a:rPr>
                        <a:t>Reducción voluntaria del</a:t>
                      </a:r>
                      <a:r>
                        <a:rPr lang="es-ES" sz="1700" b="0" dirty="0">
                          <a:effectLst/>
                          <a:latin typeface="Franklin Gothic Medium Cond" panose="020B0606030402020204" pitchFamily="34" charset="0"/>
                        </a:rPr>
                        <a:t> 10% del contenido de sal en el pan de caja y</a:t>
                      </a:r>
                      <a:r>
                        <a:rPr lang="es-ES" sz="1700" b="0" baseline="0" dirty="0">
                          <a:effectLst/>
                          <a:latin typeface="Franklin Gothic Medium Cond" panose="020B0606030402020204" pitchFamily="34" charset="0"/>
                        </a:rPr>
                        <a:t> de panadería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b="0" baseline="0" dirty="0">
                          <a:effectLst/>
                          <a:latin typeface="Franklin Gothic Medium Cond" panose="020B06060304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Reformulación voluntaria modesta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b="0" dirty="0">
                          <a:effectLst/>
                          <a:latin typeface="Franklin Gothic Medium Cond" panose="020B0606030402020204" pitchFamily="34" charset="0"/>
                        </a:rPr>
                        <a:t>Reformulación de productos  altamente</a:t>
                      </a:r>
                      <a:r>
                        <a:rPr lang="es-ES" sz="1700" b="0" baseline="0" dirty="0">
                          <a:effectLst/>
                          <a:latin typeface="Franklin Gothic Medium Cond" panose="020B0606030402020204" pitchFamily="34" charset="0"/>
                        </a:rPr>
                        <a:t> consumidos</a:t>
                      </a:r>
                      <a:endParaRPr lang="es-ES" sz="1700" b="0" dirty="0"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b="0" dirty="0">
                          <a:effectLst/>
                          <a:latin typeface="Franklin Gothic Medium Cond" panose="020B0606030402020204" pitchFamily="34" charset="0"/>
                        </a:rPr>
                        <a:t>Regulaciones para tamaño de porciones y el límite de grasas saturadas y </a:t>
                      </a:r>
                      <a:r>
                        <a:rPr lang="es-ES" sz="1700" b="0" i="1" dirty="0" err="1">
                          <a:effectLst/>
                          <a:latin typeface="Franklin Gothic Medium Cond" panose="020B0606030402020204" pitchFamily="34" charset="0"/>
                        </a:rPr>
                        <a:t>trans</a:t>
                      </a:r>
                      <a:r>
                        <a:rPr lang="es-ES" sz="1700" b="0" dirty="0">
                          <a:effectLst/>
                          <a:latin typeface="Franklin Gothic Medium Cond" panose="020B0606030402020204" pitchFamily="34" charset="0"/>
                        </a:rPr>
                        <a:t>, sal y azúcar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519286"/>
                  </a:ext>
                </a:extLst>
              </a:tr>
              <a:tr h="11844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rgbClr val="00206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S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1" dirty="0">
                          <a:effectLst/>
                          <a:latin typeface="Franklin Gothic Medium Cond" panose="020B0606030402020204" pitchFamily="34" charset="0"/>
                        </a:rPr>
                        <a:t>Sentar reglas e incentivos para entorno saludable en puntos de venta y servicios de alimentos</a:t>
                      </a: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b="0" dirty="0">
                          <a:effectLst/>
                          <a:latin typeface="Franklin Gothic Medium Cond" panose="020B0606030402020204" pitchFamily="34" charset="0"/>
                        </a:rPr>
                        <a:t>Campaña “Menos sal, más salud” para retirar los saleros de las mesas de restaurantes (solo en  CDMX)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b="0" dirty="0">
                          <a:effectLst/>
                          <a:latin typeface="Franklin Gothic Medium Cond" panose="020B0606030402020204" pitchFamily="34" charset="0"/>
                        </a:rPr>
                        <a:t>Regulaciones</a:t>
                      </a:r>
                      <a:r>
                        <a:rPr lang="es-ES" sz="1700" b="0" baseline="0" dirty="0">
                          <a:effectLst/>
                          <a:latin typeface="Franklin Gothic Medium Cond" panose="020B0606030402020204" pitchFamily="34" charset="0"/>
                        </a:rPr>
                        <a:t> en otras entidades federativas en restaurantes, supermercados y otros puntos de venta para  productos no saludables (azúcares adicionados, sal, </a:t>
                      </a:r>
                      <a:r>
                        <a:rPr lang="es-ES" sz="1700" b="0" dirty="0">
                          <a:effectLst/>
                          <a:latin typeface="Franklin Gothic Medium Cond" panose="020B0606030402020204" pitchFamily="34" charset="0"/>
                        </a:rPr>
                        <a:t> grasa saturada, grasas </a:t>
                      </a:r>
                      <a:r>
                        <a:rPr lang="es-ES" sz="1700" b="0" i="1" dirty="0" err="1">
                          <a:effectLst/>
                          <a:latin typeface="Franklin Gothic Medium Cond" panose="020B0606030402020204" pitchFamily="34" charset="0"/>
                        </a:rPr>
                        <a:t>trans</a:t>
                      </a:r>
                      <a:r>
                        <a:rPr lang="es-ES" sz="1700" b="0" i="0" dirty="0">
                          <a:effectLst/>
                          <a:latin typeface="Franklin Gothic Medium Cond" panose="020B0606030402020204" pitchFamily="34" charset="0"/>
                        </a:rPr>
                        <a:t>)</a:t>
                      </a:r>
                      <a:r>
                        <a:rPr lang="es-ES" sz="1700" b="0" dirty="0">
                          <a:effectLst/>
                          <a:latin typeface="Franklin Gothic Medium Cond" panose="020B0606030402020204" pitchFamily="34" charset="0"/>
                        </a:rPr>
                        <a:t> </a:t>
                      </a:r>
                      <a:endParaRPr lang="en-US" sz="1700" b="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5" marR="468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63595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44FF6FE-C815-D14D-998E-2D3EEAD0D929}"/>
              </a:ext>
            </a:extLst>
          </p:cNvPr>
          <p:cNvSpPr txBox="1"/>
          <p:nvPr/>
        </p:nvSpPr>
        <p:spPr>
          <a:xfrm>
            <a:off x="11941078" y="503584"/>
            <a:ext cx="1339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Franklin Gothic Medium Cond" panose="020B0606030402020204" pitchFamily="34" charset="0"/>
              </a:rPr>
              <a:t>MONITOREO</a:t>
            </a:r>
          </a:p>
          <a:p>
            <a:pPr algn="ctr"/>
            <a:r>
              <a:rPr lang="en-US" b="1" dirty="0">
                <a:latin typeface="Franklin Gothic Medium Cond" panose="020B0606030402020204" pitchFamily="34" charset="0"/>
              </a:rPr>
              <a:t> Y</a:t>
            </a:r>
          </a:p>
          <a:p>
            <a:pPr algn="ctr"/>
            <a:r>
              <a:rPr lang="en-US" b="1" dirty="0">
                <a:latin typeface="Franklin Gothic Medium Cond" panose="020B0606030402020204" pitchFamily="34" charset="0"/>
              </a:rPr>
              <a:t> EVALUACI</a:t>
            </a:r>
            <a:r>
              <a:rPr lang="es-ES" b="1" dirty="0">
                <a:latin typeface="Franklin Gothic Medium Cond" panose="020B0606030402020204" pitchFamily="34" charset="0"/>
              </a:rPr>
              <a:t>ÓN</a:t>
            </a:r>
            <a:endParaRPr lang="en-US" b="1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14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5774955-E9F7-9F43-9428-6FE7C6515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87124"/>
              </p:ext>
            </p:extLst>
          </p:nvPr>
        </p:nvGraphicFramePr>
        <p:xfrm>
          <a:off x="15240" y="31563"/>
          <a:ext cx="11804073" cy="620760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3651344526"/>
                    </a:ext>
                  </a:extLst>
                </a:gridCol>
                <a:gridCol w="3360309">
                  <a:extLst>
                    <a:ext uri="{9D8B030D-6E8A-4147-A177-3AD203B41FA5}">
                      <a16:colId xmlns:a16="http://schemas.microsoft.com/office/drawing/2014/main" val="3010353870"/>
                    </a:ext>
                  </a:extLst>
                </a:gridCol>
                <a:gridCol w="3102699">
                  <a:extLst>
                    <a:ext uri="{9D8B030D-6E8A-4147-A177-3AD203B41FA5}">
                      <a16:colId xmlns:a16="http://schemas.microsoft.com/office/drawing/2014/main" val="2668919081"/>
                    </a:ext>
                  </a:extLst>
                </a:gridCol>
                <a:gridCol w="4792425">
                  <a:extLst>
                    <a:ext uri="{9D8B030D-6E8A-4147-A177-3AD203B41FA5}">
                      <a16:colId xmlns:a16="http://schemas.microsoft.com/office/drawing/2014/main" val="689336780"/>
                    </a:ext>
                  </a:extLst>
                </a:gridCol>
              </a:tblGrid>
              <a:tr h="3554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200" dirty="0">
                          <a:effectLst/>
                          <a:latin typeface="Franklin Gothic Medium Cond" panose="020B06060304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600" b="1" dirty="0">
                          <a:effectLst/>
                          <a:latin typeface="Franklin Gothic Medium Cond" panose="020B0606030402020204" pitchFamily="34" charset="0"/>
                        </a:rPr>
                        <a:t>Acciones de Política</a:t>
                      </a:r>
                      <a:endParaRPr lang="en-US" sz="16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600" b="1">
                          <a:effectLst/>
                          <a:latin typeface="Franklin Gothic Medium Cond" panose="020B0606030402020204" pitchFamily="34" charset="0"/>
                        </a:rPr>
                        <a:t>Acciones en México</a:t>
                      </a:r>
                      <a:endParaRPr lang="en-US" sz="1600" b="1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600" b="1" dirty="0">
                          <a:effectLst/>
                          <a:latin typeface="Franklin Gothic Medium Cond" panose="020B0606030402020204" pitchFamily="34" charset="0"/>
                        </a:rPr>
                        <a:t>Lo que  falta por hacer </a:t>
                      </a:r>
                      <a:endParaRPr lang="en-US" sz="16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862495"/>
                  </a:ext>
                </a:extLst>
              </a:tr>
              <a:tr h="8172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H</a:t>
                      </a:r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8B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b="1" dirty="0">
                          <a:effectLst/>
                          <a:latin typeface="Franklin Gothic Medium Cond" panose="020B0606030402020204" pitchFamily="34" charset="0"/>
                        </a:rPr>
                        <a:t>Habilitar políticas y acciones en el sistema alimentario para favorecer el  suministro de alimentos saludables</a:t>
                      </a: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8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Franklin Gothic Medium Cond" panose="020B0606030402020204" pitchFamily="34" charset="0"/>
                        </a:rPr>
                        <a:t>NO HAY POLITICA EXPLICITA SOBRE</a:t>
                      </a:r>
                      <a:r>
                        <a:rPr lang="es-ES" sz="1700" baseline="0" dirty="0">
                          <a:effectLst/>
                          <a:latin typeface="Franklin Gothic Medium Cond" panose="020B0606030402020204" pitchFamily="34" charset="0"/>
                        </a:rPr>
                        <a:t> EL SISTEMA ALIMENTARIO</a:t>
                      </a:r>
                      <a:endParaRPr lang="en-US" sz="170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8B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700" dirty="0">
                          <a:effectLst/>
                          <a:latin typeface="Franklin Gothic Medium Cond" panose="020B0606030402020204" pitchFamily="34" charset="0"/>
                        </a:rPr>
                        <a:t>Desarrollo de políticas con el sector agropecuario para favorecer</a:t>
                      </a:r>
                      <a:r>
                        <a:rPr lang="es-MX" sz="1700" baseline="0" dirty="0">
                          <a:effectLst/>
                          <a:latin typeface="Franklin Gothic Medium Cond" panose="020B0606030402020204" pitchFamily="34" charset="0"/>
                        </a:rPr>
                        <a:t> un sistema alimentario, a lo largo de la cadena alimentaria, dirigido a favorecer la nutrición y salud de la población </a:t>
                      </a:r>
                      <a:r>
                        <a:rPr lang="es-MX" sz="1700" baseline="0" dirty="0">
                          <a:solidFill>
                            <a:srgbClr val="0070C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y del planeta</a:t>
                      </a:r>
                      <a:endParaRPr lang="en-US" sz="1700" dirty="0">
                        <a:solidFill>
                          <a:srgbClr val="0070C0"/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8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882433"/>
                  </a:ext>
                </a:extLst>
              </a:tr>
              <a:tr h="21921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I</a:t>
                      </a:r>
                      <a:endParaRPr lang="en-US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57722" marR="577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57722" marR="5772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524385"/>
                  </a:ext>
                </a:extLst>
              </a:tr>
              <a:tr h="11470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N</a:t>
                      </a:r>
                      <a:endParaRPr lang="en-US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592460"/>
                  </a:ext>
                </a:extLst>
              </a:tr>
              <a:tr h="140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G</a:t>
                      </a:r>
                      <a:endParaRPr lang="en-US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9635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21DD9AA-B382-464A-9FBA-28C807E750B2}"/>
              </a:ext>
            </a:extLst>
          </p:cNvPr>
          <p:cNvSpPr txBox="1"/>
          <p:nvPr/>
        </p:nvSpPr>
        <p:spPr>
          <a:xfrm>
            <a:off x="11804073" y="427089"/>
            <a:ext cx="2016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Franklin Gothic Medium Cond" panose="020B0606030402020204" pitchFamily="34" charset="0"/>
              </a:rPr>
              <a:t>MONITOREO</a:t>
            </a:r>
          </a:p>
          <a:p>
            <a:r>
              <a:rPr lang="en-US" b="1" dirty="0">
                <a:latin typeface="Franklin Gothic Medium Cond" panose="020B0606030402020204" pitchFamily="34" charset="0"/>
              </a:rPr>
              <a:t> Y</a:t>
            </a:r>
          </a:p>
          <a:p>
            <a:r>
              <a:rPr lang="en-US" b="1" dirty="0">
                <a:latin typeface="Franklin Gothic Medium Cond" panose="020B0606030402020204" pitchFamily="34" charset="0"/>
              </a:rPr>
              <a:t> EVALUACI</a:t>
            </a:r>
            <a:r>
              <a:rPr lang="es-ES" b="1" dirty="0">
                <a:latin typeface="Franklin Gothic Medium Cond" panose="020B0606030402020204" pitchFamily="34" charset="0"/>
              </a:rPr>
              <a:t>ÓN</a:t>
            </a:r>
            <a:endParaRPr lang="en-US" b="1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68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5774955-E9F7-9F43-9428-6FE7C6515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871097"/>
              </p:ext>
            </p:extLst>
          </p:nvPr>
        </p:nvGraphicFramePr>
        <p:xfrm>
          <a:off x="15240" y="31563"/>
          <a:ext cx="11804073" cy="620760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3651344526"/>
                    </a:ext>
                  </a:extLst>
                </a:gridCol>
                <a:gridCol w="3360309">
                  <a:extLst>
                    <a:ext uri="{9D8B030D-6E8A-4147-A177-3AD203B41FA5}">
                      <a16:colId xmlns:a16="http://schemas.microsoft.com/office/drawing/2014/main" val="3010353870"/>
                    </a:ext>
                  </a:extLst>
                </a:gridCol>
                <a:gridCol w="3102699">
                  <a:extLst>
                    <a:ext uri="{9D8B030D-6E8A-4147-A177-3AD203B41FA5}">
                      <a16:colId xmlns:a16="http://schemas.microsoft.com/office/drawing/2014/main" val="2668919081"/>
                    </a:ext>
                  </a:extLst>
                </a:gridCol>
                <a:gridCol w="4792425">
                  <a:extLst>
                    <a:ext uri="{9D8B030D-6E8A-4147-A177-3AD203B41FA5}">
                      <a16:colId xmlns:a16="http://schemas.microsoft.com/office/drawing/2014/main" val="689336780"/>
                    </a:ext>
                  </a:extLst>
                </a:gridCol>
              </a:tblGrid>
              <a:tr h="3554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200" dirty="0">
                          <a:effectLst/>
                          <a:latin typeface="Franklin Gothic Medium Cond" panose="020B06060304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600" b="1" dirty="0">
                          <a:effectLst/>
                          <a:latin typeface="Franklin Gothic Medium Cond" panose="020B0606030402020204" pitchFamily="34" charset="0"/>
                        </a:rPr>
                        <a:t>Acciones de Política</a:t>
                      </a:r>
                      <a:endParaRPr lang="en-US" sz="16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600" b="1">
                          <a:effectLst/>
                          <a:latin typeface="Franklin Gothic Medium Cond" panose="020B0606030402020204" pitchFamily="34" charset="0"/>
                        </a:rPr>
                        <a:t>Acciones en México</a:t>
                      </a:r>
                      <a:endParaRPr lang="en-US" sz="1600" b="1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600" b="1" dirty="0">
                          <a:effectLst/>
                          <a:latin typeface="Franklin Gothic Medium Cond" panose="020B0606030402020204" pitchFamily="34" charset="0"/>
                        </a:rPr>
                        <a:t>Lo que  falta por hacer </a:t>
                      </a:r>
                      <a:endParaRPr lang="en-US" sz="16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862495"/>
                  </a:ext>
                </a:extLst>
              </a:tr>
              <a:tr h="8172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H</a:t>
                      </a:r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8B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b="1" dirty="0">
                          <a:effectLst/>
                          <a:latin typeface="Franklin Gothic Medium Cond" panose="020B0606030402020204" pitchFamily="34" charset="0"/>
                        </a:rPr>
                        <a:t>Habilitar políticas y acciones en el sistema alimentario para favorecer el  suministro de alimentos saludables</a:t>
                      </a: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8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Franklin Gothic Medium Cond" panose="020B0606030402020204" pitchFamily="34" charset="0"/>
                        </a:rPr>
                        <a:t>NO HAY POLITICA EXPLICITA SOBRE</a:t>
                      </a:r>
                      <a:r>
                        <a:rPr lang="es-ES" sz="1700" baseline="0" dirty="0">
                          <a:effectLst/>
                          <a:latin typeface="Franklin Gothic Medium Cond" panose="020B0606030402020204" pitchFamily="34" charset="0"/>
                        </a:rPr>
                        <a:t> EL SISTEMA ALIMENTARIO</a:t>
                      </a:r>
                      <a:endParaRPr lang="en-US" sz="170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8B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700" dirty="0">
                          <a:effectLst/>
                          <a:latin typeface="Franklin Gothic Medium Cond" panose="020B0606030402020204" pitchFamily="34" charset="0"/>
                        </a:rPr>
                        <a:t>Desarrollo de políticas con el sector agropecuario para favorecer</a:t>
                      </a:r>
                      <a:r>
                        <a:rPr lang="es-MX" sz="1700" baseline="0" dirty="0">
                          <a:effectLst/>
                          <a:latin typeface="Franklin Gothic Medium Cond" panose="020B0606030402020204" pitchFamily="34" charset="0"/>
                        </a:rPr>
                        <a:t> un sistema alimentario, a lo largo de la cadena alimentaria, dirigido a favorecer la nutrición y salud de la población </a:t>
                      </a:r>
                      <a:r>
                        <a:rPr lang="es-MX" sz="1700" baseline="0" dirty="0">
                          <a:solidFill>
                            <a:srgbClr val="0070C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y del planeta</a:t>
                      </a:r>
                      <a:endParaRPr lang="en-US" sz="1700" dirty="0">
                        <a:solidFill>
                          <a:srgbClr val="0070C0"/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8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882433"/>
                  </a:ext>
                </a:extLst>
              </a:tr>
              <a:tr h="21921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I</a:t>
                      </a:r>
                      <a:endParaRPr lang="en-US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1" dirty="0">
                          <a:effectLst/>
                          <a:latin typeface="Franklin Gothic Medium Cond" panose="020B0606030402020204" pitchFamily="34" charset="0"/>
                        </a:rPr>
                        <a:t>Informar </a:t>
                      </a:r>
                      <a:r>
                        <a:rPr lang="es-ES" sz="1700" b="1" dirty="0">
                          <a:effectLst/>
                          <a:latin typeface="Franklin Gothic Medium Cond" panose="020B0606030402020204" pitchFamily="34" charset="0"/>
                        </a:rPr>
                        <a:t>y concientizar a la población sobre alimentación y nutrición saludables</a:t>
                      </a:r>
                      <a:endParaRPr lang="en-US" sz="1700" b="1" dirty="0"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b="1" dirty="0">
                          <a:effectLst/>
                          <a:latin typeface="Franklin Gothic Medium Cond" panose="020B0606030402020204" pitchFamily="34" charset="0"/>
                        </a:rPr>
                        <a:t> </a:t>
                      </a: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Franklin Gothic Medium Cond" panose="020B0606030402020204" pitchFamily="34" charset="0"/>
                        </a:rPr>
                        <a:t>Guías alimentarias y de actividad física en contexto de obesidad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Franklin Gothic Medium Cond" panose="020B0606030402020204" pitchFamily="34" charset="0"/>
                        </a:rPr>
                        <a:t>Campaña “chécate,</a:t>
                      </a:r>
                      <a:r>
                        <a:rPr lang="es-ES" sz="1700" baseline="0" dirty="0">
                          <a:effectLst/>
                          <a:latin typeface="Franklin Gothic Medium Cond" panose="020B0606030402020204" pitchFamily="34" charset="0"/>
                        </a:rPr>
                        <a:t> mídete, muévete”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baseline="0" dirty="0">
                          <a:effectLst/>
                          <a:latin typeface="Franklin Gothic Medium Cond" panose="020B0606030402020204" pitchFamily="34" charset="0"/>
                        </a:rPr>
                        <a:t>Campaña de comunicación en “Salud en tu Escuela” (piloto en algunos Estados)</a:t>
                      </a:r>
                      <a:endParaRPr lang="en-US" sz="1700" dirty="0"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57722" marR="577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Franklin Gothic Medium Cond" panose="020B0606030402020204" pitchFamily="34" charset="0"/>
                        </a:rPr>
                        <a:t>Promover guías alimentarias </a:t>
                      </a:r>
                      <a:endParaRPr lang="en-US" sz="1700" dirty="0"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Franklin Gothic Medium Cond" panose="020B0606030402020204" pitchFamily="34" charset="0"/>
                        </a:rPr>
                        <a:t>Otras acciones de</a:t>
                      </a:r>
                      <a:r>
                        <a:rPr lang="es-ES" sz="1700" baseline="0" dirty="0">
                          <a:effectLst/>
                          <a:latin typeface="Franklin Gothic Medium Cond" panose="020B0606030402020204" pitchFamily="34" charset="0"/>
                        </a:rPr>
                        <a:t> promoción: </a:t>
                      </a:r>
                      <a:r>
                        <a:rPr lang="es-ES" sz="1700" dirty="0">
                          <a:effectLst/>
                          <a:latin typeface="Franklin Gothic Medium Cond" panose="020B0606030402020204" pitchFamily="34" charset="0"/>
                        </a:rPr>
                        <a:t>cursos de cocina</a:t>
                      </a:r>
                      <a:r>
                        <a:rPr lang="es-ES" sz="1700" baseline="0" dirty="0">
                          <a:effectLst/>
                          <a:latin typeface="Franklin Gothic Medium Cond" panose="020B0606030402020204" pitchFamily="34" charset="0"/>
                        </a:rPr>
                        <a:t> para dieta saludable</a:t>
                      </a:r>
                      <a:r>
                        <a:rPr lang="es-ES" sz="1700" dirty="0">
                          <a:effectLst/>
                          <a:latin typeface="Franklin Gothic Medium Cond" panose="020B0606030402020204" pitchFamily="34" charset="0"/>
                        </a:rPr>
                        <a:t>, interpretación de etiquetas de alimentos </a:t>
                      </a:r>
                      <a:endParaRPr lang="en-US" sz="1700" dirty="0"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dirty="0">
                          <a:effectLst/>
                          <a:latin typeface="Franklin Gothic Medium Cond" panose="020B0606030402020204" pitchFamily="34" charset="0"/>
                        </a:rPr>
                        <a:t>Fortalecimiento de campañas publicitarias (</a:t>
                      </a:r>
                      <a:r>
                        <a:rPr lang="es-MX" sz="1700" dirty="0">
                          <a:effectLst/>
                          <a:latin typeface="Franklin Gothic Medium Cond" panose="020B0606030402020204" pitchFamily="34" charset="0"/>
                        </a:rPr>
                        <a:t>Reformular campaña “</a:t>
                      </a:r>
                      <a:r>
                        <a:rPr lang="es-MX" sz="1700" dirty="0" err="1">
                          <a:effectLst/>
                          <a:latin typeface="Franklin Gothic Medium Cond" panose="020B0606030402020204" pitchFamily="34" charset="0"/>
                        </a:rPr>
                        <a:t>Checate</a:t>
                      </a:r>
                      <a:r>
                        <a:rPr lang="es-MX" sz="1700" dirty="0">
                          <a:effectLst/>
                          <a:latin typeface="Franklin Gothic Medium Cond" panose="020B0606030402020204" pitchFamily="34" charset="0"/>
                        </a:rPr>
                        <a:t>…” a luz de evaluaciones y evaluación de piloto de Salud en tu Escuela)</a:t>
                      </a:r>
                      <a:endParaRPr lang="en-US" sz="1700" dirty="0"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57722" marR="5772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524385"/>
                  </a:ext>
                </a:extLst>
              </a:tr>
              <a:tr h="11470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N</a:t>
                      </a:r>
                      <a:endParaRPr lang="en-US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592460"/>
                  </a:ext>
                </a:extLst>
              </a:tr>
              <a:tr h="140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G</a:t>
                      </a:r>
                      <a:endParaRPr lang="en-US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9635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21DD9AA-B382-464A-9FBA-28C807E750B2}"/>
              </a:ext>
            </a:extLst>
          </p:cNvPr>
          <p:cNvSpPr txBox="1"/>
          <p:nvPr/>
        </p:nvSpPr>
        <p:spPr>
          <a:xfrm>
            <a:off x="11804073" y="427089"/>
            <a:ext cx="2016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Franklin Gothic Medium Cond" panose="020B0606030402020204" pitchFamily="34" charset="0"/>
              </a:rPr>
              <a:t>MONITOREO</a:t>
            </a:r>
          </a:p>
          <a:p>
            <a:r>
              <a:rPr lang="en-US" b="1" dirty="0">
                <a:latin typeface="Franklin Gothic Medium Cond" panose="020B0606030402020204" pitchFamily="34" charset="0"/>
              </a:rPr>
              <a:t> Y</a:t>
            </a:r>
          </a:p>
          <a:p>
            <a:r>
              <a:rPr lang="en-US" b="1" dirty="0">
                <a:latin typeface="Franklin Gothic Medium Cond" panose="020B0606030402020204" pitchFamily="34" charset="0"/>
              </a:rPr>
              <a:t> EVALUACI</a:t>
            </a:r>
            <a:r>
              <a:rPr lang="es-ES" b="1" dirty="0">
                <a:latin typeface="Franklin Gothic Medium Cond" panose="020B0606030402020204" pitchFamily="34" charset="0"/>
              </a:rPr>
              <a:t>ÓN</a:t>
            </a:r>
            <a:endParaRPr lang="en-US" b="1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1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5774955-E9F7-9F43-9428-6FE7C6515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366419"/>
              </p:ext>
            </p:extLst>
          </p:nvPr>
        </p:nvGraphicFramePr>
        <p:xfrm>
          <a:off x="15240" y="31563"/>
          <a:ext cx="11804073" cy="672397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3651344526"/>
                    </a:ext>
                  </a:extLst>
                </a:gridCol>
                <a:gridCol w="3360309">
                  <a:extLst>
                    <a:ext uri="{9D8B030D-6E8A-4147-A177-3AD203B41FA5}">
                      <a16:colId xmlns:a16="http://schemas.microsoft.com/office/drawing/2014/main" val="3010353870"/>
                    </a:ext>
                  </a:extLst>
                </a:gridCol>
                <a:gridCol w="3102699">
                  <a:extLst>
                    <a:ext uri="{9D8B030D-6E8A-4147-A177-3AD203B41FA5}">
                      <a16:colId xmlns:a16="http://schemas.microsoft.com/office/drawing/2014/main" val="2668919081"/>
                    </a:ext>
                  </a:extLst>
                </a:gridCol>
                <a:gridCol w="4792425">
                  <a:extLst>
                    <a:ext uri="{9D8B030D-6E8A-4147-A177-3AD203B41FA5}">
                      <a16:colId xmlns:a16="http://schemas.microsoft.com/office/drawing/2014/main" val="689336780"/>
                    </a:ext>
                  </a:extLst>
                </a:gridCol>
              </a:tblGrid>
              <a:tr h="3554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200" dirty="0">
                          <a:effectLst/>
                          <a:latin typeface="Franklin Gothic Medium Cond" panose="020B06060304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600" b="1" dirty="0">
                          <a:effectLst/>
                          <a:latin typeface="Franklin Gothic Medium Cond" panose="020B0606030402020204" pitchFamily="34" charset="0"/>
                        </a:rPr>
                        <a:t>Acciones de Política</a:t>
                      </a:r>
                      <a:endParaRPr lang="en-US" sz="16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600" b="1">
                          <a:effectLst/>
                          <a:latin typeface="Franklin Gothic Medium Cond" panose="020B0606030402020204" pitchFamily="34" charset="0"/>
                        </a:rPr>
                        <a:t>Acciones en México</a:t>
                      </a:r>
                      <a:endParaRPr lang="en-US" sz="1600" b="1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600" b="1" dirty="0">
                          <a:effectLst/>
                          <a:latin typeface="Franklin Gothic Medium Cond" panose="020B0606030402020204" pitchFamily="34" charset="0"/>
                        </a:rPr>
                        <a:t>Lo que  falta por hacer </a:t>
                      </a:r>
                      <a:endParaRPr lang="en-US" sz="16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862495"/>
                  </a:ext>
                </a:extLst>
              </a:tr>
              <a:tr h="8172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H</a:t>
                      </a:r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8B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b="1" dirty="0">
                          <a:effectLst/>
                          <a:latin typeface="Franklin Gothic Medium Cond" panose="020B0606030402020204" pitchFamily="34" charset="0"/>
                        </a:rPr>
                        <a:t>Habilitar políticas y acciones en el sistema alimentario para favorecer el  suministro de alimentos saludables</a:t>
                      </a: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8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Franklin Gothic Medium Cond" panose="020B0606030402020204" pitchFamily="34" charset="0"/>
                        </a:rPr>
                        <a:t>NO HAY POLITICA EXPLICITA SOBRE</a:t>
                      </a:r>
                      <a:r>
                        <a:rPr lang="es-ES" sz="1700" baseline="0" dirty="0">
                          <a:effectLst/>
                          <a:latin typeface="Franklin Gothic Medium Cond" panose="020B0606030402020204" pitchFamily="34" charset="0"/>
                        </a:rPr>
                        <a:t> EL SISTEMA ALIMENTARIO</a:t>
                      </a:r>
                      <a:endParaRPr lang="en-US" sz="170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8B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700" dirty="0">
                          <a:effectLst/>
                          <a:latin typeface="Franklin Gothic Medium Cond" panose="020B0606030402020204" pitchFamily="34" charset="0"/>
                        </a:rPr>
                        <a:t>Desarrollo de políticas con el sector agropecuario para favorecer</a:t>
                      </a:r>
                      <a:r>
                        <a:rPr lang="es-MX" sz="1700" baseline="0" dirty="0">
                          <a:effectLst/>
                          <a:latin typeface="Franklin Gothic Medium Cond" panose="020B0606030402020204" pitchFamily="34" charset="0"/>
                        </a:rPr>
                        <a:t> un sistema alimentario, a lo largo de la cadena alimentaria, dirigido a favorecer la nutrición y salud de la población </a:t>
                      </a:r>
                      <a:r>
                        <a:rPr lang="es-MX" sz="1700" baseline="0" dirty="0">
                          <a:solidFill>
                            <a:srgbClr val="0070C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y del planeta</a:t>
                      </a:r>
                      <a:endParaRPr lang="en-US" sz="1700" dirty="0">
                        <a:solidFill>
                          <a:srgbClr val="0070C0"/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8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882433"/>
                  </a:ext>
                </a:extLst>
              </a:tr>
              <a:tr h="21921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I</a:t>
                      </a:r>
                      <a:endParaRPr lang="en-US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1" dirty="0">
                          <a:effectLst/>
                          <a:latin typeface="Franklin Gothic Medium Cond" panose="020B0606030402020204" pitchFamily="34" charset="0"/>
                        </a:rPr>
                        <a:t>Informar </a:t>
                      </a:r>
                      <a:r>
                        <a:rPr lang="es-ES" sz="1700" b="1" dirty="0">
                          <a:effectLst/>
                          <a:latin typeface="Franklin Gothic Medium Cond" panose="020B0606030402020204" pitchFamily="34" charset="0"/>
                        </a:rPr>
                        <a:t>y concientizar a la población sobre alimentación y nutrición saludables</a:t>
                      </a:r>
                      <a:endParaRPr lang="en-US" sz="1700" b="1" dirty="0"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b="1" dirty="0">
                          <a:effectLst/>
                          <a:latin typeface="Franklin Gothic Medium Cond" panose="020B0606030402020204" pitchFamily="34" charset="0"/>
                        </a:rPr>
                        <a:t> </a:t>
                      </a: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Franklin Gothic Medium Cond" panose="020B0606030402020204" pitchFamily="34" charset="0"/>
                        </a:rPr>
                        <a:t>Guías alimentarias y de actividad física en contexto de obesidad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Franklin Gothic Medium Cond" panose="020B0606030402020204" pitchFamily="34" charset="0"/>
                        </a:rPr>
                        <a:t>Campaña “chécate,</a:t>
                      </a:r>
                      <a:r>
                        <a:rPr lang="es-ES" sz="1700" baseline="0" dirty="0">
                          <a:effectLst/>
                          <a:latin typeface="Franklin Gothic Medium Cond" panose="020B0606030402020204" pitchFamily="34" charset="0"/>
                        </a:rPr>
                        <a:t> mídete, muévete”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baseline="0" dirty="0">
                          <a:effectLst/>
                          <a:latin typeface="Franklin Gothic Medium Cond" panose="020B0606030402020204" pitchFamily="34" charset="0"/>
                        </a:rPr>
                        <a:t>Campaña de comunicación en “Salud en tu Escuela” (piloto en algunos Estados)</a:t>
                      </a:r>
                      <a:endParaRPr lang="en-US" sz="1700" dirty="0"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57722" marR="577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Franklin Gothic Medium Cond" panose="020B0606030402020204" pitchFamily="34" charset="0"/>
                        </a:rPr>
                        <a:t>Promover guías alimentarias </a:t>
                      </a:r>
                      <a:endParaRPr lang="en-US" sz="1700" dirty="0"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Franklin Gothic Medium Cond" panose="020B0606030402020204" pitchFamily="34" charset="0"/>
                        </a:rPr>
                        <a:t>Otras acciones de</a:t>
                      </a:r>
                      <a:r>
                        <a:rPr lang="es-ES" sz="1700" baseline="0" dirty="0">
                          <a:effectLst/>
                          <a:latin typeface="Franklin Gothic Medium Cond" panose="020B0606030402020204" pitchFamily="34" charset="0"/>
                        </a:rPr>
                        <a:t> promoción: </a:t>
                      </a:r>
                      <a:r>
                        <a:rPr lang="es-ES" sz="1700" dirty="0">
                          <a:effectLst/>
                          <a:latin typeface="Franklin Gothic Medium Cond" panose="020B0606030402020204" pitchFamily="34" charset="0"/>
                        </a:rPr>
                        <a:t>cursos de cocina</a:t>
                      </a:r>
                      <a:r>
                        <a:rPr lang="es-ES" sz="1700" baseline="0" dirty="0">
                          <a:effectLst/>
                          <a:latin typeface="Franklin Gothic Medium Cond" panose="020B0606030402020204" pitchFamily="34" charset="0"/>
                        </a:rPr>
                        <a:t> para dieta saludable</a:t>
                      </a:r>
                      <a:r>
                        <a:rPr lang="es-ES" sz="1700" dirty="0">
                          <a:effectLst/>
                          <a:latin typeface="Franklin Gothic Medium Cond" panose="020B0606030402020204" pitchFamily="34" charset="0"/>
                        </a:rPr>
                        <a:t>, interpretación de etiquetas de alimentos </a:t>
                      </a:r>
                      <a:endParaRPr lang="en-US" sz="1700" dirty="0"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dirty="0">
                          <a:effectLst/>
                          <a:latin typeface="Franklin Gothic Medium Cond" panose="020B0606030402020204" pitchFamily="34" charset="0"/>
                        </a:rPr>
                        <a:t>Fortalecimiento de campañas publicitarias (</a:t>
                      </a:r>
                      <a:r>
                        <a:rPr lang="es-MX" sz="1700" dirty="0">
                          <a:effectLst/>
                          <a:latin typeface="Franklin Gothic Medium Cond" panose="020B0606030402020204" pitchFamily="34" charset="0"/>
                        </a:rPr>
                        <a:t>Reformular campaña “</a:t>
                      </a:r>
                      <a:r>
                        <a:rPr lang="es-MX" sz="1700" dirty="0" err="1">
                          <a:effectLst/>
                          <a:latin typeface="Franklin Gothic Medium Cond" panose="020B0606030402020204" pitchFamily="34" charset="0"/>
                        </a:rPr>
                        <a:t>Checate</a:t>
                      </a:r>
                      <a:r>
                        <a:rPr lang="es-MX" sz="1700" dirty="0">
                          <a:effectLst/>
                          <a:latin typeface="Franklin Gothic Medium Cond" panose="020B0606030402020204" pitchFamily="34" charset="0"/>
                        </a:rPr>
                        <a:t>…” a luz de evaluaciones y evaluación de piloto de Salud en tu Escuela)</a:t>
                      </a:r>
                      <a:endParaRPr lang="en-US" sz="1700" dirty="0"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57722" marR="5772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524385"/>
                  </a:ext>
                </a:extLst>
              </a:tr>
              <a:tr h="11470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N</a:t>
                      </a:r>
                      <a:endParaRPr lang="en-US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1" dirty="0" err="1">
                          <a:effectLst/>
                          <a:latin typeface="Franklin Gothic Medium Cond" panose="020B0606030402020204" pitchFamily="34" charset="0"/>
                        </a:rPr>
                        <a:t>Nutrici</a:t>
                      </a:r>
                      <a:r>
                        <a:rPr lang="es-ES" sz="1700" b="1" dirty="0" err="1">
                          <a:effectLst/>
                          <a:latin typeface="Franklin Gothic Medium Cond" panose="020B0606030402020204" pitchFamily="34" charset="0"/>
                        </a:rPr>
                        <a:t>ón</a:t>
                      </a:r>
                      <a:r>
                        <a:rPr lang="es-ES" sz="1700" b="1" dirty="0">
                          <a:effectLst/>
                          <a:latin typeface="Franklin Gothic Medium Cond" panose="020B0606030402020204" pitchFamily="34" charset="0"/>
                        </a:rPr>
                        <a:t> en el ciclo de vida mediante consejería en atención primaria</a:t>
                      </a: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dirty="0">
                          <a:effectLst/>
                          <a:latin typeface="Franklin Gothic Medium Cond" panose="020B0606030402020204" pitchFamily="34" charset="0"/>
                        </a:rPr>
                        <a:t>Estrategia Integral de Atención a la Nutrición (</a:t>
                      </a:r>
                      <a:r>
                        <a:rPr lang="es-ES_tradnl" sz="1700" dirty="0" err="1">
                          <a:effectLst/>
                          <a:latin typeface="Franklin Gothic Medium Cond" panose="020B0606030402020204" pitchFamily="34" charset="0"/>
                        </a:rPr>
                        <a:t>EsIAN</a:t>
                      </a:r>
                      <a:r>
                        <a:rPr lang="es-ES_tradnl" sz="1700" dirty="0">
                          <a:effectLst/>
                          <a:latin typeface="Franklin Gothic Medium Cond" panose="020B0606030402020204" pitchFamily="34" charset="0"/>
                        </a:rPr>
                        <a:t>): consejería a mujeres embarazadas y con niños pequeños: </a:t>
                      </a:r>
                      <a:r>
                        <a:rPr lang="es-ES_tradnl" sz="1700" dirty="0" err="1">
                          <a:effectLst/>
                          <a:latin typeface="Franklin Gothic Medium Cond" panose="020B0606030402020204" pitchFamily="34" charset="0"/>
                        </a:rPr>
                        <a:t>promoci</a:t>
                      </a:r>
                      <a:r>
                        <a:rPr lang="es-ES" sz="1700" dirty="0" err="1">
                          <a:effectLst/>
                          <a:latin typeface="Franklin Gothic Medium Cond" panose="020B0606030402020204" pitchFamily="34" charset="0"/>
                        </a:rPr>
                        <a:t>ón</a:t>
                      </a:r>
                      <a:r>
                        <a:rPr lang="es-ES" sz="1700" dirty="0">
                          <a:effectLst/>
                          <a:latin typeface="Franklin Gothic Medium Cond" panose="020B0606030402020204" pitchFamily="34" charset="0"/>
                        </a:rPr>
                        <a:t> de</a:t>
                      </a:r>
                      <a:r>
                        <a:rPr lang="es-ES_tradnl" sz="1700" dirty="0">
                          <a:effectLst/>
                          <a:latin typeface="Franklin Gothic Medium Cond" panose="020B0606030402020204" pitchFamily="34" charset="0"/>
                        </a:rPr>
                        <a:t> lactancia materna y alimentación complementaria adecuada</a:t>
                      </a:r>
                      <a:endParaRPr lang="en-US" sz="170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Franklin Gothic Medium Cond" panose="020B0606030402020204" pitchFamily="34" charset="0"/>
                        </a:rPr>
                        <a:t>Manejo estandarizado de pacientes con riesgo elevado de ECNT</a:t>
                      </a:r>
                      <a:endParaRPr lang="en-US" sz="1700" dirty="0"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Franklin Gothic Medium Cond" panose="020B0606030402020204" pitchFamily="34" charset="0"/>
                        </a:rPr>
                        <a:t>Fortalecer capacitación de profesionales de la salud en atención primaria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Franklin Gothic Medium Cond" panose="020B06060304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Tamizaje</a:t>
                      </a:r>
                      <a:r>
                        <a:rPr lang="es-ES" sz="1700" baseline="0" dirty="0">
                          <a:effectLst/>
                          <a:latin typeface="Franklin Gothic Medium Cond" panose="020B06060304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prevención y atención oportuna (APS)</a:t>
                      </a:r>
                      <a:endParaRPr lang="en-US" sz="170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592460"/>
                  </a:ext>
                </a:extLst>
              </a:tr>
              <a:tr h="140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G</a:t>
                      </a:r>
                      <a:endParaRPr lang="en-US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9635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21DD9AA-B382-464A-9FBA-28C807E750B2}"/>
              </a:ext>
            </a:extLst>
          </p:cNvPr>
          <p:cNvSpPr txBox="1"/>
          <p:nvPr/>
        </p:nvSpPr>
        <p:spPr>
          <a:xfrm>
            <a:off x="11804073" y="427089"/>
            <a:ext cx="2016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Franklin Gothic Medium Cond" panose="020B0606030402020204" pitchFamily="34" charset="0"/>
              </a:rPr>
              <a:t>MONITOREO</a:t>
            </a:r>
          </a:p>
          <a:p>
            <a:r>
              <a:rPr lang="en-US" b="1" dirty="0">
                <a:latin typeface="Franklin Gothic Medium Cond" panose="020B0606030402020204" pitchFamily="34" charset="0"/>
              </a:rPr>
              <a:t> Y</a:t>
            </a:r>
          </a:p>
          <a:p>
            <a:r>
              <a:rPr lang="en-US" b="1" dirty="0">
                <a:latin typeface="Franklin Gothic Medium Cond" panose="020B0606030402020204" pitchFamily="34" charset="0"/>
              </a:rPr>
              <a:t> EVALUACI</a:t>
            </a:r>
            <a:r>
              <a:rPr lang="es-ES" b="1" dirty="0">
                <a:latin typeface="Franklin Gothic Medium Cond" panose="020B0606030402020204" pitchFamily="34" charset="0"/>
              </a:rPr>
              <a:t>ÓN</a:t>
            </a:r>
            <a:endParaRPr lang="en-US" b="1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9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5774955-E9F7-9F43-9428-6FE7C6515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176712"/>
              </p:ext>
            </p:extLst>
          </p:nvPr>
        </p:nvGraphicFramePr>
        <p:xfrm>
          <a:off x="15240" y="31563"/>
          <a:ext cx="11804073" cy="672397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3651344526"/>
                    </a:ext>
                  </a:extLst>
                </a:gridCol>
                <a:gridCol w="3360309">
                  <a:extLst>
                    <a:ext uri="{9D8B030D-6E8A-4147-A177-3AD203B41FA5}">
                      <a16:colId xmlns:a16="http://schemas.microsoft.com/office/drawing/2014/main" val="3010353870"/>
                    </a:ext>
                  </a:extLst>
                </a:gridCol>
                <a:gridCol w="3102699">
                  <a:extLst>
                    <a:ext uri="{9D8B030D-6E8A-4147-A177-3AD203B41FA5}">
                      <a16:colId xmlns:a16="http://schemas.microsoft.com/office/drawing/2014/main" val="2668919081"/>
                    </a:ext>
                  </a:extLst>
                </a:gridCol>
                <a:gridCol w="4792425">
                  <a:extLst>
                    <a:ext uri="{9D8B030D-6E8A-4147-A177-3AD203B41FA5}">
                      <a16:colId xmlns:a16="http://schemas.microsoft.com/office/drawing/2014/main" val="689336780"/>
                    </a:ext>
                  </a:extLst>
                </a:gridCol>
              </a:tblGrid>
              <a:tr h="3554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200" dirty="0">
                          <a:effectLst/>
                          <a:latin typeface="Franklin Gothic Medium Cond" panose="020B06060304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600" b="1" dirty="0">
                          <a:effectLst/>
                          <a:latin typeface="Franklin Gothic Medium Cond" panose="020B0606030402020204" pitchFamily="34" charset="0"/>
                        </a:rPr>
                        <a:t>Acciones de Política</a:t>
                      </a:r>
                      <a:endParaRPr lang="en-US" sz="16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600" b="1">
                          <a:effectLst/>
                          <a:latin typeface="Franklin Gothic Medium Cond" panose="020B0606030402020204" pitchFamily="34" charset="0"/>
                        </a:rPr>
                        <a:t>Acciones en México</a:t>
                      </a:r>
                      <a:endParaRPr lang="en-US" sz="1600" b="1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600" b="1" dirty="0">
                          <a:effectLst/>
                          <a:latin typeface="Franklin Gothic Medium Cond" panose="020B0606030402020204" pitchFamily="34" charset="0"/>
                        </a:rPr>
                        <a:t>Lo que  falta por hacer </a:t>
                      </a:r>
                      <a:endParaRPr lang="en-US" sz="16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862495"/>
                  </a:ext>
                </a:extLst>
              </a:tr>
              <a:tr h="8172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H</a:t>
                      </a:r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8B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b="1" dirty="0">
                          <a:effectLst/>
                          <a:latin typeface="Franklin Gothic Medium Cond" panose="020B0606030402020204" pitchFamily="34" charset="0"/>
                        </a:rPr>
                        <a:t>Habilitar políticas y acciones en el sistema alimentario para favorecer el  suministro de alimentos saludables</a:t>
                      </a: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8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Franklin Gothic Medium Cond" panose="020B0606030402020204" pitchFamily="34" charset="0"/>
                        </a:rPr>
                        <a:t>NO HAY POLITICA EXPLICITA SOBRE</a:t>
                      </a:r>
                      <a:r>
                        <a:rPr lang="es-ES" sz="1700" baseline="0" dirty="0">
                          <a:effectLst/>
                          <a:latin typeface="Franklin Gothic Medium Cond" panose="020B0606030402020204" pitchFamily="34" charset="0"/>
                        </a:rPr>
                        <a:t> EL SISTEMA ALIMENTARIO</a:t>
                      </a:r>
                      <a:endParaRPr lang="en-US" sz="170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8B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700" dirty="0">
                          <a:effectLst/>
                          <a:latin typeface="Franklin Gothic Medium Cond" panose="020B0606030402020204" pitchFamily="34" charset="0"/>
                        </a:rPr>
                        <a:t>Desarrollo de políticas con el sector agropecuario para favorecer</a:t>
                      </a:r>
                      <a:r>
                        <a:rPr lang="es-MX" sz="1700" baseline="0" dirty="0">
                          <a:effectLst/>
                          <a:latin typeface="Franklin Gothic Medium Cond" panose="020B0606030402020204" pitchFamily="34" charset="0"/>
                        </a:rPr>
                        <a:t> un sistema alimentario, a lo largo de la cadena alimentaria, dirigido a favorecer la nutrición y salud de la población </a:t>
                      </a:r>
                      <a:r>
                        <a:rPr lang="es-MX" sz="1700" baseline="0" dirty="0">
                          <a:solidFill>
                            <a:srgbClr val="0070C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y del planeta</a:t>
                      </a:r>
                      <a:endParaRPr lang="en-US" sz="1700" dirty="0">
                        <a:solidFill>
                          <a:srgbClr val="0070C0"/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8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882433"/>
                  </a:ext>
                </a:extLst>
              </a:tr>
              <a:tr h="21921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I</a:t>
                      </a:r>
                      <a:endParaRPr lang="en-US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1" dirty="0">
                          <a:effectLst/>
                          <a:latin typeface="Franklin Gothic Medium Cond" panose="020B0606030402020204" pitchFamily="34" charset="0"/>
                        </a:rPr>
                        <a:t>Informar </a:t>
                      </a:r>
                      <a:r>
                        <a:rPr lang="es-ES" sz="1700" b="1" dirty="0">
                          <a:effectLst/>
                          <a:latin typeface="Franklin Gothic Medium Cond" panose="020B0606030402020204" pitchFamily="34" charset="0"/>
                        </a:rPr>
                        <a:t>y concientizar a la población sobre alimentación y nutrición saludables</a:t>
                      </a:r>
                      <a:endParaRPr lang="en-US" sz="1700" b="1" dirty="0"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b="1" dirty="0">
                          <a:effectLst/>
                          <a:latin typeface="Franklin Gothic Medium Cond" panose="020B0606030402020204" pitchFamily="34" charset="0"/>
                        </a:rPr>
                        <a:t> </a:t>
                      </a: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Franklin Gothic Medium Cond" panose="020B0606030402020204" pitchFamily="34" charset="0"/>
                        </a:rPr>
                        <a:t>Guías alimentarias y de actividad física en contexto de obesidad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Franklin Gothic Medium Cond" panose="020B0606030402020204" pitchFamily="34" charset="0"/>
                        </a:rPr>
                        <a:t>Campaña “chécate,</a:t>
                      </a:r>
                      <a:r>
                        <a:rPr lang="es-ES" sz="1700" baseline="0" dirty="0">
                          <a:effectLst/>
                          <a:latin typeface="Franklin Gothic Medium Cond" panose="020B0606030402020204" pitchFamily="34" charset="0"/>
                        </a:rPr>
                        <a:t> mídete, muévete”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baseline="0" dirty="0">
                          <a:effectLst/>
                          <a:latin typeface="Franklin Gothic Medium Cond" panose="020B0606030402020204" pitchFamily="34" charset="0"/>
                        </a:rPr>
                        <a:t>Campaña de comunicación en “Salud en tu Escuela” (piloto en algunos Estados)</a:t>
                      </a:r>
                      <a:endParaRPr lang="en-US" sz="1700" dirty="0"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57722" marR="577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Franklin Gothic Medium Cond" panose="020B0606030402020204" pitchFamily="34" charset="0"/>
                        </a:rPr>
                        <a:t>Promover guías alimentarias </a:t>
                      </a:r>
                      <a:endParaRPr lang="en-US" sz="1700" dirty="0"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Franklin Gothic Medium Cond" panose="020B0606030402020204" pitchFamily="34" charset="0"/>
                        </a:rPr>
                        <a:t>Otras acciones de</a:t>
                      </a:r>
                      <a:r>
                        <a:rPr lang="es-ES" sz="1700" baseline="0" dirty="0">
                          <a:effectLst/>
                          <a:latin typeface="Franklin Gothic Medium Cond" panose="020B0606030402020204" pitchFamily="34" charset="0"/>
                        </a:rPr>
                        <a:t> promoción: </a:t>
                      </a:r>
                      <a:r>
                        <a:rPr lang="es-ES" sz="1700" dirty="0">
                          <a:effectLst/>
                          <a:latin typeface="Franklin Gothic Medium Cond" panose="020B0606030402020204" pitchFamily="34" charset="0"/>
                        </a:rPr>
                        <a:t>cursos de cocina</a:t>
                      </a:r>
                      <a:r>
                        <a:rPr lang="es-ES" sz="1700" baseline="0" dirty="0">
                          <a:effectLst/>
                          <a:latin typeface="Franklin Gothic Medium Cond" panose="020B0606030402020204" pitchFamily="34" charset="0"/>
                        </a:rPr>
                        <a:t> para dieta saludable</a:t>
                      </a:r>
                      <a:r>
                        <a:rPr lang="es-ES" sz="1700" dirty="0">
                          <a:effectLst/>
                          <a:latin typeface="Franklin Gothic Medium Cond" panose="020B0606030402020204" pitchFamily="34" charset="0"/>
                        </a:rPr>
                        <a:t>, interpretación de etiquetas de alimentos </a:t>
                      </a:r>
                      <a:endParaRPr lang="en-US" sz="1700" dirty="0"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dirty="0">
                          <a:effectLst/>
                          <a:latin typeface="Franklin Gothic Medium Cond" panose="020B0606030402020204" pitchFamily="34" charset="0"/>
                        </a:rPr>
                        <a:t>Fortalecimiento de campañas publicitarias (</a:t>
                      </a:r>
                      <a:r>
                        <a:rPr lang="es-MX" sz="1700" dirty="0">
                          <a:effectLst/>
                          <a:latin typeface="Franklin Gothic Medium Cond" panose="020B0606030402020204" pitchFamily="34" charset="0"/>
                        </a:rPr>
                        <a:t>Reformular campaña “</a:t>
                      </a:r>
                      <a:r>
                        <a:rPr lang="es-MX" sz="1700" dirty="0" err="1">
                          <a:effectLst/>
                          <a:latin typeface="Franklin Gothic Medium Cond" panose="020B0606030402020204" pitchFamily="34" charset="0"/>
                        </a:rPr>
                        <a:t>Checate</a:t>
                      </a:r>
                      <a:r>
                        <a:rPr lang="es-MX" sz="1700" dirty="0">
                          <a:effectLst/>
                          <a:latin typeface="Franklin Gothic Medium Cond" panose="020B0606030402020204" pitchFamily="34" charset="0"/>
                        </a:rPr>
                        <a:t>…” a luz de evaluaciones y evaluación de piloto de Salud en tu Escuela)</a:t>
                      </a:r>
                      <a:endParaRPr lang="en-US" sz="1700" dirty="0"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57722" marR="5772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524385"/>
                  </a:ext>
                </a:extLst>
              </a:tr>
              <a:tr h="11470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N</a:t>
                      </a:r>
                      <a:endParaRPr lang="en-US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b="1" dirty="0" err="1">
                          <a:effectLst/>
                          <a:latin typeface="Franklin Gothic Medium Cond" panose="020B0606030402020204" pitchFamily="34" charset="0"/>
                        </a:rPr>
                        <a:t>Nutrici</a:t>
                      </a:r>
                      <a:r>
                        <a:rPr lang="es-ES" sz="1700" b="1" dirty="0" err="1">
                          <a:effectLst/>
                          <a:latin typeface="Franklin Gothic Medium Cond" panose="020B0606030402020204" pitchFamily="34" charset="0"/>
                        </a:rPr>
                        <a:t>ón</a:t>
                      </a:r>
                      <a:r>
                        <a:rPr lang="es-ES" sz="1700" b="1" dirty="0">
                          <a:effectLst/>
                          <a:latin typeface="Franklin Gothic Medium Cond" panose="020B0606030402020204" pitchFamily="34" charset="0"/>
                        </a:rPr>
                        <a:t> en el ciclo de vida mediante consejería en atención primaria</a:t>
                      </a: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700" dirty="0">
                          <a:effectLst/>
                          <a:latin typeface="Franklin Gothic Medium Cond" panose="020B0606030402020204" pitchFamily="34" charset="0"/>
                        </a:rPr>
                        <a:t>Estrategia Integral de Atención a la Nutrición (</a:t>
                      </a:r>
                      <a:r>
                        <a:rPr lang="es-ES_tradnl" sz="1700" dirty="0" err="1">
                          <a:effectLst/>
                          <a:latin typeface="Franklin Gothic Medium Cond" panose="020B0606030402020204" pitchFamily="34" charset="0"/>
                        </a:rPr>
                        <a:t>EsIAN</a:t>
                      </a:r>
                      <a:r>
                        <a:rPr lang="es-ES_tradnl" sz="1700" dirty="0">
                          <a:effectLst/>
                          <a:latin typeface="Franklin Gothic Medium Cond" panose="020B0606030402020204" pitchFamily="34" charset="0"/>
                        </a:rPr>
                        <a:t>): consejería a mujeres embarazadas y con niños pequeños: </a:t>
                      </a:r>
                      <a:r>
                        <a:rPr lang="es-ES_tradnl" sz="1700" dirty="0" err="1">
                          <a:effectLst/>
                          <a:latin typeface="Franklin Gothic Medium Cond" panose="020B0606030402020204" pitchFamily="34" charset="0"/>
                        </a:rPr>
                        <a:t>promoci</a:t>
                      </a:r>
                      <a:r>
                        <a:rPr lang="es-ES" sz="1700" dirty="0" err="1">
                          <a:effectLst/>
                          <a:latin typeface="Franklin Gothic Medium Cond" panose="020B0606030402020204" pitchFamily="34" charset="0"/>
                        </a:rPr>
                        <a:t>ón</a:t>
                      </a:r>
                      <a:r>
                        <a:rPr lang="es-ES" sz="1700" dirty="0">
                          <a:effectLst/>
                          <a:latin typeface="Franklin Gothic Medium Cond" panose="020B0606030402020204" pitchFamily="34" charset="0"/>
                        </a:rPr>
                        <a:t> de</a:t>
                      </a:r>
                      <a:r>
                        <a:rPr lang="es-ES_tradnl" sz="1700" dirty="0">
                          <a:effectLst/>
                          <a:latin typeface="Franklin Gothic Medium Cond" panose="020B0606030402020204" pitchFamily="34" charset="0"/>
                        </a:rPr>
                        <a:t> lactancia materna y alimentación complementaria adecuada</a:t>
                      </a:r>
                      <a:endParaRPr lang="en-US" sz="170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Franklin Gothic Medium Cond" panose="020B0606030402020204" pitchFamily="34" charset="0"/>
                        </a:rPr>
                        <a:t>Manejo estandarizado de pacientes con riesgo elevado de ECNT</a:t>
                      </a:r>
                      <a:endParaRPr lang="en-US" sz="1700" dirty="0"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Franklin Gothic Medium Cond" panose="020B0606030402020204" pitchFamily="34" charset="0"/>
                        </a:rPr>
                        <a:t>Fortalecer capacitación de profesionales de la salud en atención primaria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Franklin Gothic Medium Cond" panose="020B06060304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Tamizaje</a:t>
                      </a:r>
                      <a:r>
                        <a:rPr lang="es-ES" sz="1700" baseline="0" dirty="0">
                          <a:effectLst/>
                          <a:latin typeface="Franklin Gothic Medium Cond" panose="020B06060304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prevención y atención oportuna (APS)</a:t>
                      </a:r>
                      <a:endParaRPr lang="en-US" sz="170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592460"/>
                  </a:ext>
                </a:extLst>
              </a:tr>
              <a:tr h="140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G</a:t>
                      </a:r>
                      <a:endParaRPr lang="en-US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b="1" dirty="0">
                          <a:effectLst/>
                          <a:latin typeface="Franklin Gothic Medium Cond" panose="020B0606030402020204" pitchFamily="34" charset="0"/>
                        </a:rPr>
                        <a:t>Generar competencias y habilidades en nutrición</a:t>
                      </a:r>
                      <a:endParaRPr lang="en-US" sz="1700" b="1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Franklin Gothic Medium Cond" panose="020B0606030402020204" pitchFamily="34" charset="0"/>
                        </a:rPr>
                        <a:t>Ley general de educación: escuelas deben proveer educación en nutrición y actividad física</a:t>
                      </a:r>
                      <a:endParaRPr lang="en-US" sz="170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Franklin Gothic Medium Cond" panose="020B0606030402020204" pitchFamily="34" charset="0"/>
                        </a:rPr>
                        <a:t>Educación en nutrición y actividad física en el plan de estudios de educación básica</a:t>
                      </a:r>
                      <a:endParaRPr lang="en-US" sz="1700" dirty="0"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Franklin Gothic Medium Cond" panose="020B0606030402020204" pitchFamily="34" charset="0"/>
                        </a:rPr>
                        <a:t>Capacitar a los maestros de niveles básicos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Franklin Gothic Medium Cond" panose="020B0606030402020204" pitchFamily="34" charset="0"/>
                        </a:rPr>
                        <a:t>Creación y uso de huertos </a:t>
                      </a:r>
                      <a:r>
                        <a:rPr lang="es-ES" sz="1700" dirty="0" smtClean="0">
                          <a:effectLst/>
                          <a:latin typeface="Franklin Gothic Medium Cond" panose="020B0606030402020204" pitchFamily="34" charset="0"/>
                        </a:rPr>
                        <a:t>escolares </a:t>
                      </a:r>
                      <a:r>
                        <a:rPr lang="es-ES" sz="1700" dirty="0">
                          <a:effectLst/>
                          <a:latin typeface="Franklin Gothic Medium Cond" panose="020B0606030402020204" pitchFamily="34" charset="0"/>
                        </a:rPr>
                        <a:t>y clases de Cocina</a:t>
                      </a:r>
                      <a:endParaRPr lang="en-US" sz="170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22" marR="5772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9635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21DD9AA-B382-464A-9FBA-28C807E750B2}"/>
              </a:ext>
            </a:extLst>
          </p:cNvPr>
          <p:cNvSpPr txBox="1"/>
          <p:nvPr/>
        </p:nvSpPr>
        <p:spPr>
          <a:xfrm>
            <a:off x="11804073" y="427089"/>
            <a:ext cx="2016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Franklin Gothic Medium Cond" panose="020B0606030402020204" pitchFamily="34" charset="0"/>
              </a:rPr>
              <a:t>MONITOREO</a:t>
            </a:r>
          </a:p>
          <a:p>
            <a:r>
              <a:rPr lang="en-US" b="1" dirty="0">
                <a:latin typeface="Franklin Gothic Medium Cond" panose="020B0606030402020204" pitchFamily="34" charset="0"/>
              </a:rPr>
              <a:t> Y</a:t>
            </a:r>
          </a:p>
          <a:p>
            <a:r>
              <a:rPr lang="en-US" b="1" dirty="0">
                <a:latin typeface="Franklin Gothic Medium Cond" panose="020B0606030402020204" pitchFamily="34" charset="0"/>
              </a:rPr>
              <a:t> EVALUACI</a:t>
            </a:r>
            <a:r>
              <a:rPr lang="es-ES" b="1" dirty="0">
                <a:latin typeface="Franklin Gothic Medium Cond" panose="020B0606030402020204" pitchFamily="34" charset="0"/>
              </a:rPr>
              <a:t>ÓN</a:t>
            </a:r>
            <a:endParaRPr lang="en-US" b="1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47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561973" y="1414816"/>
          <a:ext cx="11114090" cy="50292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665033">
                  <a:extLst>
                    <a:ext uri="{9D8B030D-6E8A-4147-A177-3AD203B41FA5}">
                      <a16:colId xmlns:a16="http://schemas.microsoft.com/office/drawing/2014/main" val="1814598795"/>
                    </a:ext>
                  </a:extLst>
                </a:gridCol>
                <a:gridCol w="3215149">
                  <a:extLst>
                    <a:ext uri="{9D8B030D-6E8A-4147-A177-3AD203B41FA5}">
                      <a16:colId xmlns:a16="http://schemas.microsoft.com/office/drawing/2014/main" val="148631511"/>
                    </a:ext>
                  </a:extLst>
                </a:gridCol>
                <a:gridCol w="6233908">
                  <a:extLst>
                    <a:ext uri="{9D8B030D-6E8A-4147-A177-3AD203B41FA5}">
                      <a16:colId xmlns:a16="http://schemas.microsoft.com/office/drawing/2014/main" val="4107560237"/>
                    </a:ext>
                  </a:extLst>
                </a:gridCol>
              </a:tblGrid>
              <a:tr h="51351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Franklin Gothic Medium Cond" panose="020B0606030402020204" pitchFamily="34" charset="0"/>
                        </a:rPr>
                        <a:t>TIPO DE EVALUACIÓN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Franklin Gothic Medium Cond" panose="020B0606030402020204" pitchFamily="34" charset="0"/>
                        </a:rPr>
                        <a:t>TIPO DE REGULACIÓN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Franklin Gothic Medium Cond" panose="020B0606030402020204" pitchFamily="34" charset="0"/>
                        </a:rPr>
                        <a:t>EJEMPLOS DE RESULTADOS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2586383"/>
                  </a:ext>
                </a:extLst>
              </a:tr>
              <a:tr h="10953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latin typeface="Franklin Gothic Medium Cond" panose="020B0606030402020204" pitchFamily="34" charset="0"/>
                        </a:rPr>
                        <a:t>Evaluación de diseño</a:t>
                      </a:r>
                    </a:p>
                    <a:p>
                      <a:endParaRPr lang="es-MX" sz="1800" dirty="0"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800" dirty="0">
                          <a:latin typeface="Franklin Gothic Medium Cond" panose="020B0606030402020204" pitchFamily="34" charset="0"/>
                        </a:rPr>
                        <a:t>Regulación</a:t>
                      </a:r>
                      <a:r>
                        <a:rPr lang="es-MX" sz="1800" baseline="0" dirty="0">
                          <a:latin typeface="Franklin Gothic Medium Cond" panose="020B0606030402020204" pitchFamily="34" charset="0"/>
                        </a:rPr>
                        <a:t> de Publicidad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1800" baseline="0" dirty="0">
                        <a:latin typeface="Franklin Gothic Medium Cond" panose="020B06060304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800" baseline="0" dirty="0">
                          <a:latin typeface="Franklin Gothic Medium Cond" panose="020B0606030402020204" pitchFamily="34" charset="0"/>
                        </a:rPr>
                        <a:t>Etiquetado Frontal</a:t>
                      </a:r>
                      <a:endParaRPr lang="es-MX" sz="1800" dirty="0"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800" dirty="0">
                          <a:latin typeface="Franklin Gothic Medium Cond" panose="020B0606030402020204" pitchFamily="34" charset="0"/>
                        </a:rPr>
                        <a:t>Gran audiencia de niños en ciertos</a:t>
                      </a:r>
                      <a:r>
                        <a:rPr lang="es-MX" sz="1800" baseline="0" dirty="0">
                          <a:latin typeface="Franklin Gothic Medium Cond" panose="020B0606030402020204" pitchFamily="34" charset="0"/>
                        </a:rPr>
                        <a:t> horarios (7-10 pm) y programas (telenovelas) no reguladas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800" baseline="0" dirty="0">
                          <a:latin typeface="Franklin Gothic Medium Cond" panose="020B0606030402020204" pitchFamily="34" charset="0"/>
                        </a:rPr>
                        <a:t>Efecto poco probable en selección y compra y reformulación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800" baseline="0" dirty="0">
                          <a:latin typeface="Franklin Gothic Medium Cond" panose="020B0606030402020204" pitchFamily="34" charset="0"/>
                        </a:rPr>
                        <a:t>Límite de </a:t>
                      </a:r>
                      <a:r>
                        <a:rPr lang="es-MX" sz="1800" baseline="0">
                          <a:latin typeface="Franklin Gothic Medium Cond" panose="020B0606030402020204" pitchFamily="34" charset="0"/>
                        </a:rPr>
                        <a:t>azúcar por </a:t>
                      </a:r>
                      <a:r>
                        <a:rPr lang="es-MX" sz="1800" baseline="0" dirty="0">
                          <a:latin typeface="Franklin Gothic Medium Cond" panose="020B0606030402020204" pitchFamily="34" charset="0"/>
                        </a:rPr>
                        <a:t>arriba de límite de OMS</a:t>
                      </a:r>
                      <a:endParaRPr lang="es-MX" sz="1800" dirty="0"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9987381"/>
                  </a:ext>
                </a:extLst>
              </a:tr>
              <a:tr h="7352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latin typeface="Franklin Gothic Medium Cond" panose="020B0606030402020204" pitchFamily="34" charset="0"/>
                        </a:rPr>
                        <a:t>Evaluación de Implementación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800" dirty="0">
                          <a:latin typeface="Franklin Gothic Medium Cond" panose="020B0606030402020204" pitchFamily="34" charset="0"/>
                        </a:rPr>
                        <a:t>Regulación de Publicidad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800" dirty="0">
                          <a:latin typeface="Franklin Gothic Medium Cond" panose="020B0606030402020204" pitchFamily="34" charset="0"/>
                        </a:rPr>
                        <a:t>Regulación</a:t>
                      </a:r>
                      <a:r>
                        <a:rPr lang="es-MX" sz="1800" baseline="0" dirty="0">
                          <a:latin typeface="Franklin Gothic Medium Cond" panose="020B0606030402020204" pitchFamily="34" charset="0"/>
                        </a:rPr>
                        <a:t> de alimentos y bebidas en escuelas</a:t>
                      </a:r>
                      <a:endParaRPr lang="es-MX" sz="1800" dirty="0"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800" dirty="0">
                          <a:latin typeface="Franklin Gothic Medium Cond" panose="020B0606030402020204" pitchFamily="34" charset="0"/>
                        </a:rPr>
                        <a:t>En general la implementación es acorde</a:t>
                      </a:r>
                      <a:r>
                        <a:rPr lang="es-MX" sz="1800" baseline="0" dirty="0">
                          <a:latin typeface="Franklin Gothic Medium Cond" panose="020B0606030402020204" pitchFamily="34" charset="0"/>
                        </a:rPr>
                        <a:t> a las reglas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800" baseline="0" dirty="0">
                          <a:latin typeface="Franklin Gothic Medium Cond" panose="020B0606030402020204" pitchFamily="34" charset="0"/>
                        </a:rPr>
                        <a:t>Avances en restricción de bebidas azucaradas carbonatadas, pero menor en bebidas no carbonatadas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2028199"/>
                  </a:ext>
                </a:extLst>
              </a:tr>
              <a:tr h="7352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latin typeface="Franklin Gothic Medium Cond" panose="020B0606030402020204" pitchFamily="34" charset="0"/>
                        </a:rPr>
                        <a:t>Evaluación de resultados </a:t>
                      </a:r>
                    </a:p>
                    <a:p>
                      <a:endParaRPr lang="es-MX" sz="1800" dirty="0"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800" dirty="0">
                          <a:latin typeface="Franklin Gothic Medium Cond" panose="020B0606030402020204" pitchFamily="34" charset="0"/>
                        </a:rPr>
                        <a:t>Evaluación</a:t>
                      </a:r>
                      <a:r>
                        <a:rPr lang="es-MX" sz="1800" baseline="0" dirty="0">
                          <a:latin typeface="Franklin Gothic Medium Cond" panose="020B0606030402020204" pitchFamily="34" charset="0"/>
                        </a:rPr>
                        <a:t> de compras de bebidas y alimentos con y sin impuestos</a:t>
                      </a:r>
                      <a:endParaRPr lang="es-MX" sz="1800" dirty="0"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800" dirty="0">
                          <a:latin typeface="Franklin Gothic Medium Cond" panose="020B0606030402020204" pitchFamily="34" charset="0"/>
                        </a:rPr>
                        <a:t>Disminución de 7.6% en compra de bebidas azucaradas con un impuesto de menos</a:t>
                      </a:r>
                      <a:r>
                        <a:rPr lang="es-MX" sz="1800" baseline="0" dirty="0">
                          <a:latin typeface="Franklin Gothic Medium Cond" panose="020B0606030402020204" pitchFamily="34" charset="0"/>
                        </a:rPr>
                        <a:t> de 10% del valor y aumento en compra de agua y de otras bebidas sin azúcar  </a:t>
                      </a:r>
                      <a:endParaRPr lang="es-MX" sz="1800" dirty="0"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5960690"/>
                  </a:ext>
                </a:extLst>
              </a:tr>
              <a:tr h="9569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latin typeface="Franklin Gothic Medium Cond" panose="020B0606030402020204" pitchFamily="34" charset="0"/>
                        </a:rPr>
                        <a:t>Evaluación de efectos</a:t>
                      </a:r>
                    </a:p>
                    <a:p>
                      <a:endParaRPr lang="es-MX" sz="1800" dirty="0"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800" dirty="0">
                          <a:latin typeface="Franklin Gothic Medium Cond" panose="020B0606030402020204" pitchFamily="34" charset="0"/>
                        </a:rPr>
                        <a:t>Evaluación</a:t>
                      </a:r>
                      <a:r>
                        <a:rPr lang="es-MX" sz="1800" baseline="0" dirty="0">
                          <a:latin typeface="Franklin Gothic Medium Cond" panose="020B0606030402020204" pitchFamily="34" charset="0"/>
                        </a:rPr>
                        <a:t> en comportamientos (consumo de alimentos y bebidas) y en prevalencias de obesidad, diabetes y otras  ECNT</a:t>
                      </a:r>
                      <a:endParaRPr lang="es-MX" sz="1800" dirty="0"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800" dirty="0"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5650889"/>
                  </a:ext>
                </a:extLst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46063" y="320059"/>
            <a:ext cx="11114089" cy="100647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4000" dirty="0">
                <a:latin typeface="Franklin Gothic Medium Cond" panose="020B0606030402020204" pitchFamily="34" charset="0"/>
                <a:ea typeface="+mn-ea"/>
                <a:cs typeface="+mn-cs"/>
              </a:rPr>
              <a:t>Importancia del monitoreo y la evaluación </a:t>
            </a:r>
            <a:r>
              <a:rPr lang="es-MX" sz="4000" dirty="0" smtClean="0">
                <a:latin typeface="Franklin Gothic Medium Cond" panose="020B0606030402020204" pitchFamily="34" charset="0"/>
                <a:ea typeface="+mn-ea"/>
                <a:cs typeface="+mn-cs"/>
              </a:rPr>
              <a:t>independiente y libre de conflictos de interés </a:t>
            </a:r>
            <a:r>
              <a:rPr lang="es-MX" sz="4000" dirty="0">
                <a:latin typeface="Franklin Gothic Medium Cond" panose="020B0606030402020204" pitchFamily="34" charset="0"/>
                <a:ea typeface="+mn-ea"/>
                <a:cs typeface="+mn-cs"/>
              </a:rPr>
              <a:t>de las acciones regulatorias</a:t>
            </a:r>
          </a:p>
        </p:txBody>
      </p:sp>
    </p:spTree>
    <p:extLst>
      <p:ext uri="{BB962C8B-B14F-4D97-AF65-F5344CB8AC3E}">
        <p14:creationId xmlns:p14="http://schemas.microsoft.com/office/powerpoint/2010/main" val="35025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5938" y="368301"/>
            <a:ext cx="10515600" cy="841068"/>
          </a:xfrm>
        </p:spPr>
        <p:txBody>
          <a:bodyPr>
            <a:normAutofit/>
          </a:bodyPr>
          <a:lstStyle/>
          <a:p>
            <a:r>
              <a:rPr lang="en-US" b="1" dirty="0" err="1"/>
              <a:t>Conclusiones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5938" y="1209369"/>
            <a:ext cx="11160126" cy="523567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rgbClr val="E45A5A"/>
              </a:buClr>
              <a:buSzPct val="100000"/>
              <a:buFont typeface="Wingdings" panose="05000000000000000000" pitchFamily="2" charset="2"/>
              <a:buChar char="§"/>
            </a:pPr>
            <a:r>
              <a:rPr lang="es-MX" sz="2300" dirty="0"/>
              <a:t>La prevención de obesidad requiere un paquete de políticas multisectoriales, basadas en evidencia,  que tenga dos </a:t>
            </a:r>
            <a:r>
              <a:rPr lang="es-MX" sz="2300" dirty="0" smtClean="0"/>
              <a:t>propósitos.</a:t>
            </a:r>
            <a:endParaRPr lang="es-MX" sz="23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dirty="0"/>
              <a:t>Crear un entorno en el que las opciones saludables sean las disponibles y asequibles mediante regulaciones, leyes, y normas </a:t>
            </a:r>
            <a:r>
              <a:rPr lang="es-MX" sz="2000" dirty="0" smtClean="0"/>
              <a:t>sociales.</a:t>
            </a:r>
            <a:endParaRPr lang="es-MX" sz="20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dirty="0"/>
              <a:t>Crear la voluntad de adopción de las opciones saludables mediante comunicación </a:t>
            </a:r>
            <a:r>
              <a:rPr lang="es-MX" sz="2000" dirty="0" smtClean="0"/>
              <a:t>educativa.</a:t>
            </a:r>
            <a:endParaRPr lang="es-MX" sz="2000" dirty="0"/>
          </a:p>
          <a:p>
            <a:pPr>
              <a:lnSpc>
                <a:spcPct val="110000"/>
              </a:lnSpc>
              <a:spcAft>
                <a:spcPts val="600"/>
              </a:spcAft>
              <a:buClr>
                <a:srgbClr val="E45A5A"/>
              </a:buClr>
              <a:buSzPct val="100000"/>
              <a:buFont typeface="Wingdings" panose="05000000000000000000" pitchFamily="2" charset="2"/>
              <a:buChar char="§"/>
            </a:pPr>
            <a:r>
              <a:rPr lang="es-MX" sz="2300" dirty="0"/>
              <a:t>La ANM publicó en 2012  recomendaciones de una política de Estado para la prevención de </a:t>
            </a:r>
            <a:r>
              <a:rPr lang="es-MX" sz="2300" dirty="0" smtClean="0"/>
              <a:t>Obesidad.</a:t>
            </a:r>
            <a:endParaRPr lang="es-MX" sz="2300" dirty="0"/>
          </a:p>
          <a:p>
            <a:pPr>
              <a:lnSpc>
                <a:spcPct val="110000"/>
              </a:lnSpc>
              <a:spcAft>
                <a:spcPts val="600"/>
              </a:spcAft>
              <a:buClr>
                <a:srgbClr val="E45A5A"/>
              </a:buClr>
              <a:buSzPct val="100000"/>
              <a:buFont typeface="Wingdings" panose="05000000000000000000" pitchFamily="2" charset="2"/>
              <a:buChar char="§"/>
            </a:pPr>
            <a:r>
              <a:rPr lang="es-MX" sz="2300" dirty="0"/>
              <a:t>Entre 2012 y 2018 el Gobierno aplicó varias acciones de política de prevención de </a:t>
            </a:r>
            <a:r>
              <a:rPr lang="es-MX" sz="2300" dirty="0" smtClean="0"/>
              <a:t>obesidad.</a:t>
            </a:r>
            <a:endParaRPr lang="es-MX" sz="2300" dirty="0"/>
          </a:p>
          <a:p>
            <a:pPr>
              <a:lnSpc>
                <a:spcPct val="110000"/>
              </a:lnSpc>
              <a:spcAft>
                <a:spcPts val="600"/>
              </a:spcAft>
              <a:buClr>
                <a:srgbClr val="E45A5A"/>
              </a:buClr>
              <a:buSzPct val="100000"/>
              <a:buFont typeface="Wingdings" panose="05000000000000000000" pitchFamily="2" charset="2"/>
              <a:buChar char="§"/>
            </a:pPr>
            <a:r>
              <a:rPr lang="es-MX" sz="2300" dirty="0"/>
              <a:t>Se propone modificarlas las políticas vigentes con base en resultados de </a:t>
            </a:r>
            <a:r>
              <a:rPr lang="es-MX" sz="2300" dirty="0" smtClean="0"/>
              <a:t>evaluación. </a:t>
            </a:r>
            <a:endParaRPr lang="es-MX" sz="2300" dirty="0"/>
          </a:p>
          <a:p>
            <a:pPr>
              <a:lnSpc>
                <a:spcPct val="110000"/>
              </a:lnSpc>
              <a:spcAft>
                <a:spcPts val="600"/>
              </a:spcAft>
              <a:buClr>
                <a:srgbClr val="E45A5A"/>
              </a:buClr>
              <a:buSzPct val="100000"/>
              <a:buFont typeface="Wingdings" panose="05000000000000000000" pitchFamily="2" charset="2"/>
              <a:buChar char="§"/>
            </a:pPr>
            <a:r>
              <a:rPr lang="es-MX" sz="2300" dirty="0"/>
              <a:t>Se recomienda agregar acciones de política pública que se consideran esenciales y  que no se han </a:t>
            </a:r>
            <a:r>
              <a:rPr lang="es-MX" sz="2300" dirty="0" smtClean="0"/>
              <a:t>implementado.  </a:t>
            </a:r>
            <a:endParaRPr lang="es-MX" sz="2300" dirty="0"/>
          </a:p>
        </p:txBody>
      </p:sp>
    </p:spTree>
    <p:extLst>
      <p:ext uri="{BB962C8B-B14F-4D97-AF65-F5344CB8AC3E}">
        <p14:creationId xmlns:p14="http://schemas.microsoft.com/office/powerpoint/2010/main" val="419998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5938" y="512075"/>
            <a:ext cx="10515600" cy="632401"/>
          </a:xfrm>
        </p:spPr>
        <p:txBody>
          <a:bodyPr>
            <a:noAutofit/>
          </a:bodyPr>
          <a:lstStyle/>
          <a:p>
            <a:r>
              <a:rPr lang="es-MX" dirty="0" smtClean="0">
                <a:latin typeface="Franklin Gothic Demi Cond" panose="020B0706030402020204" pitchFamily="34" charset="0"/>
              </a:rPr>
              <a:t>Conclusiones de la Sesión Académica</a:t>
            </a:r>
            <a:endParaRPr lang="es-MX" dirty="0">
              <a:latin typeface="Franklin Gothic Demi Cond" panose="020B07060304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5937" y="1188720"/>
            <a:ext cx="11160125" cy="498824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Clr>
                <a:srgbClr val="E45A5A"/>
              </a:buClr>
              <a:buSzPct val="100000"/>
              <a:buFont typeface="Wingdings" panose="05000000000000000000" pitchFamily="2" charset="2"/>
              <a:buChar char="§"/>
            </a:pPr>
            <a:r>
              <a:rPr lang="es-MX" sz="2300" dirty="0" smtClean="0"/>
              <a:t>Debe modificarse el abordaje de la obesidad en el primer nivel de atención y sabemos cuales son las modificaciones requeridas.</a:t>
            </a:r>
          </a:p>
          <a:p>
            <a:pPr>
              <a:lnSpc>
                <a:spcPct val="110000"/>
              </a:lnSpc>
              <a:buClr>
                <a:srgbClr val="E45A5A"/>
              </a:buClr>
              <a:buSzPct val="100000"/>
              <a:buFont typeface="Wingdings" panose="05000000000000000000" pitchFamily="2" charset="2"/>
              <a:buChar char="§"/>
            </a:pPr>
            <a:r>
              <a:rPr lang="es-MX" sz="2300" dirty="0" smtClean="0"/>
              <a:t>Para lograr estas innovaciones, deben generarse nuevas competencias en el personal de salud y sabemos cuales son dichas competencias. </a:t>
            </a:r>
          </a:p>
          <a:p>
            <a:pPr>
              <a:lnSpc>
                <a:spcPct val="110000"/>
              </a:lnSpc>
              <a:buClr>
                <a:srgbClr val="E45A5A"/>
              </a:buClr>
              <a:buSzPct val="100000"/>
              <a:buFont typeface="Wingdings" panose="05000000000000000000" pitchFamily="2" charset="2"/>
              <a:buChar char="§"/>
            </a:pPr>
            <a:r>
              <a:rPr lang="es-MX" sz="2300" dirty="0" smtClean="0"/>
              <a:t>La inversión en políticas integrales de prevención de obesidad y ECNT es la que tiene los mayores rendimientos económicos y sociales.</a:t>
            </a:r>
          </a:p>
          <a:p>
            <a:pPr>
              <a:lnSpc>
                <a:spcPct val="110000"/>
              </a:lnSpc>
              <a:buClr>
                <a:srgbClr val="E45A5A"/>
              </a:buClr>
              <a:buSzPct val="100000"/>
              <a:buFont typeface="Wingdings" panose="05000000000000000000" pitchFamily="2" charset="2"/>
              <a:buChar char="§"/>
            </a:pPr>
            <a:r>
              <a:rPr lang="es-MX" sz="2300" dirty="0" smtClean="0"/>
              <a:t>México ha aplicado un paquete de políticas de prevención de obesidad que deben continuarse o modificarse con base en la evaluación de su diseño, implementación y resultados.</a:t>
            </a:r>
          </a:p>
          <a:p>
            <a:pPr>
              <a:lnSpc>
                <a:spcPct val="110000"/>
              </a:lnSpc>
              <a:buClr>
                <a:srgbClr val="E45A5A"/>
              </a:buClr>
              <a:buSzPct val="100000"/>
              <a:buFont typeface="Wingdings" panose="05000000000000000000" pitchFamily="2" charset="2"/>
              <a:buChar char="§"/>
            </a:pPr>
            <a:r>
              <a:rPr lang="es-MX" sz="2300" dirty="0" smtClean="0"/>
              <a:t>Existen políticas adicionales de prevención, no aplicadas en México, que han sido empleadas exitosamente por otros países y deberían implementarse en México.</a:t>
            </a:r>
          </a:p>
          <a:p>
            <a:pPr>
              <a:lnSpc>
                <a:spcPct val="110000"/>
              </a:lnSpc>
              <a:buClr>
                <a:srgbClr val="E45A5A"/>
              </a:buClr>
              <a:buSzPct val="100000"/>
              <a:buFont typeface="Wingdings" panose="05000000000000000000" pitchFamily="2" charset="2"/>
              <a:buChar char="§"/>
            </a:pPr>
            <a:r>
              <a:rPr lang="es-MX" sz="2300" dirty="0" smtClean="0"/>
              <a:t>Otros países están logrando avances importantes; en México es necesario romper la brecha entre conocimiento e implementación: de lo contrario la carga será insostenible en los próximos 20 años.</a:t>
            </a:r>
            <a:endParaRPr lang="es-MX" sz="2300" dirty="0"/>
          </a:p>
        </p:txBody>
      </p:sp>
    </p:spTree>
    <p:extLst>
      <p:ext uri="{BB962C8B-B14F-4D97-AF65-F5344CB8AC3E}">
        <p14:creationId xmlns:p14="http://schemas.microsoft.com/office/powerpoint/2010/main" val="273301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DF0F7C1-6E4B-1941-889A-5EAFF9D29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5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8 Grupo"/>
          <p:cNvGrpSpPr/>
          <p:nvPr/>
        </p:nvGrpSpPr>
        <p:grpSpPr>
          <a:xfrm>
            <a:off x="1581829" y="1945797"/>
            <a:ext cx="9086400" cy="4235365"/>
            <a:chOff x="57829" y="1787298"/>
            <a:chExt cx="9086400" cy="3427420"/>
          </a:xfrm>
        </p:grpSpPr>
        <p:graphicFrame>
          <p:nvGraphicFramePr>
            <p:cNvPr id="5" name="1 Gráfico"/>
            <p:cNvGraphicFramePr/>
            <p:nvPr>
              <p:extLst>
                <p:ext uri="{D42A27DB-BD31-4B8C-83A1-F6EECF244321}">
                  <p14:modId xmlns:p14="http://schemas.microsoft.com/office/powerpoint/2010/main" val="3662188457"/>
                </p:ext>
              </p:extLst>
            </p:nvPr>
          </p:nvGraphicFramePr>
          <p:xfrm>
            <a:off x="57829" y="1787298"/>
            <a:ext cx="9086400" cy="34274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3 CuadroTexto"/>
            <p:cNvSpPr txBox="1"/>
            <p:nvPr/>
          </p:nvSpPr>
          <p:spPr>
            <a:xfrm>
              <a:off x="611560" y="3278861"/>
              <a:ext cx="443364" cy="250032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dirty="0">
                  <a:solidFill>
                    <a:schemeClr val="tx1"/>
                  </a:solidFill>
                  <a:latin typeface="Franklin Gothic Medium Cond" panose="020B0606030402020204" pitchFamily="34" charset="0"/>
                </a:rPr>
                <a:t>25.5</a:t>
              </a:r>
            </a:p>
          </p:txBody>
        </p:sp>
      </p:grp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071992" y="5973413"/>
            <a:ext cx="45326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>
                <a:ln w="0"/>
                <a:latin typeface="Franklin Gothic Medium Cond" panose="020B0606030402020204" pitchFamily="34" charset="0"/>
                <a:ea typeface="Times New Roman" pitchFamily="18" charset="0"/>
                <a:cs typeface="Arial" pitchFamily="34" charset="0"/>
              </a:rPr>
              <a:t>Fuente: ENN 88 y 99, ENSANUT 2006 Y 2012, ENSANUT Medio Camino, 2016</a:t>
            </a:r>
            <a:endParaRPr lang="es-MX" sz="1200" dirty="0">
              <a:ln w="0"/>
              <a:latin typeface="Franklin Gothic Medium Cond" panose="020B0606030402020204" pitchFamily="34" charset="0"/>
              <a:cs typeface="Arial" pitchFamily="34" charset="0"/>
            </a:endParaRPr>
          </a:p>
        </p:txBody>
      </p:sp>
      <p:sp>
        <p:nvSpPr>
          <p:cNvPr id="9" name="1 CuadroTexto"/>
          <p:cNvSpPr txBox="1">
            <a:spLocks noChangeArrowheads="1"/>
          </p:cNvSpPr>
          <p:nvPr/>
        </p:nvSpPr>
        <p:spPr bwMode="auto">
          <a:xfrm>
            <a:off x="515938" y="5973413"/>
            <a:ext cx="27893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 dirty="0">
                <a:ln w="0"/>
                <a:latin typeface="Franklin Gothic Medium Cond" panose="020B0606030402020204" pitchFamily="34" charset="0"/>
              </a:rPr>
              <a:t>* Sistema de clasificación propuesto por OMS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ED6FC8-F6FA-A74A-8844-709CEEA0CEB1}"/>
              </a:ext>
            </a:extLst>
          </p:cNvPr>
          <p:cNvSpPr txBox="1"/>
          <p:nvPr/>
        </p:nvSpPr>
        <p:spPr>
          <a:xfrm>
            <a:off x="515938" y="368300"/>
            <a:ext cx="11160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spc="-100" dirty="0">
                <a:solidFill>
                  <a:schemeClr val="accent6">
                    <a:lumMod val="75000"/>
                  </a:schemeClr>
                </a:solidFill>
                <a:latin typeface="Franklin Gothic Demi Cond" panose="020B0706030402020204" pitchFamily="34" charset="0"/>
              </a:rPr>
              <a:t>La prevalencia de sobrepeso y obesidad* en niñas y mujeres  ha mostrado un aumento</a:t>
            </a:r>
          </a:p>
        </p:txBody>
      </p:sp>
    </p:spTree>
    <p:extLst>
      <p:ext uri="{BB962C8B-B14F-4D97-AF65-F5344CB8AC3E}">
        <p14:creationId xmlns:p14="http://schemas.microsoft.com/office/powerpoint/2010/main" val="66132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612741" y="6118084"/>
            <a:ext cx="50622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MX" sz="1200" dirty="0">
                <a:latin typeface="Franklin Gothic Medium Cond" panose="020B0606030402020204" pitchFamily="34" charset="0"/>
                <a:cs typeface="Arial" charset="0"/>
              </a:rPr>
              <a:t>Fuente: ENSA 2000*, ENN 99, ENSANUT 2006 Y 2012, ENSANUT Medio Camino, 2016</a:t>
            </a:r>
          </a:p>
        </p:txBody>
      </p:sp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529059" y="6118084"/>
            <a:ext cx="27893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s-MX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s-MX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* Sistema de clasificación propuesto por OMS</a:t>
            </a:r>
          </a:p>
        </p:txBody>
      </p:sp>
      <p:grpSp>
        <p:nvGrpSpPr>
          <p:cNvPr id="6" name="19 Grupo"/>
          <p:cNvGrpSpPr/>
          <p:nvPr/>
        </p:nvGrpSpPr>
        <p:grpSpPr>
          <a:xfrm>
            <a:off x="1560512" y="1787297"/>
            <a:ext cx="9144000" cy="4343446"/>
            <a:chOff x="0" y="-1"/>
            <a:chExt cx="9028339" cy="3780346"/>
          </a:xfrm>
        </p:grpSpPr>
        <p:graphicFrame>
          <p:nvGraphicFramePr>
            <p:cNvPr id="7" name="2 Gráfico"/>
            <p:cNvGraphicFramePr/>
            <p:nvPr>
              <p:extLst>
                <p:ext uri="{D42A27DB-BD31-4B8C-83A1-F6EECF244321}">
                  <p14:modId xmlns:p14="http://schemas.microsoft.com/office/powerpoint/2010/main" val="2230222036"/>
                </p:ext>
              </p:extLst>
            </p:nvPr>
          </p:nvGraphicFramePr>
          <p:xfrm>
            <a:off x="0" y="-1"/>
            <a:ext cx="9028339" cy="37803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3 CuadroTexto"/>
            <p:cNvSpPr txBox="1"/>
            <p:nvPr/>
          </p:nvSpPr>
          <p:spPr>
            <a:xfrm>
              <a:off x="496677" y="1582363"/>
              <a:ext cx="498355" cy="264943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dirty="0">
                  <a:latin typeface="Franklin Gothic Medium Cond" panose="020B0606030402020204" pitchFamily="34" charset="0"/>
                </a:rPr>
                <a:t>28.2</a:t>
              </a:r>
            </a:p>
          </p:txBody>
        </p:sp>
        <p:sp>
          <p:nvSpPr>
            <p:cNvPr id="9" name="3 CuadroTexto"/>
            <p:cNvSpPr txBox="1"/>
            <p:nvPr/>
          </p:nvSpPr>
          <p:spPr>
            <a:xfrm>
              <a:off x="1287368" y="1224142"/>
              <a:ext cx="498355" cy="264943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dirty="0">
                  <a:latin typeface="Franklin Gothic Medium Cond" panose="020B0606030402020204" pitchFamily="34" charset="0"/>
                </a:rPr>
                <a:t>37.4</a:t>
              </a:r>
            </a:p>
          </p:txBody>
        </p:sp>
        <p:sp>
          <p:nvSpPr>
            <p:cNvPr id="10" name="3 CuadroTexto"/>
            <p:cNvSpPr txBox="1"/>
            <p:nvPr/>
          </p:nvSpPr>
          <p:spPr>
            <a:xfrm>
              <a:off x="2053704" y="1186866"/>
              <a:ext cx="498355" cy="264943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dirty="0">
                  <a:latin typeface="Franklin Gothic Medium Cond" panose="020B0606030402020204" pitchFamily="34" charset="0"/>
                </a:rPr>
                <a:t>36.9</a:t>
              </a:r>
            </a:p>
          </p:txBody>
        </p:sp>
        <p:sp>
          <p:nvSpPr>
            <p:cNvPr id="11" name="1 CuadroTexto"/>
            <p:cNvSpPr txBox="1"/>
            <p:nvPr/>
          </p:nvSpPr>
          <p:spPr>
            <a:xfrm>
              <a:off x="2864721" y="1236073"/>
              <a:ext cx="498355" cy="264943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dirty="0">
                  <a:latin typeface="Franklin Gothic Medium Cond" panose="020B0606030402020204" pitchFamily="34" charset="0"/>
                </a:rPr>
                <a:t>33.7</a:t>
              </a:r>
            </a:p>
          </p:txBody>
        </p:sp>
        <p:sp>
          <p:nvSpPr>
            <p:cNvPr id="12" name="1 CuadroTexto"/>
            <p:cNvSpPr txBox="1"/>
            <p:nvPr/>
          </p:nvSpPr>
          <p:spPr>
            <a:xfrm>
              <a:off x="3631058" y="1368544"/>
              <a:ext cx="498355" cy="264943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>
                  <a:latin typeface="Franklin Gothic Medium Cond" panose="020B0606030402020204" pitchFamily="34" charset="0"/>
                </a:rPr>
                <a:t>33.0</a:t>
              </a:r>
            </a:p>
          </p:txBody>
        </p:sp>
        <p:sp>
          <p:nvSpPr>
            <p:cNvPr id="13" name="1 CuadroTexto"/>
            <p:cNvSpPr txBox="1"/>
            <p:nvPr/>
          </p:nvSpPr>
          <p:spPr>
            <a:xfrm>
              <a:off x="4405630" y="1317420"/>
              <a:ext cx="498355" cy="264943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dirty="0">
                  <a:latin typeface="Franklin Gothic Medium Cond" panose="020B0606030402020204" pitchFamily="34" charset="0"/>
                </a:rPr>
                <a:t>34.1</a:t>
              </a:r>
            </a:p>
          </p:txBody>
        </p:sp>
        <p:sp>
          <p:nvSpPr>
            <p:cNvPr id="14" name="1 CuadroTexto"/>
            <p:cNvSpPr txBox="1"/>
            <p:nvPr/>
          </p:nvSpPr>
          <p:spPr>
            <a:xfrm>
              <a:off x="5171967" y="1288828"/>
              <a:ext cx="498355" cy="264943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dirty="0">
                  <a:latin typeface="Franklin Gothic Medium Cond" panose="020B0606030402020204" pitchFamily="34" charset="0"/>
                </a:rPr>
                <a:t>33.5</a:t>
              </a:r>
            </a:p>
          </p:txBody>
        </p:sp>
        <p:sp>
          <p:nvSpPr>
            <p:cNvPr id="15" name="1 CuadroTexto"/>
            <p:cNvSpPr txBox="1"/>
            <p:nvPr/>
          </p:nvSpPr>
          <p:spPr>
            <a:xfrm>
              <a:off x="5900063" y="472034"/>
              <a:ext cx="498355" cy="264943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dirty="0">
                  <a:latin typeface="Franklin Gothic Medium Cond" panose="020B0606030402020204" pitchFamily="34" charset="0"/>
                </a:rPr>
                <a:t>59.4</a:t>
              </a:r>
            </a:p>
          </p:txBody>
        </p:sp>
        <p:sp>
          <p:nvSpPr>
            <p:cNvPr id="16" name="1 CuadroTexto"/>
            <p:cNvSpPr txBox="1"/>
            <p:nvPr/>
          </p:nvSpPr>
          <p:spPr>
            <a:xfrm>
              <a:off x="6723541" y="188454"/>
              <a:ext cx="498355" cy="264943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dirty="0">
                  <a:latin typeface="Franklin Gothic Medium Cond" panose="020B0606030402020204" pitchFamily="34" charset="0"/>
                </a:rPr>
                <a:t>66.7</a:t>
              </a:r>
            </a:p>
          </p:txBody>
        </p:sp>
        <p:sp>
          <p:nvSpPr>
            <p:cNvPr id="17" name="1 CuadroTexto"/>
            <p:cNvSpPr txBox="1"/>
            <p:nvPr/>
          </p:nvSpPr>
          <p:spPr>
            <a:xfrm>
              <a:off x="7505657" y="165164"/>
              <a:ext cx="498355" cy="264943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dirty="0">
                  <a:latin typeface="Franklin Gothic Medium Cond" panose="020B0606030402020204" pitchFamily="34" charset="0"/>
                </a:rPr>
                <a:t>69.4</a:t>
              </a:r>
            </a:p>
          </p:txBody>
        </p:sp>
        <p:sp>
          <p:nvSpPr>
            <p:cNvPr id="18" name="1 CuadroTexto"/>
            <p:cNvSpPr txBox="1"/>
            <p:nvPr/>
          </p:nvSpPr>
          <p:spPr>
            <a:xfrm>
              <a:off x="8287772" y="82323"/>
              <a:ext cx="498355" cy="264943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dirty="0">
                  <a:latin typeface="Franklin Gothic Medium Cond" panose="020B0606030402020204" pitchFamily="34" charset="0"/>
                </a:rPr>
                <a:t>69.4</a:t>
              </a:r>
            </a:p>
          </p:txBody>
        </p:sp>
      </p:grpSp>
      <p:sp>
        <p:nvSpPr>
          <p:cNvPr id="19" name="4 Rectángulo"/>
          <p:cNvSpPr/>
          <p:nvPr/>
        </p:nvSpPr>
        <p:spPr>
          <a:xfrm>
            <a:off x="515937" y="385175"/>
            <a:ext cx="111601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spc="-100" dirty="0">
                <a:solidFill>
                  <a:schemeClr val="accent6">
                    <a:lumMod val="75000"/>
                  </a:schemeClr>
                </a:solidFill>
                <a:latin typeface="Franklin Gothic Demi Cond" panose="020B0706030402020204" pitchFamily="34" charset="0"/>
              </a:rPr>
              <a:t>La prevalencia de sobrepeso y obesidad* en niños y adultos varones se ha estabilizado</a:t>
            </a:r>
          </a:p>
        </p:txBody>
      </p:sp>
    </p:spTree>
    <p:extLst>
      <p:ext uri="{BB962C8B-B14F-4D97-AF65-F5344CB8AC3E}">
        <p14:creationId xmlns:p14="http://schemas.microsoft.com/office/powerpoint/2010/main" val="170561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0C1B85F6-4FEF-FF4B-9490-CCB9D6044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BD9AD4-29C3-8440-B0AD-0A48C6D5BDEB}"/>
              </a:ext>
            </a:extLst>
          </p:cNvPr>
          <p:cNvSpPr txBox="1"/>
          <p:nvPr/>
        </p:nvSpPr>
        <p:spPr>
          <a:xfrm>
            <a:off x="826054" y="2767280"/>
            <a:ext cx="3593779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spc="-100" dirty="0" err="1">
                <a:ln w="6350">
                  <a:noFill/>
                </a:ln>
                <a:effectLst/>
                <a:latin typeface="Franklin Gothic Demi Cond" panose="020B0706030402020204" pitchFamily="34" charset="0"/>
              </a:rPr>
              <a:t>Factores</a:t>
            </a:r>
            <a:r>
              <a:rPr lang="en-US" sz="4000" spc="-100" dirty="0">
                <a:ln w="6350">
                  <a:noFill/>
                </a:ln>
                <a:effectLst/>
                <a:latin typeface="Franklin Gothic Demi Cond" panose="020B0706030402020204" pitchFamily="34" charset="0"/>
              </a:rPr>
              <a:t> de </a:t>
            </a:r>
            <a:r>
              <a:rPr lang="en-US" sz="4000" spc="-100" dirty="0" err="1">
                <a:ln w="6350">
                  <a:noFill/>
                </a:ln>
                <a:effectLst/>
                <a:latin typeface="Franklin Gothic Demi Cond" panose="020B0706030402020204" pitchFamily="34" charset="0"/>
              </a:rPr>
              <a:t>riesgo</a:t>
            </a:r>
            <a:r>
              <a:rPr lang="en-US" sz="4000" spc="-100" dirty="0">
                <a:ln w="6350">
                  <a:noFill/>
                </a:ln>
                <a:effectLst/>
                <a:latin typeface="Franklin Gothic Demi Cond" panose="020B0706030402020204" pitchFamily="34" charset="0"/>
              </a:rPr>
              <a:t> de </a:t>
            </a:r>
            <a:r>
              <a:rPr lang="en-US" sz="4000" spc="-100" dirty="0" err="1">
                <a:ln w="6350">
                  <a:noFill/>
                </a:ln>
                <a:effectLst/>
                <a:latin typeface="Franklin Gothic Demi Cond" panose="020B0706030402020204" pitchFamily="34" charset="0"/>
              </a:rPr>
              <a:t>Obesidad</a:t>
            </a:r>
            <a:endParaRPr lang="en-US" sz="4000" spc="-100" dirty="0">
              <a:ln w="6350">
                <a:noFill/>
              </a:ln>
              <a:effectLst/>
              <a:latin typeface="Franklin Gothic Demi Cond" panose="020B07060304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D0551A-C646-844D-B928-31099A2DC6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087" y="548393"/>
            <a:ext cx="5722350" cy="5761212"/>
          </a:xfrm>
          <a:prstGeom prst="rect">
            <a:avLst/>
          </a:prstGeom>
          <a:effectLst>
            <a:outerShdw blurRad="292100" sx="102000" sy="102000" algn="ctr" rotWithShape="0">
              <a:prstClr val="black">
                <a:alpha val="15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60C833-F827-EA4A-B810-FDE754C3956C}"/>
              </a:ext>
            </a:extLst>
          </p:cNvPr>
          <p:cNvSpPr txBox="1"/>
          <p:nvPr/>
        </p:nvSpPr>
        <p:spPr>
          <a:xfrm>
            <a:off x="896162" y="5663274"/>
            <a:ext cx="3148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n w="0"/>
                <a:latin typeface="Franklin Gothic Medium Cond" panose="020B0606030402020204" pitchFamily="34" charset="0"/>
                <a:cs typeface="Arial" charset="0"/>
              </a:rPr>
              <a:t>Fuente: </a:t>
            </a:r>
            <a:r>
              <a:rPr lang="en-US" sz="1200" dirty="0" err="1">
                <a:ln w="0"/>
                <a:latin typeface="Franklin Gothic Medium Cond" panose="020B0606030402020204" pitchFamily="34" charset="0"/>
                <a:cs typeface="Arial" charset="0"/>
              </a:rPr>
              <a:t>Modificado</a:t>
            </a:r>
            <a:r>
              <a:rPr lang="en-US" sz="1200" dirty="0">
                <a:ln w="0"/>
                <a:latin typeface="Franklin Gothic Medium Cond" panose="020B0606030402020204" pitchFamily="34" charset="0"/>
                <a:cs typeface="Arial" charset="0"/>
              </a:rPr>
              <a:t> de Public Health Systems, Foresight Systems Map, 2007 (https://</a:t>
            </a:r>
            <a:r>
              <a:rPr lang="en-US" sz="1200" dirty="0" err="1">
                <a:ln w="0"/>
                <a:latin typeface="Franklin Gothic Medium Cond" panose="020B0606030402020204" pitchFamily="34" charset="0"/>
                <a:cs typeface="Arial" charset="0"/>
              </a:rPr>
              <a:t>www.noo.org</a:t>
            </a:r>
            <a:r>
              <a:rPr lang="en-US" sz="1200" dirty="0">
                <a:ln w="0"/>
                <a:latin typeface="Franklin Gothic Medium Cond" panose="020B0606030402020204" pitchFamily="34" charset="0"/>
                <a:cs typeface="Arial" charset="0"/>
              </a:rPr>
              <a:t> .</a:t>
            </a:r>
            <a:r>
              <a:rPr lang="en-US" sz="1200" dirty="0" err="1">
                <a:ln w="0"/>
                <a:latin typeface="Franklin Gothic Medium Cond" panose="020B0606030402020204" pitchFamily="34" charset="0"/>
                <a:cs typeface="Arial" charset="0"/>
              </a:rPr>
              <a:t>uk</a:t>
            </a:r>
            <a:r>
              <a:rPr lang="en-US" sz="1200" dirty="0">
                <a:ln w="0"/>
                <a:latin typeface="Franklin Gothic Medium Cond" panose="020B0606030402020204" pitchFamily="34" charset="0"/>
                <a:cs typeface="Arial" charset="0"/>
              </a:rPr>
              <a:t>/</a:t>
            </a:r>
            <a:r>
              <a:rPr lang="en-US" sz="1200" dirty="0" err="1">
                <a:ln w="0"/>
                <a:latin typeface="Franklin Gothic Medium Cond" panose="020B0606030402020204" pitchFamily="34" charset="0"/>
                <a:cs typeface="Arial" charset="0"/>
              </a:rPr>
              <a:t>NOO_about_obesity</a:t>
            </a:r>
            <a:r>
              <a:rPr lang="en-US" sz="1200" dirty="0">
                <a:ln w="0"/>
                <a:latin typeface="Franklin Gothic Medium Cond" panose="020B0606030402020204" pitchFamily="34" charset="0"/>
                <a:cs typeface="Arial" charset="0"/>
              </a:rPr>
              <a:t>/causes)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3464DF0-4C68-3C4B-AC2D-CB44826B1053}"/>
              </a:ext>
            </a:extLst>
          </p:cNvPr>
          <p:cNvSpPr/>
          <p:nvPr/>
        </p:nvSpPr>
        <p:spPr>
          <a:xfrm>
            <a:off x="160867" y="365125"/>
            <a:ext cx="76594" cy="2259542"/>
          </a:xfrm>
          <a:prstGeom prst="rect">
            <a:avLst/>
          </a:prstGeom>
          <a:solidFill>
            <a:srgbClr val="F62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E15028EC-D967-6843-8005-1F4778557112}"/>
              </a:ext>
            </a:extLst>
          </p:cNvPr>
          <p:cNvCxnSpPr/>
          <p:nvPr/>
        </p:nvCxnSpPr>
        <p:spPr>
          <a:xfrm>
            <a:off x="203200" y="2827867"/>
            <a:ext cx="0" cy="403013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31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88377A6-0C0C-8C46-8604-48D43330D5E0}"/>
              </a:ext>
            </a:extLst>
          </p:cNvPr>
          <p:cNvSpPr txBox="1">
            <a:spLocks noChangeArrowheads="1"/>
          </p:cNvSpPr>
          <p:nvPr/>
        </p:nvSpPr>
        <p:spPr>
          <a:xfrm>
            <a:off x="515937" y="368300"/>
            <a:ext cx="11160125" cy="13319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altLang="en-US" sz="4000" dirty="0">
                <a:solidFill>
                  <a:schemeClr val="accent6">
                    <a:lumMod val="75000"/>
                  </a:schemeClr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Factores de riesgo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Franklin Gothic Medium Cond" panose="020B0606030402020204" pitchFamily="34" charset="0"/>
                <a:cs typeface="Beirut" pitchFamily="2" charset="-78"/>
              </a:rPr>
              <a:t>inmediatos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Franklin Gothic Medium Cond" panose="020B0606030402020204" pitchFamily="34" charset="0"/>
                <a:cs typeface="Beirut" pitchFamily="2" charset="-78"/>
              </a:rPr>
              <a:t> </a:t>
            </a:r>
            <a:r>
              <a:rPr lang="es-MX" altLang="en-US" sz="4000" dirty="0">
                <a:solidFill>
                  <a:schemeClr val="accent6">
                    <a:lumMod val="75000"/>
                  </a:schemeClr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de obesidad</a:t>
            </a:r>
          </a:p>
        </p:txBody>
      </p:sp>
      <p:graphicFrame>
        <p:nvGraphicFramePr>
          <p:cNvPr id="4" name="Group 3">
            <a:extLst>
              <a:ext uri="{FF2B5EF4-FFF2-40B4-BE49-F238E27FC236}">
                <a16:creationId xmlns:a16="http://schemas.microsoft.com/office/drawing/2014/main" id="{A4B4D433-EFE7-934F-B17B-DF6A6A239A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2162311"/>
              </p:ext>
            </p:extLst>
          </p:nvPr>
        </p:nvGraphicFramePr>
        <p:xfrm>
          <a:off x="613569" y="1951974"/>
          <a:ext cx="10964862" cy="4915287"/>
        </p:xfrm>
        <a:graphic>
          <a:graphicData uri="http://schemas.openxmlformats.org/drawingml/2006/table">
            <a:tbl>
              <a:tblPr/>
              <a:tblGrid>
                <a:gridCol w="5384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0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Disminuye el riesgo</a:t>
                      </a:r>
                    </a:p>
                  </a:txBody>
                  <a:tcPr marL="91439" marR="91439"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Aumenta el riesgo</a:t>
                      </a:r>
                    </a:p>
                  </a:txBody>
                  <a:tcPr marL="91439" marR="91439"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756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srgbClr val="E45A5A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es-MX" sz="2300" b="0" i="0" kern="1200" dirty="0">
                          <a:solidFill>
                            <a:schemeClr val="tx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Actividad física Regular </a:t>
                      </a:r>
                    </a:p>
                  </a:txBody>
                  <a:tcPr marL="91439" marR="91439"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Estilos de vida sedentarios</a:t>
                      </a:r>
                    </a:p>
                  </a:txBody>
                  <a:tcPr marL="91439" marR="91439"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033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srgbClr val="E45A5A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es-MX" sz="2300" b="0" i="0" kern="1200" dirty="0">
                          <a:solidFill>
                            <a:schemeClr val="tx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Alimentos con baja densidad energética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srgbClr val="E45A5A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es-MX" sz="2300" b="0" i="0" kern="1200" dirty="0">
                          <a:solidFill>
                            <a:schemeClr val="tx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Lactancia materna</a:t>
                      </a:r>
                    </a:p>
                  </a:txBody>
                  <a:tcPr marL="91439" marR="91439"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Alimentos con alta densidad energética (↑Azucares o Grasas y ↓ Fibra y agua)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Bebidas azucaradas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Comidas rápida (“</a:t>
                      </a:r>
                      <a:r>
                        <a:rPr kumimoji="0" lang="es-MX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fast</a:t>
                      </a: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 </a:t>
                      </a:r>
                      <a:r>
                        <a:rPr kumimoji="0" lang="es-MX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food</a:t>
                      </a: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”)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Ver Televisión </a:t>
                      </a:r>
                    </a:p>
                  </a:txBody>
                  <a:tcPr marL="91439" marR="91439"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5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91439" marR="91439"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91439" marR="91439"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308207"/>
                  </a:ext>
                </a:extLst>
              </a:tr>
            </a:tbl>
          </a:graphicData>
        </a:graphic>
      </p:graphicFrame>
      <p:sp>
        <p:nvSpPr>
          <p:cNvPr id="5" name="5 CuadroTexto">
            <a:extLst>
              <a:ext uri="{FF2B5EF4-FFF2-40B4-BE49-F238E27FC236}">
                <a16:creationId xmlns:a16="http://schemas.microsoft.com/office/drawing/2014/main" id="{1AC4E7E1-3B8E-C24C-B9CF-38AD8480E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440" y="5254769"/>
            <a:ext cx="10363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025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0253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0253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en-US" altLang="en-US" sz="16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Diet, nutrition and the prevention of chronic diseases: report of a joint WHO/FAO expert consultation, Geneva, 28 January -- 1 February 2002. WHO technical report series  916.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en-US" altLang="en-US" sz="16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Food, Nutrition, Physical Activity, and the Prevention of Cancer: a Global Perspective. World Cancer Research Fund/American Institute for Cancer Research. Washington DC:AICR, 2007.</a:t>
            </a:r>
            <a:endParaRPr lang="es-MX" altLang="en-US" sz="1600" dirty="0">
              <a:solidFill>
                <a:schemeClr val="tx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32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254083A-61DA-4E4D-B032-18FC3D57E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737006"/>
              </p:ext>
            </p:extLst>
          </p:nvPr>
        </p:nvGraphicFramePr>
        <p:xfrm>
          <a:off x="515938" y="1568027"/>
          <a:ext cx="11160125" cy="4381690"/>
        </p:xfrm>
        <a:graphic>
          <a:graphicData uri="http://schemas.openxmlformats.org/drawingml/2006/table">
            <a:tbl>
              <a:tblPr firstRow="1" bandRow="1">
                <a:effectLst>
                  <a:outerShdw blurRad="292100" sx="102000" sy="102000" algn="ctr" rotWithShape="0">
                    <a:prstClr val="black">
                      <a:alpha val="15000"/>
                    </a:prstClr>
                  </a:outerShdw>
                </a:effectLst>
                <a:tableStyleId>{5940675A-B579-460E-94D1-54222C63F5DA}</a:tableStyleId>
              </a:tblPr>
              <a:tblGrid>
                <a:gridCol w="2471078">
                  <a:extLst>
                    <a:ext uri="{9D8B030D-6E8A-4147-A177-3AD203B41FA5}">
                      <a16:colId xmlns:a16="http://schemas.microsoft.com/office/drawing/2014/main" val="4008407042"/>
                    </a:ext>
                  </a:extLst>
                </a:gridCol>
                <a:gridCol w="3914896">
                  <a:extLst>
                    <a:ext uri="{9D8B030D-6E8A-4147-A177-3AD203B41FA5}">
                      <a16:colId xmlns:a16="http://schemas.microsoft.com/office/drawing/2014/main" val="107730909"/>
                    </a:ext>
                  </a:extLst>
                </a:gridCol>
                <a:gridCol w="2542127">
                  <a:extLst>
                    <a:ext uri="{9D8B030D-6E8A-4147-A177-3AD203B41FA5}">
                      <a16:colId xmlns:a16="http://schemas.microsoft.com/office/drawing/2014/main" val="2869027721"/>
                    </a:ext>
                  </a:extLst>
                </a:gridCol>
                <a:gridCol w="2232024">
                  <a:extLst>
                    <a:ext uri="{9D8B030D-6E8A-4147-A177-3AD203B41FA5}">
                      <a16:colId xmlns:a16="http://schemas.microsoft.com/office/drawing/2014/main" val="2868421467"/>
                    </a:ext>
                  </a:extLst>
                </a:gridCol>
              </a:tblGrid>
              <a:tr h="60217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Alimentos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i="0" dirty="0">
                          <a:solidFill>
                            <a:schemeClr val="accent6"/>
                          </a:solidFill>
                          <a:latin typeface="Franklin Gothic Medium Cond" panose="020B0606030402020204" pitchFamily="34" charset="0"/>
                        </a:rPr>
                        <a:t>Riesgo de enfermedades al aumentar su consumo++</a:t>
                      </a:r>
                      <a:endParaRPr lang="en-US" sz="1600" b="0" i="0" dirty="0">
                        <a:solidFill>
                          <a:schemeClr val="accent6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err="1">
                          <a:solidFill>
                            <a:schemeClr val="accent6"/>
                          </a:solidFill>
                          <a:latin typeface="Franklin Gothic Medium Cond" panose="020B0606030402020204" pitchFamily="34" charset="0"/>
                        </a:rPr>
                        <a:t>Muertes</a:t>
                      </a:r>
                      <a:r>
                        <a:rPr lang="en-US" sz="1400" b="0" i="0" dirty="0">
                          <a:solidFill>
                            <a:schemeClr val="accent6"/>
                          </a:solidFill>
                          <a:latin typeface="Franklin Gothic Medium Cond" panose="020B0606030402020204" pitchFamily="34" charset="0"/>
                        </a:rPr>
                        <a:t> </a:t>
                      </a:r>
                      <a:r>
                        <a:rPr lang="en-US" sz="1400" b="0" i="0" dirty="0" err="1">
                          <a:solidFill>
                            <a:schemeClr val="accent6"/>
                          </a:solidFill>
                          <a:latin typeface="Franklin Gothic Medium Cond" panose="020B0606030402020204" pitchFamily="34" charset="0"/>
                        </a:rPr>
                        <a:t>globales</a:t>
                      </a:r>
                      <a:r>
                        <a:rPr lang="en-US" sz="1400" b="0" i="0" dirty="0">
                          <a:solidFill>
                            <a:schemeClr val="accent6"/>
                          </a:solidFill>
                          <a:latin typeface="Franklin Gothic Medium Cond" panose="020B06060304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="0" i="0" dirty="0">
                          <a:solidFill>
                            <a:schemeClr val="accent6"/>
                          </a:solidFill>
                          <a:latin typeface="Franklin Gothic Medium Cond" panose="020B0606030402020204" pitchFamily="34" charset="0"/>
                        </a:rPr>
                        <a:t>( x 1,000,000) </a:t>
                      </a:r>
                      <a:r>
                        <a:rPr lang="en-US" sz="1400" b="0" i="0" dirty="0" err="1">
                          <a:solidFill>
                            <a:schemeClr val="accent6"/>
                          </a:solidFill>
                          <a:latin typeface="Franklin Gothic Medium Cond" panose="020B0606030402020204" pitchFamily="34" charset="0"/>
                        </a:rPr>
                        <a:t>por</a:t>
                      </a:r>
                      <a:r>
                        <a:rPr lang="en-US" sz="1400" b="0" i="0" dirty="0">
                          <a:solidFill>
                            <a:schemeClr val="accent6"/>
                          </a:solidFill>
                          <a:latin typeface="Franklin Gothic Medium Cond" panose="020B0606030402020204" pitchFamily="34" charset="0"/>
                        </a:rPr>
                        <a:t>  </a:t>
                      </a:r>
                      <a:r>
                        <a:rPr lang="en-US" sz="1400" b="0" i="0" dirty="0" err="1">
                          <a:solidFill>
                            <a:schemeClr val="accent6"/>
                          </a:solidFill>
                          <a:latin typeface="Franklin Gothic Medium Cond" panose="020B0606030402020204" pitchFamily="34" charset="0"/>
                        </a:rPr>
                        <a:t>consumos</a:t>
                      </a:r>
                      <a:r>
                        <a:rPr lang="en-US" sz="1400" b="0" i="0" baseline="0" dirty="0">
                          <a:solidFill>
                            <a:schemeClr val="accent6"/>
                          </a:solidFill>
                          <a:latin typeface="Franklin Gothic Medium Cond" panose="020B0606030402020204" pitchFamily="34" charset="0"/>
                        </a:rPr>
                        <a:t> </a:t>
                      </a:r>
                      <a:r>
                        <a:rPr lang="en-US" sz="1400" b="0" i="0" baseline="0" dirty="0" err="1">
                          <a:solidFill>
                            <a:schemeClr val="accent6"/>
                          </a:solidFill>
                          <a:latin typeface="Franklin Gothic Medium Cond" panose="020B0606030402020204" pitchFamily="34" charset="0"/>
                        </a:rPr>
                        <a:t>bajos</a:t>
                      </a:r>
                      <a:endParaRPr lang="en-US" sz="1400" b="0" i="0" dirty="0">
                        <a:solidFill>
                          <a:schemeClr val="accent6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accent6"/>
                          </a:solidFill>
                          <a:latin typeface="Franklin Gothic Medium Cond" panose="020B0606030402020204" pitchFamily="34" charset="0"/>
                        </a:rPr>
                        <a:t>AVADs </a:t>
                      </a:r>
                      <a:r>
                        <a:rPr lang="en-US" sz="1400" b="0" i="0" dirty="0" err="1">
                          <a:solidFill>
                            <a:schemeClr val="accent6"/>
                          </a:solidFill>
                          <a:latin typeface="Franklin Gothic Medium Cond" panose="020B0606030402020204" pitchFamily="34" charset="0"/>
                        </a:rPr>
                        <a:t>globales</a:t>
                      </a:r>
                      <a:endParaRPr lang="en-US" sz="1400" b="0" i="0" dirty="0">
                        <a:solidFill>
                          <a:schemeClr val="accent6"/>
                        </a:solidFill>
                        <a:latin typeface="Franklin Gothic Medium Cond" panose="020B0606030402020204" pitchFamily="34" charset="0"/>
                      </a:endParaRPr>
                    </a:p>
                    <a:p>
                      <a:pPr algn="ctr"/>
                      <a:r>
                        <a:rPr lang="en-US" sz="1400" b="0" i="0" dirty="0">
                          <a:solidFill>
                            <a:schemeClr val="accent6"/>
                          </a:solidFill>
                          <a:latin typeface="Franklin Gothic Medium Cond" panose="020B0606030402020204" pitchFamily="34" charset="0"/>
                        </a:rPr>
                        <a:t>( x 1,000) </a:t>
                      </a:r>
                      <a:r>
                        <a:rPr lang="en-US" sz="1400" b="0" i="0" dirty="0" err="1">
                          <a:solidFill>
                            <a:schemeClr val="accent6"/>
                          </a:solidFill>
                          <a:latin typeface="Franklin Gothic Medium Cond" panose="020B0606030402020204" pitchFamily="34" charset="0"/>
                        </a:rPr>
                        <a:t>por</a:t>
                      </a:r>
                      <a:r>
                        <a:rPr lang="en-US" sz="1400" b="0" i="0" dirty="0">
                          <a:solidFill>
                            <a:schemeClr val="accent6"/>
                          </a:solidFill>
                          <a:latin typeface="Franklin Gothic Medium Cond" panose="020B0606030402020204" pitchFamily="34" charset="0"/>
                        </a:rPr>
                        <a:t> </a:t>
                      </a:r>
                      <a:r>
                        <a:rPr lang="en-US" sz="1400" b="0" i="0" dirty="0" err="1">
                          <a:solidFill>
                            <a:schemeClr val="accent6"/>
                          </a:solidFill>
                          <a:latin typeface="Franklin Gothic Medium Cond" panose="020B0606030402020204" pitchFamily="34" charset="0"/>
                        </a:rPr>
                        <a:t>consumos</a:t>
                      </a:r>
                      <a:r>
                        <a:rPr lang="en-US" sz="1400" b="0" i="0" dirty="0">
                          <a:solidFill>
                            <a:schemeClr val="accent6"/>
                          </a:solidFill>
                          <a:latin typeface="Franklin Gothic Medium Cond" panose="020B0606030402020204" pitchFamily="34" charset="0"/>
                        </a:rPr>
                        <a:t> </a:t>
                      </a:r>
                      <a:r>
                        <a:rPr lang="en-US" sz="1400" b="0" i="0" dirty="0" err="1">
                          <a:solidFill>
                            <a:schemeClr val="accent6"/>
                          </a:solidFill>
                          <a:latin typeface="Franklin Gothic Medium Cond" panose="020B0606030402020204" pitchFamily="34" charset="0"/>
                        </a:rPr>
                        <a:t>bajos</a:t>
                      </a:r>
                      <a:endParaRPr lang="en-US" sz="1400" b="0" i="0" dirty="0">
                        <a:solidFill>
                          <a:schemeClr val="accent6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35890"/>
                  </a:ext>
                </a:extLst>
              </a:tr>
              <a:tr h="481359">
                <a:tc>
                  <a:txBody>
                    <a:bodyPr/>
                    <a:lstStyle/>
                    <a:p>
                      <a:pPr algn="ctr"/>
                      <a:r>
                        <a:rPr lang="es-MX" sz="1600" b="0" i="0" noProof="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Frutas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s-MX" sz="1400" b="0" i="0" noProof="0" dirty="0">
                          <a:latin typeface="Franklin Gothic Medium Cond" panose="020B0606030402020204" pitchFamily="34" charset="0"/>
                        </a:rPr>
                        <a:t>↓ </a:t>
                      </a:r>
                      <a:r>
                        <a:rPr lang="es-MX" sz="1400" b="0" i="0" noProof="0" dirty="0" err="1">
                          <a:latin typeface="Franklin Gothic Medium Cond" panose="020B0606030402020204" pitchFamily="34" charset="0"/>
                        </a:rPr>
                        <a:t>ECo</a:t>
                      </a:r>
                      <a:r>
                        <a:rPr lang="es-MX" sz="1400" b="0" i="0" noProof="0" dirty="0">
                          <a:latin typeface="Franklin Gothic Medium Cond" panose="020B0606030402020204" pitchFamily="34" charset="0"/>
                        </a:rPr>
                        <a:t>; ↓ EVC; ↓ cáncer de boca, faringe, laringe, esófago y pulmón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s-MX" sz="1400" b="0" i="0" noProof="0" dirty="0">
                          <a:solidFill>
                            <a:srgbClr val="0070C0"/>
                          </a:solidFill>
                          <a:latin typeface="Franklin Gothic Medium Cond" panose="020B0606030402020204" pitchFamily="34" charset="0"/>
                        </a:rPr>
                        <a:t>4.9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s-MX" sz="1400" b="0" i="0" noProof="0" dirty="0">
                          <a:solidFill>
                            <a:srgbClr val="0070C0"/>
                          </a:solidFill>
                          <a:latin typeface="Franklin Gothic Medium Cond" panose="020B0606030402020204" pitchFamily="34" charset="0"/>
                        </a:rPr>
                        <a:t>104.1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9342835"/>
                  </a:ext>
                </a:extLst>
              </a:tr>
              <a:tr h="481359">
                <a:tc>
                  <a:txBody>
                    <a:bodyPr/>
                    <a:lstStyle/>
                    <a:p>
                      <a:pPr algn="ctr"/>
                      <a:r>
                        <a:rPr lang="es-MX" sz="1600" b="0" i="0" noProof="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Vegetales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400" b="0" i="0" noProof="0" dirty="0">
                          <a:latin typeface="Franklin Gothic Medium Cond" panose="020B0606030402020204" pitchFamily="34" charset="0"/>
                        </a:rPr>
                        <a:t>↓ </a:t>
                      </a:r>
                      <a:r>
                        <a:rPr lang="es-MX" sz="1400" b="0" i="0" noProof="0" dirty="0" err="1">
                          <a:latin typeface="Franklin Gothic Medium Cond" panose="020B0606030402020204" pitchFamily="34" charset="0"/>
                        </a:rPr>
                        <a:t>ECo</a:t>
                      </a:r>
                      <a:r>
                        <a:rPr lang="es-MX" sz="1400" b="0" i="0" noProof="0" dirty="0">
                          <a:latin typeface="Franklin Gothic Medium Cond" panose="020B0606030402020204" pitchFamily="34" charset="0"/>
                        </a:rPr>
                        <a:t>; ↓ EVC; ↓ cáncer de boca, faringe, laringe y esófago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s-MX" sz="1400" b="0" i="0" noProof="0" dirty="0">
                          <a:solidFill>
                            <a:srgbClr val="0070C0"/>
                          </a:solidFill>
                          <a:latin typeface="Franklin Gothic Medium Cond" panose="020B0606030402020204" pitchFamily="34" charset="0"/>
                        </a:rPr>
                        <a:t>1.8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s-MX" sz="1400" b="0" i="0" noProof="0" dirty="0">
                          <a:solidFill>
                            <a:srgbClr val="0070C0"/>
                          </a:solidFill>
                          <a:latin typeface="Franklin Gothic Medium Cond" panose="020B0606030402020204" pitchFamily="34" charset="0"/>
                        </a:rPr>
                        <a:t>38.6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6172994"/>
                  </a:ext>
                </a:extLst>
              </a:tr>
              <a:tr h="283152">
                <a:tc>
                  <a:txBody>
                    <a:bodyPr/>
                    <a:lstStyle/>
                    <a:p>
                      <a:pPr algn="ctr"/>
                      <a:r>
                        <a:rPr lang="es-MX" sz="1600" b="0" i="0" noProof="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Nueces y semillas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400" b="0" i="0" noProof="0" dirty="0">
                          <a:latin typeface="Franklin Gothic Medium Cond" panose="020B0606030402020204" pitchFamily="34" charset="0"/>
                        </a:rPr>
                        <a:t>↓ </a:t>
                      </a:r>
                      <a:r>
                        <a:rPr lang="es-MX" sz="1400" b="0" i="0" noProof="0" dirty="0" err="1">
                          <a:latin typeface="Franklin Gothic Medium Cond" panose="020B0606030402020204" pitchFamily="34" charset="0"/>
                        </a:rPr>
                        <a:t>ECo</a:t>
                      </a:r>
                      <a:endParaRPr lang="es-MX" sz="1400" b="0" i="0" noProof="0" dirty="0">
                        <a:latin typeface="Franklin Gothic Medium Cond" panose="020B06060304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s-MX" sz="1400" b="0" i="0" noProof="0" dirty="0">
                          <a:solidFill>
                            <a:srgbClr val="0070C0"/>
                          </a:solidFill>
                          <a:latin typeface="Franklin Gothic Medium Cond" panose="020B0606030402020204" pitchFamily="34" charset="0"/>
                        </a:rPr>
                        <a:t>2.5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s-MX" sz="1400" b="0" i="0" noProof="0" dirty="0">
                          <a:solidFill>
                            <a:srgbClr val="0070C0"/>
                          </a:solidFill>
                          <a:latin typeface="Franklin Gothic Medium Cond" panose="020B0606030402020204" pitchFamily="34" charset="0"/>
                        </a:rPr>
                        <a:t>51.3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2131031"/>
                  </a:ext>
                </a:extLst>
              </a:tr>
              <a:tr h="283152">
                <a:tc>
                  <a:txBody>
                    <a:bodyPr/>
                    <a:lstStyle/>
                    <a:p>
                      <a:pPr algn="ctr"/>
                      <a:r>
                        <a:rPr lang="es-MX" sz="1600" b="0" i="0" noProof="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Granos enteros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400" b="0" i="0" noProof="0" dirty="0">
                          <a:latin typeface="Franklin Gothic Medium Cond" panose="020B0606030402020204" pitchFamily="34" charset="0"/>
                        </a:rPr>
                        <a:t>↓ </a:t>
                      </a:r>
                      <a:r>
                        <a:rPr lang="es-MX" sz="1400" b="0" i="0" noProof="0" dirty="0" err="1">
                          <a:latin typeface="Franklin Gothic Medium Cond" panose="020B0606030402020204" pitchFamily="34" charset="0"/>
                        </a:rPr>
                        <a:t>ECo</a:t>
                      </a:r>
                      <a:r>
                        <a:rPr lang="es-MX" sz="1400" b="0" i="0" noProof="0" dirty="0">
                          <a:latin typeface="Franklin Gothic Medium Cond" panose="020B0606030402020204" pitchFamily="34" charset="0"/>
                        </a:rPr>
                        <a:t>; ↓ EVC; ↓ DM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s-MX" sz="1400" b="0" i="0" noProof="0" dirty="0">
                          <a:solidFill>
                            <a:srgbClr val="0070C0"/>
                          </a:solidFill>
                          <a:latin typeface="Franklin Gothic Medium Cond" panose="020B0606030402020204" pitchFamily="34" charset="0"/>
                        </a:rPr>
                        <a:t>1.7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s-MX" sz="1400" b="0" i="0" noProof="0" dirty="0">
                          <a:solidFill>
                            <a:srgbClr val="0070C0"/>
                          </a:solidFill>
                          <a:latin typeface="Franklin Gothic Medium Cond" panose="020B0606030402020204" pitchFamily="34" charset="0"/>
                        </a:rPr>
                        <a:t>40.8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1886789"/>
                  </a:ext>
                </a:extLst>
              </a:tr>
              <a:tr h="283152">
                <a:tc>
                  <a:txBody>
                    <a:bodyPr/>
                    <a:lstStyle/>
                    <a:p>
                      <a:pPr algn="ctr"/>
                      <a:r>
                        <a:rPr lang="es-MX" sz="1600" b="0" i="0" noProof="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Leche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400" b="0" i="0" noProof="0" dirty="0">
                          <a:latin typeface="Franklin Gothic Medium Cond" panose="020B0606030402020204" pitchFamily="34" charset="0"/>
                        </a:rPr>
                        <a:t>↓ cáncer de colon y recto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s-MX" sz="1400" b="0" i="0" noProof="0" dirty="0">
                          <a:solidFill>
                            <a:srgbClr val="0070C0"/>
                          </a:solidFill>
                          <a:latin typeface="Franklin Gothic Medium Cond" panose="020B0606030402020204" pitchFamily="34" charset="0"/>
                        </a:rPr>
                        <a:t>0.1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s-MX" sz="1400" b="0" i="0" noProof="0" dirty="0">
                          <a:solidFill>
                            <a:srgbClr val="0070C0"/>
                          </a:solidFill>
                          <a:latin typeface="Franklin Gothic Medium Cond" panose="020B0606030402020204" pitchFamily="34" charset="0"/>
                        </a:rPr>
                        <a:t>2.1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5328908"/>
                  </a:ext>
                </a:extLst>
              </a:tr>
              <a:tr h="602170"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Muertes</a:t>
                      </a:r>
                      <a:r>
                        <a:rPr lang="en-US" sz="1400" b="0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 </a:t>
                      </a:r>
                      <a:r>
                        <a:rPr lang="en-US" sz="1400" b="0" i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globales</a:t>
                      </a:r>
                      <a:r>
                        <a:rPr lang="en-US" sz="1400" b="0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  </a:t>
                      </a:r>
                    </a:p>
                    <a:p>
                      <a:pPr algn="ctr"/>
                      <a:r>
                        <a:rPr lang="en-US" sz="1400" b="0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( x 1,000,000) </a:t>
                      </a:r>
                      <a:r>
                        <a:rPr lang="en-US" sz="1400" b="0" i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por</a:t>
                      </a:r>
                      <a:r>
                        <a:rPr lang="en-US" sz="1400" b="0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 </a:t>
                      </a:r>
                      <a:r>
                        <a:rPr lang="en-US" sz="1400" b="0" i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consumos</a:t>
                      </a:r>
                      <a:r>
                        <a:rPr lang="en-US" sz="1400" b="0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 </a:t>
                      </a:r>
                      <a:r>
                        <a:rPr lang="en-US" sz="1400" b="0" i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elevados</a:t>
                      </a:r>
                      <a:endParaRPr lang="en-US" sz="1400" b="0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AVADs </a:t>
                      </a:r>
                      <a:r>
                        <a:rPr lang="en-US" sz="1400" b="0" i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globales</a:t>
                      </a:r>
                      <a:r>
                        <a:rPr lang="en-US" sz="1400" b="0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="0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( x 1,000) </a:t>
                      </a:r>
                      <a:r>
                        <a:rPr lang="en-US" sz="1400" b="0" i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por</a:t>
                      </a:r>
                      <a:r>
                        <a:rPr lang="en-US" sz="1400" b="0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 </a:t>
                      </a:r>
                      <a:r>
                        <a:rPr lang="en-US" sz="1400" b="0" i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consumos</a:t>
                      </a:r>
                      <a:r>
                        <a:rPr lang="en-US" sz="1400" b="0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 </a:t>
                      </a:r>
                      <a:r>
                        <a:rPr lang="en-US" sz="1400" b="0" i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elevados</a:t>
                      </a:r>
                      <a:endParaRPr lang="en-US" sz="1400" b="0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356837"/>
                  </a:ext>
                </a:extLst>
              </a:tr>
              <a:tr h="283152">
                <a:tc>
                  <a:txBody>
                    <a:bodyPr/>
                    <a:lstStyle/>
                    <a:p>
                      <a:pPr algn="ctr"/>
                      <a:r>
                        <a:rPr lang="es-MX" sz="1600" b="0" i="0" noProof="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Carnes rojas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400" b="0" i="0" noProof="0" dirty="0">
                          <a:latin typeface="Franklin Gothic Medium Cond" panose="020B0606030402020204" pitchFamily="34" charset="0"/>
                        </a:rPr>
                        <a:t>↑ DM; ↑ cáncer de colon y recto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s-MX" sz="1400" b="0" i="0" noProof="0" dirty="0">
                          <a:solidFill>
                            <a:srgbClr val="FF0000"/>
                          </a:solidFill>
                          <a:latin typeface="Franklin Gothic Medium Cond" panose="020B0606030402020204" pitchFamily="34" charset="0"/>
                        </a:rPr>
                        <a:t>0.04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s-MX" sz="1400" b="0" i="0" noProof="0" dirty="0">
                          <a:solidFill>
                            <a:srgbClr val="FF0000"/>
                          </a:solidFill>
                          <a:latin typeface="Franklin Gothic Medium Cond" panose="020B0606030402020204" pitchFamily="34" charset="0"/>
                        </a:rPr>
                        <a:t>1.9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5276076"/>
                  </a:ext>
                </a:extLst>
              </a:tr>
              <a:tr h="283152">
                <a:tc>
                  <a:txBody>
                    <a:bodyPr/>
                    <a:lstStyle/>
                    <a:p>
                      <a:pPr algn="ctr"/>
                      <a:r>
                        <a:rPr lang="es-MX" sz="1600" b="0" i="0" noProof="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Embutidos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400" b="0" i="0" noProof="0" dirty="0">
                          <a:latin typeface="Franklin Gothic Medium Cond" panose="020B0606030402020204" pitchFamily="34" charset="0"/>
                        </a:rPr>
                        <a:t>↑ </a:t>
                      </a:r>
                      <a:r>
                        <a:rPr lang="es-MX" sz="1400" b="0" i="0" noProof="0" dirty="0" err="1">
                          <a:latin typeface="Franklin Gothic Medium Cond" panose="020B0606030402020204" pitchFamily="34" charset="0"/>
                        </a:rPr>
                        <a:t>ECo</a:t>
                      </a:r>
                      <a:r>
                        <a:rPr lang="es-MX" sz="1400" b="0" i="0" noProof="0" dirty="0">
                          <a:latin typeface="Franklin Gothic Medium Cond" panose="020B0606030402020204" pitchFamily="34" charset="0"/>
                        </a:rPr>
                        <a:t>; ↑ DM; ↑ cáncer colon/recto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s-MX" sz="1400" b="0" i="0" noProof="0" dirty="0">
                          <a:solidFill>
                            <a:srgbClr val="FF0000"/>
                          </a:solidFill>
                          <a:latin typeface="Franklin Gothic Medium Cond" panose="020B0606030402020204" pitchFamily="34" charset="0"/>
                        </a:rPr>
                        <a:t>0.8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s-MX" sz="1400" b="0" i="0" noProof="0" dirty="0">
                          <a:solidFill>
                            <a:srgbClr val="FF0000"/>
                          </a:solidFill>
                          <a:latin typeface="Franklin Gothic Medium Cond" panose="020B0606030402020204" pitchFamily="34" charset="0"/>
                        </a:rPr>
                        <a:t>20.9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4848889"/>
                  </a:ext>
                </a:extLst>
              </a:tr>
              <a:tr h="283152">
                <a:tc>
                  <a:txBody>
                    <a:bodyPr/>
                    <a:lstStyle/>
                    <a:p>
                      <a:pPr algn="ctr"/>
                      <a:r>
                        <a:rPr lang="es-MX" sz="1600" b="0" i="0" noProof="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Bebidas Azucaradas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400" b="0" i="0" noProof="0" dirty="0">
                          <a:latin typeface="Franklin Gothic Medium Cond" panose="020B0606030402020204" pitchFamily="34" charset="0"/>
                        </a:rPr>
                        <a:t>↑ efectos mediados por IMC; ↑ DM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s-MX" sz="1400" b="0" i="0" noProof="0" dirty="0">
                          <a:solidFill>
                            <a:srgbClr val="FF0000"/>
                          </a:solidFill>
                          <a:latin typeface="Franklin Gothic Medium Cond" panose="020B0606030402020204" pitchFamily="34" charset="0"/>
                        </a:rPr>
                        <a:t>0.2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s-MX" sz="1400" b="0" i="0" noProof="0" dirty="0">
                          <a:solidFill>
                            <a:srgbClr val="FF0000"/>
                          </a:solidFill>
                          <a:latin typeface="Franklin Gothic Medium Cond" panose="020B0606030402020204" pitchFamily="34" charset="0"/>
                        </a:rPr>
                        <a:t>5.2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449326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969236F-10BA-CE4D-8FAF-8EC23AD975C4}"/>
              </a:ext>
            </a:extLst>
          </p:cNvPr>
          <p:cNvSpPr txBox="1"/>
          <p:nvPr/>
        </p:nvSpPr>
        <p:spPr>
          <a:xfrm>
            <a:off x="515938" y="368300"/>
            <a:ext cx="11160125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accent6">
                    <a:lumMod val="75000"/>
                  </a:schemeClr>
                </a:solidFill>
                <a:latin typeface="Franklin Gothic Medium Cond" panose="020B0606030402020204" pitchFamily="34" charset="0"/>
              </a:rPr>
              <a:t>Muertes y Años de Vida Ajustados por Discapacidad (AVAD) Atribuidos a Hábitos Dietéticos con Mayor Efecto en Salud Pública </a:t>
            </a:r>
            <a:r>
              <a:rPr lang="es-ES" sz="3200" b="1" dirty="0" smtClean="0">
                <a:solidFill>
                  <a:schemeClr val="accent6">
                    <a:lumMod val="75000"/>
                  </a:schemeClr>
                </a:solidFill>
                <a:latin typeface="Franklin Gothic Medium Cond" panose="020B0606030402020204" pitchFamily="34" charset="0"/>
              </a:rPr>
              <a:t>(Ámbito </a:t>
            </a:r>
            <a:r>
              <a:rPr lang="es-ES" sz="3200" b="1" dirty="0">
                <a:solidFill>
                  <a:schemeClr val="accent6">
                    <a:lumMod val="75000"/>
                  </a:schemeClr>
                </a:solidFill>
                <a:latin typeface="Franklin Gothic Medium Cond" panose="020B0606030402020204" pitchFamily="34" charset="0"/>
              </a:rPr>
              <a:t>Global)*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D241B1-ABE2-7F42-ACEF-7AB96A90D4E8}"/>
              </a:ext>
            </a:extLst>
          </p:cNvPr>
          <p:cNvSpPr txBox="1"/>
          <p:nvPr/>
        </p:nvSpPr>
        <p:spPr>
          <a:xfrm>
            <a:off x="515938" y="5996039"/>
            <a:ext cx="11160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*</a:t>
            </a:r>
            <a:r>
              <a:rPr lang="en-US" sz="1200" dirty="0">
                <a:latin typeface="Franklin Gothic Medium Cond" panose="020B0606030402020204" pitchFamily="34" charset="0"/>
              </a:rPr>
              <a:t>2010; ++</a:t>
            </a:r>
            <a:r>
              <a:rPr lang="en-US" sz="1200" dirty="0" err="1">
                <a:latin typeface="Franklin Gothic Medium Cond" panose="020B0606030402020204" pitchFamily="34" charset="0"/>
              </a:rPr>
              <a:t>ECo</a:t>
            </a:r>
            <a:r>
              <a:rPr lang="en-US" sz="1200" dirty="0">
                <a:latin typeface="Franklin Gothic Medium Cond" panose="020B0606030402020204" pitchFamily="34" charset="0"/>
              </a:rPr>
              <a:t> = </a:t>
            </a:r>
            <a:r>
              <a:rPr lang="en-US" sz="1200" dirty="0" err="1">
                <a:latin typeface="Franklin Gothic Medium Cond" panose="020B0606030402020204" pitchFamily="34" charset="0"/>
              </a:rPr>
              <a:t>enfermedad</a:t>
            </a:r>
            <a:r>
              <a:rPr lang="en-US" sz="1200" dirty="0">
                <a:latin typeface="Franklin Gothic Medium Cond" panose="020B0606030402020204" pitchFamily="34" charset="0"/>
              </a:rPr>
              <a:t> </a:t>
            </a:r>
            <a:r>
              <a:rPr lang="en-US" sz="1200" dirty="0" err="1">
                <a:latin typeface="Franklin Gothic Medium Cond" panose="020B0606030402020204" pitchFamily="34" charset="0"/>
              </a:rPr>
              <a:t>coronaria</a:t>
            </a:r>
            <a:r>
              <a:rPr lang="en-US" sz="1200" dirty="0">
                <a:latin typeface="Franklin Gothic Medium Cond" panose="020B0606030402020204" pitchFamily="34" charset="0"/>
              </a:rPr>
              <a:t>, EVC = </a:t>
            </a:r>
            <a:r>
              <a:rPr lang="en-US" sz="1200" dirty="0" err="1">
                <a:latin typeface="Franklin Gothic Medium Cond" panose="020B0606030402020204" pitchFamily="34" charset="0"/>
              </a:rPr>
              <a:t>evento</a:t>
            </a:r>
            <a:r>
              <a:rPr lang="en-US" sz="1200" dirty="0">
                <a:latin typeface="Franklin Gothic Medium Cond" panose="020B0606030402020204" pitchFamily="34" charset="0"/>
              </a:rPr>
              <a:t> vascular cerebral; DM = diabetes mellitus; IMC = </a:t>
            </a:r>
            <a:r>
              <a:rPr lang="es-ES" sz="1200" dirty="0">
                <a:latin typeface="Franklin Gothic Medium Cond" panose="020B0606030402020204" pitchFamily="34" charset="0"/>
              </a:rPr>
              <a:t>índice de masa corporal</a:t>
            </a:r>
          </a:p>
          <a:p>
            <a:r>
              <a:rPr lang="es-ES" sz="1200" dirty="0">
                <a:latin typeface="Franklin Gothic Medium Cond" panose="020B0606030402020204" pitchFamily="34" charset="0"/>
              </a:rPr>
              <a:t>Modificado de: </a:t>
            </a:r>
            <a:r>
              <a:rPr lang="es-ES" sz="1200" dirty="0" err="1">
                <a:latin typeface="Franklin Gothic Medium Cond" panose="020B0606030402020204" pitchFamily="34" charset="0"/>
              </a:rPr>
              <a:t>Prabhakaran</a:t>
            </a:r>
            <a:r>
              <a:rPr lang="es-ES" sz="1200" dirty="0">
                <a:latin typeface="Franklin Gothic Medium Cond" panose="020B0606030402020204" pitchFamily="34" charset="0"/>
              </a:rPr>
              <a:t> et al. 2017. </a:t>
            </a:r>
            <a:r>
              <a:rPr lang="es-ES" sz="1200" dirty="0" err="1">
                <a:latin typeface="Franklin Gothic Medium Cond" panose="020B0606030402020204" pitchFamily="34" charset="0"/>
              </a:rPr>
              <a:t>Disease</a:t>
            </a:r>
            <a:r>
              <a:rPr lang="es-ES" sz="1200" dirty="0">
                <a:latin typeface="Franklin Gothic Medium Cond" panose="020B0606030402020204" pitchFamily="34" charset="0"/>
              </a:rPr>
              <a:t> Control </a:t>
            </a:r>
            <a:r>
              <a:rPr lang="es-ES" sz="1200" dirty="0" err="1">
                <a:latin typeface="Franklin Gothic Medium Cond" panose="020B0606030402020204" pitchFamily="34" charset="0"/>
              </a:rPr>
              <a:t>Priorities</a:t>
            </a:r>
            <a:r>
              <a:rPr lang="es-ES" sz="1200" dirty="0">
                <a:latin typeface="Franklin Gothic Medium Cond" panose="020B0606030402020204" pitchFamily="34" charset="0"/>
              </a:rPr>
              <a:t>, 3ra edición: vol. 5. Cardiovascular, </a:t>
            </a:r>
            <a:r>
              <a:rPr lang="es-ES" sz="1200" dirty="0" err="1">
                <a:latin typeface="Franklin Gothic Medium Cond" panose="020B0606030402020204" pitchFamily="34" charset="0"/>
              </a:rPr>
              <a:t>Respiratory</a:t>
            </a:r>
            <a:r>
              <a:rPr lang="es-ES" sz="1200" dirty="0">
                <a:latin typeface="Franklin Gothic Medium Cond" panose="020B0606030402020204" pitchFamily="34" charset="0"/>
              </a:rPr>
              <a:t>, and </a:t>
            </a:r>
            <a:r>
              <a:rPr lang="es-ES" sz="1200" dirty="0" err="1">
                <a:latin typeface="Franklin Gothic Medium Cond" panose="020B0606030402020204" pitchFamily="34" charset="0"/>
              </a:rPr>
              <a:t>Related</a:t>
            </a:r>
            <a:r>
              <a:rPr lang="es-ES" sz="1200" dirty="0">
                <a:latin typeface="Franklin Gothic Medium Cond" panose="020B0606030402020204" pitchFamily="34" charset="0"/>
              </a:rPr>
              <a:t> </a:t>
            </a:r>
            <a:r>
              <a:rPr lang="es-ES" sz="1200" dirty="0" err="1">
                <a:latin typeface="Franklin Gothic Medium Cond" panose="020B0606030402020204" pitchFamily="34" charset="0"/>
              </a:rPr>
              <a:t>Disorders</a:t>
            </a:r>
            <a:r>
              <a:rPr lang="es-ES" sz="1200" dirty="0">
                <a:latin typeface="Franklin Gothic Medium Cond" panose="020B0606030402020204" pitchFamily="34" charset="0"/>
              </a:rPr>
              <a:t>. Washington, DC: </a:t>
            </a:r>
            <a:r>
              <a:rPr lang="es-ES" sz="1200" dirty="0" err="1">
                <a:latin typeface="Franklin Gothic Medium Cond" panose="020B0606030402020204" pitchFamily="34" charset="0"/>
              </a:rPr>
              <a:t>World</a:t>
            </a:r>
            <a:r>
              <a:rPr lang="es-ES" sz="1200" dirty="0">
                <a:latin typeface="Franklin Gothic Medium Cond" panose="020B0606030402020204" pitchFamily="34" charset="0"/>
              </a:rPr>
              <a:t> Bank</a:t>
            </a:r>
          </a:p>
        </p:txBody>
      </p:sp>
    </p:spTree>
    <p:extLst>
      <p:ext uri="{BB962C8B-B14F-4D97-AF65-F5344CB8AC3E}">
        <p14:creationId xmlns:p14="http://schemas.microsoft.com/office/powerpoint/2010/main" val="305834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90660" y="1122828"/>
            <a:ext cx="4732627" cy="4612341"/>
          </a:xfrm>
          <a:prstGeom prst="rect">
            <a:avLst/>
          </a:prstGeom>
          <a:solidFill>
            <a:srgbClr val="3F717A"/>
          </a:solidFill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es-MX" sz="4800" spc="-100" dirty="0">
                <a:ln w="6350">
                  <a:noFill/>
                </a:ln>
                <a:solidFill>
                  <a:schemeClr val="bg1"/>
                </a:solidFill>
                <a:effectLst/>
                <a:latin typeface="Franklin Gothic Demi Cond" panose="020B0706030402020204" pitchFamily="34" charset="0"/>
              </a:rPr>
              <a:t>Factores de riesgo diet</a:t>
            </a:r>
            <a:r>
              <a:rPr lang="es-ES" sz="4800" spc="-100" dirty="0">
                <a:ln w="6350">
                  <a:noFill/>
                </a:ln>
                <a:solidFill>
                  <a:schemeClr val="bg1"/>
                </a:solidFill>
                <a:effectLst/>
                <a:latin typeface="Franklin Gothic Demi Cond" panose="020B0706030402020204" pitchFamily="34" charset="0"/>
              </a:rPr>
              <a:t>éticos en la población </a:t>
            </a:r>
            <a:r>
              <a:rPr lang="es-ES" sz="4800" spc="-100" dirty="0" smtClean="0">
                <a:ln w="6350">
                  <a:noFill/>
                </a:ln>
                <a:solidFill>
                  <a:schemeClr val="bg1"/>
                </a:solidFill>
                <a:effectLst/>
                <a:latin typeface="Franklin Gothic Demi Cond" panose="020B0706030402020204" pitchFamily="34" charset="0"/>
              </a:rPr>
              <a:t>mexicana</a:t>
            </a:r>
            <a:endParaRPr lang="es-MX" sz="4800" spc="-100" dirty="0">
              <a:ln w="6350">
                <a:noFill/>
              </a:ln>
              <a:solidFill>
                <a:schemeClr val="bg1"/>
              </a:solidFill>
              <a:effectLst/>
              <a:latin typeface="Franklin Gothic Demi Cond" panose="020B0706030402020204" pitchFamily="34" charset="0"/>
            </a:endParaRPr>
          </a:p>
        </p:txBody>
      </p:sp>
      <p:pic>
        <p:nvPicPr>
          <p:cNvPr id="5" name="Picture 2" descr="http://1.bp.blogspot.com/-nxgE6KWPdf4/Tsbvs6aSD4I/AAAAAAAABZM/gYVtRi2wPRg/s1600/familia-de-mexico-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8"/>
          <a:stretch/>
        </p:blipFill>
        <p:spPr bwMode="auto">
          <a:xfrm>
            <a:off x="5223288" y="1122829"/>
            <a:ext cx="6619668" cy="461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94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1 Título"/>
          <p:cNvSpPr>
            <a:spLocks noGrp="1"/>
          </p:cNvSpPr>
          <p:nvPr>
            <p:ph type="title"/>
          </p:nvPr>
        </p:nvSpPr>
        <p:spPr>
          <a:xfrm>
            <a:off x="529707" y="368299"/>
            <a:ext cx="11146355" cy="1333761"/>
          </a:xfrm>
        </p:spPr>
        <p:txBody>
          <a:bodyPr>
            <a:noAutofit/>
          </a:bodyPr>
          <a:lstStyle/>
          <a:p>
            <a:r>
              <a:rPr lang="es-MX" altLang="es-MX" sz="3600" b="1" dirty="0"/>
              <a:t>Contribución de grupos de alimentos básicos y calorías discrecionales al consumo total de energía de la dieta: Adultos</a:t>
            </a:r>
          </a:p>
        </p:txBody>
      </p:sp>
      <p:graphicFrame>
        <p:nvGraphicFramePr>
          <p:cNvPr id="4" name="1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325664"/>
              </p:ext>
            </p:extLst>
          </p:nvPr>
        </p:nvGraphicFramePr>
        <p:xfrm>
          <a:off x="594360" y="2393948"/>
          <a:ext cx="10698480" cy="3956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1 CuadroTexto"/>
          <p:cNvSpPr txBox="1"/>
          <p:nvPr/>
        </p:nvSpPr>
        <p:spPr>
          <a:xfrm>
            <a:off x="8916352" y="1947599"/>
            <a:ext cx="2124075" cy="899423"/>
          </a:xfrm>
          <a:prstGeom prst="rect">
            <a:avLst/>
          </a:prstGeom>
          <a:solidFill>
            <a:schemeClr val="accent5"/>
          </a:solidFill>
        </p:spPr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MX" sz="1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Alimentos </a:t>
            </a:r>
          </a:p>
          <a:p>
            <a:pPr algn="ctr">
              <a:defRPr/>
            </a:pPr>
            <a:r>
              <a:rPr lang="es-MX" sz="1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discrecionales</a:t>
            </a:r>
          </a:p>
          <a:p>
            <a:pPr algn="ctr">
              <a:defRPr/>
            </a:pPr>
            <a:r>
              <a:rPr lang="es-MX" sz="1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25.5%</a:t>
            </a:r>
            <a:endParaRPr lang="en-US" sz="18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8641080" y="1905000"/>
            <a:ext cx="0" cy="4343400"/>
          </a:xfrm>
          <a:prstGeom prst="line">
            <a:avLst/>
          </a:prstGeom>
          <a:ln w="25400" cap="rnd">
            <a:solidFill>
              <a:srgbClr val="FFC000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4" name="CuadroTexto 10"/>
          <p:cNvSpPr txBox="1">
            <a:spLocks noChangeArrowheads="1"/>
          </p:cNvSpPr>
          <p:nvPr/>
        </p:nvSpPr>
        <p:spPr bwMode="auto">
          <a:xfrm>
            <a:off x="3380423" y="1947599"/>
            <a:ext cx="44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025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0253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0253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MX" sz="2400" dirty="0">
                <a:solidFill>
                  <a:schemeClr val="accent3">
                    <a:lumMod val="75000"/>
                  </a:schemeClr>
                </a:solidFill>
                <a:latin typeface="Franklin Gothic Medium Cond" panose="020B0606030402020204" pitchFamily="34" charset="0"/>
              </a:rPr>
              <a:t>Grupos de alimentos  básicos :  74.5%</a:t>
            </a:r>
          </a:p>
        </p:txBody>
      </p:sp>
      <p:sp>
        <p:nvSpPr>
          <p:cNvPr id="39945" name="2 CuadroTexto"/>
          <p:cNvSpPr txBox="1">
            <a:spLocks noChangeArrowheads="1"/>
          </p:cNvSpPr>
          <p:nvPr/>
        </p:nvSpPr>
        <p:spPr bwMode="auto">
          <a:xfrm>
            <a:off x="9978390" y="5907088"/>
            <a:ext cx="119904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025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0253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0253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MX" sz="900" b="1" dirty="0">
                <a:solidFill>
                  <a:srgbClr val="002060"/>
                </a:solidFill>
                <a:latin typeface="Arial" panose="020B0604020202020204" pitchFamily="34" charset="0"/>
              </a:rPr>
              <a:t>Alimentos energéticamente densos pobres en nutrientes</a:t>
            </a:r>
            <a:r>
              <a:rPr lang="es-MX" altLang="es-MX" sz="9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*</a:t>
            </a:r>
            <a:endParaRPr lang="es-MX" altLang="es-MX" sz="9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9946" name="2 CuadroTexto"/>
          <p:cNvSpPr txBox="1">
            <a:spLocks noChangeArrowheads="1"/>
          </p:cNvSpPr>
          <p:nvPr/>
        </p:nvSpPr>
        <p:spPr bwMode="auto">
          <a:xfrm>
            <a:off x="8808720" y="5924550"/>
            <a:ext cx="1008063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025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0253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0253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MX" sz="900" b="1" dirty="0">
                <a:solidFill>
                  <a:srgbClr val="002060"/>
                </a:solidFill>
                <a:latin typeface="Arial" panose="020B0604020202020204" pitchFamily="34" charset="0"/>
              </a:rPr>
              <a:t>Bebidas endulzadas con azúcar y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MX" altLang="es-MX" sz="900" b="1" dirty="0">
                <a:solidFill>
                  <a:srgbClr val="002060"/>
                </a:solidFill>
                <a:latin typeface="Arial" panose="020B0604020202020204" pitchFamily="34" charset="0"/>
              </a:rPr>
              <a:t>alcohol</a:t>
            </a:r>
          </a:p>
        </p:txBody>
      </p:sp>
      <p:sp>
        <p:nvSpPr>
          <p:cNvPr id="39947" name="2 CuadroTexto"/>
          <p:cNvSpPr txBox="1">
            <a:spLocks noChangeArrowheads="1"/>
          </p:cNvSpPr>
          <p:nvPr/>
        </p:nvSpPr>
        <p:spPr bwMode="auto">
          <a:xfrm>
            <a:off x="7449820" y="5903913"/>
            <a:ext cx="1008062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025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0253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0253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MX" sz="900" b="1">
                <a:solidFill>
                  <a:srgbClr val="002060"/>
                </a:solidFill>
                <a:latin typeface="Arial" panose="020B0604020202020204" pitchFamily="34" charset="0"/>
              </a:rPr>
              <a:t>Aceites y grasas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MX" altLang="es-MX" sz="900" b="1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MX" altLang="es-MX" sz="9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9948" name="2 CuadroTexto"/>
          <p:cNvSpPr txBox="1">
            <a:spLocks noChangeArrowheads="1"/>
          </p:cNvSpPr>
          <p:nvPr/>
        </p:nvSpPr>
        <p:spPr bwMode="auto">
          <a:xfrm>
            <a:off x="6280150" y="5907088"/>
            <a:ext cx="1008063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025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0253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0253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MX" sz="900" b="1" dirty="0">
                <a:solidFill>
                  <a:srgbClr val="002060"/>
                </a:solidFill>
                <a:latin typeface="Arial" panose="020B0604020202020204" pitchFamily="34" charset="0"/>
              </a:rPr>
              <a:t>Frutas y verduras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MX" altLang="es-MX" sz="9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MX" altLang="es-MX" sz="9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9949" name="2 CuadroTexto"/>
          <p:cNvSpPr txBox="1">
            <a:spLocks noChangeArrowheads="1"/>
          </p:cNvSpPr>
          <p:nvPr/>
        </p:nvSpPr>
        <p:spPr bwMode="auto">
          <a:xfrm>
            <a:off x="5096669" y="5910072"/>
            <a:ext cx="1008062" cy="5078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025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0253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0253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MX" sz="900" b="1" dirty="0">
                <a:solidFill>
                  <a:srgbClr val="002060"/>
                </a:solidFill>
                <a:latin typeface="Arial" panose="020B0604020202020204" pitchFamily="34" charset="0"/>
              </a:rPr>
              <a:t>Alimentos de origen animal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MX" altLang="es-MX" sz="9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9950" name="2 CuadroTexto"/>
          <p:cNvSpPr txBox="1">
            <a:spLocks noChangeArrowheads="1"/>
          </p:cNvSpPr>
          <p:nvPr/>
        </p:nvSpPr>
        <p:spPr bwMode="auto">
          <a:xfrm>
            <a:off x="3871748" y="5903914"/>
            <a:ext cx="1008063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025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0253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0253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MX" sz="900" b="1" dirty="0">
                <a:solidFill>
                  <a:srgbClr val="002060"/>
                </a:solidFill>
                <a:latin typeface="Arial" panose="020B0604020202020204" pitchFamily="34" charset="0"/>
              </a:rPr>
              <a:t>Leche y derivados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MX" altLang="es-MX" sz="9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MX" altLang="es-MX" sz="9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9951" name="2 CuadroTexto"/>
          <p:cNvSpPr txBox="1">
            <a:spLocks noChangeArrowheads="1"/>
          </p:cNvSpPr>
          <p:nvPr/>
        </p:nvSpPr>
        <p:spPr bwMode="auto">
          <a:xfrm>
            <a:off x="2534440" y="5951274"/>
            <a:ext cx="1008062" cy="50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025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0253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0253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MX" sz="900" b="1" dirty="0">
                <a:solidFill>
                  <a:srgbClr val="002060"/>
                </a:solidFill>
                <a:latin typeface="Arial" panose="020B0604020202020204" pitchFamily="34" charset="0"/>
              </a:rPr>
              <a:t>Leguminosas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MX" altLang="es-MX" sz="9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MX" altLang="es-MX" sz="9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9952" name="2 CuadroTexto"/>
          <p:cNvSpPr txBox="1">
            <a:spLocks noChangeArrowheads="1"/>
          </p:cNvSpPr>
          <p:nvPr/>
        </p:nvSpPr>
        <p:spPr bwMode="auto">
          <a:xfrm>
            <a:off x="1316826" y="5924550"/>
            <a:ext cx="1008062" cy="50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025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0253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0253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MX" sz="900" b="1" dirty="0">
                <a:solidFill>
                  <a:srgbClr val="002060"/>
                </a:solidFill>
                <a:latin typeface="Arial" panose="020B0604020202020204" pitchFamily="34" charset="0"/>
              </a:rPr>
              <a:t>Granos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MX" altLang="es-MX" sz="9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MX" altLang="es-MX" sz="9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9943" name="CuadroTexto 4"/>
          <p:cNvSpPr txBox="1">
            <a:spLocks noChangeArrowheads="1"/>
          </p:cNvSpPr>
          <p:nvPr/>
        </p:nvSpPr>
        <p:spPr bwMode="auto">
          <a:xfrm>
            <a:off x="1009796" y="6350261"/>
            <a:ext cx="52703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025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0253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0253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0253F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MX" sz="1200" dirty="0">
                <a:solidFill>
                  <a:srgbClr val="002060"/>
                </a:solidFill>
              </a:rPr>
              <a:t>*Ac. Grasos saturados &gt; 13% total energía y azúcar adicionada &gt; 15% total energía</a:t>
            </a:r>
          </a:p>
        </p:txBody>
      </p:sp>
    </p:spTree>
    <p:extLst>
      <p:ext uri="{BB962C8B-B14F-4D97-AF65-F5344CB8AC3E}">
        <p14:creationId xmlns:p14="http://schemas.microsoft.com/office/powerpoint/2010/main" val="32312639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insp2">
      <a:dk1>
        <a:srgbClr val="000000"/>
      </a:dk1>
      <a:lt1>
        <a:srgbClr val="FFFFFF"/>
      </a:lt1>
      <a:dk2>
        <a:srgbClr val="697894"/>
      </a:dk2>
      <a:lt2>
        <a:srgbClr val="E7E6E6"/>
      </a:lt2>
      <a:accent1>
        <a:srgbClr val="425167"/>
      </a:accent1>
      <a:accent2>
        <a:srgbClr val="6B6CA8"/>
      </a:accent2>
      <a:accent3>
        <a:srgbClr val="E45A5A"/>
      </a:accent3>
      <a:accent4>
        <a:srgbClr val="C33D40"/>
      </a:accent4>
      <a:accent5>
        <a:srgbClr val="21A1D8"/>
      </a:accent5>
      <a:accent6>
        <a:srgbClr val="466BAC"/>
      </a:accent6>
      <a:hlink>
        <a:srgbClr val="7F7F7F"/>
      </a:hlink>
      <a:folHlink>
        <a:srgbClr val="BFBFB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5258</TotalTime>
  <Words>4175</Words>
  <Application>Microsoft Office PowerPoint</Application>
  <PresentationFormat>Panorámica</PresentationFormat>
  <Paragraphs>648</Paragraphs>
  <Slides>29</Slides>
  <Notes>17</Notes>
  <HiddenSlides>3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9" baseType="lpstr">
      <vt:lpstr>宋体</vt:lpstr>
      <vt:lpstr>Arial</vt:lpstr>
      <vt:lpstr>Arial Narrow</vt:lpstr>
      <vt:lpstr>Beirut</vt:lpstr>
      <vt:lpstr>Calibri</vt:lpstr>
      <vt:lpstr>Franklin Gothic Demi Cond</vt:lpstr>
      <vt:lpstr>Franklin Gothic Medium Cond</vt:lpstr>
      <vt:lpstr>Times New Roman</vt:lpstr>
      <vt:lpstr>Wingdings</vt:lpstr>
      <vt:lpstr>Tema de Office</vt:lpstr>
      <vt:lpstr>Presentación de PowerPoint</vt:lpstr>
      <vt:lpstr>POLÍTICAS INTEGRALES PARA LA PREVENCIÓN Y EL CONTROL DE LA OBESIDAD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Contribución de grupos de alimentos básicos y calorías discrecionales al consumo total de energía de la dieta: Adultos</vt:lpstr>
      <vt:lpstr>Presentación de PowerPoint</vt:lpstr>
      <vt:lpstr>Presentación de PowerPoint</vt:lpstr>
      <vt:lpstr>Factores de riesgo de obesidad en el curso de vida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Importancia del monitoreo y la evaluación independiente y libre de conflictos de interés de las acciones regulatorias</vt:lpstr>
      <vt:lpstr>Conclusiones</vt:lpstr>
      <vt:lpstr>Conclusiones de la Sesión Académica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Rivera Dommarco</dc:creator>
  <cp:lastModifiedBy>Juan Rivera Dommarco</cp:lastModifiedBy>
  <cp:revision>203</cp:revision>
  <dcterms:created xsi:type="dcterms:W3CDTF">2018-04-06T19:32:51Z</dcterms:created>
  <dcterms:modified xsi:type="dcterms:W3CDTF">2018-04-18T22:27:58Z</dcterms:modified>
</cp:coreProperties>
</file>