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65" r:id="rId4"/>
    <p:sldId id="259" r:id="rId5"/>
    <p:sldId id="260" r:id="rId6"/>
    <p:sldId id="412" r:id="rId7"/>
    <p:sldId id="382" r:id="rId8"/>
    <p:sldId id="385" r:id="rId9"/>
    <p:sldId id="387" r:id="rId10"/>
    <p:sldId id="393" r:id="rId11"/>
    <p:sldId id="388" r:id="rId12"/>
    <p:sldId id="299" r:id="rId13"/>
    <p:sldId id="394" r:id="rId14"/>
    <p:sldId id="286" r:id="rId15"/>
    <p:sldId id="300" r:id="rId16"/>
    <p:sldId id="395" r:id="rId17"/>
    <p:sldId id="322" r:id="rId18"/>
    <p:sldId id="396" r:id="rId19"/>
    <p:sldId id="288" r:id="rId20"/>
    <p:sldId id="268" r:id="rId21"/>
    <p:sldId id="269" r:id="rId22"/>
    <p:sldId id="287" r:id="rId23"/>
    <p:sldId id="315" r:id="rId24"/>
    <p:sldId id="314" r:id="rId25"/>
    <p:sldId id="316" r:id="rId26"/>
    <p:sldId id="317" r:id="rId27"/>
    <p:sldId id="320" r:id="rId28"/>
    <p:sldId id="321" r:id="rId29"/>
    <p:sldId id="304" r:id="rId30"/>
    <p:sldId id="258" r:id="rId31"/>
    <p:sldId id="400" r:id="rId32"/>
    <p:sldId id="303" r:id="rId33"/>
    <p:sldId id="402" r:id="rId34"/>
    <p:sldId id="404" r:id="rId35"/>
    <p:sldId id="406" r:id="rId36"/>
    <p:sldId id="306" r:id="rId37"/>
    <p:sldId id="409" r:id="rId38"/>
    <p:sldId id="410" r:id="rId39"/>
    <p:sldId id="411" r:id="rId40"/>
    <p:sldId id="311" r:id="rId41"/>
    <p:sldId id="413" r:id="rId42"/>
    <p:sldId id="301" r:id="rId43"/>
    <p:sldId id="271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EE99B-ED15-46D4-8B69-0794C11F8CF6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9A83B-DBE4-49FA-AB89-93F7632A5A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6474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>
            <a:extLst>
              <a:ext uri="{FF2B5EF4-FFF2-40B4-BE49-F238E27FC236}">
                <a16:creationId xmlns="" xmlns:a16="http://schemas.microsoft.com/office/drawing/2014/main" id="{89AB8123-ADB8-4066-B5AA-5F97097B9B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2 Marcador de notas">
            <a:extLst>
              <a:ext uri="{FF2B5EF4-FFF2-40B4-BE49-F238E27FC236}">
                <a16:creationId xmlns="" xmlns:a16="http://schemas.microsoft.com/office/drawing/2014/main" id="{2B158126-A7F6-4FB1-ADC2-4B82E14EB9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57348" name="3 Marcador de número de diapositiva">
            <a:extLst>
              <a:ext uri="{FF2B5EF4-FFF2-40B4-BE49-F238E27FC236}">
                <a16:creationId xmlns="" xmlns:a16="http://schemas.microsoft.com/office/drawing/2014/main" id="{E657C50F-49EF-4333-B9A9-10AA1728CD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6F48D4-DE87-4100-B46B-C6BB252D2C90}" type="slidenum">
              <a:rPr lang="es-MX" altLang="es-MX">
                <a:latin typeface="Calibri" panose="020F0502020204030204" pitchFamily="34" charset="0"/>
              </a:rPr>
              <a:pPr eaLnBrk="1" hangingPunct="1"/>
              <a:t>2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>
            <a:extLst>
              <a:ext uri="{FF2B5EF4-FFF2-40B4-BE49-F238E27FC236}">
                <a16:creationId xmlns="" xmlns:a16="http://schemas.microsoft.com/office/drawing/2014/main" id="{CE318EE9-E7B1-4EED-A85B-62596D3F9F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2 Marcador de notas">
            <a:extLst>
              <a:ext uri="{FF2B5EF4-FFF2-40B4-BE49-F238E27FC236}">
                <a16:creationId xmlns="" xmlns:a16="http://schemas.microsoft.com/office/drawing/2014/main" id="{2996F2C0-C20F-4F36-AE50-A79340AEDD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07524" name="3 Marcador de número de diapositiva">
            <a:extLst>
              <a:ext uri="{FF2B5EF4-FFF2-40B4-BE49-F238E27FC236}">
                <a16:creationId xmlns="" xmlns:a16="http://schemas.microsoft.com/office/drawing/2014/main" id="{539173C7-DD39-4136-BB4D-97B513193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AC81B8-9C54-4135-BA8B-366BF7830433}" type="slidenum">
              <a:rPr lang="es-MX" altLang="es-MX">
                <a:latin typeface="Calibri" panose="020F0502020204030204" pitchFamily="34" charset="0"/>
              </a:rPr>
              <a:pPr eaLnBrk="1" hangingPunct="1"/>
              <a:t>12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>
            <a:extLst>
              <a:ext uri="{FF2B5EF4-FFF2-40B4-BE49-F238E27FC236}">
                <a16:creationId xmlns="" xmlns:a16="http://schemas.microsoft.com/office/drawing/2014/main" id="{94E16A4A-7EAE-4323-BC54-F16F9B6929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>
            <a:extLst>
              <a:ext uri="{FF2B5EF4-FFF2-40B4-BE49-F238E27FC236}">
                <a16:creationId xmlns="" xmlns:a16="http://schemas.microsoft.com/office/drawing/2014/main" id="{1E61013D-FB5E-41E3-92B7-03F23B6D82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64516" name="3 Marcador de número de diapositiva">
            <a:extLst>
              <a:ext uri="{FF2B5EF4-FFF2-40B4-BE49-F238E27FC236}">
                <a16:creationId xmlns="" xmlns:a16="http://schemas.microsoft.com/office/drawing/2014/main" id="{80B53999-C060-42DD-A9C2-7E1C6072A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529BCB-700C-4F8A-963B-D913D0E56C25}" type="slidenum">
              <a:rPr lang="es-MX" altLang="es-MX">
                <a:latin typeface="Calibri" panose="020F0502020204030204" pitchFamily="34" charset="0"/>
              </a:rPr>
              <a:pPr eaLnBrk="1" hangingPunct="1"/>
              <a:t>13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>
            <a:extLst>
              <a:ext uri="{FF2B5EF4-FFF2-40B4-BE49-F238E27FC236}">
                <a16:creationId xmlns="" xmlns:a16="http://schemas.microsoft.com/office/drawing/2014/main" id="{C4088214-0938-4A8A-BB89-4508718821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Marcador de notas">
            <a:extLst>
              <a:ext uri="{FF2B5EF4-FFF2-40B4-BE49-F238E27FC236}">
                <a16:creationId xmlns="" xmlns:a16="http://schemas.microsoft.com/office/drawing/2014/main" id="{B5A97F34-3947-4231-A87B-F3F1E9AC41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94212" name="3 Marcador de número de diapositiva">
            <a:extLst>
              <a:ext uri="{FF2B5EF4-FFF2-40B4-BE49-F238E27FC236}">
                <a16:creationId xmlns="" xmlns:a16="http://schemas.microsoft.com/office/drawing/2014/main" id="{4F187F2E-C62E-4932-BC8C-D0550D64F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FD3882-49A1-4A5A-B06B-C7199EFE3F05}" type="slidenum">
              <a:rPr lang="es-MX" altLang="es-MX">
                <a:latin typeface="Calibri" panose="020F0502020204030204" pitchFamily="34" charset="0"/>
              </a:rPr>
              <a:pPr eaLnBrk="1" hangingPunct="1"/>
              <a:t>14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>
            <a:extLst>
              <a:ext uri="{FF2B5EF4-FFF2-40B4-BE49-F238E27FC236}">
                <a16:creationId xmlns="" xmlns:a16="http://schemas.microsoft.com/office/drawing/2014/main" id="{C3CC9837-A10E-4569-8ABF-DF8855AB9D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2 Marcador de notas">
            <a:extLst>
              <a:ext uri="{FF2B5EF4-FFF2-40B4-BE49-F238E27FC236}">
                <a16:creationId xmlns="" xmlns:a16="http://schemas.microsoft.com/office/drawing/2014/main" id="{200BB094-1654-4063-B953-8E7030DB98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08548" name="3 Marcador de número de diapositiva">
            <a:extLst>
              <a:ext uri="{FF2B5EF4-FFF2-40B4-BE49-F238E27FC236}">
                <a16:creationId xmlns="" xmlns:a16="http://schemas.microsoft.com/office/drawing/2014/main" id="{AB4673DA-3831-421D-9F2D-295935E5C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8FC3F0-B8BB-4C7F-A2AF-FEA5A16D68B8}" type="slidenum">
              <a:rPr lang="es-MX" altLang="es-MX">
                <a:latin typeface="Calibri" panose="020F0502020204030204" pitchFamily="34" charset="0"/>
              </a:rPr>
              <a:pPr eaLnBrk="1" hangingPunct="1"/>
              <a:t>15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>
            <a:extLst>
              <a:ext uri="{FF2B5EF4-FFF2-40B4-BE49-F238E27FC236}">
                <a16:creationId xmlns="" xmlns:a16="http://schemas.microsoft.com/office/drawing/2014/main" id="{36B89C3B-1557-4A65-A05F-764A4E6BDD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>
            <a:extLst>
              <a:ext uri="{FF2B5EF4-FFF2-40B4-BE49-F238E27FC236}">
                <a16:creationId xmlns="" xmlns:a16="http://schemas.microsoft.com/office/drawing/2014/main" id="{A68DBDBA-266B-4BCF-9BE7-68106C3924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66564" name="3 Marcador de número de diapositiva">
            <a:extLst>
              <a:ext uri="{FF2B5EF4-FFF2-40B4-BE49-F238E27FC236}">
                <a16:creationId xmlns="" xmlns:a16="http://schemas.microsoft.com/office/drawing/2014/main" id="{49D8E33D-3C0D-438B-ABBE-8BDC1FD00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8291BD-E0A0-4D28-BBE6-D48B003AC1A6}" type="slidenum">
              <a:rPr lang="es-MX" altLang="es-MX">
                <a:latin typeface="Calibri" panose="020F0502020204030204" pitchFamily="34" charset="0"/>
              </a:rPr>
              <a:pPr eaLnBrk="1" hangingPunct="1"/>
              <a:t>16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>
            <a:extLst>
              <a:ext uri="{FF2B5EF4-FFF2-40B4-BE49-F238E27FC236}">
                <a16:creationId xmlns="" xmlns:a16="http://schemas.microsoft.com/office/drawing/2014/main" id="{E922CD51-85CC-4C3D-ADD2-83EA2D0C29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2 Marcador de notas">
            <a:extLst>
              <a:ext uri="{FF2B5EF4-FFF2-40B4-BE49-F238E27FC236}">
                <a16:creationId xmlns="" xmlns:a16="http://schemas.microsoft.com/office/drawing/2014/main" id="{01854252-F366-4BB6-8A6F-115582BF96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66564" name="3 Marcador de número de diapositiva">
            <a:extLst>
              <a:ext uri="{FF2B5EF4-FFF2-40B4-BE49-F238E27FC236}">
                <a16:creationId xmlns="" xmlns:a16="http://schemas.microsoft.com/office/drawing/2014/main" id="{66D5736D-58EA-41B1-90DC-0A9CC1169C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23A8A8-7DCB-421F-8885-EC5520A3CC8D}" type="slidenum">
              <a:rPr lang="es-MX" altLang="es-MX">
                <a:latin typeface="Calibri" panose="020F0502020204030204" pitchFamily="34" charset="0"/>
              </a:rPr>
              <a:pPr eaLnBrk="1" hangingPunct="1"/>
              <a:t>17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>
            <a:extLst>
              <a:ext uri="{FF2B5EF4-FFF2-40B4-BE49-F238E27FC236}">
                <a16:creationId xmlns="" xmlns:a16="http://schemas.microsoft.com/office/drawing/2014/main" id="{53C6075F-3162-4A1C-AE4C-570EB4F26B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Marcador de notas">
            <a:extLst>
              <a:ext uri="{FF2B5EF4-FFF2-40B4-BE49-F238E27FC236}">
                <a16:creationId xmlns="" xmlns:a16="http://schemas.microsoft.com/office/drawing/2014/main" id="{31EB8A01-E4DF-46FB-AD4F-0C926B022E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67588" name="3 Marcador de número de diapositiva">
            <a:extLst>
              <a:ext uri="{FF2B5EF4-FFF2-40B4-BE49-F238E27FC236}">
                <a16:creationId xmlns="" xmlns:a16="http://schemas.microsoft.com/office/drawing/2014/main" id="{87F397E9-014D-4616-851A-779BB66C08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A7D0CE-EB0C-4907-B792-F0D9532106E9}" type="slidenum">
              <a:rPr lang="es-MX" altLang="es-MX">
                <a:latin typeface="Calibri" panose="020F0502020204030204" pitchFamily="34" charset="0"/>
              </a:rPr>
              <a:pPr eaLnBrk="1" hangingPunct="1"/>
              <a:t>18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>
            <a:extLst>
              <a:ext uri="{FF2B5EF4-FFF2-40B4-BE49-F238E27FC236}">
                <a16:creationId xmlns="" xmlns:a16="http://schemas.microsoft.com/office/drawing/2014/main" id="{1720F7AF-83A9-41A1-B8D9-F8BBB0A605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2 Marcador de notas">
            <a:extLst>
              <a:ext uri="{FF2B5EF4-FFF2-40B4-BE49-F238E27FC236}">
                <a16:creationId xmlns="" xmlns:a16="http://schemas.microsoft.com/office/drawing/2014/main" id="{281298F0-B51E-44A4-BB5D-E45670B45E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96260" name="3 Marcador de número de diapositiva">
            <a:extLst>
              <a:ext uri="{FF2B5EF4-FFF2-40B4-BE49-F238E27FC236}">
                <a16:creationId xmlns="" xmlns:a16="http://schemas.microsoft.com/office/drawing/2014/main" id="{53D28F53-D4DE-48FF-8D15-0596A73C6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4F3240-EA84-4546-8991-07091D4B7D08}" type="slidenum">
              <a:rPr lang="es-MX" altLang="es-MX">
                <a:latin typeface="Calibri" panose="020F0502020204030204" pitchFamily="34" charset="0"/>
              </a:rPr>
              <a:pPr eaLnBrk="1" hangingPunct="1"/>
              <a:t>19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>
            <a:extLst>
              <a:ext uri="{FF2B5EF4-FFF2-40B4-BE49-F238E27FC236}">
                <a16:creationId xmlns="" xmlns:a16="http://schemas.microsoft.com/office/drawing/2014/main" id="{1C15C191-E213-4DD1-BDD8-D3703AF0FE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>
            <a:extLst>
              <a:ext uri="{FF2B5EF4-FFF2-40B4-BE49-F238E27FC236}">
                <a16:creationId xmlns="" xmlns:a16="http://schemas.microsoft.com/office/drawing/2014/main" id="{D32ACF06-7E94-4154-B52F-5E84CCB83B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75780" name="3 Marcador de número de diapositiva">
            <a:extLst>
              <a:ext uri="{FF2B5EF4-FFF2-40B4-BE49-F238E27FC236}">
                <a16:creationId xmlns="" xmlns:a16="http://schemas.microsoft.com/office/drawing/2014/main" id="{F820573E-31D7-43E8-80C8-885B29D6CF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84A529-33B7-42CF-94D7-B808E15FEC03}" type="slidenum">
              <a:rPr lang="es-MX" altLang="es-MX">
                <a:latin typeface="Calibri" panose="020F0502020204030204" pitchFamily="34" charset="0"/>
              </a:rPr>
              <a:pPr eaLnBrk="1" hangingPunct="1"/>
              <a:t>20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>
            <a:extLst>
              <a:ext uri="{FF2B5EF4-FFF2-40B4-BE49-F238E27FC236}">
                <a16:creationId xmlns="" xmlns:a16="http://schemas.microsoft.com/office/drawing/2014/main" id="{4BC13024-FC97-40D7-BF9F-F1E7962475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2 Marcador de notas">
            <a:extLst>
              <a:ext uri="{FF2B5EF4-FFF2-40B4-BE49-F238E27FC236}">
                <a16:creationId xmlns="" xmlns:a16="http://schemas.microsoft.com/office/drawing/2014/main" id="{F25D2F3C-F05A-4103-AD8A-F0E6DBC227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76804" name="3 Marcador de número de diapositiva">
            <a:extLst>
              <a:ext uri="{FF2B5EF4-FFF2-40B4-BE49-F238E27FC236}">
                <a16:creationId xmlns="" xmlns:a16="http://schemas.microsoft.com/office/drawing/2014/main" id="{5E02B2F2-B33A-49CA-89BA-DA3B43DE3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49715A-2CAF-4B75-A6D5-15B6949CE65A}" type="slidenum">
              <a:rPr lang="es-MX" altLang="es-MX">
                <a:latin typeface="Calibri" panose="020F0502020204030204" pitchFamily="34" charset="0"/>
              </a:rPr>
              <a:pPr eaLnBrk="1" hangingPunct="1"/>
              <a:t>21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>
            <a:extLst>
              <a:ext uri="{FF2B5EF4-FFF2-40B4-BE49-F238E27FC236}">
                <a16:creationId xmlns="" xmlns:a16="http://schemas.microsoft.com/office/drawing/2014/main" id="{6A84A56F-B01C-4AFF-A15F-D5859BAFCD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2 Marcador de notas">
            <a:extLst>
              <a:ext uri="{FF2B5EF4-FFF2-40B4-BE49-F238E27FC236}">
                <a16:creationId xmlns="" xmlns:a16="http://schemas.microsoft.com/office/drawing/2014/main" id="{4B94BE6A-9E07-49D7-8227-E81AFA87B3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64516" name="3 Marcador de número de diapositiva">
            <a:extLst>
              <a:ext uri="{FF2B5EF4-FFF2-40B4-BE49-F238E27FC236}">
                <a16:creationId xmlns="" xmlns:a16="http://schemas.microsoft.com/office/drawing/2014/main" id="{C04D018E-F994-4701-B82C-7925FAE930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5D1630-78C4-48C3-AF16-BDCAE193E20A}" type="slidenum">
              <a:rPr lang="es-MX" altLang="es-MX">
                <a:latin typeface="Calibri" panose="020F0502020204030204" pitchFamily="34" charset="0"/>
              </a:rPr>
              <a:pPr eaLnBrk="1" hangingPunct="1"/>
              <a:t>3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>
            <a:extLst>
              <a:ext uri="{FF2B5EF4-FFF2-40B4-BE49-F238E27FC236}">
                <a16:creationId xmlns="" xmlns:a16="http://schemas.microsoft.com/office/drawing/2014/main" id="{BD58F2DE-4D89-498F-A1EC-323CCDE67C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2 Marcador de notas">
            <a:extLst>
              <a:ext uri="{FF2B5EF4-FFF2-40B4-BE49-F238E27FC236}">
                <a16:creationId xmlns="" xmlns:a16="http://schemas.microsoft.com/office/drawing/2014/main" id="{466D53B7-DF45-4B58-BA5F-C4C2148A69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95236" name="3 Marcador de número de diapositiva">
            <a:extLst>
              <a:ext uri="{FF2B5EF4-FFF2-40B4-BE49-F238E27FC236}">
                <a16:creationId xmlns="" xmlns:a16="http://schemas.microsoft.com/office/drawing/2014/main" id="{AB27F100-37BE-4430-A5AB-BABD4B14B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FD84D7-6A48-43A4-A4AF-076257BD38D1}" type="slidenum">
              <a:rPr lang="es-MX" altLang="es-MX">
                <a:latin typeface="Calibri" panose="020F0502020204030204" pitchFamily="34" charset="0"/>
              </a:rPr>
              <a:pPr eaLnBrk="1" hangingPunct="1"/>
              <a:t>22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>
            <a:extLst>
              <a:ext uri="{FF2B5EF4-FFF2-40B4-BE49-F238E27FC236}">
                <a16:creationId xmlns="" xmlns:a16="http://schemas.microsoft.com/office/drawing/2014/main" id="{EC277090-ACA0-4F3C-B333-B355FC445C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2 Marcador de notas">
            <a:extLst>
              <a:ext uri="{FF2B5EF4-FFF2-40B4-BE49-F238E27FC236}">
                <a16:creationId xmlns="" xmlns:a16="http://schemas.microsoft.com/office/drawing/2014/main" id="{43A7B373-4314-4C0E-91F3-743BAFA445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95236" name="3 Marcador de número de diapositiva">
            <a:extLst>
              <a:ext uri="{FF2B5EF4-FFF2-40B4-BE49-F238E27FC236}">
                <a16:creationId xmlns="" xmlns:a16="http://schemas.microsoft.com/office/drawing/2014/main" id="{7B2BF3A4-6713-494F-A43D-632B3CE87B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6B6E8A-47E3-4E82-80DF-7D52C9A92D1A}" type="slidenum">
              <a:rPr lang="es-MX" altLang="es-MX">
                <a:latin typeface="Calibri" panose="020F0502020204030204" pitchFamily="34" charset="0"/>
              </a:rPr>
              <a:pPr eaLnBrk="1" hangingPunct="1"/>
              <a:t>23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>
            <a:extLst>
              <a:ext uri="{FF2B5EF4-FFF2-40B4-BE49-F238E27FC236}">
                <a16:creationId xmlns="" xmlns:a16="http://schemas.microsoft.com/office/drawing/2014/main" id="{273A144A-0AD4-4CF5-93E9-63E33B6EDB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2 Marcador de notas">
            <a:extLst>
              <a:ext uri="{FF2B5EF4-FFF2-40B4-BE49-F238E27FC236}">
                <a16:creationId xmlns="" xmlns:a16="http://schemas.microsoft.com/office/drawing/2014/main" id="{D8D40CC5-6AC2-4F5B-BC86-D4082410F0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95236" name="3 Marcador de número de diapositiva">
            <a:extLst>
              <a:ext uri="{FF2B5EF4-FFF2-40B4-BE49-F238E27FC236}">
                <a16:creationId xmlns="" xmlns:a16="http://schemas.microsoft.com/office/drawing/2014/main" id="{09F7AEC1-9B20-4260-9508-F3DC315904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54817A-B83A-47D5-BDE1-AA988703F29E}" type="slidenum">
              <a:rPr lang="es-MX" altLang="es-MX">
                <a:latin typeface="Calibri" panose="020F0502020204030204" pitchFamily="34" charset="0"/>
              </a:rPr>
              <a:pPr eaLnBrk="1" hangingPunct="1"/>
              <a:t>24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>
            <a:extLst>
              <a:ext uri="{FF2B5EF4-FFF2-40B4-BE49-F238E27FC236}">
                <a16:creationId xmlns="" xmlns:a16="http://schemas.microsoft.com/office/drawing/2014/main" id="{EF7828FD-C91C-4235-BC9E-6BF3929F7F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2 Marcador de notas">
            <a:extLst>
              <a:ext uri="{FF2B5EF4-FFF2-40B4-BE49-F238E27FC236}">
                <a16:creationId xmlns="" xmlns:a16="http://schemas.microsoft.com/office/drawing/2014/main" id="{9E99A5BB-9CA6-4D38-9E5D-ACCBE11607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95236" name="3 Marcador de número de diapositiva">
            <a:extLst>
              <a:ext uri="{FF2B5EF4-FFF2-40B4-BE49-F238E27FC236}">
                <a16:creationId xmlns="" xmlns:a16="http://schemas.microsoft.com/office/drawing/2014/main" id="{0F911CD7-0060-4D1C-8654-B027CAF374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2EF58E-2DF9-44C6-94DB-17DDCB438812}" type="slidenum">
              <a:rPr lang="es-MX" altLang="es-MX">
                <a:latin typeface="Calibri" panose="020F0502020204030204" pitchFamily="34" charset="0"/>
              </a:rPr>
              <a:pPr eaLnBrk="1" hangingPunct="1"/>
              <a:t>25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>
            <a:extLst>
              <a:ext uri="{FF2B5EF4-FFF2-40B4-BE49-F238E27FC236}">
                <a16:creationId xmlns="" xmlns:a16="http://schemas.microsoft.com/office/drawing/2014/main" id="{D2491CFE-3157-4F5B-9481-433C668FA3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Marcador de notas">
            <a:extLst>
              <a:ext uri="{FF2B5EF4-FFF2-40B4-BE49-F238E27FC236}">
                <a16:creationId xmlns="" xmlns:a16="http://schemas.microsoft.com/office/drawing/2014/main" id="{E9F6E10D-C251-4240-81F9-80FAF45902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18788" name="3 Marcador de número de diapositiva">
            <a:extLst>
              <a:ext uri="{FF2B5EF4-FFF2-40B4-BE49-F238E27FC236}">
                <a16:creationId xmlns="" xmlns:a16="http://schemas.microsoft.com/office/drawing/2014/main" id="{853944BD-1ED2-4234-B352-44D6B30D76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64D2D4-9C1F-4898-8416-A7AE07238A1E}" type="slidenum">
              <a:rPr lang="es-MX" altLang="es-MX">
                <a:latin typeface="Calibri" panose="020F0502020204030204" pitchFamily="34" charset="0"/>
              </a:rPr>
              <a:pPr eaLnBrk="1" hangingPunct="1"/>
              <a:t>26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>
            <a:extLst>
              <a:ext uri="{FF2B5EF4-FFF2-40B4-BE49-F238E27FC236}">
                <a16:creationId xmlns="" xmlns:a16="http://schemas.microsoft.com/office/drawing/2014/main" id="{47709B9F-3E0A-4964-B7D9-10570F6890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2 Marcador de notas">
            <a:extLst>
              <a:ext uri="{FF2B5EF4-FFF2-40B4-BE49-F238E27FC236}">
                <a16:creationId xmlns="" xmlns:a16="http://schemas.microsoft.com/office/drawing/2014/main" id="{CAAB811D-E508-4E1C-8A8F-0F6FD9D74F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18788" name="3 Marcador de número de diapositiva">
            <a:extLst>
              <a:ext uri="{FF2B5EF4-FFF2-40B4-BE49-F238E27FC236}">
                <a16:creationId xmlns="" xmlns:a16="http://schemas.microsoft.com/office/drawing/2014/main" id="{3B440D61-4876-42B3-A062-9A07D1FFC2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FB9E82-5225-4E76-A553-5891D2D58403}" type="slidenum">
              <a:rPr lang="es-MX" altLang="es-MX">
                <a:latin typeface="Calibri" panose="020F0502020204030204" pitchFamily="34" charset="0"/>
              </a:rPr>
              <a:pPr eaLnBrk="1" hangingPunct="1"/>
              <a:t>27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>
            <a:extLst>
              <a:ext uri="{FF2B5EF4-FFF2-40B4-BE49-F238E27FC236}">
                <a16:creationId xmlns="" xmlns:a16="http://schemas.microsoft.com/office/drawing/2014/main" id="{6CC4CE05-FD8D-46F3-9362-5A2E8E6DFA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2 Marcador de notas">
            <a:extLst>
              <a:ext uri="{FF2B5EF4-FFF2-40B4-BE49-F238E27FC236}">
                <a16:creationId xmlns="" xmlns:a16="http://schemas.microsoft.com/office/drawing/2014/main" id="{4FF9B3BB-DA1D-4033-BD21-5F82214D72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18788" name="3 Marcador de número de diapositiva">
            <a:extLst>
              <a:ext uri="{FF2B5EF4-FFF2-40B4-BE49-F238E27FC236}">
                <a16:creationId xmlns="" xmlns:a16="http://schemas.microsoft.com/office/drawing/2014/main" id="{B394A786-7CE8-47AA-86B1-66114397B2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516EBB-A16D-4091-93B6-920B26DF12B1}" type="slidenum">
              <a:rPr lang="es-MX" altLang="es-MX">
                <a:latin typeface="Calibri" panose="020F0502020204030204" pitchFamily="34" charset="0"/>
              </a:rPr>
              <a:pPr eaLnBrk="1" hangingPunct="1"/>
              <a:t>28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>
            <a:extLst>
              <a:ext uri="{FF2B5EF4-FFF2-40B4-BE49-F238E27FC236}">
                <a16:creationId xmlns="" xmlns:a16="http://schemas.microsoft.com/office/drawing/2014/main" id="{2CEE9DB1-AD8C-4CDA-A7CA-C8EC1DD8B8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>
            <a:extLst>
              <a:ext uri="{FF2B5EF4-FFF2-40B4-BE49-F238E27FC236}">
                <a16:creationId xmlns="" xmlns:a16="http://schemas.microsoft.com/office/drawing/2014/main" id="{15E5E276-D256-4D11-9CD0-4BED4A3743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50180" name="3 Marcador de número de diapositiva">
            <a:extLst>
              <a:ext uri="{FF2B5EF4-FFF2-40B4-BE49-F238E27FC236}">
                <a16:creationId xmlns="" xmlns:a16="http://schemas.microsoft.com/office/drawing/2014/main" id="{37AA1293-7199-4CD5-B090-992AC001E7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496D35-F893-40C6-842A-2F7077CC0CA1}" type="slidenum">
              <a:rPr lang="es-MX" altLang="es-MX">
                <a:latin typeface="Calibri" panose="020F0502020204030204" pitchFamily="34" charset="0"/>
              </a:rPr>
              <a:pPr eaLnBrk="1" hangingPunct="1"/>
              <a:t>29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>
            <a:extLst>
              <a:ext uri="{FF2B5EF4-FFF2-40B4-BE49-F238E27FC236}">
                <a16:creationId xmlns="" xmlns:a16="http://schemas.microsoft.com/office/drawing/2014/main" id="{8357F85E-A086-4C3C-87E9-474B447540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>
            <a:extLst>
              <a:ext uri="{FF2B5EF4-FFF2-40B4-BE49-F238E27FC236}">
                <a16:creationId xmlns="" xmlns:a16="http://schemas.microsoft.com/office/drawing/2014/main" id="{6EDD07D9-810C-4A4F-A6AC-BEA5F053B1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50180" name="3 Marcador de número de diapositiva">
            <a:extLst>
              <a:ext uri="{FF2B5EF4-FFF2-40B4-BE49-F238E27FC236}">
                <a16:creationId xmlns="" xmlns:a16="http://schemas.microsoft.com/office/drawing/2014/main" id="{8AD56D2B-B47E-4661-AE38-ED062AE1CE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DB813F-DFB4-4D1F-850C-D43D403FC2E5}" type="slidenum">
              <a:rPr lang="es-MX" altLang="es-MX">
                <a:latin typeface="Calibri" panose="020F0502020204030204" pitchFamily="34" charset="0"/>
              </a:rPr>
              <a:pPr eaLnBrk="1" hangingPunct="1"/>
              <a:t>30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>
            <a:extLst>
              <a:ext uri="{FF2B5EF4-FFF2-40B4-BE49-F238E27FC236}">
                <a16:creationId xmlns="" xmlns:a16="http://schemas.microsoft.com/office/drawing/2014/main" id="{BDAC46C7-36D6-484D-AEE6-3C4230A79C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Marcador de notas">
            <a:extLst>
              <a:ext uri="{FF2B5EF4-FFF2-40B4-BE49-F238E27FC236}">
                <a16:creationId xmlns="" xmlns:a16="http://schemas.microsoft.com/office/drawing/2014/main" id="{BF8064F4-7466-42BA-B12E-4822DCB4A2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58372" name="3 Marcador de número de diapositiva">
            <a:extLst>
              <a:ext uri="{FF2B5EF4-FFF2-40B4-BE49-F238E27FC236}">
                <a16:creationId xmlns="" xmlns:a16="http://schemas.microsoft.com/office/drawing/2014/main" id="{51225C8B-FEF0-45EC-A92D-3C1196807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6B30D6-C18B-462E-807B-0D636CCB25C8}" type="slidenum">
              <a:rPr lang="es-MX" altLang="es-MX">
                <a:latin typeface="Calibri" panose="020F0502020204030204" pitchFamily="34" charset="0"/>
              </a:rPr>
              <a:pPr eaLnBrk="1" hangingPunct="1"/>
              <a:t>31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>
            <a:extLst>
              <a:ext uri="{FF2B5EF4-FFF2-40B4-BE49-F238E27FC236}">
                <a16:creationId xmlns="" xmlns:a16="http://schemas.microsoft.com/office/drawing/2014/main" id="{3A6820AA-1B4A-485F-BD17-97EA7FE5E9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2 Marcador de notas">
            <a:extLst>
              <a:ext uri="{FF2B5EF4-FFF2-40B4-BE49-F238E27FC236}">
                <a16:creationId xmlns="" xmlns:a16="http://schemas.microsoft.com/office/drawing/2014/main" id="{48D7E80B-72FC-4796-AA09-26333D2F6D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61444" name="3 Marcador de número de diapositiva">
            <a:extLst>
              <a:ext uri="{FF2B5EF4-FFF2-40B4-BE49-F238E27FC236}">
                <a16:creationId xmlns="" xmlns:a16="http://schemas.microsoft.com/office/drawing/2014/main" id="{867F7254-EE56-4273-BFDF-51D151BC29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0CF690-538A-4287-A2F3-ECD92AAF7B4E}" type="slidenum">
              <a:rPr lang="es-ES" altLang="es-MX">
                <a:latin typeface="Calibri" panose="020F0502020204030204" pitchFamily="34" charset="0"/>
              </a:rPr>
              <a:pPr eaLnBrk="1" hangingPunct="1"/>
              <a:t>4</a:t>
            </a:fld>
            <a:endParaRPr lang="es-ES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>
            <a:extLst>
              <a:ext uri="{FF2B5EF4-FFF2-40B4-BE49-F238E27FC236}">
                <a16:creationId xmlns="" xmlns:a16="http://schemas.microsoft.com/office/drawing/2014/main" id="{7C6E3ADE-A427-44A5-B56D-4CE4D598DF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>
            <a:extLst>
              <a:ext uri="{FF2B5EF4-FFF2-40B4-BE49-F238E27FC236}">
                <a16:creationId xmlns="" xmlns:a16="http://schemas.microsoft.com/office/drawing/2014/main" id="{503BCEE9-8F11-43EB-8B91-CC3A13F260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50180" name="3 Marcador de número de diapositiva">
            <a:extLst>
              <a:ext uri="{FF2B5EF4-FFF2-40B4-BE49-F238E27FC236}">
                <a16:creationId xmlns="" xmlns:a16="http://schemas.microsoft.com/office/drawing/2014/main" id="{0CA22CC4-445D-4909-B655-B7D8AC0E5E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80902C-F4B1-423D-940F-06CC6DE8987B}" type="slidenum">
              <a:rPr lang="es-MX" altLang="es-MX">
                <a:latin typeface="Calibri" panose="020F0502020204030204" pitchFamily="34" charset="0"/>
              </a:rPr>
              <a:pPr eaLnBrk="1" hangingPunct="1"/>
              <a:t>32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>
            <a:extLst>
              <a:ext uri="{FF2B5EF4-FFF2-40B4-BE49-F238E27FC236}">
                <a16:creationId xmlns="" xmlns:a16="http://schemas.microsoft.com/office/drawing/2014/main" id="{1A3C3802-93C4-4EF6-81F1-F608E2A2B3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>
            <a:extLst>
              <a:ext uri="{FF2B5EF4-FFF2-40B4-BE49-F238E27FC236}">
                <a16:creationId xmlns="" xmlns:a16="http://schemas.microsoft.com/office/drawing/2014/main" id="{5518CAE8-B068-4423-B26D-01EACCF7E6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50180" name="3 Marcador de número de diapositiva">
            <a:extLst>
              <a:ext uri="{FF2B5EF4-FFF2-40B4-BE49-F238E27FC236}">
                <a16:creationId xmlns="" xmlns:a16="http://schemas.microsoft.com/office/drawing/2014/main" id="{D671C8CF-341F-4E84-A56C-BF8AEA3C96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87BF69-F983-4FA7-8A03-DACAC3B61614}" type="slidenum">
              <a:rPr lang="es-MX" altLang="es-MX">
                <a:latin typeface="Calibri" panose="020F0502020204030204" pitchFamily="34" charset="0"/>
              </a:rPr>
              <a:pPr eaLnBrk="1" hangingPunct="1"/>
              <a:t>33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>
            <a:extLst>
              <a:ext uri="{FF2B5EF4-FFF2-40B4-BE49-F238E27FC236}">
                <a16:creationId xmlns="" xmlns:a16="http://schemas.microsoft.com/office/drawing/2014/main" id="{019FB121-5BFF-407A-9949-7C90258AC3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Marcador de notas">
            <a:extLst>
              <a:ext uri="{FF2B5EF4-FFF2-40B4-BE49-F238E27FC236}">
                <a16:creationId xmlns="" xmlns:a16="http://schemas.microsoft.com/office/drawing/2014/main" id="{B0259294-8444-440F-9AF3-31D6315ACD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51204" name="3 Marcador de número de diapositiva">
            <a:extLst>
              <a:ext uri="{FF2B5EF4-FFF2-40B4-BE49-F238E27FC236}">
                <a16:creationId xmlns="" xmlns:a16="http://schemas.microsoft.com/office/drawing/2014/main" id="{6B39D072-F702-4D8F-B697-1AD15847B9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6466EB-2FD7-4BDC-BADC-64FACADA24AF}" type="slidenum">
              <a:rPr lang="es-MX" altLang="es-MX">
                <a:latin typeface="Calibri" panose="020F0502020204030204" pitchFamily="34" charset="0"/>
              </a:rPr>
              <a:pPr eaLnBrk="1" hangingPunct="1"/>
              <a:t>34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>
            <a:extLst>
              <a:ext uri="{FF2B5EF4-FFF2-40B4-BE49-F238E27FC236}">
                <a16:creationId xmlns="" xmlns:a16="http://schemas.microsoft.com/office/drawing/2014/main" id="{70860C81-FC8E-448B-BB66-9DF05C5BB7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Marcador de notas">
            <a:extLst>
              <a:ext uri="{FF2B5EF4-FFF2-40B4-BE49-F238E27FC236}">
                <a16:creationId xmlns="" xmlns:a16="http://schemas.microsoft.com/office/drawing/2014/main" id="{13B1D510-EE65-4509-8F55-D5DC1FFD29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55300" name="3 Marcador de número de diapositiva">
            <a:extLst>
              <a:ext uri="{FF2B5EF4-FFF2-40B4-BE49-F238E27FC236}">
                <a16:creationId xmlns="" xmlns:a16="http://schemas.microsoft.com/office/drawing/2014/main" id="{D196E0D0-2796-4316-BBE4-5DCC2F97B2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05901C-D185-443C-8248-A3B26B70F07E}" type="slidenum">
              <a:rPr lang="es-MX" altLang="es-MX">
                <a:latin typeface="Calibri" panose="020F0502020204030204" pitchFamily="34" charset="0"/>
              </a:rPr>
              <a:pPr eaLnBrk="1" hangingPunct="1"/>
              <a:t>35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>
            <a:extLst>
              <a:ext uri="{FF2B5EF4-FFF2-40B4-BE49-F238E27FC236}">
                <a16:creationId xmlns="" xmlns:a16="http://schemas.microsoft.com/office/drawing/2014/main" id="{0DA17D1B-33F4-4C40-9787-5E752465BB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>
            <a:extLst>
              <a:ext uri="{FF2B5EF4-FFF2-40B4-BE49-F238E27FC236}">
                <a16:creationId xmlns="" xmlns:a16="http://schemas.microsoft.com/office/drawing/2014/main" id="{104B8100-25F7-4F46-8502-076EB5BDBC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58372" name="3 Marcador de número de diapositiva">
            <a:extLst>
              <a:ext uri="{FF2B5EF4-FFF2-40B4-BE49-F238E27FC236}">
                <a16:creationId xmlns="" xmlns:a16="http://schemas.microsoft.com/office/drawing/2014/main" id="{AAFD00D5-3AE0-407E-BBD1-1330272659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B3870D-ED78-49A3-80E9-AE0F64E19A88}" type="slidenum">
              <a:rPr lang="es-MX" altLang="es-MX">
                <a:latin typeface="Calibri" panose="020F0502020204030204" pitchFamily="34" charset="0"/>
              </a:rPr>
              <a:pPr eaLnBrk="1" hangingPunct="1"/>
              <a:t>36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>
            <a:extLst>
              <a:ext uri="{FF2B5EF4-FFF2-40B4-BE49-F238E27FC236}">
                <a16:creationId xmlns="" xmlns:a16="http://schemas.microsoft.com/office/drawing/2014/main" id="{5A243C82-7660-4B94-A17A-B1FAA1DA94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>
            <a:extLst>
              <a:ext uri="{FF2B5EF4-FFF2-40B4-BE49-F238E27FC236}">
                <a16:creationId xmlns="" xmlns:a16="http://schemas.microsoft.com/office/drawing/2014/main" id="{FB983B19-4D79-49AB-AE19-FA5605D8D7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60420" name="3 Marcador de número de diapositiva">
            <a:extLst>
              <a:ext uri="{FF2B5EF4-FFF2-40B4-BE49-F238E27FC236}">
                <a16:creationId xmlns="" xmlns:a16="http://schemas.microsoft.com/office/drawing/2014/main" id="{E77F0403-B8E4-499A-BD65-02058D1E56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022EDD-C69A-4378-8685-087A09E1C3DE}" type="slidenum">
              <a:rPr lang="es-MX" altLang="es-MX">
                <a:latin typeface="Calibri" panose="020F0502020204030204" pitchFamily="34" charset="0"/>
              </a:rPr>
              <a:pPr eaLnBrk="1" hangingPunct="1"/>
              <a:t>37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>
            <a:extLst>
              <a:ext uri="{FF2B5EF4-FFF2-40B4-BE49-F238E27FC236}">
                <a16:creationId xmlns="" xmlns:a16="http://schemas.microsoft.com/office/drawing/2014/main" id="{7087A041-C6D8-468E-BD7F-269BDE9A94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>
            <a:extLst>
              <a:ext uri="{FF2B5EF4-FFF2-40B4-BE49-F238E27FC236}">
                <a16:creationId xmlns="" xmlns:a16="http://schemas.microsoft.com/office/drawing/2014/main" id="{8DBE0BD9-5156-48F2-8B42-AE9D9EB68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61444" name="3 Marcador de número de diapositiva">
            <a:extLst>
              <a:ext uri="{FF2B5EF4-FFF2-40B4-BE49-F238E27FC236}">
                <a16:creationId xmlns="" xmlns:a16="http://schemas.microsoft.com/office/drawing/2014/main" id="{F7082596-C9AD-40B6-A875-B0BFCFC898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85C3C0-5706-40D4-BBFB-0DA8F896CB0F}" type="slidenum">
              <a:rPr lang="es-MX" altLang="es-MX">
                <a:latin typeface="Calibri" panose="020F0502020204030204" pitchFamily="34" charset="0"/>
              </a:rPr>
              <a:pPr eaLnBrk="1" hangingPunct="1"/>
              <a:t>38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>
            <a:extLst>
              <a:ext uri="{FF2B5EF4-FFF2-40B4-BE49-F238E27FC236}">
                <a16:creationId xmlns="" xmlns:a16="http://schemas.microsoft.com/office/drawing/2014/main" id="{6BF5FFA6-DB97-4498-9AC0-A86B1BC436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>
            <a:extLst>
              <a:ext uri="{FF2B5EF4-FFF2-40B4-BE49-F238E27FC236}">
                <a16:creationId xmlns="" xmlns:a16="http://schemas.microsoft.com/office/drawing/2014/main" id="{79427E14-7584-4EE9-A33C-7DA0DA1B69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61444" name="3 Marcador de número de diapositiva">
            <a:extLst>
              <a:ext uri="{FF2B5EF4-FFF2-40B4-BE49-F238E27FC236}">
                <a16:creationId xmlns="" xmlns:a16="http://schemas.microsoft.com/office/drawing/2014/main" id="{0B65C17A-AED1-42E6-B522-2D23D6BC35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1A612B-DBEE-4D82-BF07-DAEC651334B3}" type="slidenum">
              <a:rPr lang="es-MX" altLang="es-MX">
                <a:latin typeface="Calibri" panose="020F0502020204030204" pitchFamily="34" charset="0"/>
              </a:rPr>
              <a:pPr eaLnBrk="1" hangingPunct="1"/>
              <a:t>39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>
            <a:extLst>
              <a:ext uri="{FF2B5EF4-FFF2-40B4-BE49-F238E27FC236}">
                <a16:creationId xmlns="" xmlns:a16="http://schemas.microsoft.com/office/drawing/2014/main" id="{3FC8B1EC-3DFA-4005-9732-CD5DAF3012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>
            <a:extLst>
              <a:ext uri="{FF2B5EF4-FFF2-40B4-BE49-F238E27FC236}">
                <a16:creationId xmlns="" xmlns:a16="http://schemas.microsoft.com/office/drawing/2014/main" id="{4BCF0812-32BE-4C39-8361-477983F3B9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61444" name="3 Marcador de número de diapositiva">
            <a:extLst>
              <a:ext uri="{FF2B5EF4-FFF2-40B4-BE49-F238E27FC236}">
                <a16:creationId xmlns="" xmlns:a16="http://schemas.microsoft.com/office/drawing/2014/main" id="{867C2996-0360-4116-95DC-42F0C92F9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A912FA-A362-4131-A110-5590EAD8A047}" type="slidenum">
              <a:rPr lang="es-MX" altLang="es-MX">
                <a:latin typeface="Calibri" panose="020F0502020204030204" pitchFamily="34" charset="0"/>
              </a:rPr>
              <a:pPr eaLnBrk="1" hangingPunct="1"/>
              <a:t>40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>
            <a:extLst>
              <a:ext uri="{FF2B5EF4-FFF2-40B4-BE49-F238E27FC236}">
                <a16:creationId xmlns="" xmlns:a16="http://schemas.microsoft.com/office/drawing/2014/main" id="{3FC8B1EC-3DFA-4005-9732-CD5DAF3012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>
            <a:extLst>
              <a:ext uri="{FF2B5EF4-FFF2-40B4-BE49-F238E27FC236}">
                <a16:creationId xmlns="" xmlns:a16="http://schemas.microsoft.com/office/drawing/2014/main" id="{4BCF0812-32BE-4C39-8361-477983F3B9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61444" name="3 Marcador de número de diapositiva">
            <a:extLst>
              <a:ext uri="{FF2B5EF4-FFF2-40B4-BE49-F238E27FC236}">
                <a16:creationId xmlns="" xmlns:a16="http://schemas.microsoft.com/office/drawing/2014/main" id="{867C2996-0360-4116-95DC-42F0C92F9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A912FA-A362-4131-A110-5590EAD8A047}" type="slidenum">
              <a:rPr lang="es-MX" altLang="es-MX">
                <a:latin typeface="Calibri" panose="020F0502020204030204" pitchFamily="34" charset="0"/>
              </a:rPr>
              <a:pPr eaLnBrk="1" hangingPunct="1"/>
              <a:t>41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>
            <a:extLst>
              <a:ext uri="{FF2B5EF4-FFF2-40B4-BE49-F238E27FC236}">
                <a16:creationId xmlns="" xmlns:a16="http://schemas.microsoft.com/office/drawing/2014/main" id="{D51DF400-6229-4561-B0EB-97E0615E52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2 Marcador de notas">
            <a:extLst>
              <a:ext uri="{FF2B5EF4-FFF2-40B4-BE49-F238E27FC236}">
                <a16:creationId xmlns="" xmlns:a16="http://schemas.microsoft.com/office/drawing/2014/main" id="{5736A679-9A5D-4C9E-A8EC-9969A48E39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62468" name="3 Marcador de número de diapositiva">
            <a:extLst>
              <a:ext uri="{FF2B5EF4-FFF2-40B4-BE49-F238E27FC236}">
                <a16:creationId xmlns="" xmlns:a16="http://schemas.microsoft.com/office/drawing/2014/main" id="{C4E20F0F-1C20-4E3F-AA3D-687A07B655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6E17A0-E812-484C-BF39-7B8790E73480}" type="slidenum">
              <a:rPr lang="es-ES" altLang="es-MX">
                <a:latin typeface="Calibri" panose="020F0502020204030204" pitchFamily="34" charset="0"/>
              </a:rPr>
              <a:pPr eaLnBrk="1" hangingPunct="1"/>
              <a:t>5</a:t>
            </a:fld>
            <a:endParaRPr lang="es-ES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>
            <a:extLst>
              <a:ext uri="{FF2B5EF4-FFF2-40B4-BE49-F238E27FC236}">
                <a16:creationId xmlns="" xmlns:a16="http://schemas.microsoft.com/office/drawing/2014/main" id="{FCBB6C27-C950-4D31-B82D-FC83229D6D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2 Marcador de notas">
            <a:extLst>
              <a:ext uri="{FF2B5EF4-FFF2-40B4-BE49-F238E27FC236}">
                <a16:creationId xmlns="" xmlns:a16="http://schemas.microsoft.com/office/drawing/2014/main" id="{73FA6AC9-C261-4CBB-8D84-5D1DD26D52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99332" name="3 Marcador de número de diapositiva">
            <a:extLst>
              <a:ext uri="{FF2B5EF4-FFF2-40B4-BE49-F238E27FC236}">
                <a16:creationId xmlns="" xmlns:a16="http://schemas.microsoft.com/office/drawing/2014/main" id="{3D7E4EFF-3FF2-42FA-BA93-F778FEC1D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023D32-921D-4242-9586-2FF0631D901E}" type="slidenum">
              <a:rPr lang="es-MX" altLang="es-MX">
                <a:latin typeface="Calibri" panose="020F0502020204030204" pitchFamily="34" charset="0"/>
              </a:rPr>
              <a:pPr eaLnBrk="1" hangingPunct="1"/>
              <a:t>42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>
            <a:extLst>
              <a:ext uri="{FF2B5EF4-FFF2-40B4-BE49-F238E27FC236}">
                <a16:creationId xmlns="" xmlns:a16="http://schemas.microsoft.com/office/drawing/2014/main" id="{B21A9CE4-2DDA-4B00-B2FE-87A72B6673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2 Marcador de notas">
            <a:extLst>
              <a:ext uri="{FF2B5EF4-FFF2-40B4-BE49-F238E27FC236}">
                <a16:creationId xmlns="" xmlns:a16="http://schemas.microsoft.com/office/drawing/2014/main" id="{64F49C43-69CF-47F2-9F98-C7EF7421CC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78852" name="3 Marcador de número de diapositiva">
            <a:extLst>
              <a:ext uri="{FF2B5EF4-FFF2-40B4-BE49-F238E27FC236}">
                <a16:creationId xmlns="" xmlns:a16="http://schemas.microsoft.com/office/drawing/2014/main" id="{50A76A25-C514-48C2-90CF-71EB78B60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81ABA2-E715-46C8-AC0D-6E87360C220C}" type="slidenum">
              <a:rPr lang="es-MX" altLang="es-MX">
                <a:latin typeface="Calibri" panose="020F0502020204030204" pitchFamily="34" charset="0"/>
              </a:rPr>
              <a:pPr eaLnBrk="1" hangingPunct="1"/>
              <a:t>43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>
            <a:extLst>
              <a:ext uri="{FF2B5EF4-FFF2-40B4-BE49-F238E27FC236}">
                <a16:creationId xmlns="" xmlns:a16="http://schemas.microsoft.com/office/drawing/2014/main" id="{821A5EE5-E9C9-4EA2-9FC9-9D5D7F5AB7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>
            <a:extLst>
              <a:ext uri="{FF2B5EF4-FFF2-40B4-BE49-F238E27FC236}">
                <a16:creationId xmlns="" xmlns:a16="http://schemas.microsoft.com/office/drawing/2014/main" id="{FDBA2D04-6165-4CB1-8705-79C3EE88B4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31748" name="3 Marcador de número de diapositiva">
            <a:extLst>
              <a:ext uri="{FF2B5EF4-FFF2-40B4-BE49-F238E27FC236}">
                <a16:creationId xmlns="" xmlns:a16="http://schemas.microsoft.com/office/drawing/2014/main" id="{1F91780C-F7C8-4094-A689-A7273858D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2E8E45F-F12A-4BD7-84DD-E58296AB8EA3}" type="slidenum">
              <a:rPr lang="es-MX" altLang="es-MX"/>
              <a:pPr eaLnBrk="1" hangingPunct="1"/>
              <a:t>7</a:t>
            </a:fld>
            <a:endParaRPr lang="es-MX" alt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>
            <a:extLst>
              <a:ext uri="{FF2B5EF4-FFF2-40B4-BE49-F238E27FC236}">
                <a16:creationId xmlns="" xmlns:a16="http://schemas.microsoft.com/office/drawing/2014/main" id="{03C936C2-E51A-4FDD-80E7-32ED1CB59C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Marcador de notas">
            <a:extLst>
              <a:ext uri="{FF2B5EF4-FFF2-40B4-BE49-F238E27FC236}">
                <a16:creationId xmlns="" xmlns:a16="http://schemas.microsoft.com/office/drawing/2014/main" id="{799B12E7-BEFB-43EC-9A22-5DF3D30B86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34820" name="3 Marcador de número de diapositiva">
            <a:extLst>
              <a:ext uri="{FF2B5EF4-FFF2-40B4-BE49-F238E27FC236}">
                <a16:creationId xmlns="" xmlns:a16="http://schemas.microsoft.com/office/drawing/2014/main" id="{AEF303CA-7B34-49DB-AFF9-E8926F92F9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64B4A41-8C2C-4880-A1AC-6654C629BAB6}" type="slidenum">
              <a:rPr lang="es-MX" altLang="es-MX"/>
              <a:pPr eaLnBrk="1" hangingPunct="1"/>
              <a:t>8</a:t>
            </a:fld>
            <a:endParaRPr lang="es-MX" alt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>
            <a:extLst>
              <a:ext uri="{FF2B5EF4-FFF2-40B4-BE49-F238E27FC236}">
                <a16:creationId xmlns="" xmlns:a16="http://schemas.microsoft.com/office/drawing/2014/main" id="{6A4210B2-4A04-4E81-92CC-ECA08FE3E2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Marcador de notas">
            <a:extLst>
              <a:ext uri="{FF2B5EF4-FFF2-40B4-BE49-F238E27FC236}">
                <a16:creationId xmlns="" xmlns:a16="http://schemas.microsoft.com/office/drawing/2014/main" id="{4F3C0E99-081E-4C97-B95D-DC45EC26E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35844" name="3 Marcador de número de diapositiva">
            <a:extLst>
              <a:ext uri="{FF2B5EF4-FFF2-40B4-BE49-F238E27FC236}">
                <a16:creationId xmlns="" xmlns:a16="http://schemas.microsoft.com/office/drawing/2014/main" id="{4AED9527-6F07-48CE-A766-3716AB42D4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369C145-2631-47FF-B351-9D2CF93D8123}" type="slidenum">
              <a:rPr lang="es-MX" altLang="es-MX"/>
              <a:pPr eaLnBrk="1" hangingPunct="1"/>
              <a:t>9</a:t>
            </a:fld>
            <a:endParaRPr lang="es-MX" alt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>
            <a:extLst>
              <a:ext uri="{FF2B5EF4-FFF2-40B4-BE49-F238E27FC236}">
                <a16:creationId xmlns="" xmlns:a16="http://schemas.microsoft.com/office/drawing/2014/main" id="{3FB4252D-F62F-4A35-86BC-370E0297C1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>
            <a:extLst>
              <a:ext uri="{FF2B5EF4-FFF2-40B4-BE49-F238E27FC236}">
                <a16:creationId xmlns="" xmlns:a16="http://schemas.microsoft.com/office/drawing/2014/main" id="{36B91E0B-192E-4E9C-8C59-AE275887A0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36868" name="3 Marcador de número de diapositiva">
            <a:extLst>
              <a:ext uri="{FF2B5EF4-FFF2-40B4-BE49-F238E27FC236}">
                <a16:creationId xmlns="" xmlns:a16="http://schemas.microsoft.com/office/drawing/2014/main" id="{9E08B4F2-FC94-451A-B77C-3DF098977C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81C9658-11A8-461E-B691-2DC4F6CD3C9C}" type="slidenum">
              <a:rPr lang="es-MX" altLang="es-MX"/>
              <a:pPr eaLnBrk="1" hangingPunct="1"/>
              <a:t>10</a:t>
            </a:fld>
            <a:endParaRPr lang="es-MX" alt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>
            <a:extLst>
              <a:ext uri="{FF2B5EF4-FFF2-40B4-BE49-F238E27FC236}">
                <a16:creationId xmlns="" xmlns:a16="http://schemas.microsoft.com/office/drawing/2014/main" id="{E93BD2C4-DB7C-4E7A-ACFF-7F3F99609B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>
            <a:extLst>
              <a:ext uri="{FF2B5EF4-FFF2-40B4-BE49-F238E27FC236}">
                <a16:creationId xmlns="" xmlns:a16="http://schemas.microsoft.com/office/drawing/2014/main" id="{2B37B582-B6B4-4FA7-AD5A-F3586D9870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38916" name="3 Marcador de número de diapositiva">
            <a:extLst>
              <a:ext uri="{FF2B5EF4-FFF2-40B4-BE49-F238E27FC236}">
                <a16:creationId xmlns="" xmlns:a16="http://schemas.microsoft.com/office/drawing/2014/main" id="{DB937093-CC5D-4FD6-8099-A12622522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4D7E230-FAF7-49AE-ADC7-3727C346F68D}" type="slidenum">
              <a:rPr lang="es-MX" altLang="es-MX"/>
              <a:pPr eaLnBrk="1" hangingPunct="1"/>
              <a:t>11</a:t>
            </a:fld>
            <a:endParaRPr lang="es-MX" alt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39BE-02AE-4738-82BB-3FF4A95AC9F6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BF47-7CC3-42B0-A159-DD83569F51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820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39BE-02AE-4738-82BB-3FF4A95AC9F6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BF47-7CC3-42B0-A159-DD83569F51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983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39BE-02AE-4738-82BB-3FF4A95AC9F6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BF47-7CC3-42B0-A159-DD83569F51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2422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>
            <a:extLst>
              <a:ext uri="{FF2B5EF4-FFF2-40B4-BE49-F238E27FC236}">
                <a16:creationId xmlns="" xmlns:a16="http://schemas.microsoft.com/office/drawing/2014/main" id="{A000CBE3-C30C-4D78-B779-A838F1ED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="" xmlns:a16="http://schemas.microsoft.com/office/drawing/2014/main" id="{9A391CB1-7EBE-433B-8ADF-A43914036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="" xmlns:a16="http://schemas.microsoft.com/office/drawing/2014/main" id="{D72C58D7-CEAC-42A5-89F7-AEBED8BA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835E733-AB12-4170-9212-486DA20F9F1D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95006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39BE-02AE-4738-82BB-3FF4A95AC9F6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BF47-7CC3-42B0-A159-DD83569F51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942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39BE-02AE-4738-82BB-3FF4A95AC9F6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BF47-7CC3-42B0-A159-DD83569F51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990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39BE-02AE-4738-82BB-3FF4A95AC9F6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BF47-7CC3-42B0-A159-DD83569F51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480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39BE-02AE-4738-82BB-3FF4A95AC9F6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BF47-7CC3-42B0-A159-DD83569F51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474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39BE-02AE-4738-82BB-3FF4A95AC9F6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BF47-7CC3-42B0-A159-DD83569F51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294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39BE-02AE-4738-82BB-3FF4A95AC9F6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BF47-7CC3-42B0-A159-DD83569F51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471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39BE-02AE-4738-82BB-3FF4A95AC9F6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BF47-7CC3-42B0-A159-DD83569F51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499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39BE-02AE-4738-82BB-3FF4A95AC9F6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BF47-7CC3-42B0-A159-DD83569F51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750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E39BE-02AE-4738-82BB-3FF4A95AC9F6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DBF47-7CC3-42B0-A159-DD83569F51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013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eg"/><Relationship Id="rId9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E181498-B0BE-49D1-BDBF-19593C997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382" y="2400553"/>
            <a:ext cx="5628861" cy="911117"/>
          </a:xfrm>
        </p:spPr>
        <p:txBody>
          <a:bodyPr>
            <a:noAutofit/>
          </a:bodyPr>
          <a:lstStyle/>
          <a:p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CARDIOPATÍA ISQUÉMICA CON UN ENFOQUE INTEGRAL. DESDE ASPECTOS BÁSICOS HASTA LA TERAPIA DE VANGUARDIA.</a:t>
            </a:r>
            <a:b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TRATAMIENTO QUIRURGICO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840FEF3-58FB-4CAC-AEB0-6B75D57CB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207" y="3436240"/>
            <a:ext cx="4448175" cy="1247079"/>
          </a:xfrm>
        </p:spPr>
        <p:txBody>
          <a:bodyPr>
            <a:noAutofit/>
          </a:bodyPr>
          <a:lstStyle/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DR. GUILLERMO CAREAGA REYNA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CIRUJANO CARDIOTORACICO.</a:t>
            </a: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DIRECTOR GENERAL, UMAE HOSPITAL GENERAL “DR. GAUDENCIO GONZÁLEZ GARZA”, CMCN “LA RAZA”, IMSS.</a:t>
            </a: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CIUDAD DE MÉXICO.</a:t>
            </a:r>
          </a:p>
        </p:txBody>
      </p:sp>
      <p:sp>
        <p:nvSpPr>
          <p:cNvPr id="19" name="Freeform 17">
            <a:extLst>
              <a:ext uri="{FF2B5EF4-FFF2-40B4-BE49-F238E27FC236}">
                <a16:creationId xmlns="" xmlns:a16="http://schemas.microsoft.com/office/drawing/2014/main" id="{41F18803-BE79-4916-AE6B-5DE238B367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497332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A18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F:\LOGOS\LOGO-ANM.bmp">
            <a:extLst>
              <a:ext uri="{FF2B5EF4-FFF2-40B4-BE49-F238E27FC236}">
                <a16:creationId xmlns="" xmlns:a16="http://schemas.microsoft.com/office/drawing/2014/main" id="{B0C868DF-DDDD-4CF6-864F-6C69FF188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332" y="1235599"/>
            <a:ext cx="2405367" cy="203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18">
            <a:extLst>
              <a:ext uri="{FF2B5EF4-FFF2-40B4-BE49-F238E27FC236}">
                <a16:creationId xmlns="" xmlns:a16="http://schemas.microsoft.com/office/drawing/2014/main" id="{C15229F3-7A2E-4558-98FE-7A5F69409D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683319"/>
            <a:ext cx="488765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8 Imagen" descr="IMG_0313.jpg">
            <a:extLst>
              <a:ext uri="{FF2B5EF4-FFF2-40B4-BE49-F238E27FC236}">
                <a16:creationId xmlns="" xmlns:a16="http://schemas.microsoft.com/office/drawing/2014/main" id="{A6C52D70-4541-43F8-8FDD-2D3916C80C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7938"/>
          <a:stretch/>
        </p:blipFill>
        <p:spPr bwMode="auto">
          <a:xfrm>
            <a:off x="5872161" y="3996779"/>
            <a:ext cx="3030538" cy="1813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0444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9B2C38E4-1B64-43A6-83DE-651F97131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35975" cy="2819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MX" b="1" dirty="0">
                <a:solidFill>
                  <a:srgbClr val="00B0F0"/>
                </a:solidFill>
              </a:rPr>
              <a:t>Paciente diabético.</a:t>
            </a:r>
            <a:endParaRPr lang="es-MX" sz="2400" dirty="0">
              <a:solidFill>
                <a:srgbClr val="00B0F0"/>
              </a:solidFill>
            </a:endParaRPr>
          </a:p>
          <a:p>
            <a:pPr eaLnBrk="1" hangingPunct="1">
              <a:defRPr/>
            </a:pPr>
            <a:r>
              <a:rPr lang="es-MX" sz="2400" dirty="0"/>
              <a:t>12-38% requieren cirugía de RVM</a:t>
            </a:r>
          </a:p>
          <a:p>
            <a:pPr eaLnBrk="1" hangingPunct="1">
              <a:defRPr/>
            </a:pPr>
            <a:r>
              <a:rPr lang="es-MX" sz="2400" dirty="0"/>
              <a:t>&gt; Posibilidad de complicaciones posoperatorias (EVC, IAM, complicaciones en la herida quirúrgica, </a:t>
            </a:r>
            <a:r>
              <a:rPr lang="es-MX" sz="2400" dirty="0" err="1"/>
              <a:t>mediastinitis</a:t>
            </a:r>
            <a:r>
              <a:rPr lang="es-MX" sz="2400" dirty="0"/>
              <a:t>)</a:t>
            </a:r>
          </a:p>
          <a:p>
            <a:pPr eaLnBrk="1" hangingPunct="1">
              <a:defRPr/>
            </a:pPr>
            <a:r>
              <a:rPr lang="es-MX" sz="2400" dirty="0"/>
              <a:t>Indispensable control óptimo de la glucemia en el </a:t>
            </a:r>
            <a:r>
              <a:rPr lang="es-MX" sz="2400" dirty="0" err="1"/>
              <a:t>perioperatorio</a:t>
            </a:r>
            <a:r>
              <a:rPr lang="es-MX" sz="2400" dirty="0"/>
              <a:t> (hemoglobina </a:t>
            </a:r>
            <a:r>
              <a:rPr lang="es-MX" sz="2400" dirty="0" err="1"/>
              <a:t>glucosilada</a:t>
            </a:r>
            <a:r>
              <a:rPr lang="es-MX" sz="2400" dirty="0"/>
              <a:t> &lt;7%)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z="2800" dirty="0"/>
          </a:p>
        </p:txBody>
      </p:sp>
      <p:sp>
        <p:nvSpPr>
          <p:cNvPr id="10244" name="Rectangle 4">
            <a:extLst>
              <a:ext uri="{FF2B5EF4-FFF2-40B4-BE49-F238E27FC236}">
                <a16:creationId xmlns="" xmlns:a16="http://schemas.microsoft.com/office/drawing/2014/main" id="{27F7C705-CACF-49BA-B5DC-24F06E048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593090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Jiménez-Quevedo P, </a:t>
            </a:r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Sabaté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M. </a:t>
            </a:r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Rev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Resp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Cardiol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2007; 7: 41E-48E.</a:t>
            </a:r>
          </a:p>
          <a:p>
            <a:pPr eaLnBrk="1" hangingPunct="1"/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Leavitt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BJ y cols. </a:t>
            </a:r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Circulation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2004; 110 (</a:t>
            </a:r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supl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I): I141-I144.</a:t>
            </a:r>
          </a:p>
          <a:p>
            <a:pPr eaLnBrk="1" hangingPunct="1"/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Marso SP y cols. </a:t>
            </a:r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Circulation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1999; 100: 2477-2484.</a:t>
            </a:r>
            <a:endParaRPr lang="es-ES" altLang="es-MX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7" name="Picture 5" descr="SAF-MININV">
            <a:extLst>
              <a:ext uri="{FF2B5EF4-FFF2-40B4-BE49-F238E27FC236}">
                <a16:creationId xmlns="" xmlns:a16="http://schemas.microsoft.com/office/drawing/2014/main" id="{4DE2C2C4-4BB4-4D2D-806C-97BB5111D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724400"/>
            <a:ext cx="3240088" cy="108426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:\LOGOS\LOGO-ANM.bmp">
            <a:extLst>
              <a:ext uri="{FF2B5EF4-FFF2-40B4-BE49-F238E27FC236}">
                <a16:creationId xmlns="" xmlns:a16="http://schemas.microsoft.com/office/drawing/2014/main" id="{6686B440-5C0C-4458-8885-8CD49E1E4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EE0DC827-DA3D-4DAD-9B73-83BACFC50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3" name="8 Imagen" descr="IMG_0313.jpg">
            <a:extLst>
              <a:ext uri="{FF2B5EF4-FFF2-40B4-BE49-F238E27FC236}">
                <a16:creationId xmlns="" xmlns:a16="http://schemas.microsoft.com/office/drawing/2014/main" id="{E07CAEB8-1B2A-47B4-A44D-ED9CB12632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85B8AEAF-9FA9-488F-B3DD-04098F54EF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5770563" cy="3179763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MX" b="1" dirty="0">
                <a:solidFill>
                  <a:srgbClr val="00B0F0"/>
                </a:solidFill>
              </a:rPr>
              <a:t>Paciente diabético.</a:t>
            </a:r>
            <a:endParaRPr lang="es-MX" sz="2400" dirty="0">
              <a:solidFill>
                <a:srgbClr val="00B0F0"/>
              </a:solidFill>
            </a:endParaRPr>
          </a:p>
          <a:p>
            <a:pPr eaLnBrk="1" hangingPunct="1">
              <a:defRPr/>
            </a:pPr>
            <a:r>
              <a:rPr lang="es-MX" sz="2400" dirty="0"/>
              <a:t>La enfermedad coronaria es más difusa.</a:t>
            </a:r>
          </a:p>
          <a:p>
            <a:pPr eaLnBrk="1" hangingPunct="1">
              <a:defRPr/>
            </a:pPr>
            <a:r>
              <a:rPr lang="es-MX" sz="2400" dirty="0"/>
              <a:t>Afecta con mayor frecuencia el TCI</a:t>
            </a:r>
          </a:p>
          <a:p>
            <a:pPr eaLnBrk="1" hangingPunct="1">
              <a:defRPr/>
            </a:pPr>
            <a:r>
              <a:rPr lang="es-MX" sz="2400" dirty="0"/>
              <a:t>Afecta frecuentemente lechos más distales</a:t>
            </a:r>
          </a:p>
          <a:p>
            <a:pPr eaLnBrk="1" hangingPunct="1">
              <a:defRPr/>
            </a:pPr>
            <a:r>
              <a:rPr lang="es-MX" sz="2400" dirty="0"/>
              <a:t>Progresión más rápida</a:t>
            </a:r>
          </a:p>
          <a:p>
            <a:pPr eaLnBrk="1" hangingPunct="1">
              <a:defRPr/>
            </a:pPr>
            <a:r>
              <a:rPr lang="es-MX" sz="2400" dirty="0"/>
              <a:t>Isquemia miocárdica poco sintomática</a:t>
            </a:r>
          </a:p>
          <a:p>
            <a:pPr eaLnBrk="1" hangingPunct="1">
              <a:defRPr/>
            </a:pPr>
            <a:r>
              <a:rPr lang="es-MX" sz="2400" dirty="0"/>
              <a:t>Mayor frecuencia de enfermedad </a:t>
            </a:r>
            <a:r>
              <a:rPr lang="es-MX" sz="2400" dirty="0" err="1"/>
              <a:t>plurivascular</a:t>
            </a:r>
            <a:endParaRPr lang="es-MX" sz="2400" dirty="0"/>
          </a:p>
          <a:p>
            <a:pPr eaLnBrk="1" hangingPunct="1">
              <a:buFontTx/>
              <a:buNone/>
              <a:defRPr/>
            </a:pPr>
            <a:endParaRPr lang="es-MX" sz="2400" dirty="0"/>
          </a:p>
        </p:txBody>
      </p:sp>
      <p:sp>
        <p:nvSpPr>
          <p:cNvPr id="12292" name="Rectangle 4">
            <a:extLst>
              <a:ext uri="{FF2B5EF4-FFF2-40B4-BE49-F238E27FC236}">
                <a16:creationId xmlns="" xmlns:a16="http://schemas.microsoft.com/office/drawing/2014/main" id="{8BAD6B44-06AA-45BE-A713-8C9B3B596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1685" y="6364311"/>
            <a:ext cx="63094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Jiménez-Quevedo P, </a:t>
            </a:r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Sabaté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M. </a:t>
            </a:r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Rev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Esp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Cardiol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Supl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 2007; 7: 41E-48E.</a:t>
            </a:r>
            <a:endParaRPr lang="es-ES" altLang="es-MX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5" name="6 Imagen" descr="IMG-20131101-WA0001.jpg">
            <a:extLst>
              <a:ext uri="{FF2B5EF4-FFF2-40B4-BE49-F238E27FC236}">
                <a16:creationId xmlns="" xmlns:a16="http://schemas.microsoft.com/office/drawing/2014/main" id="{B47E4853-5138-4B30-882D-257D513E7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6" r="4323" b="6021"/>
          <a:stretch>
            <a:fillRect/>
          </a:stretch>
        </p:blipFill>
        <p:spPr bwMode="auto">
          <a:xfrm>
            <a:off x="6110288" y="1936750"/>
            <a:ext cx="2638425" cy="2994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:\LOGOS\LOGO-ANM.bmp">
            <a:extLst>
              <a:ext uri="{FF2B5EF4-FFF2-40B4-BE49-F238E27FC236}">
                <a16:creationId xmlns="" xmlns:a16="http://schemas.microsoft.com/office/drawing/2014/main" id="{1FA0502F-4BFE-457E-94D7-B24F5E47F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213D03CA-DDD3-4E2D-BBCA-94AF3220AC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3" name="8 Imagen" descr="IMG_0313.jpg">
            <a:extLst>
              <a:ext uri="{FF2B5EF4-FFF2-40B4-BE49-F238E27FC236}">
                <a16:creationId xmlns="" xmlns:a16="http://schemas.microsoft.com/office/drawing/2014/main" id="{53F8F828-4A88-422E-942B-B16720C657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2 Marcador de contenido">
            <a:extLst>
              <a:ext uri="{FF2B5EF4-FFF2-40B4-BE49-F238E27FC236}">
                <a16:creationId xmlns="" xmlns:a16="http://schemas.microsoft.com/office/drawing/2014/main" id="{2CB81821-C58E-49F1-A9E6-F54D1A7D2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888638"/>
            <a:ext cx="8229600" cy="2882142"/>
          </a:xfrm>
        </p:spPr>
        <p:txBody>
          <a:bodyPr>
            <a:normAutofit lnSpcReduction="10000"/>
          </a:bodyPr>
          <a:lstStyle/>
          <a:p>
            <a:pPr marL="411480"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MX" dirty="0"/>
              <a:t>Entre las opciones de manejo actual de la cardiopatía</a:t>
            </a:r>
          </a:p>
          <a:p>
            <a:pPr marL="411480"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MX" dirty="0"/>
              <a:t>isquémica, se incluye la cirugía dirigido a: </a:t>
            </a:r>
          </a:p>
          <a:p>
            <a:pPr marL="41148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dirty="0"/>
              <a:t>revascularización coronaria.</a:t>
            </a:r>
          </a:p>
          <a:p>
            <a:pPr marL="41148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dirty="0"/>
              <a:t>corrección de las complicaciones mecánicas,</a:t>
            </a:r>
          </a:p>
          <a:p>
            <a:pPr marL="41148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dirty="0"/>
              <a:t>corrección de alteraciones cardiacas coexistentes cuando así está indicado.</a:t>
            </a:r>
          </a:p>
        </p:txBody>
      </p:sp>
      <p:sp>
        <p:nvSpPr>
          <p:cNvPr id="13316" name="3 Rectángulo">
            <a:extLst>
              <a:ext uri="{FF2B5EF4-FFF2-40B4-BE49-F238E27FC236}">
                <a16:creationId xmlns="" xmlns:a16="http://schemas.microsoft.com/office/drawing/2014/main" id="{A03827C6-6723-4E93-B649-8E5C1B256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389" y="5845175"/>
            <a:ext cx="5249661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MX" altLang="es-MX" sz="1400" b="1" dirty="0" err="1">
                <a:solidFill>
                  <a:srgbClr val="00B050"/>
                </a:solidFill>
              </a:rPr>
              <a:t>Ryan</a:t>
            </a:r>
            <a:r>
              <a:rPr lang="es-MX" altLang="es-MX" sz="1400" b="1" dirty="0">
                <a:solidFill>
                  <a:srgbClr val="00B050"/>
                </a:solidFill>
              </a:rPr>
              <a:t> TJ, et al. </a:t>
            </a:r>
            <a:r>
              <a:rPr lang="en-US" altLang="es-MX" sz="1400" b="1" dirty="0">
                <a:solidFill>
                  <a:srgbClr val="00B050"/>
                </a:solidFill>
              </a:rPr>
              <a:t>J Am </a:t>
            </a:r>
            <a:r>
              <a:rPr lang="en-US" altLang="es-MX" sz="1400" b="1" dirty="0" err="1">
                <a:solidFill>
                  <a:srgbClr val="00B050"/>
                </a:solidFill>
              </a:rPr>
              <a:t>Coll</a:t>
            </a:r>
            <a:r>
              <a:rPr lang="en-US" altLang="es-MX" sz="1400" b="1" dirty="0">
                <a:solidFill>
                  <a:srgbClr val="00B050"/>
                </a:solidFill>
              </a:rPr>
              <a:t> </a:t>
            </a:r>
            <a:r>
              <a:rPr lang="en-US" altLang="es-MX" sz="1400" b="1" dirty="0" err="1">
                <a:solidFill>
                  <a:srgbClr val="00B050"/>
                </a:solidFill>
              </a:rPr>
              <a:t>Cardiol</a:t>
            </a:r>
            <a:r>
              <a:rPr lang="en-US" altLang="es-MX" sz="1400" b="1" dirty="0">
                <a:solidFill>
                  <a:srgbClr val="00B050"/>
                </a:solidFill>
              </a:rPr>
              <a:t> 1999;34:890-911.</a:t>
            </a:r>
          </a:p>
          <a:p>
            <a:pPr eaLnBrk="1" hangingPunct="1">
              <a:spcBef>
                <a:spcPct val="20000"/>
              </a:spcBef>
            </a:pPr>
            <a:r>
              <a:rPr lang="es-MX" altLang="es-MX" sz="1400" b="1" dirty="0">
                <a:solidFill>
                  <a:srgbClr val="00B050"/>
                </a:solidFill>
              </a:rPr>
              <a:t>Thompson CR, et al. </a:t>
            </a:r>
            <a:r>
              <a:rPr lang="en-US" altLang="es-MX" sz="1400" b="1" dirty="0">
                <a:solidFill>
                  <a:srgbClr val="00B050"/>
                </a:solidFill>
              </a:rPr>
              <a:t>J Am </a:t>
            </a:r>
            <a:r>
              <a:rPr lang="en-US" altLang="es-MX" sz="1400" b="1" dirty="0" err="1">
                <a:solidFill>
                  <a:srgbClr val="00B050"/>
                </a:solidFill>
              </a:rPr>
              <a:t>Coll</a:t>
            </a:r>
            <a:r>
              <a:rPr lang="en-US" altLang="es-MX" sz="1400" b="1" dirty="0">
                <a:solidFill>
                  <a:srgbClr val="00B050"/>
                </a:solidFill>
              </a:rPr>
              <a:t> </a:t>
            </a:r>
            <a:r>
              <a:rPr lang="en-US" altLang="es-MX" sz="1400" b="1" dirty="0" err="1">
                <a:solidFill>
                  <a:srgbClr val="00B050"/>
                </a:solidFill>
              </a:rPr>
              <a:t>Cardiol</a:t>
            </a:r>
            <a:r>
              <a:rPr lang="en-US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>
                <a:solidFill>
                  <a:srgbClr val="00B050"/>
                </a:solidFill>
              </a:rPr>
              <a:t>2000; 36 (</a:t>
            </a:r>
            <a:r>
              <a:rPr lang="es-MX" altLang="es-MX" sz="1400" b="1" dirty="0" err="1">
                <a:solidFill>
                  <a:srgbClr val="00B050"/>
                </a:solidFill>
              </a:rPr>
              <a:t>suppl</a:t>
            </a:r>
            <a:r>
              <a:rPr lang="es-MX" altLang="es-MX" sz="1400" b="1" dirty="0">
                <a:solidFill>
                  <a:srgbClr val="00B050"/>
                </a:solidFill>
              </a:rPr>
              <a:t> A):</a:t>
            </a:r>
          </a:p>
          <a:p>
            <a:pPr eaLnBrk="1" hangingPunct="1">
              <a:spcBef>
                <a:spcPct val="20000"/>
              </a:spcBef>
            </a:pPr>
            <a:r>
              <a:rPr lang="es-MX" altLang="es-MX" sz="1400" b="1" dirty="0">
                <a:solidFill>
                  <a:srgbClr val="00B050"/>
                </a:solidFill>
              </a:rPr>
              <a:t>1104-1109.</a:t>
            </a:r>
          </a:p>
        </p:txBody>
      </p:sp>
      <p:pic>
        <p:nvPicPr>
          <p:cNvPr id="13317" name="8 Imagen" descr="QX-VALOR.jpg">
            <a:extLst>
              <a:ext uri="{FF2B5EF4-FFF2-40B4-BE49-F238E27FC236}">
                <a16:creationId xmlns="" xmlns:a16="http://schemas.microsoft.com/office/drawing/2014/main" id="{189B4C96-869F-4276-BEF5-0B9E1CDA2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5058312"/>
            <a:ext cx="3319283" cy="168380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:\LOGOS\LOGO-ANM.bmp">
            <a:extLst>
              <a:ext uri="{FF2B5EF4-FFF2-40B4-BE49-F238E27FC236}">
                <a16:creationId xmlns="" xmlns:a16="http://schemas.microsoft.com/office/drawing/2014/main" id="{F3283106-84F8-4A48-83D7-6475213A1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5C8BB839-7697-4E7C-A48F-2F185EDED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3" name="8 Imagen" descr="IMG_0313.jpg">
            <a:extLst>
              <a:ext uri="{FF2B5EF4-FFF2-40B4-BE49-F238E27FC236}">
                <a16:creationId xmlns="" xmlns:a16="http://schemas.microsoft.com/office/drawing/2014/main" id="{D17F8313-5D3A-4A27-8CF1-B4462EFAA0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4D45A4DA-92EC-42FE-9395-5A84E00E5B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2315814"/>
            <a:ext cx="5791200" cy="3038064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MX" altLang="es-MX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de la revascularización</a:t>
            </a:r>
            <a:r>
              <a:rPr lang="es-MX" alt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MX" alt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MX" alt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Disminuir la incidencia de infarto del miocardio.</a:t>
            </a:r>
          </a:p>
          <a:p>
            <a:pPr eaLnBrk="1" hangingPunct="1"/>
            <a:r>
              <a:rPr lang="es-MX" alt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Disminuir la incidencia de muerte súbita.</a:t>
            </a:r>
          </a:p>
          <a:p>
            <a:pPr eaLnBrk="1" hangingPunct="1"/>
            <a:r>
              <a:rPr lang="es-MX" altLang="es-MX" sz="2400" dirty="0">
                <a:latin typeface="Arial" panose="020B0604020202020204" pitchFamily="34" charset="0"/>
                <a:cs typeface="Arial" panose="020B0604020202020204" pitchFamily="34" charset="0"/>
              </a:rPr>
              <a:t>Mejorar la calidad de vida</a:t>
            </a:r>
          </a:p>
          <a:p>
            <a:pPr eaLnBrk="1" hangingPunct="1"/>
            <a:r>
              <a:rPr lang="es-MX" altLang="es-MX" sz="2400" dirty="0">
                <a:latin typeface="Arial" panose="020B0604020202020204" pitchFamily="34" charset="0"/>
                <a:cs typeface="Arial" panose="020B0604020202020204" pitchFamily="34" charset="0"/>
              </a:rPr>
              <a:t>Mejorar la función ventricular</a:t>
            </a:r>
            <a:endParaRPr lang="es-ES" alt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="" xmlns:a16="http://schemas.microsoft.com/office/drawing/2014/main" id="{BD9A81D9-E43F-4E65-B0D4-6D5EAE533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772" y="6082989"/>
            <a:ext cx="4541764" cy="5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MX" altLang="es-MX" sz="1400" b="1" dirty="0">
                <a:solidFill>
                  <a:srgbClr val="00B050"/>
                </a:solidFill>
              </a:rPr>
              <a:t>Eagle KA. </a:t>
            </a:r>
            <a:r>
              <a:rPr lang="es-MX" altLang="es-MX" sz="1400" b="1" dirty="0" err="1">
                <a:solidFill>
                  <a:srgbClr val="00B050"/>
                </a:solidFill>
              </a:rPr>
              <a:t>Circulation</a:t>
            </a:r>
            <a:r>
              <a:rPr lang="es-MX" altLang="es-MX" sz="1400" b="1" dirty="0">
                <a:solidFill>
                  <a:srgbClr val="00B050"/>
                </a:solidFill>
              </a:rPr>
              <a:t> 1999; 100: 1464-1480.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MX" altLang="es-MX" sz="1400" b="1" dirty="0">
                <a:solidFill>
                  <a:srgbClr val="00B050"/>
                </a:solidFill>
              </a:rPr>
              <a:t>Careaga G y cols. </a:t>
            </a:r>
            <a:r>
              <a:rPr lang="es-MX" altLang="es-MX" sz="1400" b="1" dirty="0" err="1">
                <a:solidFill>
                  <a:srgbClr val="00B050"/>
                </a:solidFill>
              </a:rPr>
              <a:t>Gac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Med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Mex</a:t>
            </a:r>
            <a:r>
              <a:rPr lang="es-MX" altLang="es-MX" sz="1400" b="1" dirty="0">
                <a:solidFill>
                  <a:srgbClr val="00B050"/>
                </a:solidFill>
              </a:rPr>
              <a:t> 2002;138: 133-137.</a:t>
            </a:r>
            <a:endParaRPr lang="es-ES" altLang="es-MX" sz="1400" b="1" dirty="0">
              <a:solidFill>
                <a:srgbClr val="00B050"/>
              </a:solidFill>
            </a:endParaRPr>
          </a:p>
        </p:txBody>
      </p:sp>
      <p:pic>
        <p:nvPicPr>
          <p:cNvPr id="10" name="Picture 4" descr="F:\LOGOS\LOGO-ANM.bmp">
            <a:extLst>
              <a:ext uri="{FF2B5EF4-FFF2-40B4-BE49-F238E27FC236}">
                <a16:creationId xmlns="" xmlns:a16="http://schemas.microsoft.com/office/drawing/2014/main" id="{E642B02C-3068-449A-8320-EC0AD37BF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065DD3A9-1411-4710-9228-77C42AB7A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2" name="8 Imagen" descr="IMG_0313.jpg">
            <a:extLst>
              <a:ext uri="{FF2B5EF4-FFF2-40B4-BE49-F238E27FC236}">
                <a16:creationId xmlns="" xmlns:a16="http://schemas.microsoft.com/office/drawing/2014/main" id="{9CEF0D75-D827-4860-87B7-FD6A2702CF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  <p:pic>
        <p:nvPicPr>
          <p:cNvPr id="13" name="Picture 2" descr="msotw9_temp0">
            <a:extLst>
              <a:ext uri="{FF2B5EF4-FFF2-40B4-BE49-F238E27FC236}">
                <a16:creationId xmlns="" xmlns:a16="http://schemas.microsoft.com/office/drawing/2014/main" id="{90745C64-8C8F-461B-A764-BED8621A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2536" r="4535" b="4227"/>
          <a:stretch>
            <a:fillRect/>
          </a:stretch>
        </p:blipFill>
        <p:spPr bwMode="auto">
          <a:xfrm>
            <a:off x="6040349" y="2874517"/>
            <a:ext cx="2739216" cy="181675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so2C58A">
            <a:extLst>
              <a:ext uri="{FF2B5EF4-FFF2-40B4-BE49-F238E27FC236}">
                <a16:creationId xmlns="" xmlns:a16="http://schemas.microsoft.com/office/drawing/2014/main" id="{A4668BFD-0EDF-4D2F-83E8-8A8EC7899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b="3271"/>
          <a:stretch>
            <a:fillRect/>
          </a:stretch>
        </p:blipFill>
        <p:spPr bwMode="auto">
          <a:xfrm>
            <a:off x="5986463" y="1916113"/>
            <a:ext cx="2546350" cy="374491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6">
            <a:extLst>
              <a:ext uri="{FF2B5EF4-FFF2-40B4-BE49-F238E27FC236}">
                <a16:creationId xmlns="" xmlns:a16="http://schemas.microsoft.com/office/drawing/2014/main" id="{BA56EB68-407E-4E6F-93F7-BFFA12035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3348" y="6419158"/>
            <a:ext cx="387317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MX" altLang="es-MX" sz="1400" b="1" dirty="0">
                <a:solidFill>
                  <a:srgbClr val="01FF74"/>
                </a:solidFill>
              </a:rPr>
              <a:t>Eagle KA. </a:t>
            </a:r>
            <a:r>
              <a:rPr lang="es-MX" altLang="es-MX" sz="1400" b="1" dirty="0" err="1">
                <a:solidFill>
                  <a:srgbClr val="01FF74"/>
                </a:solidFill>
              </a:rPr>
              <a:t>Circulation</a:t>
            </a:r>
            <a:r>
              <a:rPr lang="es-MX" altLang="es-MX" sz="1400" b="1" dirty="0">
                <a:solidFill>
                  <a:srgbClr val="01FF74"/>
                </a:solidFill>
              </a:rPr>
              <a:t> 1999; 100: 1464-1480.</a:t>
            </a:r>
          </a:p>
        </p:txBody>
      </p:sp>
      <p:graphicFrame>
        <p:nvGraphicFramePr>
          <p:cNvPr id="10249" name="Object 2">
            <a:extLst>
              <a:ext uri="{FF2B5EF4-FFF2-40B4-BE49-F238E27FC236}">
                <a16:creationId xmlns="" xmlns:a16="http://schemas.microsoft.com/office/drawing/2014/main" id="{11D7CB8B-EAD4-40A1-A41D-5FBFCA1016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2133600"/>
          <a:ext cx="3529012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Fotografía de Photo Editor" r:id="rId5" imgW="7725853" imgH="4990476" progId="MSPhotoEd.3">
                  <p:embed/>
                </p:oleObj>
              </mc:Choice>
              <mc:Fallback>
                <p:oleObj name="Fotografía de Photo Editor" r:id="rId5" imgW="7725853" imgH="4990476" progId="MSPhotoEd.3">
                  <p:embed/>
                  <p:pic>
                    <p:nvPicPr>
                      <p:cNvPr id="10249" name="Object 2">
                        <a:extLst>
                          <a:ext uri="{FF2B5EF4-FFF2-40B4-BE49-F238E27FC236}">
                            <a16:creationId xmlns="" xmlns:a16="http://schemas.microsoft.com/office/drawing/2014/main" id="{11D7CB8B-EAD4-40A1-A41D-5FBFCA1016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133600"/>
                        <a:ext cx="3529012" cy="22796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10">
            <a:extLst>
              <a:ext uri="{FF2B5EF4-FFF2-40B4-BE49-F238E27FC236}">
                <a16:creationId xmlns="" xmlns:a16="http://schemas.microsoft.com/office/drawing/2014/main" id="{857DB60C-0FF9-4AF2-8B17-328ADDC1E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24400"/>
            <a:ext cx="44640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7"/>
              </a:buBlip>
            </a:pPr>
            <a:r>
              <a:rPr lang="es-MX" altLang="es-MX" b="1">
                <a:latin typeface="Calibri" panose="020F0502020204030204" pitchFamily="34" charset="0"/>
              </a:rPr>
              <a:t> </a:t>
            </a:r>
            <a:r>
              <a:rPr lang="es-MX" altLang="es-MX" b="1"/>
              <a:t>Uso de ATI </a:t>
            </a:r>
          </a:p>
          <a:p>
            <a:pPr eaLnBrk="1" hangingPunct="1">
              <a:buFontTx/>
              <a:buBlip>
                <a:blip r:embed="rId7"/>
              </a:buBlip>
            </a:pPr>
            <a:r>
              <a:rPr lang="es-MX" altLang="es-MX" b="1"/>
              <a:t> Revascularización completa</a:t>
            </a:r>
          </a:p>
          <a:p>
            <a:pPr eaLnBrk="1" hangingPunct="1">
              <a:buFontTx/>
              <a:buBlip>
                <a:blip r:embed="rId7"/>
              </a:buBlip>
            </a:pPr>
            <a:r>
              <a:rPr lang="es-MX" altLang="es-MX" b="1"/>
              <a:t> Calidad de Vida</a:t>
            </a:r>
          </a:p>
          <a:p>
            <a:pPr eaLnBrk="1" hangingPunct="1">
              <a:buFontTx/>
              <a:buBlip>
                <a:blip r:embed="rId7"/>
              </a:buBlip>
            </a:pPr>
            <a:r>
              <a:rPr lang="es-MX" altLang="es-MX" b="1"/>
              <a:t> Menos medicamentos</a:t>
            </a:r>
          </a:p>
          <a:p>
            <a:pPr eaLnBrk="1" hangingPunct="1">
              <a:buFontTx/>
              <a:buBlip>
                <a:blip r:embed="rId7"/>
              </a:buBlip>
            </a:pPr>
            <a:r>
              <a:rPr lang="es-MX" altLang="es-MX" b="1"/>
              <a:t> Menos necesidad de reintervención</a:t>
            </a:r>
            <a:endParaRPr lang="es-ES" altLang="es-MX" b="1"/>
          </a:p>
        </p:txBody>
      </p:sp>
      <p:pic>
        <p:nvPicPr>
          <p:cNvPr id="10" name="Picture 4" descr="F:\LOGOS\LOGO-ANM.bmp">
            <a:extLst>
              <a:ext uri="{FF2B5EF4-FFF2-40B4-BE49-F238E27FC236}">
                <a16:creationId xmlns="" xmlns:a16="http://schemas.microsoft.com/office/drawing/2014/main" id="{AEB85C67-9967-4F7E-B70B-A72B15092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43A4C472-194D-4840-9C1F-CF6C816D88D8}"/>
              </a:ext>
            </a:extLst>
          </p:cNvPr>
          <p:cNvSpPr txBox="1">
            <a:spLocks noChangeArrowheads="1"/>
          </p:cNvSpPr>
          <p:nvPr/>
        </p:nvSpPr>
        <p:spPr>
          <a:xfrm>
            <a:off x="1590260" y="668217"/>
            <a:ext cx="57912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2800" b="1"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2" name="8 Imagen" descr="IMG_0313.jpg">
            <a:extLst>
              <a:ext uri="{FF2B5EF4-FFF2-40B4-BE49-F238E27FC236}">
                <a16:creationId xmlns="" xmlns:a16="http://schemas.microsoft.com/office/drawing/2014/main" id="{66B6A329-0ADC-46B5-8F71-FB4A6EC9C8E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="" xmlns:a16="http://schemas.microsoft.com/office/drawing/2014/main" id="{494879A1-A5DD-450F-86FF-FFAFDA0B6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98980"/>
            <a:ext cx="8229600" cy="2693504"/>
          </a:xfrm>
        </p:spPr>
        <p:txBody>
          <a:bodyPr rtlCol="0"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MX" dirty="0"/>
              <a:t>El resultado de una cirugía está determinado por: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s-MX" dirty="0"/>
              <a:t>Factores  del paciente; en su mayoría determinados en forma previa a la cirugía.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s-MX" dirty="0"/>
              <a:t>Factores asistenciales pre, </a:t>
            </a:r>
            <a:r>
              <a:rPr lang="es-MX" dirty="0" err="1"/>
              <a:t>trans</a:t>
            </a:r>
            <a:r>
              <a:rPr lang="es-MX" dirty="0"/>
              <a:t> y posquirúrgicos.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s-MX" dirty="0"/>
              <a:t>En su conjunto se unen para definir el riesgo del paciente al ser sometido a tratamiento quirúrgico.</a:t>
            </a:r>
          </a:p>
        </p:txBody>
      </p:sp>
      <p:sp>
        <p:nvSpPr>
          <p:cNvPr id="21508" name="4 Rectángulo">
            <a:extLst>
              <a:ext uri="{FF2B5EF4-FFF2-40B4-BE49-F238E27FC236}">
                <a16:creationId xmlns="" xmlns:a16="http://schemas.microsoft.com/office/drawing/2014/main" id="{F7CC9D44-2D1C-4EC8-BE3B-E5000E5C2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8183" y="6140653"/>
            <a:ext cx="44369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1400" b="1" dirty="0">
                <a:solidFill>
                  <a:srgbClr val="01FF74"/>
                </a:solidFill>
              </a:rPr>
              <a:t>Cortina RJM. </a:t>
            </a:r>
            <a:r>
              <a:rPr lang="es-MX" altLang="es-MX" sz="1400" b="1" dirty="0" err="1">
                <a:solidFill>
                  <a:srgbClr val="01FF74"/>
                </a:solidFill>
              </a:rPr>
              <a:t>Rev</a:t>
            </a:r>
            <a:r>
              <a:rPr lang="es-MX" altLang="es-MX" sz="1400" b="1" dirty="0">
                <a:solidFill>
                  <a:srgbClr val="01FF74"/>
                </a:solidFill>
              </a:rPr>
              <a:t> </a:t>
            </a:r>
            <a:r>
              <a:rPr lang="es-MX" altLang="es-MX" sz="1400" b="1" dirty="0" err="1">
                <a:solidFill>
                  <a:srgbClr val="01FF74"/>
                </a:solidFill>
              </a:rPr>
              <a:t>Esp</a:t>
            </a:r>
            <a:r>
              <a:rPr lang="es-MX" altLang="es-MX" sz="1400" b="1" dirty="0">
                <a:solidFill>
                  <a:srgbClr val="01FF74"/>
                </a:solidFill>
              </a:rPr>
              <a:t> </a:t>
            </a:r>
            <a:r>
              <a:rPr lang="es-MX" altLang="es-MX" sz="1400" b="1" dirty="0" err="1">
                <a:solidFill>
                  <a:srgbClr val="01FF74"/>
                </a:solidFill>
              </a:rPr>
              <a:t>Cardiol</a:t>
            </a:r>
            <a:r>
              <a:rPr lang="es-MX" altLang="es-MX" sz="1400" b="1" dirty="0">
                <a:solidFill>
                  <a:srgbClr val="01FF74"/>
                </a:solidFill>
              </a:rPr>
              <a:t> 2005;58:473-476.</a:t>
            </a:r>
          </a:p>
          <a:p>
            <a:pPr eaLnBrk="1" hangingPunct="1"/>
            <a:r>
              <a:rPr lang="es-MX" altLang="es-MX" sz="1400" b="1" dirty="0">
                <a:solidFill>
                  <a:srgbClr val="01FF74"/>
                </a:solidFill>
              </a:rPr>
              <a:t>Careaga-Reyna G y cols. </a:t>
            </a:r>
            <a:r>
              <a:rPr lang="es-MX" altLang="es-MX" sz="1400" b="1" dirty="0" err="1">
                <a:solidFill>
                  <a:srgbClr val="01FF74"/>
                </a:solidFill>
              </a:rPr>
              <a:t>Cir</a:t>
            </a:r>
            <a:r>
              <a:rPr lang="es-MX" altLang="es-MX" sz="1400" b="1" dirty="0">
                <a:solidFill>
                  <a:srgbClr val="01FF74"/>
                </a:solidFill>
              </a:rPr>
              <a:t> </a:t>
            </a:r>
            <a:r>
              <a:rPr lang="es-MX" altLang="es-MX" sz="1400" b="1" dirty="0" err="1">
                <a:solidFill>
                  <a:srgbClr val="01FF74"/>
                </a:solidFill>
              </a:rPr>
              <a:t>Cir</a:t>
            </a:r>
            <a:r>
              <a:rPr lang="es-MX" altLang="es-MX" sz="1400" b="1" dirty="0">
                <a:solidFill>
                  <a:srgbClr val="01FF74"/>
                </a:solidFill>
              </a:rPr>
              <a:t> 2008; 76: 497-505</a:t>
            </a:r>
          </a:p>
        </p:txBody>
      </p:sp>
      <p:pic>
        <p:nvPicPr>
          <p:cNvPr id="21509" name="6 Imagen" descr="ERRARE-H-EST.jpg">
            <a:extLst>
              <a:ext uri="{FF2B5EF4-FFF2-40B4-BE49-F238E27FC236}">
                <a16:creationId xmlns="" xmlns:a16="http://schemas.microsoft.com/office/drawing/2014/main" id="{149451F9-A0A7-432D-A057-F9A298DDF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652963"/>
            <a:ext cx="3241675" cy="1866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:\LOGOS\LOGO-ANM.bmp">
            <a:extLst>
              <a:ext uri="{FF2B5EF4-FFF2-40B4-BE49-F238E27FC236}">
                <a16:creationId xmlns="" xmlns:a16="http://schemas.microsoft.com/office/drawing/2014/main" id="{40AB5E10-5E55-413B-B615-5B1F01151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F97FD4E5-48A3-47A5-9E87-A7C08FD7F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3" name="8 Imagen" descr="IMG_0313.jpg">
            <a:extLst>
              <a:ext uri="{FF2B5EF4-FFF2-40B4-BE49-F238E27FC236}">
                <a16:creationId xmlns="" xmlns:a16="http://schemas.microsoft.com/office/drawing/2014/main" id="{03312712-432A-46C4-979D-70C6FAA309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6F7CC400-A9A8-44CF-995B-30B5BBCA1E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16100"/>
            <a:ext cx="8362950" cy="36290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MX" altLang="es-MX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Indicaciones:</a:t>
            </a:r>
          </a:p>
          <a:p>
            <a:pPr eaLnBrk="1" hangingPunct="1"/>
            <a:r>
              <a:rPr lang="es-MX" alt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Lesión obstructiva del 50% o más del tronco coronario izquierdo.</a:t>
            </a:r>
          </a:p>
          <a:p>
            <a:pPr eaLnBrk="1" hangingPunct="1"/>
            <a:r>
              <a:rPr lang="es-MX" alt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Lesiones obstructivas de 70% o más del vaso coronario.</a:t>
            </a:r>
          </a:p>
          <a:p>
            <a:pPr eaLnBrk="1" hangingPunct="1"/>
            <a:r>
              <a:rPr lang="es-MX" altLang="es-MX" sz="2800" dirty="0">
                <a:latin typeface="Arial" panose="020B0604020202020204" pitchFamily="34" charset="0"/>
                <a:cs typeface="Arial" panose="020B0604020202020204" pitchFamily="34" charset="0"/>
              </a:rPr>
              <a:t>Anatomía coronaria distal favorable.</a:t>
            </a:r>
          </a:p>
          <a:p>
            <a:pPr eaLnBrk="1" hangingPunct="1"/>
            <a:r>
              <a:rPr lang="es-MX" altLang="es-MX" sz="28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Ofrecer revascularización completa.</a:t>
            </a:r>
            <a:endParaRPr lang="es-ES" altLang="es-MX" sz="2800" b="1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Rectangle 4">
            <a:extLst>
              <a:ext uri="{FF2B5EF4-FFF2-40B4-BE49-F238E27FC236}">
                <a16:creationId xmlns="" xmlns:a16="http://schemas.microsoft.com/office/drawing/2014/main" id="{8A47AC34-8662-4736-865C-BB8ED8818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516" y="6014345"/>
            <a:ext cx="51130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>
              <a:buClr>
                <a:schemeClr val="hlink"/>
              </a:buClr>
              <a:buSzPct val="110000"/>
            </a:pPr>
            <a:r>
              <a:rPr lang="es-MX" altLang="es-MX" sz="1400" b="1" dirty="0">
                <a:solidFill>
                  <a:srgbClr val="00B050"/>
                </a:solidFill>
              </a:rPr>
              <a:t>Eagle KA y cols. </a:t>
            </a:r>
            <a:r>
              <a:rPr lang="es-MX" altLang="es-MX" sz="1400" b="1" dirty="0" err="1">
                <a:solidFill>
                  <a:srgbClr val="00B050"/>
                </a:solidFill>
              </a:rPr>
              <a:t>Circulation</a:t>
            </a:r>
            <a:r>
              <a:rPr lang="es-MX" altLang="es-MX" sz="1400" b="1" dirty="0">
                <a:solidFill>
                  <a:srgbClr val="00B050"/>
                </a:solidFill>
              </a:rPr>
              <a:t> 1999; 100: 1464-1480.</a:t>
            </a:r>
          </a:p>
          <a:p>
            <a:pPr marL="0" lvl="1" eaLnBrk="1" hangingPunct="1">
              <a:buClr>
                <a:schemeClr val="hlink"/>
              </a:buClr>
              <a:buSzPct val="110000"/>
            </a:pPr>
            <a:r>
              <a:rPr lang="es-MX" altLang="es-MX" sz="1400" b="1" dirty="0" err="1">
                <a:solidFill>
                  <a:srgbClr val="00B050"/>
                </a:solidFill>
              </a:rPr>
              <a:t>Siordia</a:t>
            </a:r>
            <a:r>
              <a:rPr lang="es-MX" altLang="es-MX" sz="1400" b="1" dirty="0">
                <a:solidFill>
                  <a:srgbClr val="00B050"/>
                </a:solidFill>
              </a:rPr>
              <a:t> A y cols. </a:t>
            </a:r>
            <a:r>
              <a:rPr lang="es-MX" altLang="es-MX" sz="1400" b="1" dirty="0" err="1">
                <a:solidFill>
                  <a:srgbClr val="00B050"/>
                </a:solidFill>
              </a:rPr>
              <a:t>Rev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Mex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Cardiol</a:t>
            </a:r>
            <a:r>
              <a:rPr lang="es-MX" altLang="es-MX" sz="1400" b="1" dirty="0">
                <a:solidFill>
                  <a:srgbClr val="00B050"/>
                </a:solidFill>
              </a:rPr>
              <a:t> 2001; 12: 121-127</a:t>
            </a:r>
            <a:r>
              <a:rPr lang="es-MX" altLang="es-MX" sz="1400" b="1" dirty="0" smtClean="0">
                <a:solidFill>
                  <a:srgbClr val="00B050"/>
                </a:solidFill>
              </a:rPr>
              <a:t>.</a:t>
            </a:r>
          </a:p>
          <a:p>
            <a:pPr marL="0" lvl="1" eaLnBrk="1" hangingPunct="1">
              <a:buClr>
                <a:schemeClr val="hlink"/>
              </a:buClr>
              <a:buSzPct val="110000"/>
            </a:pPr>
            <a:r>
              <a:rPr lang="es-MX" altLang="es-MX" sz="1400" b="1" dirty="0" err="1" smtClean="0">
                <a:solidFill>
                  <a:srgbClr val="00B050"/>
                </a:solidFill>
              </a:rPr>
              <a:t>Windecker</a:t>
            </a:r>
            <a:r>
              <a:rPr lang="es-MX" altLang="es-MX" sz="1400" b="1" dirty="0" smtClean="0">
                <a:solidFill>
                  <a:srgbClr val="00B050"/>
                </a:solidFill>
              </a:rPr>
              <a:t> S y cols. </a:t>
            </a:r>
            <a:r>
              <a:rPr lang="es-MX" altLang="es-MX" sz="1400" b="1" dirty="0" err="1" smtClean="0">
                <a:solidFill>
                  <a:srgbClr val="00B050"/>
                </a:solidFill>
              </a:rPr>
              <a:t>Eur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 smtClean="0">
                <a:solidFill>
                  <a:srgbClr val="00B050"/>
                </a:solidFill>
              </a:rPr>
              <a:t>Heart</a:t>
            </a:r>
            <a:r>
              <a:rPr lang="es-MX" altLang="es-MX" sz="1400" b="1" dirty="0" smtClean="0">
                <a:solidFill>
                  <a:srgbClr val="00B050"/>
                </a:solidFill>
              </a:rPr>
              <a:t> J 2014; 35: 2541-2619</a:t>
            </a:r>
            <a:endParaRPr lang="es-MX" altLang="es-MX" sz="1400" b="1" dirty="0">
              <a:solidFill>
                <a:srgbClr val="00B050"/>
              </a:solidFill>
            </a:endParaRPr>
          </a:p>
        </p:txBody>
      </p:sp>
      <p:pic>
        <p:nvPicPr>
          <p:cNvPr id="10" name="Picture 4" descr="F:\LOGOS\LOGO-ANM.bmp">
            <a:extLst>
              <a:ext uri="{FF2B5EF4-FFF2-40B4-BE49-F238E27FC236}">
                <a16:creationId xmlns="" xmlns:a16="http://schemas.microsoft.com/office/drawing/2014/main" id="{5C35F4A2-5791-4C6B-8DA3-8522B2734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6008275D-3138-460B-A333-9BEE176134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2" name="8 Imagen" descr="IMG_0313.jpg">
            <a:extLst>
              <a:ext uri="{FF2B5EF4-FFF2-40B4-BE49-F238E27FC236}">
                <a16:creationId xmlns="" xmlns:a16="http://schemas.microsoft.com/office/drawing/2014/main" id="{9BCADF2A-704B-474F-84B3-ACFCDB95B8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78559501-C2D8-4E5B-94F1-E968535C82A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16100"/>
            <a:ext cx="8362950" cy="36290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MX" altLang="es-MX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Indicaciones:</a:t>
            </a:r>
            <a:endParaRPr lang="es-MX" altLang="es-MX" sz="1600" dirty="0">
              <a:solidFill>
                <a:srgbClr val="00B0F0"/>
              </a:solidFill>
            </a:endParaRPr>
          </a:p>
          <a:p>
            <a:r>
              <a:rPr lang="es-MX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Lesiones con anatomía de alto riesgo para otro tipo de procedimiento. </a:t>
            </a:r>
          </a:p>
          <a:p>
            <a:r>
              <a:rPr lang="es-MX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Falla cardiaca crónica.</a:t>
            </a:r>
          </a:p>
          <a:p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Falla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renal (</a:t>
            </a:r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depuración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creatinina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&lt;60 mL/min), </a:t>
            </a:r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el total de </a:t>
            </a:r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medio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contraste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requerido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s-MX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&gt;4 </a:t>
            </a:r>
            <a:r>
              <a:rPr lang="es-MX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es-MX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/kg.</a:t>
            </a:r>
          </a:p>
          <a:p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Pacientes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estables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enfermedad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plurivascular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incluye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la DA.</a:t>
            </a:r>
          </a:p>
          <a:p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Pacientes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estables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lesión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proximal o </a:t>
            </a:r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compleja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de la DA.</a:t>
            </a:r>
          </a:p>
          <a:p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Cualquier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evidencia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angiográfica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y/o </a:t>
            </a:r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clínica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de alto </a:t>
            </a:r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peri-procedimiento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en ICP.</a:t>
            </a:r>
          </a:p>
          <a:p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Necesidad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cirugía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valvular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concomitante</a:t>
            </a:r>
            <a:r>
              <a:rPr lang="en-US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="" xmlns:a16="http://schemas.microsoft.com/office/drawing/2014/main" id="{2E4F506C-FAD2-46FB-9A1C-EA85AC41C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107" y="6127757"/>
            <a:ext cx="49027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1400" b="1" dirty="0" err="1">
                <a:solidFill>
                  <a:srgbClr val="00B050"/>
                </a:solidFill>
              </a:rPr>
              <a:t>Kolh</a:t>
            </a:r>
            <a:r>
              <a:rPr lang="es-MX" altLang="es-MX" sz="1400" b="1" dirty="0">
                <a:solidFill>
                  <a:srgbClr val="00B050"/>
                </a:solidFill>
              </a:rPr>
              <a:t> P, et al. </a:t>
            </a:r>
            <a:r>
              <a:rPr lang="en-US" altLang="es-MX" sz="1400" b="1" dirty="0" err="1" smtClean="0">
                <a:solidFill>
                  <a:srgbClr val="00B050"/>
                </a:solidFill>
              </a:rPr>
              <a:t>Eur</a:t>
            </a:r>
            <a:r>
              <a:rPr lang="en-US" altLang="es-MX" sz="1400" b="1" dirty="0" smtClean="0">
                <a:solidFill>
                  <a:srgbClr val="00B050"/>
                </a:solidFill>
              </a:rPr>
              <a:t> </a:t>
            </a:r>
            <a:r>
              <a:rPr lang="en-US" altLang="es-MX" sz="1400" b="1" dirty="0">
                <a:solidFill>
                  <a:srgbClr val="00B050"/>
                </a:solidFill>
              </a:rPr>
              <a:t>J </a:t>
            </a:r>
            <a:r>
              <a:rPr lang="en-US" altLang="es-MX" sz="1400" b="1" dirty="0" err="1">
                <a:solidFill>
                  <a:srgbClr val="00B050"/>
                </a:solidFill>
              </a:rPr>
              <a:t>Cardiothorac</a:t>
            </a:r>
            <a:r>
              <a:rPr lang="en-US" altLang="es-MX" sz="1400" b="1" dirty="0">
                <a:solidFill>
                  <a:srgbClr val="00B050"/>
                </a:solidFill>
              </a:rPr>
              <a:t> </a:t>
            </a:r>
            <a:r>
              <a:rPr lang="en-US" altLang="es-MX" sz="1400" b="1" dirty="0" err="1">
                <a:solidFill>
                  <a:srgbClr val="00B050"/>
                </a:solidFill>
              </a:rPr>
              <a:t>Surg</a:t>
            </a:r>
            <a:r>
              <a:rPr lang="en-US" altLang="es-MX" sz="1400" b="1" dirty="0">
                <a:solidFill>
                  <a:srgbClr val="00B050"/>
                </a:solidFill>
              </a:rPr>
              <a:t> 2010; 38: </a:t>
            </a:r>
            <a:r>
              <a:rPr lang="en-US" altLang="es-MX" sz="1400" b="1" dirty="0" smtClean="0">
                <a:solidFill>
                  <a:srgbClr val="00B050"/>
                </a:solidFill>
              </a:rPr>
              <a:t>S1-S52.</a:t>
            </a:r>
          </a:p>
          <a:p>
            <a:pPr eaLnBrk="1" hangingPunct="1"/>
            <a:r>
              <a:rPr lang="en-US" altLang="es-MX" sz="1400" b="1" dirty="0" err="1" smtClean="0">
                <a:solidFill>
                  <a:srgbClr val="00B050"/>
                </a:solidFill>
              </a:rPr>
              <a:t>Windecker</a:t>
            </a:r>
            <a:r>
              <a:rPr lang="en-US" altLang="es-MX" sz="1400" b="1" dirty="0" smtClean="0">
                <a:solidFill>
                  <a:srgbClr val="00B050"/>
                </a:solidFill>
              </a:rPr>
              <a:t> S, et al. </a:t>
            </a:r>
            <a:r>
              <a:rPr lang="en-US" altLang="es-MX" sz="1400" b="1" dirty="0" err="1" smtClean="0">
                <a:solidFill>
                  <a:srgbClr val="00B050"/>
                </a:solidFill>
              </a:rPr>
              <a:t>Eur</a:t>
            </a:r>
            <a:r>
              <a:rPr lang="en-US" altLang="es-MX" sz="1400" b="1" dirty="0" smtClean="0">
                <a:solidFill>
                  <a:srgbClr val="00B050"/>
                </a:solidFill>
              </a:rPr>
              <a:t> Heart J 2014; 35: 2541-2619.</a:t>
            </a:r>
            <a:endParaRPr lang="es-MX" altLang="es-MX" sz="1400" b="1" dirty="0">
              <a:solidFill>
                <a:srgbClr val="00B050"/>
              </a:solidFill>
            </a:endParaRPr>
          </a:p>
        </p:txBody>
      </p:sp>
      <p:pic>
        <p:nvPicPr>
          <p:cNvPr id="10" name="Picture 4" descr="F:\LOGOS\LOGO-ANM.bmp">
            <a:extLst>
              <a:ext uri="{FF2B5EF4-FFF2-40B4-BE49-F238E27FC236}">
                <a16:creationId xmlns="" xmlns:a16="http://schemas.microsoft.com/office/drawing/2014/main" id="{575DEAE4-314C-4256-84BD-AB1191A8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A63BAC28-74D9-4F5B-B173-6444799C1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2" name="8 Imagen" descr="IMG_0313.jpg">
            <a:extLst>
              <a:ext uri="{FF2B5EF4-FFF2-40B4-BE49-F238E27FC236}">
                <a16:creationId xmlns="" xmlns:a16="http://schemas.microsoft.com/office/drawing/2014/main" id="{9BC0ABF7-5E3B-40E3-88CA-2394FA97FF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11" name="Group 255">
            <a:extLst>
              <a:ext uri="{FF2B5EF4-FFF2-40B4-BE49-F238E27FC236}">
                <a16:creationId xmlns="" xmlns:a16="http://schemas.microsoft.com/office/drawing/2014/main" id="{F3A08956-3FE1-47BA-8762-62787256B9E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22192072"/>
              </p:ext>
            </p:extLst>
          </p:nvPr>
        </p:nvGraphicFramePr>
        <p:xfrm>
          <a:off x="1136682" y="2622566"/>
          <a:ext cx="6593417" cy="2906183"/>
        </p:xfrm>
        <a:graphic>
          <a:graphicData uri="http://schemas.openxmlformats.org/drawingml/2006/table">
            <a:tbl>
              <a:tblPr/>
              <a:tblGrid>
                <a:gridCol w="24101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88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Hallazgos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RVM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ICP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s-MX" sz="1600" dirty="0" err="1" smtClean="0">
                          <a:latin typeface="Arial" pitchFamily="34" charset="0"/>
                          <a:cs typeface="Arial" pitchFamily="34" charset="0"/>
                        </a:rPr>
                        <a:t>Enf</a:t>
                      </a:r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 1 o 2  vasos </a:t>
                      </a:r>
                      <a:r>
                        <a:rPr lang="es-MX" sz="1600" baseline="0" dirty="0" smtClean="0">
                          <a:latin typeface="Arial" pitchFamily="34" charset="0"/>
                          <a:cs typeface="Arial" pitchFamily="34" charset="0"/>
                        </a:rPr>
                        <a:t> sin </a:t>
                      </a:r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DA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 smtClean="0">
                          <a:latin typeface="Arial" pitchFamily="34" charset="0"/>
                          <a:cs typeface="Arial" pitchFamily="34" charset="0"/>
                        </a:rPr>
                        <a:t>IIb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1 vaso (DA)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287">
                <a:tc>
                  <a:txBody>
                    <a:bodyPr/>
                    <a:lstStyle/>
                    <a:p>
                      <a:r>
                        <a:rPr lang="es-MX" sz="1600" dirty="0" err="1" smtClean="0">
                          <a:latin typeface="Arial" pitchFamily="34" charset="0"/>
                          <a:cs typeface="Arial" pitchFamily="34" charset="0"/>
                        </a:rPr>
                        <a:t>Enf</a:t>
                      </a:r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 2 vasos con DA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287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TCI (SYNTAX</a:t>
                      </a:r>
                      <a:r>
                        <a:rPr lang="es-MX" sz="1600" baseline="0" dirty="0" smtClean="0">
                          <a:latin typeface="Arial" pitchFamily="34" charset="0"/>
                          <a:cs typeface="Arial" pitchFamily="34" charset="0"/>
                        </a:rPr>
                        <a:t> &lt;22)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 smtClean="0">
                          <a:latin typeface="Arial" pitchFamily="34" charset="0"/>
                          <a:cs typeface="Arial" pitchFamily="34" charset="0"/>
                        </a:rPr>
                        <a:t>IIa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TCI (SYNTAX</a:t>
                      </a:r>
                      <a:r>
                        <a:rPr lang="es-MX" sz="1600" baseline="0" dirty="0" smtClean="0">
                          <a:latin typeface="Arial" pitchFamily="34" charset="0"/>
                          <a:cs typeface="Arial" pitchFamily="34" charset="0"/>
                        </a:rPr>
                        <a:t> 23-32)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 smtClean="0">
                          <a:latin typeface="Arial" pitchFamily="34" charset="0"/>
                          <a:cs typeface="Arial" pitchFamily="34" charset="0"/>
                        </a:rPr>
                        <a:t>IIa</a:t>
                      </a:r>
                      <a:endParaRPr lang="es-MX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3571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TCI (SYNTAX &gt;32)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18">
                <a:tc>
                  <a:txBody>
                    <a:bodyPr/>
                    <a:lstStyle/>
                    <a:p>
                      <a:r>
                        <a:rPr lang="es-MX" sz="1600" dirty="0" err="1" smtClean="0">
                          <a:latin typeface="Arial" pitchFamily="34" charset="0"/>
                          <a:cs typeface="Arial" pitchFamily="34" charset="0"/>
                        </a:rPr>
                        <a:t>Enf</a:t>
                      </a:r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 tres vasos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itchFamily="34" charset="0"/>
                          <a:cs typeface="Arial" pitchFamily="34" charset="0"/>
                        </a:rPr>
                        <a:t>I/III (SYNTAX)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1" marB="4572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4 Rectángulo">
            <a:extLst>
              <a:ext uri="{FF2B5EF4-FFF2-40B4-BE49-F238E27FC236}">
                <a16:creationId xmlns="" xmlns:a16="http://schemas.microsoft.com/office/drawing/2014/main" id="{35759159-7DC8-482D-905F-95E5C5613DF1}"/>
              </a:ext>
            </a:extLst>
          </p:cNvPr>
          <p:cNvSpPr/>
          <p:nvPr/>
        </p:nvSpPr>
        <p:spPr>
          <a:xfrm>
            <a:off x="4538133" y="6073775"/>
            <a:ext cx="4210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Eagle KA y cols. </a:t>
            </a:r>
            <a:r>
              <a:rPr lang="es-MX" sz="1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Circulation</a:t>
            </a:r>
            <a:r>
              <a:rPr lang="es-MX"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2004.</a:t>
            </a:r>
            <a:endParaRPr lang="es-ES" sz="1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Careaga G. 2ª. Ed. Manual Moderno. 2012</a:t>
            </a:r>
            <a:r>
              <a:rPr lang="es-MX" sz="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Windecker</a:t>
            </a:r>
            <a:r>
              <a:rPr lang="es-MX" sz="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 y cols. </a:t>
            </a:r>
            <a:r>
              <a:rPr lang="es-MX" sz="1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Eur</a:t>
            </a:r>
            <a:r>
              <a:rPr lang="es-MX" sz="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Heart</a:t>
            </a:r>
            <a:r>
              <a:rPr lang="es-MX" sz="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J 2014; 35: 2541-2619</a:t>
            </a:r>
            <a:endParaRPr lang="es-MX" sz="1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F:\LOGOS\LOGO-ANM.bmp">
            <a:extLst>
              <a:ext uri="{FF2B5EF4-FFF2-40B4-BE49-F238E27FC236}">
                <a16:creationId xmlns="" xmlns:a16="http://schemas.microsoft.com/office/drawing/2014/main" id="{259CE411-1C65-4D6A-A773-591B6B72E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A9B90978-0535-422C-8578-3E33F78D8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2" name="8 Imagen" descr="IMG_0313.jpg">
            <a:extLst>
              <a:ext uri="{FF2B5EF4-FFF2-40B4-BE49-F238E27FC236}">
                <a16:creationId xmlns="" xmlns:a16="http://schemas.microsoft.com/office/drawing/2014/main" id="{179621DC-ADEC-4E96-913E-70DC75995D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3395129" y="1976391"/>
            <a:ext cx="2286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s-MX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INDICACIONES</a:t>
            </a:r>
            <a:endParaRPr lang="es-ES" b="1" dirty="0">
              <a:solidFill>
                <a:srgbClr val="0070C0"/>
              </a:solidFill>
              <a:latin typeface="Calibri Ligh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TS1">
            <a:extLst>
              <a:ext uri="{FF2B5EF4-FFF2-40B4-BE49-F238E27FC236}">
                <a16:creationId xmlns="" xmlns:a16="http://schemas.microsoft.com/office/drawing/2014/main" id="{2E96B513-1AF1-4A10-A52F-07C74DC99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2743200"/>
            <a:ext cx="3062287" cy="241458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Rectangle 4">
            <a:extLst>
              <a:ext uri="{FF2B5EF4-FFF2-40B4-BE49-F238E27FC236}">
                <a16:creationId xmlns="" xmlns:a16="http://schemas.microsoft.com/office/drawing/2014/main" id="{14B32752-9EF1-4456-821B-571B461C7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349500"/>
            <a:ext cx="4968875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MX" altLang="es-MX" sz="2000" b="1" dirty="0" smtClean="0">
                <a:solidFill>
                  <a:srgbClr val="00B0F0"/>
                </a:solidFill>
              </a:rPr>
              <a:t>RVM SIN DCP JUSTIFICACION</a:t>
            </a:r>
            <a:endParaRPr lang="es-MX" altLang="es-MX" sz="2000" b="1" dirty="0">
              <a:solidFill>
                <a:srgbClr val="00B0F0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MX" altLang="es-MX" sz="2000" dirty="0"/>
              <a:t>Disminución del daño miocárdico y el aturdimiento secundario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MX" altLang="es-MX" sz="2000" dirty="0"/>
              <a:t>Disminución de la respuesta inflamatoria sistémica.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MX" altLang="es-MX" sz="2000" dirty="0"/>
              <a:t>Disminución del sangrado </a:t>
            </a:r>
            <a:r>
              <a:rPr lang="es-MX" altLang="es-MX" sz="2000" dirty="0" err="1"/>
              <a:t>perioperatorio</a:t>
            </a:r>
            <a:r>
              <a:rPr lang="es-MX" altLang="es-MX" sz="2000" dirty="0"/>
              <a:t>.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MX" altLang="es-MX" sz="2000" dirty="0"/>
              <a:t>Disminución de la estancia en UCI e intrahospitalaria total.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="" xmlns:a16="http://schemas.microsoft.com/office/drawing/2014/main" id="{E325067D-9749-418A-93B1-E380B2F9A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361" y="6146800"/>
            <a:ext cx="4927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MX" altLang="es-MX" sz="1400" b="1" dirty="0">
                <a:solidFill>
                  <a:srgbClr val="01FF74"/>
                </a:solidFill>
              </a:rPr>
              <a:t>Eagle KA y cols. J Am </a:t>
            </a:r>
            <a:r>
              <a:rPr lang="es-MX" altLang="es-MX" sz="1400" b="1" dirty="0" err="1">
                <a:solidFill>
                  <a:srgbClr val="01FF74"/>
                </a:solidFill>
              </a:rPr>
              <a:t>Coll</a:t>
            </a:r>
            <a:r>
              <a:rPr lang="es-MX" altLang="es-MX" sz="1400" b="1" dirty="0">
                <a:solidFill>
                  <a:srgbClr val="01FF74"/>
                </a:solidFill>
              </a:rPr>
              <a:t> </a:t>
            </a:r>
            <a:r>
              <a:rPr lang="es-MX" altLang="es-MX" sz="1400" b="1" dirty="0" err="1">
                <a:solidFill>
                  <a:srgbClr val="01FF74"/>
                </a:solidFill>
              </a:rPr>
              <a:t>Cardiol</a:t>
            </a:r>
            <a:r>
              <a:rPr lang="es-MX" altLang="es-MX" sz="1400" b="1" dirty="0">
                <a:solidFill>
                  <a:srgbClr val="01FF74"/>
                </a:solidFill>
              </a:rPr>
              <a:t> 1999; 34: 1262-1342.</a:t>
            </a:r>
          </a:p>
          <a:p>
            <a:pPr algn="just" eaLnBrk="1" hangingPunct="1"/>
            <a:r>
              <a:rPr lang="es-MX" altLang="es-MX" sz="1400" b="1" dirty="0">
                <a:solidFill>
                  <a:srgbClr val="01FF74"/>
                </a:solidFill>
              </a:rPr>
              <a:t>Careaga G y cols. </a:t>
            </a:r>
            <a:r>
              <a:rPr lang="es-MX" altLang="es-MX" sz="1400" b="1" dirty="0" err="1">
                <a:solidFill>
                  <a:srgbClr val="01FF74"/>
                </a:solidFill>
              </a:rPr>
              <a:t>Eur</a:t>
            </a:r>
            <a:r>
              <a:rPr lang="es-MX" altLang="es-MX" sz="1400" b="1" dirty="0">
                <a:solidFill>
                  <a:srgbClr val="01FF74"/>
                </a:solidFill>
              </a:rPr>
              <a:t> </a:t>
            </a:r>
            <a:r>
              <a:rPr lang="es-MX" altLang="es-MX" sz="1400" b="1" dirty="0" err="1">
                <a:solidFill>
                  <a:srgbClr val="01FF74"/>
                </a:solidFill>
              </a:rPr>
              <a:t>Surg</a:t>
            </a:r>
            <a:r>
              <a:rPr lang="es-MX" altLang="es-MX" sz="1400" b="1" dirty="0">
                <a:solidFill>
                  <a:srgbClr val="01FF74"/>
                </a:solidFill>
              </a:rPr>
              <a:t> Res 1995; 27:269.</a:t>
            </a:r>
            <a:endParaRPr lang="es-ES" altLang="es-MX" sz="1400" b="1" dirty="0">
              <a:solidFill>
                <a:srgbClr val="01FF74"/>
              </a:solidFill>
            </a:endParaRPr>
          </a:p>
        </p:txBody>
      </p:sp>
      <p:pic>
        <p:nvPicPr>
          <p:cNvPr id="11" name="Picture 4" descr="F:\LOGOS\LOGO-ANM.bmp">
            <a:extLst>
              <a:ext uri="{FF2B5EF4-FFF2-40B4-BE49-F238E27FC236}">
                <a16:creationId xmlns="" xmlns:a16="http://schemas.microsoft.com/office/drawing/2014/main" id="{5FF4CB71-ED6F-428A-A6E9-2F838709D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7BF7A170-5C3B-4165-89C9-B72E82521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3" name="8 Imagen" descr="IMG_0313.jpg">
            <a:extLst>
              <a:ext uri="{FF2B5EF4-FFF2-40B4-BE49-F238E27FC236}">
                <a16:creationId xmlns="" xmlns:a16="http://schemas.microsoft.com/office/drawing/2014/main" id="{9B32475B-6A7F-4D3F-9A23-33272A7E21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2 Marcador de contenido">
            <a:extLst>
              <a:ext uri="{FF2B5EF4-FFF2-40B4-BE49-F238E27FC236}">
                <a16:creationId xmlns="" xmlns:a16="http://schemas.microsoft.com/office/drawing/2014/main" id="{3B60DB5C-3F24-4DBB-91EA-2BC3DFFFE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89175"/>
            <a:ext cx="7772400" cy="30114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s-MX" altLang="es-MX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epidemiológico:</a:t>
            </a:r>
          </a:p>
          <a:p>
            <a:pPr eaLnBrk="1" hangingPunct="1"/>
            <a:r>
              <a:rPr lang="es-MX" alt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Esperanza de vida 75.7 años.</a:t>
            </a:r>
          </a:p>
          <a:p>
            <a:pPr eaLnBrk="1" hangingPunct="1"/>
            <a:r>
              <a:rPr lang="es-MX" alt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Enfermedades isquémicas del corazón: entre las principales causas de mortalidad en población general.</a:t>
            </a:r>
          </a:p>
          <a:p>
            <a:pPr eaLnBrk="1" hangingPunct="1"/>
            <a:r>
              <a:rPr lang="es-MX" alt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En varones: cardiopatía isquémica, NOC, tumores malignos de tráquea, bronquios y pulmón.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MX" altLang="es-MX" dirty="0"/>
          </a:p>
        </p:txBody>
      </p:sp>
      <p:sp>
        <p:nvSpPr>
          <p:cNvPr id="14340" name="3 Rectángulo">
            <a:extLst>
              <a:ext uri="{FF2B5EF4-FFF2-40B4-BE49-F238E27FC236}">
                <a16:creationId xmlns="" xmlns:a16="http://schemas.microsoft.com/office/drawing/2014/main" id="{78BABDE7-7C01-4D75-95FE-6028CEB58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5962650"/>
            <a:ext cx="46434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MX" altLang="es-MX" sz="1600" b="1" dirty="0">
                <a:solidFill>
                  <a:srgbClr val="00B050"/>
                </a:solidFill>
              </a:rPr>
              <a:t>Secretaría de Salud. Programa Nacional de</a:t>
            </a:r>
          </a:p>
          <a:p>
            <a:pPr eaLnBrk="1" hangingPunct="1">
              <a:spcBef>
                <a:spcPct val="20000"/>
              </a:spcBef>
            </a:pPr>
            <a:r>
              <a:rPr lang="es-MX" altLang="es-MX" sz="1600" b="1" dirty="0">
                <a:solidFill>
                  <a:srgbClr val="00B050"/>
                </a:solidFill>
              </a:rPr>
              <a:t>Salud 2007-2012.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430AF399-7223-42D8-A79D-B8C6850A0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8" name="Picture 4" descr="F:\LOGOS\LOGO-ANM.bmp">
            <a:extLst>
              <a:ext uri="{FF2B5EF4-FFF2-40B4-BE49-F238E27FC236}">
                <a16:creationId xmlns="" xmlns:a16="http://schemas.microsoft.com/office/drawing/2014/main" id="{C0F317C2-A505-4CE6-9EEE-52FC4D5E4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IMG_0313.jpg">
            <a:extLst>
              <a:ext uri="{FF2B5EF4-FFF2-40B4-BE49-F238E27FC236}">
                <a16:creationId xmlns="" xmlns:a16="http://schemas.microsoft.com/office/drawing/2014/main" id="{C407F43D-5528-4278-9A64-2052874684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4" descr="DA">
            <a:extLst>
              <a:ext uri="{FF2B5EF4-FFF2-40B4-BE49-F238E27FC236}">
                <a16:creationId xmlns="" xmlns:a16="http://schemas.microsoft.com/office/drawing/2014/main" id="{227D9098-7859-43ED-A524-0A78F4FF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t="3375" r="1199" b="2251"/>
          <a:stretch>
            <a:fillRect/>
          </a:stretch>
        </p:blipFill>
        <p:spPr bwMode="auto">
          <a:xfrm>
            <a:off x="6216577" y="2157942"/>
            <a:ext cx="2000250" cy="209073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7" descr="MO">
            <a:extLst>
              <a:ext uri="{FF2B5EF4-FFF2-40B4-BE49-F238E27FC236}">
                <a16:creationId xmlns="" xmlns:a16="http://schemas.microsoft.com/office/drawing/2014/main" id="{CC14F52C-2F71-4136-A7BF-7199D9433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1"/>
          <a:stretch>
            <a:fillRect/>
          </a:stretch>
        </p:blipFill>
        <p:spPr bwMode="auto">
          <a:xfrm>
            <a:off x="875218" y="4924425"/>
            <a:ext cx="1800225" cy="174466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13 Tabla">
            <a:extLst>
              <a:ext uri="{FF2B5EF4-FFF2-40B4-BE49-F238E27FC236}">
                <a16:creationId xmlns="" xmlns:a16="http://schemas.microsoft.com/office/drawing/2014/main" id="{6F0E0C2E-743C-4D73-8E4F-20589382B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243178"/>
              </p:ext>
            </p:extLst>
          </p:nvPr>
        </p:nvGraphicFramePr>
        <p:xfrm>
          <a:off x="913346" y="2329386"/>
          <a:ext cx="4392613" cy="2374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8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06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71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9271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Vasos</a:t>
                      </a:r>
                      <a:r>
                        <a:rPr lang="es-MX" sz="1400" baseline="0" dirty="0">
                          <a:latin typeface="Arial" pitchFamily="34" charset="0"/>
                          <a:cs typeface="Arial" pitchFamily="34" charset="0"/>
                        </a:rPr>
                        <a:t> tratados</a:t>
                      </a:r>
                      <a:endParaRPr lang="es-MX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91443" marR="914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Porcentaje</a:t>
                      </a:r>
                    </a:p>
                  </a:txBody>
                  <a:tcPr marL="91443" marR="91443" marT="45706" marB="4570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271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Descendente anterior</a:t>
                      </a:r>
                    </a:p>
                  </a:txBody>
                  <a:tcPr marL="91443" marR="914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</a:p>
                  </a:txBody>
                  <a:tcPr marL="91443" marR="914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46.7%</a:t>
                      </a:r>
                    </a:p>
                  </a:txBody>
                  <a:tcPr marL="91443" marR="91443" marT="45706" marB="4570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9271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Descendente</a:t>
                      </a:r>
                      <a:r>
                        <a:rPr lang="es-MX" sz="1400" baseline="0" dirty="0">
                          <a:latin typeface="Arial" pitchFamily="34" charset="0"/>
                          <a:cs typeface="Arial" pitchFamily="34" charset="0"/>
                        </a:rPr>
                        <a:t> posterior</a:t>
                      </a:r>
                      <a:endParaRPr lang="es-MX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marL="91443" marR="914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27.2%</a:t>
                      </a:r>
                    </a:p>
                  </a:txBody>
                  <a:tcPr marL="91443" marR="91443" marT="45706" marB="4570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271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Diagonales</a:t>
                      </a:r>
                    </a:p>
                  </a:txBody>
                  <a:tcPr marL="91443" marR="914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marL="91443" marR="914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17.4</a:t>
                      </a:r>
                    </a:p>
                  </a:txBody>
                  <a:tcPr marL="91443" marR="91443" marT="45706" marB="4570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271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Marginal</a:t>
                      </a:r>
                      <a:r>
                        <a:rPr lang="es-MX" sz="1400" baseline="0" dirty="0">
                          <a:latin typeface="Arial" pitchFamily="34" charset="0"/>
                          <a:cs typeface="Arial" pitchFamily="34" charset="0"/>
                        </a:rPr>
                        <a:t> obtusa</a:t>
                      </a:r>
                      <a:endParaRPr lang="es-MX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91443" marR="914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6.5%</a:t>
                      </a:r>
                    </a:p>
                  </a:txBody>
                  <a:tcPr marL="91443" marR="91443" marT="45706" marB="4570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271">
                <a:tc>
                  <a:txBody>
                    <a:bodyPr/>
                    <a:lstStyle/>
                    <a:p>
                      <a:r>
                        <a:rPr lang="es-MX" sz="1400" dirty="0" err="1">
                          <a:latin typeface="Arial" pitchFamily="34" charset="0"/>
                          <a:cs typeface="Arial" pitchFamily="34" charset="0"/>
                        </a:rPr>
                        <a:t>Posterolateral</a:t>
                      </a:r>
                      <a:endParaRPr lang="es-MX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43" marR="914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1.7%</a:t>
                      </a:r>
                    </a:p>
                  </a:txBody>
                  <a:tcPr marL="91443" marR="91443" marT="45706" marB="4570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9271">
                <a:tc>
                  <a:txBody>
                    <a:bodyPr/>
                    <a:lstStyle/>
                    <a:p>
                      <a:r>
                        <a:rPr lang="es-MX" sz="1400" dirty="0" err="1">
                          <a:latin typeface="Arial" pitchFamily="34" charset="0"/>
                          <a:cs typeface="Arial" pitchFamily="34" charset="0"/>
                        </a:rPr>
                        <a:t>Ramus</a:t>
                      </a:r>
                      <a:endParaRPr lang="es-MX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43" marR="9144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0.2%</a:t>
                      </a:r>
                    </a:p>
                  </a:txBody>
                  <a:tcPr marL="91443" marR="91443" marT="45706" marB="45706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A0849D5F-034D-499D-A9DC-994C4C13C1DC}"/>
              </a:ext>
            </a:extLst>
          </p:cNvPr>
          <p:cNvSpPr/>
          <p:nvPr/>
        </p:nvSpPr>
        <p:spPr>
          <a:xfrm>
            <a:off x="2339682" y="1652072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Revascularización miocárdica sin DCP</a:t>
            </a:r>
            <a:endParaRPr lang="es-MX" dirty="0">
              <a:solidFill>
                <a:srgbClr val="00B0F0"/>
              </a:solidFill>
            </a:endParaRPr>
          </a:p>
        </p:txBody>
      </p:sp>
      <p:pic>
        <p:nvPicPr>
          <p:cNvPr id="13" name="Picture 4" descr="F:\LOGOS\LOGO-ANM.bmp">
            <a:extLst>
              <a:ext uri="{FF2B5EF4-FFF2-40B4-BE49-F238E27FC236}">
                <a16:creationId xmlns="" xmlns:a16="http://schemas.microsoft.com/office/drawing/2014/main" id="{9086C799-0917-46FA-AD10-1E811DDA2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>
            <a:extLst>
              <a:ext uri="{FF2B5EF4-FFF2-40B4-BE49-F238E27FC236}">
                <a16:creationId xmlns="" xmlns:a16="http://schemas.microsoft.com/office/drawing/2014/main" id="{9F481ECC-8F9A-4665-BAF1-004E24900B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6" name="8 Imagen" descr="IMG_0313.jpg">
            <a:extLst>
              <a:ext uri="{FF2B5EF4-FFF2-40B4-BE49-F238E27FC236}">
                <a16:creationId xmlns="" xmlns:a16="http://schemas.microsoft.com/office/drawing/2014/main" id="{7FEDECC4-8CBA-48ED-8011-2E44F670BE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031048" y="4764468"/>
            <a:ext cx="538797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altLang="es-MX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pPr algn="ctr">
              <a:lnSpc>
                <a:spcPct val="90000"/>
              </a:lnSpc>
            </a:pPr>
            <a:r>
              <a:rPr lang="es-MX" altLang="es-MX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 </a:t>
            </a:r>
            <a:r>
              <a:rPr lang="es-MX" altLang="es-MX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1997 a diciembre del 2002</a:t>
            </a:r>
            <a:r>
              <a:rPr lang="es-MX" altLang="es-MX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(185 pacientes)</a:t>
            </a:r>
            <a:endParaRPr lang="es-MX" altLang="es-MX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MX" alt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alt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Apoyo inotrópico perioperatorio: 12.1%.</a:t>
            </a:r>
          </a:p>
          <a:p>
            <a:pPr>
              <a:lnSpc>
                <a:spcPct val="90000"/>
              </a:lnSpc>
            </a:pPr>
            <a:r>
              <a:rPr lang="es-MX" alt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Fibrilación ventricular postoperatoria:  2.5%.</a:t>
            </a:r>
          </a:p>
          <a:p>
            <a:pPr>
              <a:lnSpc>
                <a:spcPct val="90000"/>
              </a:lnSpc>
            </a:pPr>
            <a:r>
              <a:rPr lang="es-MX" alt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alt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Reoperación</a:t>
            </a:r>
            <a:r>
              <a:rPr lang="es-MX" alt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por sangrado: 1.25%.</a:t>
            </a:r>
          </a:p>
          <a:p>
            <a:pPr>
              <a:lnSpc>
                <a:spcPct val="90000"/>
              </a:lnSpc>
            </a:pPr>
            <a:r>
              <a:rPr lang="es-MX" alt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Oclusión de puentes:  4 (2.1%) entre 6 y 36 meses.</a:t>
            </a:r>
            <a:endParaRPr lang="es-ES" alt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B8DC555F-2E86-40C9-B6C5-6FEFFDEEF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1369" y="6280886"/>
            <a:ext cx="3332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1200" b="1" dirty="0">
                <a:solidFill>
                  <a:srgbClr val="00B050"/>
                </a:solidFill>
              </a:rPr>
              <a:t>Careaga G y cols. </a:t>
            </a:r>
            <a:r>
              <a:rPr lang="es-MX" altLang="es-MX" sz="1200" b="1" dirty="0" err="1">
                <a:solidFill>
                  <a:srgbClr val="00B050"/>
                </a:solidFill>
              </a:rPr>
              <a:t>Cir</a:t>
            </a:r>
            <a:r>
              <a:rPr lang="es-MX" altLang="es-MX" sz="1200" b="1" dirty="0">
                <a:solidFill>
                  <a:srgbClr val="00B050"/>
                </a:solidFill>
              </a:rPr>
              <a:t> </a:t>
            </a:r>
            <a:r>
              <a:rPr lang="es-MX" altLang="es-MX" sz="1200" b="1" dirty="0" err="1">
                <a:solidFill>
                  <a:srgbClr val="00B050"/>
                </a:solidFill>
              </a:rPr>
              <a:t>Cir</a:t>
            </a:r>
            <a:r>
              <a:rPr lang="es-MX" altLang="es-MX" sz="1200" b="1" dirty="0">
                <a:solidFill>
                  <a:srgbClr val="00B050"/>
                </a:solidFill>
              </a:rPr>
              <a:t> 1998;66:85</a:t>
            </a:r>
          </a:p>
          <a:p>
            <a:pPr eaLnBrk="1" hangingPunct="1"/>
            <a:r>
              <a:rPr lang="es-MX" altLang="es-MX" sz="1200" b="1" dirty="0">
                <a:solidFill>
                  <a:srgbClr val="00B050"/>
                </a:solidFill>
              </a:rPr>
              <a:t>Careaga G y cols. </a:t>
            </a:r>
            <a:r>
              <a:rPr lang="es-MX" altLang="es-MX" sz="1200" b="1" dirty="0" err="1">
                <a:solidFill>
                  <a:srgbClr val="00B050"/>
                </a:solidFill>
              </a:rPr>
              <a:t>Cir</a:t>
            </a:r>
            <a:r>
              <a:rPr lang="es-MX" altLang="es-MX" sz="1200" b="1" dirty="0">
                <a:solidFill>
                  <a:srgbClr val="00B050"/>
                </a:solidFill>
              </a:rPr>
              <a:t> </a:t>
            </a:r>
            <a:r>
              <a:rPr lang="es-MX" altLang="es-MX" sz="1200" b="1" dirty="0" err="1">
                <a:solidFill>
                  <a:srgbClr val="00B050"/>
                </a:solidFill>
              </a:rPr>
              <a:t>Cir</a:t>
            </a:r>
            <a:r>
              <a:rPr lang="es-MX" altLang="es-MX" sz="1200" b="1" dirty="0">
                <a:solidFill>
                  <a:srgbClr val="00B050"/>
                </a:solidFill>
              </a:rPr>
              <a:t> 2002; 70: 317-321</a:t>
            </a:r>
            <a:r>
              <a:rPr lang="es-MX" altLang="es-MX" sz="1200" b="1" dirty="0">
                <a:solidFill>
                  <a:srgbClr val="00B050"/>
                </a:solidFill>
                <a:latin typeface="Calibri" panose="020F0502020204030204" pitchFamily="34" charset="0"/>
              </a:rPr>
              <a:t>.</a:t>
            </a:r>
            <a:endParaRPr lang="es-ES" altLang="es-MX" sz="12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7">
            <a:extLst>
              <a:ext uri="{FF2B5EF4-FFF2-40B4-BE49-F238E27FC236}">
                <a16:creationId xmlns="" xmlns:a16="http://schemas.microsoft.com/office/drawing/2014/main" id="{37E486CE-4D9D-4DD6-8D52-9690EDF930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70079" y="2721381"/>
            <a:ext cx="8218488" cy="1283952"/>
          </a:xfrm>
          <a:noFill/>
        </p:spPr>
        <p:txBody>
          <a:bodyPr/>
          <a:lstStyle/>
          <a:p>
            <a:pPr eaLnBrk="1" hangingPunct="1"/>
            <a:r>
              <a:rPr lang="es-MX" alt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Un infarto </a:t>
            </a:r>
            <a:r>
              <a:rPr lang="es-MX" alt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perioperatorio</a:t>
            </a:r>
            <a:r>
              <a:rPr lang="es-MX" alt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con oclusión de puente a la DP.</a:t>
            </a:r>
          </a:p>
          <a:p>
            <a:pPr eaLnBrk="1" hangingPunct="1"/>
            <a:r>
              <a:rPr lang="es-MX" alt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Sin mortalidad en la serie.</a:t>
            </a:r>
          </a:p>
          <a:p>
            <a:pPr eaLnBrk="1" hangingPunct="1"/>
            <a:r>
              <a:rPr lang="es-MX" alt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Los pacientes están reintegrados a sus actividades cotidianas sin limitación funcional</a:t>
            </a:r>
            <a:endParaRPr lang="es-ES" alt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Rectangle 4">
            <a:extLst>
              <a:ext uri="{FF2B5EF4-FFF2-40B4-BE49-F238E27FC236}">
                <a16:creationId xmlns="" xmlns:a16="http://schemas.microsoft.com/office/drawing/2014/main" id="{63149063-54DB-4CEB-AEA8-15B8DEA00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3441" y="6407687"/>
            <a:ext cx="4627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MX" altLang="es-MX" sz="1400" b="1" dirty="0">
                <a:solidFill>
                  <a:srgbClr val="38E84D"/>
                </a:solidFill>
              </a:rPr>
              <a:t>Careaga G y cols. </a:t>
            </a:r>
            <a:r>
              <a:rPr lang="es-MX" altLang="es-MX" sz="1400" b="1" dirty="0" err="1">
                <a:solidFill>
                  <a:srgbClr val="38E84D"/>
                </a:solidFill>
              </a:rPr>
              <a:t>Rev</a:t>
            </a:r>
            <a:r>
              <a:rPr lang="es-MX" altLang="es-MX" sz="1400" b="1" dirty="0">
                <a:solidFill>
                  <a:srgbClr val="38E84D"/>
                </a:solidFill>
              </a:rPr>
              <a:t> </a:t>
            </a:r>
            <a:r>
              <a:rPr lang="es-MX" altLang="es-MX" sz="1400" b="1" dirty="0" err="1">
                <a:solidFill>
                  <a:srgbClr val="38E84D"/>
                </a:solidFill>
              </a:rPr>
              <a:t>Esp</a:t>
            </a:r>
            <a:r>
              <a:rPr lang="es-MX" altLang="es-MX" sz="1400" b="1" dirty="0">
                <a:solidFill>
                  <a:srgbClr val="38E84D"/>
                </a:solidFill>
              </a:rPr>
              <a:t> </a:t>
            </a:r>
            <a:r>
              <a:rPr lang="es-MX" altLang="es-MX" sz="1400" b="1" dirty="0" err="1">
                <a:solidFill>
                  <a:srgbClr val="38E84D"/>
                </a:solidFill>
              </a:rPr>
              <a:t>Cardiol</a:t>
            </a:r>
            <a:r>
              <a:rPr lang="es-MX" altLang="es-MX" sz="1400" b="1" dirty="0">
                <a:solidFill>
                  <a:srgbClr val="38E84D"/>
                </a:solidFill>
              </a:rPr>
              <a:t> 2003; 56:515-518.</a:t>
            </a:r>
            <a:endParaRPr lang="es-ES" altLang="es-MX" sz="1400" b="1" dirty="0">
              <a:solidFill>
                <a:srgbClr val="38E8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1749" name="Picture 5" descr="ENDART-CUADRO1">
            <a:extLst>
              <a:ext uri="{FF2B5EF4-FFF2-40B4-BE49-F238E27FC236}">
                <a16:creationId xmlns="" xmlns:a16="http://schemas.microsoft.com/office/drawing/2014/main" id="{64BFE1CA-42A3-4261-8B95-1BF20F6E4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r="1208"/>
          <a:stretch>
            <a:fillRect/>
          </a:stretch>
        </p:blipFill>
        <p:spPr bwMode="auto">
          <a:xfrm>
            <a:off x="179388" y="4079743"/>
            <a:ext cx="4489450" cy="217963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ENDART-FIG-2">
            <a:extLst>
              <a:ext uri="{FF2B5EF4-FFF2-40B4-BE49-F238E27FC236}">
                <a16:creationId xmlns="" xmlns:a16="http://schemas.microsoft.com/office/drawing/2014/main" id="{97B12BFE-146B-4585-86AA-995BCD74C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3806872"/>
            <a:ext cx="1981200" cy="143827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8" descr="ENDART-FIG-1">
            <a:extLst>
              <a:ext uri="{FF2B5EF4-FFF2-40B4-BE49-F238E27FC236}">
                <a16:creationId xmlns="" xmlns:a16="http://schemas.microsoft.com/office/drawing/2014/main" id="{9AF9AF10-864F-4E5A-BDDA-E51163CF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77" y="5223233"/>
            <a:ext cx="1905000" cy="103981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8A91311B-FC73-4454-8699-D85C4AC258D4}"/>
              </a:ext>
            </a:extLst>
          </p:cNvPr>
          <p:cNvSpPr/>
          <p:nvPr/>
        </p:nvSpPr>
        <p:spPr>
          <a:xfrm>
            <a:off x="675861" y="1850508"/>
            <a:ext cx="7898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Endarterectomía coronaria y Revascularización miocárdica sin DCP. </a:t>
            </a:r>
            <a:r>
              <a:rPr lang="es-MX" b="1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b="1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MX" b="1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Marzo 1 de 1997 y febrero 28 de 2002.</a:t>
            </a:r>
            <a:endParaRPr lang="es-MX" dirty="0"/>
          </a:p>
        </p:txBody>
      </p:sp>
      <p:pic>
        <p:nvPicPr>
          <p:cNvPr id="14" name="Picture 4" descr="F:\LOGOS\LOGO-ANM.bmp">
            <a:extLst>
              <a:ext uri="{FF2B5EF4-FFF2-40B4-BE49-F238E27FC236}">
                <a16:creationId xmlns="" xmlns:a16="http://schemas.microsoft.com/office/drawing/2014/main" id="{B692C520-F788-4C30-B029-92F0E3AE7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>
            <a:extLst>
              <a:ext uri="{FF2B5EF4-FFF2-40B4-BE49-F238E27FC236}">
                <a16:creationId xmlns="" xmlns:a16="http://schemas.microsoft.com/office/drawing/2014/main" id="{81E402D8-A08B-4E23-A8B8-E8A765677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6" name="8 Imagen" descr="IMG_0313.jpg">
            <a:extLst>
              <a:ext uri="{FF2B5EF4-FFF2-40B4-BE49-F238E27FC236}">
                <a16:creationId xmlns="" xmlns:a16="http://schemas.microsoft.com/office/drawing/2014/main" id="{C9BF441B-6505-4B66-A9D9-739BEBF7B2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="" xmlns:a16="http://schemas.microsoft.com/office/drawing/2014/main" id="{E06C90B6-AEC5-45EC-9153-7FC8ABEA22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01641"/>
            <a:ext cx="8075613" cy="792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s-MX" sz="2000" b="1" dirty="0">
                <a:latin typeface="Arial" charset="0"/>
                <a:cs typeface="Arial" charset="0"/>
              </a:rPr>
              <a:t>RVM sin DCP.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s-MX" sz="2000" b="1" dirty="0">
                <a:latin typeface="Arial" charset="0"/>
                <a:cs typeface="Arial" charset="0"/>
              </a:rPr>
              <a:t>156 casos (127 varones, 29 mujeres).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s-MX" sz="2000" b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s-MX" sz="2000" b="1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s-MX" sz="2000" b="1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s-MX" sz="2000" b="1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2772" name="Rectangle 4">
            <a:extLst>
              <a:ext uri="{FF2B5EF4-FFF2-40B4-BE49-F238E27FC236}">
                <a16:creationId xmlns="" xmlns:a16="http://schemas.microsoft.com/office/drawing/2014/main" id="{CD077BE9-91F7-4772-A3E6-188AD5D26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160" y="6461841"/>
            <a:ext cx="4305987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MX" altLang="es-MX" sz="1400" b="1" dirty="0">
                <a:solidFill>
                  <a:srgbClr val="01FF74"/>
                </a:solidFill>
              </a:rPr>
              <a:t>Guzmán-González y cols. </a:t>
            </a:r>
            <a:r>
              <a:rPr lang="es-MX" altLang="es-MX" sz="1400" b="1" dirty="0" err="1">
                <a:solidFill>
                  <a:srgbClr val="01FF74"/>
                </a:solidFill>
              </a:rPr>
              <a:t>Cir</a:t>
            </a:r>
            <a:r>
              <a:rPr lang="es-MX" altLang="es-MX" sz="1400" b="1" dirty="0">
                <a:solidFill>
                  <a:srgbClr val="01FF74"/>
                </a:solidFill>
              </a:rPr>
              <a:t> </a:t>
            </a:r>
            <a:r>
              <a:rPr lang="es-MX" altLang="es-MX" sz="1400" b="1" dirty="0" err="1">
                <a:solidFill>
                  <a:srgbClr val="01FF74"/>
                </a:solidFill>
              </a:rPr>
              <a:t>Cir</a:t>
            </a:r>
            <a:r>
              <a:rPr lang="es-MX" altLang="es-MX" sz="1400" b="1" dirty="0">
                <a:solidFill>
                  <a:srgbClr val="01FF74"/>
                </a:solidFill>
              </a:rPr>
              <a:t> 2008; 76: 29-36</a:t>
            </a:r>
            <a:r>
              <a:rPr lang="es-MX" altLang="es-MX" sz="1200" b="1" dirty="0">
                <a:solidFill>
                  <a:srgbClr val="01FF74"/>
                </a:solidFill>
              </a:rPr>
              <a:t>.</a:t>
            </a:r>
          </a:p>
        </p:txBody>
      </p:sp>
      <p:sp>
        <p:nvSpPr>
          <p:cNvPr id="32773" name="Rectangle 10">
            <a:extLst>
              <a:ext uri="{FF2B5EF4-FFF2-40B4-BE49-F238E27FC236}">
                <a16:creationId xmlns="" xmlns:a16="http://schemas.microsoft.com/office/drawing/2014/main" id="{8B6FA66E-65C2-48C2-8E16-DF8570B6E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799" y="1577077"/>
            <a:ext cx="4824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400" b="1" dirty="0">
                <a:solidFill>
                  <a:srgbClr val="00B0F0"/>
                </a:solidFill>
              </a:rPr>
              <a:t>Cirugía coronaria en la mujer</a:t>
            </a:r>
          </a:p>
        </p:txBody>
      </p:sp>
      <p:graphicFrame>
        <p:nvGraphicFramePr>
          <p:cNvPr id="6" name="5 Tabla">
            <a:extLst>
              <a:ext uri="{FF2B5EF4-FFF2-40B4-BE49-F238E27FC236}">
                <a16:creationId xmlns="" xmlns:a16="http://schemas.microsoft.com/office/drawing/2014/main" id="{E7A73996-6E58-4631-9530-DD2C80F9F289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2976563"/>
          <a:ext cx="7848601" cy="326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2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62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77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13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8059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Variable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Mujeres </a:t>
                      </a:r>
                    </a:p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(n=29)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Varones (n=127)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</a:p>
                  </a:txBody>
                  <a:tcPr marL="91446" marR="91446" marT="45711" marB="4571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741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Edad (años)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64.04 ± 8.4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59.94± 9.04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0.015</a:t>
                      </a:r>
                    </a:p>
                  </a:txBody>
                  <a:tcPr marL="91446" marR="91446" marT="45711" marB="4571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741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Superficie corporal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1.65 ± 0.13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1.81±0.13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0.000</a:t>
                      </a:r>
                    </a:p>
                  </a:txBody>
                  <a:tcPr marL="91446" marR="91446" marT="45711" marB="4571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741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Hipertensión arterial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26 (89.6%)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53 (41.7%)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0.002</a:t>
                      </a:r>
                    </a:p>
                  </a:txBody>
                  <a:tcPr marL="91446" marR="91446" marT="45711" marB="4571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741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Angina inestable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8 (27.5%)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3 (2.36%)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0.000</a:t>
                      </a:r>
                    </a:p>
                  </a:txBody>
                  <a:tcPr marL="91446" marR="91446" marT="45711" marB="4571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741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Cirugía de urgencia o emergencia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12 (41.3%)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20 (15.7%)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0.001</a:t>
                      </a:r>
                    </a:p>
                  </a:txBody>
                  <a:tcPr marL="91446" marR="91446" marT="45711" marB="4571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741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Revascularización incompleta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5 (17.2%)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8 (6.29%)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0.036</a:t>
                      </a:r>
                    </a:p>
                  </a:txBody>
                  <a:tcPr marL="91446" marR="91446" marT="45711" marB="4571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4741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Infección de herida esternal /</a:t>
                      </a:r>
                      <a:r>
                        <a:rPr lang="es-MX" sz="1400" dirty="0" err="1">
                          <a:latin typeface="Arial" pitchFamily="34" charset="0"/>
                          <a:cs typeface="Arial" pitchFamily="34" charset="0"/>
                        </a:rPr>
                        <a:t>mediastinitis</a:t>
                      </a:r>
                      <a:endParaRPr lang="es-MX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4 (13.7%)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4 (3.14%)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0.000</a:t>
                      </a:r>
                    </a:p>
                  </a:txBody>
                  <a:tcPr marL="91446" marR="91446" marT="45711" marB="4571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4741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Infección de herida de </a:t>
                      </a:r>
                      <a:r>
                        <a:rPr lang="es-MX" sz="1400" dirty="0" err="1">
                          <a:latin typeface="Arial" pitchFamily="34" charset="0"/>
                          <a:cs typeface="Arial" pitchFamily="34" charset="0"/>
                        </a:rPr>
                        <a:t>safenectomía</a:t>
                      </a:r>
                      <a:endParaRPr lang="es-MX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6 (20.6%)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10 (7.87%)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0.000</a:t>
                      </a:r>
                    </a:p>
                  </a:txBody>
                  <a:tcPr marL="91446" marR="91446" marT="45711" marB="4571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4741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Muerte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3 (10.3%)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3 (2.36%)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0.044</a:t>
                      </a:r>
                    </a:p>
                  </a:txBody>
                  <a:tcPr marL="91446" marR="91446" marT="45711" marB="45711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2" name="Picture 4" descr="F:\LOGOS\LOGO-ANM.bmp">
            <a:extLst>
              <a:ext uri="{FF2B5EF4-FFF2-40B4-BE49-F238E27FC236}">
                <a16:creationId xmlns="" xmlns:a16="http://schemas.microsoft.com/office/drawing/2014/main" id="{6F4C1482-ADD3-484E-86B1-9FF0479A8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CBB51183-EEF8-48BF-A57D-24B29702E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4" name="8 Imagen" descr="IMG_0313.jpg">
            <a:extLst>
              <a:ext uri="{FF2B5EF4-FFF2-40B4-BE49-F238E27FC236}">
                <a16:creationId xmlns="" xmlns:a16="http://schemas.microsoft.com/office/drawing/2014/main" id="{F2ADF0AC-0F78-4690-86B1-5AC54937A4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="" xmlns:a16="http://schemas.microsoft.com/office/drawing/2014/main" id="{8DF57078-870B-4A40-A191-3D9F8F965A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3100" y="2565400"/>
            <a:ext cx="7715250" cy="29511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s-MX" sz="2000" b="1" dirty="0">
                <a:latin typeface="Arial" charset="0"/>
                <a:cs typeface="Arial" charset="0"/>
              </a:rPr>
              <a:t>Incidencia </a:t>
            </a:r>
            <a:r>
              <a:rPr lang="es-MX" sz="2000" dirty="0">
                <a:latin typeface="Arial" charset="0"/>
                <a:cs typeface="Arial" charset="0"/>
              </a:rPr>
              <a:t>1-42%.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s-MX" sz="2000" b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s-MX" sz="2000" b="1" dirty="0">
                <a:latin typeface="Arial" charset="0"/>
                <a:cs typeface="Arial" charset="0"/>
              </a:rPr>
              <a:t>Predisponen: </a:t>
            </a:r>
            <a:r>
              <a:rPr lang="es-MX" sz="2000" dirty="0">
                <a:latin typeface="Arial" charset="0"/>
                <a:cs typeface="Arial" charset="0"/>
              </a:rPr>
              <a:t>diabetes, DCP, BIAC, obesidad, sexo femenino.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s-MX" sz="2000" b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s-MX" sz="2000" b="1" dirty="0">
                <a:latin typeface="Arial" charset="0"/>
                <a:cs typeface="Arial" charset="0"/>
              </a:rPr>
              <a:t>Experiencia: </a:t>
            </a:r>
            <a:r>
              <a:rPr lang="es-MX" sz="2000" dirty="0">
                <a:latin typeface="Arial" charset="0"/>
                <a:cs typeface="Arial" charset="0"/>
              </a:rPr>
              <a:t>Enero 1 a octubre 31 de 2011</a:t>
            </a:r>
            <a:endParaRPr lang="es-MX" sz="2000" b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s-MX" sz="2400" b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s-MX" sz="1800" dirty="0">
                <a:latin typeface="Arial" charset="0"/>
                <a:cs typeface="Arial" charset="0"/>
              </a:rPr>
              <a:t>162 RVM (150 </a:t>
            </a:r>
            <a:r>
              <a:rPr lang="es-MX" sz="1800" dirty="0" err="1">
                <a:latin typeface="Arial" charset="0"/>
                <a:cs typeface="Arial" charset="0"/>
              </a:rPr>
              <a:t>safenectomías</a:t>
            </a:r>
            <a:r>
              <a:rPr lang="es-MX" sz="1800" dirty="0"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s-MX" sz="1800" dirty="0">
                <a:latin typeface="Arial" charset="0"/>
                <a:cs typeface="Arial" charset="0"/>
              </a:rPr>
              <a:t>29% complicaciones (hematoma 19%, infección 5%,  dehiscencia 2%, reacción a material de sutura 1%)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="" xmlns:a16="http://schemas.microsoft.com/office/drawing/2014/main" id="{94F5A0A4-75E2-47B2-A7C3-513DB3C03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113" y="5984875"/>
            <a:ext cx="45799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MX" altLang="es-MX" sz="1200" b="1" dirty="0" err="1">
                <a:solidFill>
                  <a:srgbClr val="01FF74"/>
                </a:solidFill>
              </a:rPr>
              <a:t>Belczak</a:t>
            </a:r>
            <a:r>
              <a:rPr lang="es-MX" altLang="es-MX" sz="1200" b="1" dirty="0">
                <a:solidFill>
                  <a:srgbClr val="01FF74"/>
                </a:solidFill>
              </a:rPr>
              <a:t> CE y cols. </a:t>
            </a:r>
            <a:r>
              <a:rPr lang="es-MX" altLang="es-MX" sz="1200" b="1" dirty="0" err="1">
                <a:solidFill>
                  <a:srgbClr val="01FF74"/>
                </a:solidFill>
              </a:rPr>
              <a:t>Rev</a:t>
            </a:r>
            <a:r>
              <a:rPr lang="es-MX" altLang="es-MX" sz="1200" b="1" dirty="0">
                <a:solidFill>
                  <a:srgbClr val="01FF74"/>
                </a:solidFill>
              </a:rPr>
              <a:t> </a:t>
            </a:r>
            <a:r>
              <a:rPr lang="es-MX" altLang="es-MX" sz="1200" b="1" dirty="0" err="1">
                <a:solidFill>
                  <a:srgbClr val="01FF74"/>
                </a:solidFill>
              </a:rPr>
              <a:t>Bras</a:t>
            </a:r>
            <a:r>
              <a:rPr lang="es-MX" altLang="es-MX" sz="1200" b="1" dirty="0">
                <a:solidFill>
                  <a:srgbClr val="01FF74"/>
                </a:solidFill>
              </a:rPr>
              <a:t> </a:t>
            </a:r>
            <a:r>
              <a:rPr lang="es-MX" altLang="es-MX" sz="1200" b="1" dirty="0" err="1">
                <a:solidFill>
                  <a:srgbClr val="01FF74"/>
                </a:solidFill>
              </a:rPr>
              <a:t>Cir</a:t>
            </a:r>
            <a:r>
              <a:rPr lang="es-MX" altLang="es-MX" sz="1200" b="1" dirty="0">
                <a:solidFill>
                  <a:srgbClr val="01FF74"/>
                </a:solidFill>
              </a:rPr>
              <a:t> </a:t>
            </a:r>
            <a:r>
              <a:rPr lang="es-MX" altLang="es-MX" sz="1200" b="1" dirty="0" err="1">
                <a:solidFill>
                  <a:srgbClr val="01FF74"/>
                </a:solidFill>
              </a:rPr>
              <a:t>Cardiovasc</a:t>
            </a:r>
            <a:r>
              <a:rPr lang="es-MX" altLang="es-MX" sz="1200" b="1" dirty="0">
                <a:solidFill>
                  <a:srgbClr val="01FF74"/>
                </a:solidFill>
              </a:rPr>
              <a:t> 2009; 24:68-72.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1200" b="1" dirty="0" err="1">
                <a:solidFill>
                  <a:srgbClr val="01FF74"/>
                </a:solidFill>
              </a:rPr>
              <a:t>Hijazi</a:t>
            </a:r>
            <a:r>
              <a:rPr lang="es-MX" altLang="es-MX" sz="1200" b="1" dirty="0">
                <a:solidFill>
                  <a:srgbClr val="01FF74"/>
                </a:solidFill>
              </a:rPr>
              <a:t> EM. </a:t>
            </a:r>
            <a:r>
              <a:rPr lang="es-MX" altLang="es-MX" sz="1200" b="1" dirty="0" err="1">
                <a:solidFill>
                  <a:srgbClr val="01FF74"/>
                </a:solidFill>
              </a:rPr>
              <a:t>Rev</a:t>
            </a:r>
            <a:r>
              <a:rPr lang="es-MX" altLang="es-MX" sz="1200" b="1" dirty="0">
                <a:solidFill>
                  <a:srgbClr val="01FF74"/>
                </a:solidFill>
              </a:rPr>
              <a:t> </a:t>
            </a:r>
            <a:r>
              <a:rPr lang="es-MX" altLang="es-MX" sz="1200" b="1" dirty="0" err="1">
                <a:solidFill>
                  <a:srgbClr val="01FF74"/>
                </a:solidFill>
              </a:rPr>
              <a:t>Bras</a:t>
            </a:r>
            <a:r>
              <a:rPr lang="es-MX" altLang="es-MX" sz="1200" b="1" dirty="0">
                <a:solidFill>
                  <a:srgbClr val="01FF74"/>
                </a:solidFill>
              </a:rPr>
              <a:t> </a:t>
            </a:r>
            <a:r>
              <a:rPr lang="es-MX" altLang="es-MX" sz="1200" b="1" dirty="0" err="1">
                <a:solidFill>
                  <a:srgbClr val="01FF74"/>
                </a:solidFill>
              </a:rPr>
              <a:t>Cir</a:t>
            </a:r>
            <a:r>
              <a:rPr lang="es-MX" altLang="es-MX" sz="1200" b="1" dirty="0">
                <a:solidFill>
                  <a:srgbClr val="01FF74"/>
                </a:solidFill>
              </a:rPr>
              <a:t> </a:t>
            </a:r>
            <a:r>
              <a:rPr lang="es-MX" altLang="es-MX" sz="1200" b="1" dirty="0" err="1">
                <a:solidFill>
                  <a:srgbClr val="01FF74"/>
                </a:solidFill>
              </a:rPr>
              <a:t>Cardiovasc</a:t>
            </a:r>
            <a:r>
              <a:rPr lang="es-MX" altLang="es-MX" sz="1200" b="1" dirty="0">
                <a:solidFill>
                  <a:srgbClr val="01FF74"/>
                </a:solidFill>
              </a:rPr>
              <a:t> 2010; 25:197-201.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1200" b="1" dirty="0" err="1">
                <a:solidFill>
                  <a:srgbClr val="01FF74"/>
                </a:solidFill>
              </a:rPr>
              <a:t>Almdahl</a:t>
            </a:r>
            <a:r>
              <a:rPr lang="es-MX" altLang="es-MX" sz="1200" b="1" dirty="0">
                <a:solidFill>
                  <a:srgbClr val="01FF74"/>
                </a:solidFill>
              </a:rPr>
              <a:t> SM y cols. </a:t>
            </a:r>
            <a:r>
              <a:rPr lang="es-MX" altLang="es-MX" sz="1200" b="1" dirty="0" err="1">
                <a:solidFill>
                  <a:srgbClr val="01FF74"/>
                </a:solidFill>
              </a:rPr>
              <a:t>Eur</a:t>
            </a:r>
            <a:r>
              <a:rPr lang="es-MX" altLang="es-MX" sz="1200" b="1" dirty="0">
                <a:solidFill>
                  <a:srgbClr val="01FF74"/>
                </a:solidFill>
              </a:rPr>
              <a:t> J </a:t>
            </a:r>
            <a:r>
              <a:rPr lang="es-MX" altLang="es-MX" sz="1200" b="1" dirty="0" err="1">
                <a:solidFill>
                  <a:srgbClr val="01FF74"/>
                </a:solidFill>
              </a:rPr>
              <a:t>Cardiothorac</a:t>
            </a:r>
            <a:r>
              <a:rPr lang="es-MX" altLang="es-MX" sz="1200" b="1" dirty="0">
                <a:solidFill>
                  <a:srgbClr val="01FF74"/>
                </a:solidFill>
              </a:rPr>
              <a:t> </a:t>
            </a:r>
            <a:r>
              <a:rPr lang="es-MX" altLang="es-MX" sz="1200" b="1" dirty="0" err="1">
                <a:solidFill>
                  <a:srgbClr val="01FF74"/>
                </a:solidFill>
              </a:rPr>
              <a:t>Surg</a:t>
            </a:r>
            <a:r>
              <a:rPr lang="es-MX" altLang="es-MX" sz="1200" b="1" dirty="0">
                <a:solidFill>
                  <a:srgbClr val="01FF74"/>
                </a:solidFill>
              </a:rPr>
              <a:t> 2011; 39: 44-48.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1200" b="1" dirty="0">
                <a:solidFill>
                  <a:srgbClr val="01FF74"/>
                </a:solidFill>
              </a:rPr>
              <a:t>Payró-Hernández LE y cols. </a:t>
            </a:r>
            <a:r>
              <a:rPr lang="es-MX" altLang="es-MX" sz="1200" b="1" dirty="0" err="1">
                <a:solidFill>
                  <a:srgbClr val="01FF74"/>
                </a:solidFill>
              </a:rPr>
              <a:t>Cir</a:t>
            </a:r>
            <a:r>
              <a:rPr lang="es-MX" altLang="es-MX" sz="1200" b="1" dirty="0">
                <a:solidFill>
                  <a:srgbClr val="01FF74"/>
                </a:solidFill>
              </a:rPr>
              <a:t> Gen 2012; 34: 125-129.</a:t>
            </a:r>
          </a:p>
        </p:txBody>
      </p:sp>
      <p:sp>
        <p:nvSpPr>
          <p:cNvPr id="33797" name="Rectangle 10">
            <a:extLst>
              <a:ext uri="{FF2B5EF4-FFF2-40B4-BE49-F238E27FC236}">
                <a16:creationId xmlns="" xmlns:a16="http://schemas.microsoft.com/office/drawing/2014/main" id="{9E214AA1-2075-45BB-9E6F-DE02E3955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25497"/>
            <a:ext cx="5543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400" b="1" dirty="0" err="1">
                <a:solidFill>
                  <a:srgbClr val="00B0F0"/>
                </a:solidFill>
              </a:rPr>
              <a:t>Safenectomía</a:t>
            </a:r>
            <a:r>
              <a:rPr lang="es-MX" altLang="es-MX" sz="2400" b="1" dirty="0">
                <a:solidFill>
                  <a:srgbClr val="00B0F0"/>
                </a:solidFill>
              </a:rPr>
              <a:t> por invasión mínima</a:t>
            </a:r>
            <a:r>
              <a:rPr lang="es-MX" altLang="es-MX" sz="24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11" name="Picture 4" descr="F:\LOGOS\LOGO-ANM.bmp">
            <a:extLst>
              <a:ext uri="{FF2B5EF4-FFF2-40B4-BE49-F238E27FC236}">
                <a16:creationId xmlns="" xmlns:a16="http://schemas.microsoft.com/office/drawing/2014/main" id="{51D7017B-870C-452D-AE20-5729EBFDE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702B93FA-96B2-4B3C-BD09-4AE0B854C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3" name="8 Imagen" descr="IMG_0313.jpg">
            <a:extLst>
              <a:ext uri="{FF2B5EF4-FFF2-40B4-BE49-F238E27FC236}">
                <a16:creationId xmlns="" xmlns:a16="http://schemas.microsoft.com/office/drawing/2014/main" id="{71593FA6-6630-4BB6-8FCD-52888F06E2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A4D3285C-D9EE-4E53-8D11-61C444CA22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5763" y="2641045"/>
            <a:ext cx="7138987" cy="234632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alt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Abril a junio del 2002.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altLang="es-MX" sz="2400" dirty="0">
                <a:latin typeface="Arial" panose="020B0604020202020204" pitchFamily="34" charset="0"/>
                <a:cs typeface="Arial" panose="020B0604020202020204" pitchFamily="34" charset="0"/>
              </a:rPr>
              <a:t>14 pacientes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MX" alt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alt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alt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Infección de herida: 0.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  Trauma a la vena: mínimo.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  Dehiscencia de herida: 1 (diabetes + isquemia de piel).</a:t>
            </a:r>
            <a:endParaRPr lang="es-ES" alt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Rectangle 4">
            <a:extLst>
              <a:ext uri="{FF2B5EF4-FFF2-40B4-BE49-F238E27FC236}">
                <a16:creationId xmlns="" xmlns:a16="http://schemas.microsoft.com/office/drawing/2014/main" id="{240B2AAD-C1D7-4B44-8897-CB19DF2DE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6332538"/>
            <a:ext cx="2133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1600" b="1">
                <a:solidFill>
                  <a:srgbClr val="01FF74"/>
                </a:solidFill>
                <a:latin typeface="Calibri" panose="020F0502020204030204" pitchFamily="34" charset="0"/>
              </a:rPr>
              <a:t>Careaga G y cols. 2002.</a:t>
            </a:r>
            <a:endParaRPr lang="es-ES" altLang="es-MX" sz="1600" b="1">
              <a:solidFill>
                <a:srgbClr val="01FF74"/>
              </a:solidFill>
              <a:latin typeface="Calibri" panose="020F0502020204030204" pitchFamily="34" charset="0"/>
            </a:endParaRPr>
          </a:p>
        </p:txBody>
      </p:sp>
      <p:pic>
        <p:nvPicPr>
          <p:cNvPr id="34821" name="Picture 5" descr="SAF-MININV">
            <a:extLst>
              <a:ext uri="{FF2B5EF4-FFF2-40B4-BE49-F238E27FC236}">
                <a16:creationId xmlns="" xmlns:a16="http://schemas.microsoft.com/office/drawing/2014/main" id="{E44ADE1A-BBAA-44AE-8934-B6DDE6F6B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/>
          <a:stretch>
            <a:fillRect/>
          </a:stretch>
        </p:blipFill>
        <p:spPr bwMode="auto">
          <a:xfrm>
            <a:off x="1619250" y="5373688"/>
            <a:ext cx="4016375" cy="13716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SAF-MIN-INV1">
            <a:extLst>
              <a:ext uri="{FF2B5EF4-FFF2-40B4-BE49-F238E27FC236}">
                <a16:creationId xmlns="" xmlns:a16="http://schemas.microsoft.com/office/drawing/2014/main" id="{9F31C659-5CFD-464C-A626-913B58852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916113"/>
            <a:ext cx="1655763" cy="249555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Rectangle 10">
            <a:extLst>
              <a:ext uri="{FF2B5EF4-FFF2-40B4-BE49-F238E27FC236}">
                <a16:creationId xmlns="" xmlns:a16="http://schemas.microsoft.com/office/drawing/2014/main" id="{47CD978B-97FF-4027-86F3-588B71F8D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1991757"/>
            <a:ext cx="5618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400" b="1" dirty="0" err="1">
                <a:solidFill>
                  <a:srgbClr val="00B0F0"/>
                </a:solidFill>
              </a:rPr>
              <a:t>Safenectomía</a:t>
            </a:r>
            <a:r>
              <a:rPr lang="es-MX" altLang="es-MX" sz="2400" b="1" dirty="0">
                <a:solidFill>
                  <a:srgbClr val="00B0F0"/>
                </a:solidFill>
              </a:rPr>
              <a:t> por invasión mínima.</a:t>
            </a:r>
          </a:p>
        </p:txBody>
      </p:sp>
      <p:pic>
        <p:nvPicPr>
          <p:cNvPr id="13" name="Picture 4" descr="F:\LOGOS\LOGO-ANM.bmp">
            <a:extLst>
              <a:ext uri="{FF2B5EF4-FFF2-40B4-BE49-F238E27FC236}">
                <a16:creationId xmlns="" xmlns:a16="http://schemas.microsoft.com/office/drawing/2014/main" id="{B6BA4FCA-F149-4867-9BF2-BA397657A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="" xmlns:a16="http://schemas.microsoft.com/office/drawing/2014/main" id="{45A796FD-31F8-4F59-B9D0-17D559207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5" name="8 Imagen" descr="IMG_0313.jpg">
            <a:extLst>
              <a:ext uri="{FF2B5EF4-FFF2-40B4-BE49-F238E27FC236}">
                <a16:creationId xmlns="" xmlns:a16="http://schemas.microsoft.com/office/drawing/2014/main" id="{CC7CABA2-ABF6-4FFD-A2D3-3D05D56115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B9EBC69B-7902-448C-BDC8-5FAB4C1C91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2835618"/>
            <a:ext cx="8362950" cy="32019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alt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Junio 1 de 2008 a junio 30 de 2011.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alt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74 procedimientos (51 varones, 23 mujeres).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alt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RESULTADOS.</a:t>
            </a:r>
          </a:p>
          <a:p>
            <a:r>
              <a:rPr lang="es-MX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Sangrado postquirúrgico 14 pacientes (18.9%),</a:t>
            </a:r>
          </a:p>
          <a:p>
            <a:r>
              <a:rPr lang="es-MX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mediastinitis</a:t>
            </a:r>
            <a:r>
              <a:rPr lang="es-MX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en seis casos (8.1%) y </a:t>
            </a:r>
          </a:p>
          <a:p>
            <a:r>
              <a:rPr lang="es-MX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arritmias en dos (2.7%). </a:t>
            </a:r>
          </a:p>
          <a:p>
            <a:r>
              <a:rPr lang="es-MX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EVC, IAM perioperatorio, disfunción valvular y atrapamiento inadvertido de catéter de </a:t>
            </a:r>
            <a:r>
              <a:rPr lang="es-MX" alt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Swan-Ganz</a:t>
            </a:r>
            <a:r>
              <a:rPr lang="es-MX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: un caso, por cada entidad nosológica.</a:t>
            </a:r>
          </a:p>
          <a:p>
            <a:r>
              <a:rPr lang="es-MX" altLang="es-MX" sz="1800" dirty="0">
                <a:latin typeface="Arial" panose="020B0604020202020204" pitchFamily="34" charset="0"/>
                <a:cs typeface="Arial" panose="020B0604020202020204" pitchFamily="34" charset="0"/>
              </a:rPr>
              <a:t>La mortalidad total fue de 2.7%.</a:t>
            </a:r>
            <a:endParaRPr lang="es-MX" alt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MX" alt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Rectangle 4">
            <a:extLst>
              <a:ext uri="{FF2B5EF4-FFF2-40B4-BE49-F238E27FC236}">
                <a16:creationId xmlns="" xmlns:a16="http://schemas.microsoft.com/office/drawing/2014/main" id="{44A309BC-6EB0-424C-99DB-025253313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288" y="6402388"/>
            <a:ext cx="4251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1600" b="1">
                <a:solidFill>
                  <a:srgbClr val="01FF74"/>
                </a:solidFill>
                <a:latin typeface="Calibri" panose="020F0502020204030204" pitchFamily="34" charset="0"/>
              </a:rPr>
              <a:t>Payró-Hernándezy cols. Cir Cir 2012; 80:504-509</a:t>
            </a:r>
            <a:endParaRPr lang="es-ES" altLang="es-MX" sz="1600" b="1">
              <a:solidFill>
                <a:srgbClr val="01FF74"/>
              </a:solidFill>
              <a:latin typeface="Calibri" panose="020F0502020204030204" pitchFamily="34" charset="0"/>
            </a:endParaRPr>
          </a:p>
        </p:txBody>
      </p:sp>
      <p:sp>
        <p:nvSpPr>
          <p:cNvPr id="35845" name="Rectangle 10">
            <a:extLst>
              <a:ext uri="{FF2B5EF4-FFF2-40B4-BE49-F238E27FC236}">
                <a16:creationId xmlns="" xmlns:a16="http://schemas.microsoft.com/office/drawing/2014/main" id="{0DDFE922-394A-47F2-83DD-400F45512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048633"/>
            <a:ext cx="3744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400" b="1" dirty="0">
                <a:solidFill>
                  <a:srgbClr val="00B0F0"/>
                </a:solidFill>
              </a:rPr>
              <a:t>RVM y cirugía valvular.</a:t>
            </a:r>
          </a:p>
        </p:txBody>
      </p:sp>
      <p:pic>
        <p:nvPicPr>
          <p:cNvPr id="35848" name="7 Imagen" descr="DECALC-AO5.jpg">
            <a:extLst>
              <a:ext uri="{FF2B5EF4-FFF2-40B4-BE49-F238E27FC236}">
                <a16:creationId xmlns="" xmlns:a16="http://schemas.microsoft.com/office/drawing/2014/main" id="{AF78C915-1E2D-47A2-BCD2-FD331D5E7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2700338"/>
            <a:ext cx="2882900" cy="18081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:\LOGOS\LOGO-ANM.bmp">
            <a:extLst>
              <a:ext uri="{FF2B5EF4-FFF2-40B4-BE49-F238E27FC236}">
                <a16:creationId xmlns="" xmlns:a16="http://schemas.microsoft.com/office/drawing/2014/main" id="{36C10670-5217-49BF-9AB8-20311A5DA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9F10E291-2F2E-4BB4-AB3A-E8DF00678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4" name="8 Imagen" descr="IMG_0313.jpg">
            <a:extLst>
              <a:ext uri="{FF2B5EF4-FFF2-40B4-BE49-F238E27FC236}">
                <a16:creationId xmlns="" xmlns:a16="http://schemas.microsoft.com/office/drawing/2014/main" id="{145F1669-71E5-499D-A61C-3F51EE4EBA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3 Rectángulo">
            <a:extLst>
              <a:ext uri="{FF2B5EF4-FFF2-40B4-BE49-F238E27FC236}">
                <a16:creationId xmlns="" xmlns:a16="http://schemas.microsoft.com/office/drawing/2014/main" id="{CF2F6A20-98A8-4BED-A377-C905D923D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6146800"/>
            <a:ext cx="4321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/>
            <a:r>
              <a:rPr lang="es-MX" altLang="es-MX" sz="1400" b="1" dirty="0">
                <a:solidFill>
                  <a:srgbClr val="00B050"/>
                </a:solidFill>
              </a:rPr>
              <a:t>Careaga-Reyna G y cols. </a:t>
            </a:r>
            <a:r>
              <a:rPr lang="es-MX" altLang="es-MX" sz="1400" b="1" dirty="0" err="1">
                <a:solidFill>
                  <a:srgbClr val="00B050"/>
                </a:solidFill>
              </a:rPr>
              <a:t>Rev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Arg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Cir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Cardiovasc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sz="1400" b="1" dirty="0" smtClean="0">
                <a:solidFill>
                  <a:srgbClr val="00B050"/>
                </a:solidFill>
              </a:rPr>
              <a:t>2012</a:t>
            </a:r>
            <a:r>
              <a:rPr lang="es-MX" sz="1400" b="1" dirty="0">
                <a:solidFill>
                  <a:srgbClr val="00B050"/>
                </a:solidFill>
              </a:rPr>
              <a:t>; 10(3): 148-152</a:t>
            </a:r>
            <a:r>
              <a:rPr lang="es-MX" sz="1400" b="1" dirty="0" smtClean="0">
                <a:solidFill>
                  <a:srgbClr val="00B050"/>
                </a:solidFill>
              </a:rPr>
              <a:t>.</a:t>
            </a:r>
            <a:endParaRPr lang="es-MX" sz="1400" b="1" dirty="0">
              <a:solidFill>
                <a:srgbClr val="00B050"/>
              </a:solidFill>
            </a:endParaRPr>
          </a:p>
        </p:txBody>
      </p:sp>
      <p:sp>
        <p:nvSpPr>
          <p:cNvPr id="36869" name="8 Rectángulo">
            <a:extLst>
              <a:ext uri="{FF2B5EF4-FFF2-40B4-BE49-F238E27FC236}">
                <a16:creationId xmlns="" xmlns:a16="http://schemas.microsoft.com/office/drawing/2014/main" id="{D1F3B7EB-786A-4861-88DB-71E2FCA59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880563"/>
            <a:ext cx="80645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400" b="1" dirty="0">
                <a:solidFill>
                  <a:srgbClr val="00B0F0"/>
                </a:solidFill>
              </a:rPr>
              <a:t>Retiro de “</a:t>
            </a:r>
            <a:r>
              <a:rPr lang="es-MX" altLang="es-MX" sz="2400" b="1" dirty="0" err="1">
                <a:solidFill>
                  <a:srgbClr val="00B0F0"/>
                </a:solidFill>
              </a:rPr>
              <a:t>stents</a:t>
            </a:r>
            <a:r>
              <a:rPr lang="es-MX" altLang="es-MX" sz="2400" b="1" dirty="0">
                <a:solidFill>
                  <a:srgbClr val="00B0F0"/>
                </a:solidFill>
              </a:rPr>
              <a:t>” intracoronarios y </a:t>
            </a:r>
            <a:r>
              <a:rPr lang="es-MX" altLang="es-MX" sz="2400" b="1" dirty="0" smtClean="0">
                <a:solidFill>
                  <a:srgbClr val="00B0F0"/>
                </a:solidFill>
              </a:rPr>
              <a:t>RVM</a:t>
            </a:r>
            <a:r>
              <a:rPr lang="es-MX" altLang="es-MX" sz="2400" b="1" dirty="0" smtClean="0">
                <a:solidFill>
                  <a:srgbClr val="00B0F0"/>
                </a:solidFill>
              </a:rPr>
              <a:t>.</a:t>
            </a:r>
            <a:endParaRPr lang="es-MX" altLang="es-MX" sz="2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MX" altLang="es-MX" dirty="0" smtClean="0"/>
              <a:t>1 </a:t>
            </a:r>
            <a:r>
              <a:rPr lang="es-MX" altLang="es-MX" dirty="0"/>
              <a:t>de enero al 30 de abril de 2011.  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s-MX" altLang="es-MX" dirty="0"/>
              <a:t>49 cirugías de revascularización </a:t>
            </a:r>
            <a:r>
              <a:rPr lang="es-MX" altLang="es-MX" dirty="0" smtClean="0"/>
              <a:t>miocárdica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s-MX" altLang="es-MX" dirty="0"/>
              <a:t>Tres casos (6.1%) fue necesaria la remoción de “</a:t>
            </a:r>
            <a:r>
              <a:rPr lang="es-MX" altLang="es-MX" dirty="0" err="1"/>
              <a:t>stents</a:t>
            </a:r>
            <a:r>
              <a:rPr lang="es-MX" altLang="es-MX" dirty="0"/>
              <a:t>” </a:t>
            </a:r>
            <a:r>
              <a:rPr lang="es-MX" altLang="es-MX" dirty="0" err="1"/>
              <a:t>intracoronarios</a:t>
            </a:r>
            <a:r>
              <a:rPr lang="es-MX" altLang="es-MX" dirty="0"/>
              <a:t>, 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s-MX" altLang="es-MX" dirty="0"/>
              <a:t>Tres varones,  52,60 y 67 años</a:t>
            </a:r>
            <a:r>
              <a:rPr lang="es-MX" altLang="es-MX" dirty="0" smtClean="0"/>
              <a:t>.</a:t>
            </a:r>
            <a:endParaRPr lang="es-MX" altLang="es-MX" dirty="0"/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s-MX" altLang="es-MX" dirty="0"/>
              <a:t>Los tres casos tenían antecedente de diabetes mellitus tipo 2. </a:t>
            </a:r>
          </a:p>
        </p:txBody>
      </p:sp>
      <p:pic>
        <p:nvPicPr>
          <p:cNvPr id="36870" name="8 Imagen" descr="FIGURA-1.jpg">
            <a:extLst>
              <a:ext uri="{FF2B5EF4-FFF2-40B4-BE49-F238E27FC236}">
                <a16:creationId xmlns="" xmlns:a16="http://schemas.microsoft.com/office/drawing/2014/main" id="{808651AC-9025-40F2-8C25-41C55F25A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4022517"/>
            <a:ext cx="3242296" cy="243067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:\LOGOS\LOGO-ANM.bmp">
            <a:extLst>
              <a:ext uri="{FF2B5EF4-FFF2-40B4-BE49-F238E27FC236}">
                <a16:creationId xmlns="" xmlns:a16="http://schemas.microsoft.com/office/drawing/2014/main" id="{59FB535E-5E02-46F6-8865-E0D1BD03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F43A5673-752E-43B9-B9C3-D5C8A72FE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3" name="8 Imagen" descr="IMG_0313.jpg">
            <a:extLst>
              <a:ext uri="{FF2B5EF4-FFF2-40B4-BE49-F238E27FC236}">
                <a16:creationId xmlns="" xmlns:a16="http://schemas.microsoft.com/office/drawing/2014/main" id="{A22AFDD0-3AAE-4891-85B5-149B67AF2A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  <p:pic>
        <p:nvPicPr>
          <p:cNvPr id="8" name="8 Imagen" descr="21012011599.jpg">
            <a:extLst>
              <a:ext uri="{FF2B5EF4-FFF2-40B4-BE49-F238E27FC236}">
                <a16:creationId xmlns="" xmlns:a16="http://schemas.microsoft.com/office/drawing/2014/main" id="{61B14A06-8258-49B8-A946-61A077F728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854" y="3837977"/>
            <a:ext cx="2849127" cy="213684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2 Marcador de contenido">
            <a:extLst>
              <a:ext uri="{FF2B5EF4-FFF2-40B4-BE49-F238E27FC236}">
                <a16:creationId xmlns="" xmlns:a16="http://schemas.microsoft.com/office/drawing/2014/main" id="{5E6763AF-D252-456F-A599-4701BCD55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188" y="1872489"/>
            <a:ext cx="7993062" cy="252095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MX" altLang="es-MX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Retiro de “</a:t>
            </a:r>
            <a:r>
              <a:rPr lang="es-MX" altLang="es-MX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stents</a:t>
            </a:r>
            <a:r>
              <a:rPr lang="es-MX" altLang="es-MX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intracoronarios y cirugía de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MX" altLang="es-MX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revascularización miocárdica.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endParaRPr lang="es-MX" alt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Implante de “</a:t>
            </a:r>
            <a:r>
              <a:rPr lang="es-MX" alt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stents</a:t>
            </a: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”: 7 días, 6 y 12 años.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endParaRPr lang="es-MX" alt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 dos de los casos, con reaparición de ángor que indicó la necesidad de realizar nuevo cateterismo y uno de los pacientes presentó un infarto agudo del miocardio. </a:t>
            </a:r>
          </a:p>
        </p:txBody>
      </p:sp>
      <p:pic>
        <p:nvPicPr>
          <p:cNvPr id="38918" name="8 Imagen" descr="P5020988.JPG">
            <a:extLst>
              <a:ext uri="{FF2B5EF4-FFF2-40B4-BE49-F238E27FC236}">
                <a16:creationId xmlns="" xmlns:a16="http://schemas.microsoft.com/office/drawing/2014/main" id="{3ED6CB8B-937E-4B2B-A372-4F1EEF164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52963"/>
            <a:ext cx="2495550" cy="18716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10 Imagen" descr="21012011598.jpg">
            <a:extLst>
              <a:ext uri="{FF2B5EF4-FFF2-40B4-BE49-F238E27FC236}">
                <a16:creationId xmlns="" xmlns:a16="http://schemas.microsoft.com/office/drawing/2014/main" id="{C6EA08E2-1FE2-4FD6-A7C8-4BA4F7AF1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4310063"/>
            <a:ext cx="2281238" cy="17113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:\LOGOS\LOGO-ANM.bmp">
            <a:extLst>
              <a:ext uri="{FF2B5EF4-FFF2-40B4-BE49-F238E27FC236}">
                <a16:creationId xmlns="" xmlns:a16="http://schemas.microsoft.com/office/drawing/2014/main" id="{737C8D2D-B8E9-4647-8F54-DEC3E2372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A8935618-CCED-4CF2-A655-494F4586F2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4" name="8 Imagen" descr="IMG_0313.jpg">
            <a:extLst>
              <a:ext uri="{FF2B5EF4-FFF2-40B4-BE49-F238E27FC236}">
                <a16:creationId xmlns="" xmlns:a16="http://schemas.microsoft.com/office/drawing/2014/main" id="{3EECE193-3D91-45A8-9881-635EE85DBA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  <p:sp>
        <p:nvSpPr>
          <p:cNvPr id="9" name="3 Rectángulo">
            <a:extLst>
              <a:ext uri="{FF2B5EF4-FFF2-40B4-BE49-F238E27FC236}">
                <a16:creationId xmlns="" xmlns:a16="http://schemas.microsoft.com/office/drawing/2014/main" id="{CF2F6A20-98A8-4BED-A377-C905D923D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4538" y="6409276"/>
            <a:ext cx="53255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/>
            <a:r>
              <a:rPr lang="es-MX" altLang="es-MX" sz="1200" b="1" dirty="0">
                <a:solidFill>
                  <a:srgbClr val="00B050"/>
                </a:solidFill>
              </a:rPr>
              <a:t>Careaga-Reyna G y cols. </a:t>
            </a:r>
            <a:r>
              <a:rPr lang="es-MX" altLang="es-MX" sz="1200" b="1" dirty="0" err="1">
                <a:solidFill>
                  <a:srgbClr val="00B050"/>
                </a:solidFill>
              </a:rPr>
              <a:t>Rev</a:t>
            </a:r>
            <a:r>
              <a:rPr lang="es-MX" altLang="es-MX" sz="1200" b="1" dirty="0">
                <a:solidFill>
                  <a:srgbClr val="00B050"/>
                </a:solidFill>
              </a:rPr>
              <a:t> </a:t>
            </a:r>
            <a:r>
              <a:rPr lang="es-MX" altLang="es-MX" sz="1200" b="1" dirty="0" err="1">
                <a:solidFill>
                  <a:srgbClr val="00B050"/>
                </a:solidFill>
              </a:rPr>
              <a:t>Arg</a:t>
            </a:r>
            <a:r>
              <a:rPr lang="es-MX" altLang="es-MX" sz="1200" b="1" dirty="0">
                <a:solidFill>
                  <a:srgbClr val="00B050"/>
                </a:solidFill>
              </a:rPr>
              <a:t> </a:t>
            </a:r>
            <a:r>
              <a:rPr lang="es-MX" altLang="es-MX" sz="1200" b="1" dirty="0" err="1">
                <a:solidFill>
                  <a:srgbClr val="00B050"/>
                </a:solidFill>
              </a:rPr>
              <a:t>Cir</a:t>
            </a:r>
            <a:r>
              <a:rPr lang="es-MX" altLang="es-MX" sz="1200" b="1" dirty="0">
                <a:solidFill>
                  <a:srgbClr val="00B050"/>
                </a:solidFill>
              </a:rPr>
              <a:t> </a:t>
            </a:r>
            <a:r>
              <a:rPr lang="es-MX" altLang="es-MX" sz="1200" b="1" dirty="0" err="1">
                <a:solidFill>
                  <a:srgbClr val="00B050"/>
                </a:solidFill>
              </a:rPr>
              <a:t>Cardiovasc</a:t>
            </a:r>
            <a:r>
              <a:rPr lang="es-MX" altLang="es-MX" sz="1200" b="1" dirty="0">
                <a:solidFill>
                  <a:srgbClr val="00B050"/>
                </a:solidFill>
              </a:rPr>
              <a:t> </a:t>
            </a:r>
            <a:r>
              <a:rPr lang="es-MX" sz="1200" b="1" dirty="0" smtClean="0">
                <a:solidFill>
                  <a:srgbClr val="00B050"/>
                </a:solidFill>
              </a:rPr>
              <a:t>2012</a:t>
            </a:r>
            <a:r>
              <a:rPr lang="es-MX" sz="1200" b="1" dirty="0">
                <a:solidFill>
                  <a:srgbClr val="00B050"/>
                </a:solidFill>
              </a:rPr>
              <a:t>; 10(3): 148-152</a:t>
            </a:r>
            <a:r>
              <a:rPr lang="es-MX" sz="1200" b="1" dirty="0" smtClean="0">
                <a:solidFill>
                  <a:srgbClr val="00B050"/>
                </a:solidFill>
              </a:rPr>
              <a:t>.</a:t>
            </a:r>
            <a:endParaRPr lang="es-MX" sz="1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2 Marcador de contenido">
            <a:extLst>
              <a:ext uri="{FF2B5EF4-FFF2-40B4-BE49-F238E27FC236}">
                <a16:creationId xmlns="" xmlns:a16="http://schemas.microsoft.com/office/drawing/2014/main" id="{80819537-864A-473C-8256-4C2278FE9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188" y="2781300"/>
            <a:ext cx="4321175" cy="2592388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MX" altLang="es-MX" sz="2000">
                <a:latin typeface="Arial" panose="020B0604020202020204" pitchFamily="34" charset="0"/>
                <a:cs typeface="Arial" panose="020B0604020202020204" pitchFamily="34" charset="0"/>
              </a:rPr>
              <a:t>Aceptada como opción única o combinada con RVM tradicional en casos con anatomía coronaria no favorable, muy sintomáticos y con gran área de miocardio en riesgo.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endParaRPr lang="es-MX" altLang="es-MX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3 Rectángulo">
            <a:extLst>
              <a:ext uri="{FF2B5EF4-FFF2-40B4-BE49-F238E27FC236}">
                <a16:creationId xmlns="" xmlns:a16="http://schemas.microsoft.com/office/drawing/2014/main" id="{293B330E-66F0-441F-AEA2-3F49484A8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5876925"/>
            <a:ext cx="54737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1400" b="1">
                <a:solidFill>
                  <a:srgbClr val="24F907"/>
                </a:solidFill>
              </a:rPr>
              <a:t>Kolh P, et al. </a:t>
            </a:r>
            <a:r>
              <a:rPr lang="en-US" altLang="es-MX" sz="1400" b="1">
                <a:solidFill>
                  <a:srgbClr val="24F907"/>
                </a:solidFill>
              </a:rPr>
              <a:t>The Task Force on Myocardial Revascularization of the ESC and the EACTS. Eur J Cardiothorac Surg 2010; 38: S1-S52</a:t>
            </a:r>
            <a:endParaRPr lang="es-MX" altLang="es-MX" sz="1400" b="1">
              <a:solidFill>
                <a:srgbClr val="24F907"/>
              </a:solidFill>
            </a:endParaRPr>
          </a:p>
        </p:txBody>
      </p:sp>
      <p:pic>
        <p:nvPicPr>
          <p:cNvPr id="39943" name="8 Imagen" descr="DSC00373.JPG">
            <a:extLst>
              <a:ext uri="{FF2B5EF4-FFF2-40B4-BE49-F238E27FC236}">
                <a16:creationId xmlns="" xmlns:a16="http://schemas.microsoft.com/office/drawing/2014/main" id="{894BEFCB-DAC1-4397-8860-311D72749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708275"/>
            <a:ext cx="3625850" cy="27193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4" name="9 Rectángulo">
            <a:extLst>
              <a:ext uri="{FF2B5EF4-FFF2-40B4-BE49-F238E27FC236}">
                <a16:creationId xmlns="" xmlns:a16="http://schemas.microsoft.com/office/drawing/2014/main" id="{11500052-A38F-4F49-BF09-A4E9B0CC5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7538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6ECFF"/>
              </a:buClr>
              <a:buSzPct val="95000"/>
            </a:pPr>
            <a:r>
              <a:rPr lang="es-MX" altLang="es-MX" sz="2400" b="1" dirty="0">
                <a:solidFill>
                  <a:srgbClr val="00B0F0"/>
                </a:solidFill>
              </a:rPr>
              <a:t>Revascularización </a:t>
            </a:r>
            <a:r>
              <a:rPr lang="es-MX" altLang="es-MX" sz="2400" b="1" dirty="0" err="1">
                <a:solidFill>
                  <a:srgbClr val="00B0F0"/>
                </a:solidFill>
              </a:rPr>
              <a:t>transmiocárdica</a:t>
            </a:r>
            <a:r>
              <a:rPr lang="es-MX" altLang="es-MX" sz="2400" b="1" dirty="0">
                <a:solidFill>
                  <a:srgbClr val="00B0F0"/>
                </a:solidFill>
              </a:rPr>
              <a:t> con láser (RTML).</a:t>
            </a:r>
          </a:p>
        </p:txBody>
      </p:sp>
      <p:pic>
        <p:nvPicPr>
          <p:cNvPr id="12" name="Picture 4" descr="F:\LOGOS\LOGO-ANM.bmp">
            <a:extLst>
              <a:ext uri="{FF2B5EF4-FFF2-40B4-BE49-F238E27FC236}">
                <a16:creationId xmlns="" xmlns:a16="http://schemas.microsoft.com/office/drawing/2014/main" id="{8C10206E-B6A4-4D77-B0C9-6396A646A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A471D49F-06F8-4A7D-9A04-82110998C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4" name="8 Imagen" descr="IMG_0313.jpg">
            <a:extLst>
              <a:ext uri="{FF2B5EF4-FFF2-40B4-BE49-F238E27FC236}">
                <a16:creationId xmlns="" xmlns:a16="http://schemas.microsoft.com/office/drawing/2014/main" id="{33B31432-AF49-4EE8-AD39-E1BEEDF713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7">
            <a:extLst>
              <a:ext uri="{FF2B5EF4-FFF2-40B4-BE49-F238E27FC236}">
                <a16:creationId xmlns="" xmlns:a16="http://schemas.microsoft.com/office/drawing/2014/main" id="{3D41F91B-53BE-4AFB-A037-347DCE320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362200"/>
            <a:ext cx="73453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000" b="1"/>
              <a:t>CONSIDERACIONES GENERALES:</a:t>
            </a:r>
          </a:p>
          <a:p>
            <a:pPr eaLnBrk="1" hangingPunct="1"/>
            <a:r>
              <a:rPr lang="es-MX" altLang="es-MX" sz="2000"/>
              <a:t>La ecocardiografía es imprescindible: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MX" altLang="es-MX" sz="2000"/>
              <a:t>Permite valorar la función del VI y descartar complicaciones</a:t>
            </a:r>
          </a:p>
          <a:p>
            <a:pPr eaLnBrk="1" hangingPunct="1"/>
            <a:r>
              <a:rPr lang="es-MX" altLang="es-MX" sz="2000"/>
              <a:t>mecánicas potencialmente mortales que podrían requerir</a:t>
            </a:r>
          </a:p>
          <a:p>
            <a:pPr eaLnBrk="1" hangingPunct="1"/>
            <a:r>
              <a:rPr lang="es-MX" altLang="es-MX" sz="2000"/>
              <a:t>cirugía (insuficiencia mitral aguda secundaria</a:t>
            </a:r>
          </a:p>
          <a:p>
            <a:pPr eaLnBrk="1" hangingPunct="1"/>
            <a:r>
              <a:rPr lang="es-MX" altLang="es-MX" sz="2000"/>
              <a:t>a rotura de músculo papilar, comunicación</a:t>
            </a:r>
          </a:p>
          <a:p>
            <a:pPr eaLnBrk="1" hangingPunct="1"/>
            <a:r>
              <a:rPr lang="es-MX" altLang="es-MX" sz="2000"/>
              <a:t>interventricular, rotura de la pared libre o</a:t>
            </a:r>
          </a:p>
          <a:p>
            <a:pPr eaLnBrk="1" hangingPunct="1"/>
            <a:r>
              <a:rPr lang="es-MX" altLang="es-MX" sz="2000"/>
              <a:t>taponamiento cardiaco). </a:t>
            </a:r>
            <a:endParaRPr lang="es-ES" altLang="es-MX"/>
          </a:p>
        </p:txBody>
      </p:sp>
      <p:sp>
        <p:nvSpPr>
          <p:cNvPr id="6148" name="Rectangle 8">
            <a:extLst>
              <a:ext uri="{FF2B5EF4-FFF2-40B4-BE49-F238E27FC236}">
                <a16:creationId xmlns="" xmlns:a16="http://schemas.microsoft.com/office/drawing/2014/main" id="{10125691-EEB4-4C80-9409-2FECBA4C0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458" y="6351479"/>
            <a:ext cx="51577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1400" b="1" dirty="0" err="1">
                <a:solidFill>
                  <a:srgbClr val="00B050"/>
                </a:solidFill>
              </a:rPr>
              <a:t>Wijns</a:t>
            </a:r>
            <a:r>
              <a:rPr lang="es-MX" altLang="es-MX" sz="1400" b="1" dirty="0">
                <a:solidFill>
                  <a:srgbClr val="00B050"/>
                </a:solidFill>
              </a:rPr>
              <a:t> W y cols. </a:t>
            </a:r>
            <a:r>
              <a:rPr lang="pt-BR" altLang="es-MX" sz="1400" b="1" dirty="0" err="1">
                <a:solidFill>
                  <a:srgbClr val="00B050"/>
                </a:solidFill>
              </a:rPr>
              <a:t>Rev</a:t>
            </a:r>
            <a:r>
              <a:rPr lang="pt-BR" altLang="es-MX" sz="1400" b="1" dirty="0">
                <a:solidFill>
                  <a:srgbClr val="00B050"/>
                </a:solidFill>
              </a:rPr>
              <a:t> </a:t>
            </a:r>
            <a:r>
              <a:rPr lang="pt-BR" altLang="es-MX" sz="1400" b="1" dirty="0" err="1">
                <a:solidFill>
                  <a:srgbClr val="00B050"/>
                </a:solidFill>
              </a:rPr>
              <a:t>Esp</a:t>
            </a:r>
            <a:r>
              <a:rPr lang="pt-BR" altLang="es-MX" sz="1400" b="1" dirty="0">
                <a:solidFill>
                  <a:srgbClr val="00B050"/>
                </a:solidFill>
              </a:rPr>
              <a:t> </a:t>
            </a:r>
            <a:r>
              <a:rPr lang="pt-BR" altLang="es-MX" sz="1400" b="1" dirty="0" err="1">
                <a:solidFill>
                  <a:srgbClr val="00B050"/>
                </a:solidFill>
              </a:rPr>
              <a:t>Cardiol</a:t>
            </a:r>
            <a:r>
              <a:rPr lang="pt-BR" altLang="es-MX" sz="1400" b="1" dirty="0">
                <a:solidFill>
                  <a:srgbClr val="00B050"/>
                </a:solidFill>
              </a:rPr>
              <a:t> 2010; 63(12): 1485. e1-e76</a:t>
            </a:r>
            <a:endParaRPr lang="es-ES" altLang="es-MX" sz="1400" b="1" dirty="0">
              <a:solidFill>
                <a:srgbClr val="00B05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EEBAFB1-CD2E-43DC-A065-1F7C32EF8258}"/>
              </a:ext>
            </a:extLst>
          </p:cNvPr>
          <p:cNvSpPr/>
          <p:nvPr/>
        </p:nvSpPr>
        <p:spPr>
          <a:xfrm>
            <a:off x="1742659" y="1765020"/>
            <a:ext cx="566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COMPLICACIONES MECANICAS DEL IAM </a:t>
            </a:r>
            <a:endParaRPr lang="es-MX" sz="2000" b="1" dirty="0">
              <a:solidFill>
                <a:srgbClr val="00B0F0"/>
              </a:solidFill>
            </a:endParaRPr>
          </a:p>
        </p:txBody>
      </p:sp>
      <p:pic>
        <p:nvPicPr>
          <p:cNvPr id="11" name="Picture 4" descr="F:\LOGOS\LOGO-ANM.bmp">
            <a:extLst>
              <a:ext uri="{FF2B5EF4-FFF2-40B4-BE49-F238E27FC236}">
                <a16:creationId xmlns="" xmlns:a16="http://schemas.microsoft.com/office/drawing/2014/main" id="{291B1309-4FBA-44DA-AB96-8E64E9D69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70192100-34CA-4673-8F9D-F489519DC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3" name="8 Imagen" descr="IMG_0313.jpg">
            <a:extLst>
              <a:ext uri="{FF2B5EF4-FFF2-40B4-BE49-F238E27FC236}">
                <a16:creationId xmlns="" xmlns:a16="http://schemas.microsoft.com/office/drawing/2014/main" id="{436A2916-2D40-4EF4-B0D0-96D6DA1B2B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="" xmlns:a16="http://schemas.microsoft.com/office/drawing/2014/main" id="{0E04DB86-6D11-4FB7-AB6C-97FE4728A5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8888" y="2020888"/>
            <a:ext cx="7291387" cy="3352800"/>
          </a:xfrm>
        </p:spPr>
        <p:txBody>
          <a:bodyPr>
            <a:normAutofit fontScale="92500" lnSpcReduction="10000"/>
          </a:bodyPr>
          <a:lstStyle/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s-MX" sz="2800" b="1" dirty="0">
                <a:solidFill>
                  <a:srgbClr val="00B0F0"/>
                </a:solidFill>
              </a:rPr>
              <a:t>Calidad en Cirugía Cardiaca</a:t>
            </a: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s-MX" sz="2400" dirty="0"/>
              <a:t>Grado en que la actuación resuelve el problema (indicación terapéutica).</a:t>
            </a: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s-MX" sz="2400" dirty="0"/>
              <a:t>Molestias, padecimientos, secuelas o limitaciones derivadas de la actuación.</a:t>
            </a: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s-MX" sz="2400" dirty="0"/>
              <a:t>Tiempo transcurrido hasta la resolución del problema (listas de espera, hospitalización, recursos).</a:t>
            </a: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s-MX" sz="2400" dirty="0"/>
              <a:t>Capacidad del sistema de salud para detectar precozmente un problema de salud y proponer soluciones eficaces</a:t>
            </a: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s-MX" sz="2400" dirty="0"/>
          </a:p>
        </p:txBody>
      </p:sp>
      <p:sp>
        <p:nvSpPr>
          <p:cNvPr id="16388" name="Rectangle 4">
            <a:extLst>
              <a:ext uri="{FF2B5EF4-FFF2-40B4-BE49-F238E27FC236}">
                <a16:creationId xmlns="" xmlns:a16="http://schemas.microsoft.com/office/drawing/2014/main" id="{BE23F7FB-4526-4522-9310-786569F0D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5949950"/>
            <a:ext cx="58658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MX" sz="1400" b="1" dirty="0">
                <a:solidFill>
                  <a:srgbClr val="00B050"/>
                </a:solidFill>
              </a:rPr>
              <a:t>Otero E, Otero M. Capítulo 3 Calidad en cirugía cardiaca. Otero E, </a:t>
            </a:r>
            <a:r>
              <a:rPr lang="es-MX" altLang="es-MX" sz="1400" b="1" dirty="0" err="1">
                <a:solidFill>
                  <a:srgbClr val="00B050"/>
                </a:solidFill>
              </a:rPr>
              <a:t>Rufilanchas</a:t>
            </a:r>
            <a:r>
              <a:rPr lang="es-MX" altLang="es-MX" sz="1400" b="1" dirty="0">
                <a:solidFill>
                  <a:srgbClr val="00B050"/>
                </a:solidFill>
              </a:rPr>
              <a:t> JJ, </a:t>
            </a:r>
            <a:r>
              <a:rPr lang="es-MX" altLang="es-MX" sz="1400" b="1" dirty="0" err="1">
                <a:solidFill>
                  <a:srgbClr val="00B050"/>
                </a:solidFill>
              </a:rPr>
              <a:t>Belda</a:t>
            </a:r>
            <a:r>
              <a:rPr lang="es-MX" altLang="es-MX" sz="1400" b="1" dirty="0">
                <a:solidFill>
                  <a:srgbClr val="00B050"/>
                </a:solidFill>
              </a:rPr>
              <a:t> FJ eds. Riesgo y complicaciones en cirugía cardiaca. 2004, pp. 29-38.</a:t>
            </a:r>
            <a:endParaRPr lang="en-US" altLang="es-MX" sz="1400" b="1" dirty="0">
              <a:solidFill>
                <a:srgbClr val="00B050"/>
              </a:solidFill>
            </a:endParaRPr>
          </a:p>
        </p:txBody>
      </p:sp>
      <p:pic>
        <p:nvPicPr>
          <p:cNvPr id="9" name="Picture 4" descr="F:\LOGOS\LOGO-ANM.bmp">
            <a:extLst>
              <a:ext uri="{FF2B5EF4-FFF2-40B4-BE49-F238E27FC236}">
                <a16:creationId xmlns="" xmlns:a16="http://schemas.microsoft.com/office/drawing/2014/main" id="{7D696D52-B2C4-48D1-ADCD-86E8EBF52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5A748112-49F8-46BD-83B4-EA05B7805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1" name="8 Imagen" descr="IMG_0313.jpg">
            <a:extLst>
              <a:ext uri="{FF2B5EF4-FFF2-40B4-BE49-F238E27FC236}">
                <a16:creationId xmlns="" xmlns:a16="http://schemas.microsoft.com/office/drawing/2014/main" id="{8066AD3F-D3C9-4E1F-BD7E-5E7482E932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7">
            <a:extLst>
              <a:ext uri="{FF2B5EF4-FFF2-40B4-BE49-F238E27FC236}">
                <a16:creationId xmlns="" xmlns:a16="http://schemas.microsoft.com/office/drawing/2014/main" id="{7C8AD9B1-69B9-4181-B3EE-0DD612AFC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795253"/>
            <a:ext cx="73453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000" b="1" dirty="0">
                <a:solidFill>
                  <a:srgbClr val="0070C0"/>
                </a:solidFill>
              </a:rPr>
              <a:t>CONSIDERACIONES GENERALES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MX" altLang="es-MX" sz="2000" dirty="0"/>
              <a:t>La historia natural de estas entidades se caracteriza por un rápido deterioro del paciente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MX" altLang="es-MX" sz="2000" dirty="0"/>
              <a:t> El tratamiento médico aislado se asocia a una mortalidad cercana al 100%.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MX" altLang="es-MX" sz="2000" dirty="0"/>
              <a:t>La ruptura de la pared libre requiere un rápido diagnóstico y la colocación de un drenaje pericárdico.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MX" altLang="es-MX" sz="2000" dirty="0"/>
              <a:t>Idealmente realizar en el mismo tiempo el cierre del defecto y</a:t>
            </a:r>
          </a:p>
          <a:p>
            <a:pPr eaLnBrk="1" hangingPunct="1"/>
            <a:r>
              <a:rPr lang="es-MX" altLang="es-MX" sz="2000" dirty="0"/>
              <a:t> la revascularización.</a:t>
            </a:r>
          </a:p>
        </p:txBody>
      </p:sp>
      <p:sp>
        <p:nvSpPr>
          <p:cNvPr id="7172" name="Rectangle 8">
            <a:extLst>
              <a:ext uri="{FF2B5EF4-FFF2-40B4-BE49-F238E27FC236}">
                <a16:creationId xmlns="" xmlns:a16="http://schemas.microsoft.com/office/drawing/2014/main" id="{B00F58C0-CC43-4B6E-9CC5-5263DBDD8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8974" y="6414061"/>
            <a:ext cx="51577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1400" b="1" dirty="0" err="1">
                <a:solidFill>
                  <a:srgbClr val="00B050"/>
                </a:solidFill>
              </a:rPr>
              <a:t>Wijns</a:t>
            </a:r>
            <a:r>
              <a:rPr lang="es-MX" altLang="es-MX" sz="1400" b="1" dirty="0">
                <a:solidFill>
                  <a:srgbClr val="00B050"/>
                </a:solidFill>
              </a:rPr>
              <a:t> W y cols. </a:t>
            </a:r>
            <a:r>
              <a:rPr lang="pt-BR" altLang="es-MX" sz="1400" b="1" dirty="0" err="1">
                <a:solidFill>
                  <a:srgbClr val="00B050"/>
                </a:solidFill>
              </a:rPr>
              <a:t>Rev</a:t>
            </a:r>
            <a:r>
              <a:rPr lang="pt-BR" altLang="es-MX" sz="1400" b="1" dirty="0">
                <a:solidFill>
                  <a:srgbClr val="00B050"/>
                </a:solidFill>
              </a:rPr>
              <a:t> </a:t>
            </a:r>
            <a:r>
              <a:rPr lang="pt-BR" altLang="es-MX" sz="1400" b="1" dirty="0" err="1">
                <a:solidFill>
                  <a:srgbClr val="00B050"/>
                </a:solidFill>
              </a:rPr>
              <a:t>Esp</a:t>
            </a:r>
            <a:r>
              <a:rPr lang="pt-BR" altLang="es-MX" sz="1400" b="1" dirty="0">
                <a:solidFill>
                  <a:srgbClr val="00B050"/>
                </a:solidFill>
              </a:rPr>
              <a:t> </a:t>
            </a:r>
            <a:r>
              <a:rPr lang="pt-BR" altLang="es-MX" sz="1400" b="1" dirty="0" err="1">
                <a:solidFill>
                  <a:srgbClr val="00B050"/>
                </a:solidFill>
              </a:rPr>
              <a:t>Cardiol</a:t>
            </a:r>
            <a:r>
              <a:rPr lang="pt-BR" altLang="es-MX" sz="1400" b="1" dirty="0">
                <a:solidFill>
                  <a:srgbClr val="00B050"/>
                </a:solidFill>
              </a:rPr>
              <a:t> 2010; 63(12): 1485. e1-e76</a:t>
            </a:r>
            <a:endParaRPr lang="es-ES" altLang="es-MX" sz="1400" b="1" dirty="0">
              <a:solidFill>
                <a:srgbClr val="00B050"/>
              </a:solidFill>
            </a:endParaRPr>
          </a:p>
        </p:txBody>
      </p:sp>
      <p:pic>
        <p:nvPicPr>
          <p:cNvPr id="7175" name="Picture 7" descr="D:\RMHM 2\RVM\DSC00065.JPG">
            <a:extLst>
              <a:ext uri="{FF2B5EF4-FFF2-40B4-BE49-F238E27FC236}">
                <a16:creationId xmlns="" xmlns:a16="http://schemas.microsoft.com/office/drawing/2014/main" id="{FC40ADFB-1A0C-49FB-9440-A042892F9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9" r="24953" b="11646"/>
          <a:stretch>
            <a:fillRect/>
          </a:stretch>
        </p:blipFill>
        <p:spPr bwMode="auto">
          <a:xfrm>
            <a:off x="4810538" y="4491795"/>
            <a:ext cx="22320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F:\LOGOS\LOGO-ANM.bmp">
            <a:extLst>
              <a:ext uri="{FF2B5EF4-FFF2-40B4-BE49-F238E27FC236}">
                <a16:creationId xmlns="" xmlns:a16="http://schemas.microsoft.com/office/drawing/2014/main" id="{6EDA984F-B2C5-456C-87F8-15651B853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FB8E61B5-3DF0-4EE8-B50F-029D7D932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3" name="8 Imagen" descr="IMG_0313.jpg">
            <a:extLst>
              <a:ext uri="{FF2B5EF4-FFF2-40B4-BE49-F238E27FC236}">
                <a16:creationId xmlns="" xmlns:a16="http://schemas.microsoft.com/office/drawing/2014/main" id="{1E11E94E-4826-4E72-BDB5-20235E195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>
            <a:extLst>
              <a:ext uri="{FF2B5EF4-FFF2-40B4-BE49-F238E27FC236}">
                <a16:creationId xmlns="" xmlns:a16="http://schemas.microsoft.com/office/drawing/2014/main" id="{6E27FA0F-6B14-4754-BE0A-97F8B5A0F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108200"/>
            <a:ext cx="6049963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400" b="1" dirty="0">
                <a:solidFill>
                  <a:srgbClr val="0070C0"/>
                </a:solidFill>
              </a:rPr>
              <a:t>TÉCNICA:</a:t>
            </a:r>
            <a:endParaRPr lang="es-ES" altLang="es-MX" sz="2400" b="1" dirty="0">
              <a:solidFill>
                <a:srgbClr val="0070C0"/>
              </a:solidFill>
            </a:endParaRPr>
          </a:p>
          <a:p>
            <a:pPr eaLnBrk="1" hangingPunct="1"/>
            <a:r>
              <a:rPr lang="es-MX" altLang="es-MX" dirty="0"/>
              <a:t> </a:t>
            </a:r>
          </a:p>
          <a:p>
            <a:pPr eaLnBrk="1" hangingPunct="1"/>
            <a:r>
              <a:rPr lang="es-MX" altLang="es-MX" dirty="0"/>
              <a:t>- </a:t>
            </a:r>
            <a:r>
              <a:rPr lang="es-MX" altLang="es-MX" b="1" dirty="0" err="1"/>
              <a:t>Esternotomía</a:t>
            </a:r>
            <a:r>
              <a:rPr lang="es-MX" altLang="es-MX" b="1" dirty="0"/>
              <a:t> media con el apoyo de DCP, hipotermia   moderada (25°C).</a:t>
            </a:r>
          </a:p>
          <a:p>
            <a:pPr eaLnBrk="1" hangingPunct="1"/>
            <a:r>
              <a:rPr lang="es-MX" altLang="es-MX" b="1" dirty="0"/>
              <a:t>- Paro </a:t>
            </a:r>
            <a:r>
              <a:rPr lang="es-MX" altLang="es-MX" b="1" dirty="0" err="1"/>
              <a:t>cardioplégico</a:t>
            </a:r>
            <a:r>
              <a:rPr lang="es-MX" altLang="es-MX" b="1" dirty="0"/>
              <a:t> inducido con solución cristaloide a 4°C.</a:t>
            </a:r>
          </a:p>
          <a:p>
            <a:pPr eaLnBrk="1" hangingPunct="1">
              <a:buFontTx/>
              <a:buChar char="-"/>
            </a:pPr>
            <a:r>
              <a:rPr lang="es-MX" altLang="es-MX" b="1" dirty="0"/>
              <a:t>Anastomosis distales de los puentes </a:t>
            </a:r>
            <a:r>
              <a:rPr lang="es-MX" altLang="es-MX" b="1" dirty="0" err="1"/>
              <a:t>aorto</a:t>
            </a:r>
            <a:r>
              <a:rPr lang="es-MX" altLang="es-MX" b="1" dirty="0"/>
              <a:t>-coronarios en los vasos afectados con diámetro ≥ 1 </a:t>
            </a:r>
            <a:r>
              <a:rPr lang="es-MX" altLang="es-MX" b="1" dirty="0" err="1"/>
              <a:t>mm.</a:t>
            </a:r>
            <a:r>
              <a:rPr lang="es-MX" altLang="es-MX" b="1" dirty="0"/>
              <a:t> </a:t>
            </a:r>
          </a:p>
          <a:p>
            <a:pPr eaLnBrk="1" hangingPunct="1">
              <a:buFontTx/>
              <a:buChar char="-"/>
            </a:pPr>
            <a:r>
              <a:rPr lang="es-MX" altLang="es-MX" b="1" dirty="0"/>
              <a:t>Procedimiento correctivo de la complicación mecánica.</a:t>
            </a:r>
          </a:p>
          <a:p>
            <a:pPr eaLnBrk="1" hangingPunct="1">
              <a:buFontTx/>
              <a:buChar char="-"/>
            </a:pPr>
            <a:r>
              <a:rPr lang="es-MX" altLang="es-MX" b="1" dirty="0"/>
              <a:t>Anastomosis proximales de los puentes </a:t>
            </a:r>
            <a:r>
              <a:rPr lang="es-MX" altLang="es-MX" b="1" dirty="0" err="1"/>
              <a:t>aorto</a:t>
            </a:r>
            <a:r>
              <a:rPr lang="es-MX" altLang="es-MX" b="1" dirty="0"/>
              <a:t>-coronarios.</a:t>
            </a:r>
          </a:p>
          <a:p>
            <a:pPr eaLnBrk="1" hangingPunct="1">
              <a:buFontTx/>
              <a:buChar char="-"/>
            </a:pPr>
            <a:r>
              <a:rPr lang="es-MX" altLang="es-MX" b="1" dirty="0"/>
              <a:t>Retiro de la DCP.</a:t>
            </a:r>
          </a:p>
          <a:p>
            <a:pPr eaLnBrk="1" hangingPunct="1">
              <a:buFontTx/>
              <a:buChar char="-"/>
            </a:pPr>
            <a:endParaRPr lang="es-MX" altLang="es-MX" b="1" dirty="0"/>
          </a:p>
        </p:txBody>
      </p:sp>
      <p:pic>
        <p:nvPicPr>
          <p:cNvPr id="8196" name="Picture 6" descr="DSC00057">
            <a:extLst>
              <a:ext uri="{FF2B5EF4-FFF2-40B4-BE49-F238E27FC236}">
                <a16:creationId xmlns="" xmlns:a16="http://schemas.microsoft.com/office/drawing/2014/main" id="{C8A03F22-7E44-4A33-81F8-449DC1614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3748088"/>
            <a:ext cx="2743200" cy="20574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Rectangle 7">
            <a:extLst>
              <a:ext uri="{FF2B5EF4-FFF2-40B4-BE49-F238E27FC236}">
                <a16:creationId xmlns="" xmlns:a16="http://schemas.microsoft.com/office/drawing/2014/main" id="{422F46DE-CA25-4C91-8647-969F655A5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6883" y="6373120"/>
            <a:ext cx="41921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1400" b="1" dirty="0">
                <a:solidFill>
                  <a:srgbClr val="00B050"/>
                </a:solidFill>
              </a:rPr>
              <a:t>Careaga G y cols. </a:t>
            </a:r>
            <a:r>
              <a:rPr lang="es-MX" altLang="es-MX" sz="1400" b="1" dirty="0" err="1">
                <a:solidFill>
                  <a:srgbClr val="00B050"/>
                </a:solidFill>
              </a:rPr>
              <a:t>Rev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Mex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Card</a:t>
            </a:r>
            <a:r>
              <a:rPr lang="es-MX" altLang="es-MX" sz="1400" b="1" dirty="0">
                <a:solidFill>
                  <a:srgbClr val="00B050"/>
                </a:solidFill>
              </a:rPr>
              <a:t> 2006; 17:88-91</a:t>
            </a:r>
          </a:p>
        </p:txBody>
      </p:sp>
      <p:pic>
        <p:nvPicPr>
          <p:cNvPr id="11" name="Picture 4" descr="F:\LOGOS\LOGO-ANM.bmp">
            <a:extLst>
              <a:ext uri="{FF2B5EF4-FFF2-40B4-BE49-F238E27FC236}">
                <a16:creationId xmlns="" xmlns:a16="http://schemas.microsoft.com/office/drawing/2014/main" id="{9B5A0D01-FAF3-484E-81D4-D98F0D800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81286015-6E11-4EDE-A69B-DEB6F73B1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3" name="8 Imagen" descr="IMG_0313.jpg">
            <a:extLst>
              <a:ext uri="{FF2B5EF4-FFF2-40B4-BE49-F238E27FC236}">
                <a16:creationId xmlns="" xmlns:a16="http://schemas.microsoft.com/office/drawing/2014/main" id="{2292F634-42B0-4E5B-9955-FE46D51776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7">
            <a:extLst>
              <a:ext uri="{FF2B5EF4-FFF2-40B4-BE49-F238E27FC236}">
                <a16:creationId xmlns="" xmlns:a16="http://schemas.microsoft.com/office/drawing/2014/main" id="{1881A5D7-FA3C-4D29-B529-3C6CB55A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598981"/>
            <a:ext cx="59055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000" b="1" dirty="0">
                <a:solidFill>
                  <a:srgbClr val="0070C0"/>
                </a:solidFill>
              </a:rPr>
              <a:t>RUPTURA DE TABIQUE INTERVENTRICULAR </a:t>
            </a:r>
          </a:p>
          <a:p>
            <a:pPr eaLnBrk="1" hangingPunct="1"/>
            <a:endParaRPr lang="es-MX" altLang="es-MX" sz="20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MX" altLang="es-MX" sz="2000" dirty="0"/>
              <a:t>La incidencia de la comunicación interventricular tras el IAM es del 0,2%.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MX" altLang="es-MX" sz="2000" dirty="0"/>
              <a:t>Una vez diagnosticada: tratamiento intensivo para estabilizar 6-24 h y hacer </a:t>
            </a:r>
            <a:r>
              <a:rPr lang="es-MX" altLang="es-MX" sz="2000" dirty="0" err="1"/>
              <a:t>coronariografía</a:t>
            </a:r>
            <a:endParaRPr lang="es-MX" altLang="es-MX" sz="2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MX" altLang="es-MX" sz="2000" dirty="0"/>
              <a:t>Cuando a pesar de la utilización del BIAC persiste deterioro </a:t>
            </a:r>
            <a:r>
              <a:rPr lang="es-MX" altLang="es-MX" sz="2000" dirty="0" err="1"/>
              <a:t>hemodinámico,la</a:t>
            </a:r>
            <a:r>
              <a:rPr lang="es-MX" altLang="es-MX" sz="2000" dirty="0"/>
              <a:t> cirugía debe realizarse a la mayor brevedad</a:t>
            </a:r>
            <a:r>
              <a:rPr lang="es-MX" altLang="es-MX" sz="2000" dirty="0" smtClean="0"/>
              <a:t>.</a:t>
            </a:r>
          </a:p>
          <a:p>
            <a:pPr eaLnBrk="1" hangingPunct="1"/>
            <a:endParaRPr lang="es-MX" altLang="es-MX" sz="20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MX" sz="2000" dirty="0">
                <a:latin typeface="Arial" charset="0"/>
                <a:cs typeface="Arial" charset="0"/>
              </a:rPr>
              <a:t>96 </a:t>
            </a:r>
            <a:r>
              <a:rPr lang="es-MX" sz="2000" dirty="0" err="1">
                <a:latin typeface="Arial" charset="0"/>
                <a:cs typeface="Arial" charset="0"/>
              </a:rPr>
              <a:t>ptes</a:t>
            </a:r>
            <a:r>
              <a:rPr lang="es-MX" sz="2000" dirty="0">
                <a:latin typeface="Arial" charset="0"/>
                <a:cs typeface="Arial" charset="0"/>
              </a:rPr>
              <a:t> sometidos a cirugía de urgencia pos IAM:5 CIV (5.2%) con dos defunciones.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MX" altLang="es-MX" sz="2000" dirty="0"/>
          </a:p>
        </p:txBody>
      </p:sp>
      <p:sp>
        <p:nvSpPr>
          <p:cNvPr id="9220" name="6 Rectángulo">
            <a:extLst>
              <a:ext uri="{FF2B5EF4-FFF2-40B4-BE49-F238E27FC236}">
                <a16:creationId xmlns="" xmlns:a16="http://schemas.microsoft.com/office/drawing/2014/main" id="{179EA274-F6C3-416F-BC7B-82FD02F94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403" y="5976245"/>
            <a:ext cx="538334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1400" b="1" dirty="0" err="1">
                <a:solidFill>
                  <a:srgbClr val="00B050"/>
                </a:solidFill>
              </a:rPr>
              <a:t>Weiss</a:t>
            </a:r>
            <a:r>
              <a:rPr lang="es-MX" altLang="es-MX" sz="1400" b="1" dirty="0">
                <a:solidFill>
                  <a:srgbClr val="00B050"/>
                </a:solidFill>
              </a:rPr>
              <a:t> ES y </a:t>
            </a:r>
            <a:r>
              <a:rPr lang="es-MX" altLang="es-MX" sz="1400" b="1" dirty="0" err="1">
                <a:solidFill>
                  <a:srgbClr val="00B050"/>
                </a:solidFill>
              </a:rPr>
              <a:t>cols</a:t>
            </a:r>
            <a:r>
              <a:rPr lang="en-US" altLang="es-MX" sz="1400" b="1" dirty="0">
                <a:solidFill>
                  <a:srgbClr val="00B050"/>
                </a:solidFill>
              </a:rPr>
              <a:t>. </a:t>
            </a:r>
            <a:r>
              <a:rPr lang="es-MX" altLang="es-MX" sz="1400" b="1" dirty="0">
                <a:solidFill>
                  <a:srgbClr val="00B050"/>
                </a:solidFill>
              </a:rPr>
              <a:t>J </a:t>
            </a:r>
            <a:r>
              <a:rPr lang="es-MX" altLang="es-MX" sz="1400" b="1" dirty="0" err="1">
                <a:solidFill>
                  <a:srgbClr val="00B050"/>
                </a:solidFill>
              </a:rPr>
              <a:t>Thorac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Cardiovasc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Surg</a:t>
            </a:r>
            <a:r>
              <a:rPr lang="es-MX" altLang="es-MX" sz="1400" b="1" dirty="0">
                <a:solidFill>
                  <a:srgbClr val="00B050"/>
                </a:solidFill>
              </a:rPr>
              <a:t>. 2008;135:503-11.</a:t>
            </a:r>
          </a:p>
          <a:p>
            <a:pPr eaLnBrk="1" hangingPunct="1"/>
            <a:r>
              <a:rPr lang="es-MX" altLang="es-MX" sz="1400" b="1" dirty="0" err="1">
                <a:solidFill>
                  <a:srgbClr val="00B050"/>
                </a:solidFill>
              </a:rPr>
              <a:t>Pretre</a:t>
            </a:r>
            <a:r>
              <a:rPr lang="es-MX" altLang="es-MX" sz="1400" b="1" dirty="0">
                <a:solidFill>
                  <a:srgbClr val="00B050"/>
                </a:solidFill>
              </a:rPr>
              <a:t> R y cols. Ann </a:t>
            </a:r>
            <a:r>
              <a:rPr lang="es-MX" altLang="es-MX" sz="1400" b="1" dirty="0" err="1">
                <a:solidFill>
                  <a:srgbClr val="00B050"/>
                </a:solidFill>
              </a:rPr>
              <a:t>Thorac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Surg</a:t>
            </a:r>
            <a:r>
              <a:rPr lang="es-MX" altLang="es-MX" sz="1400" b="1" dirty="0">
                <a:solidFill>
                  <a:srgbClr val="00B050"/>
                </a:solidFill>
              </a:rPr>
              <a:t> 2000; 69: 51</a:t>
            </a:r>
            <a:r>
              <a:rPr lang="es-MX" altLang="es-MX" sz="1400" b="1" dirty="0" smtClean="0">
                <a:solidFill>
                  <a:srgbClr val="00B050"/>
                </a:solidFill>
              </a:rPr>
              <a:t>.</a:t>
            </a:r>
          </a:p>
          <a:p>
            <a:pPr eaLnBrk="1" hangingPunct="1"/>
            <a:r>
              <a:rPr lang="es-MX" altLang="es-MX" sz="1400" b="1" dirty="0">
                <a:solidFill>
                  <a:srgbClr val="00B050"/>
                </a:solidFill>
              </a:rPr>
              <a:t>Careaga-Reyna G y cols. </a:t>
            </a:r>
            <a:r>
              <a:rPr lang="es-MX" altLang="es-MX" sz="1400" b="1" dirty="0" err="1">
                <a:solidFill>
                  <a:srgbClr val="00B050"/>
                </a:solidFill>
              </a:rPr>
              <a:t>Cir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Ciruj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smtClean="0">
                <a:solidFill>
                  <a:srgbClr val="00B050"/>
                </a:solidFill>
              </a:rPr>
              <a:t>2006;74:315-320</a:t>
            </a:r>
            <a:endParaRPr lang="es-MX" altLang="es-MX" sz="1400" b="1" dirty="0">
              <a:solidFill>
                <a:srgbClr val="00B050"/>
              </a:solidFill>
            </a:endParaRPr>
          </a:p>
        </p:txBody>
      </p:sp>
      <p:pic>
        <p:nvPicPr>
          <p:cNvPr id="9223" name="Picture 5" descr="D:\RMHM 2\Medicina extracorpórea\Medicina extracorpórea 001.jpg">
            <a:extLst>
              <a:ext uri="{FF2B5EF4-FFF2-40B4-BE49-F238E27FC236}">
                <a16:creationId xmlns="" xmlns:a16="http://schemas.microsoft.com/office/drawing/2014/main" id="{8A82C46D-292F-4F19-B9C1-FD17DC0A5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1" t="16635" b="1665"/>
          <a:stretch>
            <a:fillRect/>
          </a:stretch>
        </p:blipFill>
        <p:spPr bwMode="auto">
          <a:xfrm>
            <a:off x="6338887" y="2159777"/>
            <a:ext cx="2220913" cy="155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F:\LOGOS\LOGO-ANM.bmp">
            <a:extLst>
              <a:ext uri="{FF2B5EF4-FFF2-40B4-BE49-F238E27FC236}">
                <a16:creationId xmlns="" xmlns:a16="http://schemas.microsoft.com/office/drawing/2014/main" id="{91253596-3E74-424B-BAF3-7975C2443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A66E3456-9535-4405-BEF2-DDC99A28D8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3" name="8 Imagen" descr="IMG_0313.jpg">
            <a:extLst>
              <a:ext uri="{FF2B5EF4-FFF2-40B4-BE49-F238E27FC236}">
                <a16:creationId xmlns="" xmlns:a16="http://schemas.microsoft.com/office/drawing/2014/main" id="{88C0EBA1-1BD2-4EE3-8BDC-E28E781CB5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  <p:pic>
        <p:nvPicPr>
          <p:cNvPr id="9" name="6 Imagen" descr="CIV-POSIAM-1.jpg">
            <a:extLst>
              <a:ext uri="{FF2B5EF4-FFF2-40B4-BE49-F238E27FC236}">
                <a16:creationId xmlns="" xmlns:a16="http://schemas.microsoft.com/office/drawing/2014/main" id="{9C59512C-FCB0-4C4F-BB2F-4E6B14EFAD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" t="6531" r="53355"/>
          <a:stretch>
            <a:fillRect/>
          </a:stretch>
        </p:blipFill>
        <p:spPr bwMode="auto">
          <a:xfrm>
            <a:off x="5692247" y="4284132"/>
            <a:ext cx="1330780" cy="128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7 Imagen" descr="CIV-POSIAM-1.jpg">
            <a:extLst>
              <a:ext uri="{FF2B5EF4-FFF2-40B4-BE49-F238E27FC236}">
                <a16:creationId xmlns="" xmlns:a16="http://schemas.microsoft.com/office/drawing/2014/main" id="{82062CE3-1DAD-4227-BE5C-DD2301642F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9" t="6531" r="4105" b="11974"/>
          <a:stretch>
            <a:fillRect/>
          </a:stretch>
        </p:blipFill>
        <p:spPr bwMode="auto">
          <a:xfrm>
            <a:off x="7262276" y="4292605"/>
            <a:ext cx="1622057" cy="128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7">
            <a:extLst>
              <a:ext uri="{FF2B5EF4-FFF2-40B4-BE49-F238E27FC236}">
                <a16:creationId xmlns="" xmlns:a16="http://schemas.microsoft.com/office/drawing/2014/main" id="{81B466FC-51F8-4F81-B9FF-61CC549C6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957556"/>
            <a:ext cx="532923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000" b="1" dirty="0">
                <a:solidFill>
                  <a:srgbClr val="0070C0"/>
                </a:solidFill>
              </a:rPr>
              <a:t>INSUFICIENCIA MITRAL ISQUEMICA</a:t>
            </a:r>
          </a:p>
          <a:p>
            <a:pPr eaLnBrk="1" hangingPunct="1"/>
            <a:endParaRPr lang="es-MX" altLang="es-MX" sz="20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MX" altLang="es-MX" sz="2000" dirty="0"/>
              <a:t>La insuficiencia mitral aguda debida a la rotura del músculo papilar produce EAP.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MX" altLang="es-MX" sz="2000" dirty="0"/>
              <a:t>Se debe tratar inmediatamente con cirugía.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MX" altLang="es-MX" sz="2000" dirty="0"/>
              <a:t>Se recomienda la realización de </a:t>
            </a:r>
            <a:r>
              <a:rPr lang="es-MX" altLang="es-MX" sz="2000" dirty="0" err="1"/>
              <a:t>coronariografía</a:t>
            </a:r>
            <a:r>
              <a:rPr lang="es-MX" altLang="es-MX" sz="2000" dirty="0"/>
              <a:t> preoperatoria siempre que sea posible.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MX" altLang="es-MX" sz="2000" dirty="0"/>
              <a:t>La revascularización completa, además de la corrección </a:t>
            </a:r>
            <a:r>
              <a:rPr lang="es-MX" altLang="es-MX" sz="2000" dirty="0" smtClean="0"/>
              <a:t>del defecto </a:t>
            </a:r>
            <a:r>
              <a:rPr lang="es-MX" altLang="es-MX" sz="2000" dirty="0"/>
              <a:t>mecánico, mejora los resultados clínicos.</a:t>
            </a:r>
          </a:p>
        </p:txBody>
      </p:sp>
      <p:sp>
        <p:nvSpPr>
          <p:cNvPr id="11268" name="6 Rectángulo">
            <a:extLst>
              <a:ext uri="{FF2B5EF4-FFF2-40B4-BE49-F238E27FC236}">
                <a16:creationId xmlns="" xmlns:a16="http://schemas.microsoft.com/office/drawing/2014/main" id="{D8CA1F1E-C887-45DD-A4DD-83034E782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106" y="6363473"/>
            <a:ext cx="5193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1400" b="1" dirty="0" err="1">
                <a:solidFill>
                  <a:srgbClr val="00B050"/>
                </a:solidFill>
              </a:rPr>
              <a:t>Wijns</a:t>
            </a:r>
            <a:r>
              <a:rPr lang="es-MX" altLang="es-MX" sz="1400" b="1" dirty="0">
                <a:solidFill>
                  <a:srgbClr val="00B050"/>
                </a:solidFill>
              </a:rPr>
              <a:t> W y cols. </a:t>
            </a:r>
            <a:r>
              <a:rPr lang="pt-BR" altLang="es-MX" sz="1400" b="1" dirty="0" err="1">
                <a:solidFill>
                  <a:srgbClr val="00B050"/>
                </a:solidFill>
              </a:rPr>
              <a:t>Rev</a:t>
            </a:r>
            <a:r>
              <a:rPr lang="pt-BR" altLang="es-MX" sz="1400" b="1" dirty="0">
                <a:solidFill>
                  <a:srgbClr val="00B050"/>
                </a:solidFill>
              </a:rPr>
              <a:t> </a:t>
            </a:r>
            <a:r>
              <a:rPr lang="pt-BR" altLang="es-MX" sz="1400" b="1" dirty="0" err="1">
                <a:solidFill>
                  <a:srgbClr val="00B050"/>
                </a:solidFill>
              </a:rPr>
              <a:t>Esp</a:t>
            </a:r>
            <a:r>
              <a:rPr lang="pt-BR" altLang="es-MX" sz="1400" b="1" dirty="0">
                <a:solidFill>
                  <a:srgbClr val="00B050"/>
                </a:solidFill>
              </a:rPr>
              <a:t> </a:t>
            </a:r>
            <a:r>
              <a:rPr lang="pt-BR" altLang="es-MX" sz="1400" b="1" dirty="0" err="1">
                <a:solidFill>
                  <a:srgbClr val="00B050"/>
                </a:solidFill>
              </a:rPr>
              <a:t>Cardiol</a:t>
            </a:r>
            <a:r>
              <a:rPr lang="pt-BR" altLang="es-MX" sz="1400" b="1" dirty="0">
                <a:solidFill>
                  <a:srgbClr val="00B050"/>
                </a:solidFill>
              </a:rPr>
              <a:t> 2010; 63(12): 1485. e1-e76</a:t>
            </a:r>
            <a:r>
              <a:rPr lang="es-MX" altLang="es-MX" sz="1400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11271" name="Picture 3" descr="D:\RMHM\CIV Post-IAM\DSC01837.JPG">
            <a:extLst>
              <a:ext uri="{FF2B5EF4-FFF2-40B4-BE49-F238E27FC236}">
                <a16:creationId xmlns="" xmlns:a16="http://schemas.microsoft.com/office/drawing/2014/main" id="{B95FA109-22B5-462F-8878-2EB40CD7F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3141663"/>
            <a:ext cx="24955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F:\LOGOS\LOGO-ANM.bmp">
            <a:extLst>
              <a:ext uri="{FF2B5EF4-FFF2-40B4-BE49-F238E27FC236}">
                <a16:creationId xmlns="" xmlns:a16="http://schemas.microsoft.com/office/drawing/2014/main" id="{FBACBF95-C18E-4A82-A050-DB8934FD7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57ACA303-E077-4496-85F5-020836E00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3" name="8 Imagen" descr="IMG_0313.jpg">
            <a:extLst>
              <a:ext uri="{FF2B5EF4-FFF2-40B4-BE49-F238E27FC236}">
                <a16:creationId xmlns="" xmlns:a16="http://schemas.microsoft.com/office/drawing/2014/main" id="{DC473DD7-4285-4D04-8255-757966E779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>
            <a:extLst>
              <a:ext uri="{FF2B5EF4-FFF2-40B4-BE49-F238E27FC236}">
                <a16:creationId xmlns="" xmlns:a16="http://schemas.microsoft.com/office/drawing/2014/main" id="{3623E3D9-0CBD-4524-9D47-DB0E56F76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916113"/>
            <a:ext cx="63373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000" b="1" dirty="0">
                <a:solidFill>
                  <a:srgbClr val="0070C0"/>
                </a:solidFill>
              </a:rPr>
              <a:t>INSUFICIENCIA  MITRAL ISQUEMICA</a:t>
            </a:r>
          </a:p>
          <a:p>
            <a:pPr eaLnBrk="1" hangingPunct="1"/>
            <a:endParaRPr lang="es-MX" altLang="es-MX" sz="2000" b="1" dirty="0"/>
          </a:p>
          <a:p>
            <a:pPr eaLnBrk="1" hangingPunct="1"/>
            <a:r>
              <a:rPr lang="es-MX" altLang="es-MX" sz="2000" dirty="0"/>
              <a:t>El mecanismo exacto de la insuficiencia es poco claro:</a:t>
            </a:r>
          </a:p>
          <a:p>
            <a:pPr eaLnBrk="1" hangingPunct="1"/>
            <a:endParaRPr lang="es-MX" altLang="es-MX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MX" altLang="es-MX" sz="2000" dirty="0"/>
              <a:t>Cambios en el anillo valvular.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s-MX" altLang="es-MX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MX" altLang="es-MX" sz="2000" dirty="0"/>
              <a:t>Cambios en los ápices de las valvas.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s-MX" altLang="es-MX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MX" altLang="es-MX" sz="2000" dirty="0"/>
              <a:t>Morfología esférica del VI.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s-MX" altLang="es-MX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MX" altLang="es-MX" sz="2000" dirty="0"/>
              <a:t>Deterioro en la función ventricular.</a:t>
            </a:r>
          </a:p>
        </p:txBody>
      </p:sp>
      <p:sp>
        <p:nvSpPr>
          <p:cNvPr id="13316" name="Rectangle 6">
            <a:extLst>
              <a:ext uri="{FF2B5EF4-FFF2-40B4-BE49-F238E27FC236}">
                <a16:creationId xmlns="" xmlns:a16="http://schemas.microsoft.com/office/drawing/2014/main" id="{32C47EDB-1E5F-4981-BBBE-85FC8355A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9331" y="5954735"/>
            <a:ext cx="46544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MX" sz="1400" b="1" dirty="0">
                <a:solidFill>
                  <a:srgbClr val="00B050"/>
                </a:solidFill>
              </a:rPr>
              <a:t>Dion R. J Heart Dis 1993; 2:536-543.</a:t>
            </a:r>
          </a:p>
          <a:p>
            <a:pPr eaLnBrk="1" hangingPunct="1"/>
            <a:r>
              <a:rPr lang="en-US" altLang="es-MX" sz="1400" b="1" dirty="0" err="1">
                <a:solidFill>
                  <a:srgbClr val="00B050"/>
                </a:solidFill>
              </a:rPr>
              <a:t>Yiu</a:t>
            </a:r>
            <a:r>
              <a:rPr lang="en-US" altLang="es-MX" sz="1400" b="1" dirty="0">
                <a:solidFill>
                  <a:srgbClr val="00B050"/>
                </a:solidFill>
              </a:rPr>
              <a:t> SF y cols. Circulation 2000; 102: 1400-1406.</a:t>
            </a:r>
          </a:p>
          <a:p>
            <a:pPr eaLnBrk="1" hangingPunct="1"/>
            <a:r>
              <a:rPr lang="en-US" altLang="es-MX" sz="1400" b="1" dirty="0">
                <a:solidFill>
                  <a:srgbClr val="00B050"/>
                </a:solidFill>
              </a:rPr>
              <a:t>Nielsen SL y cols. J Heart Valve Dis 1999; 8: 551-564</a:t>
            </a:r>
            <a:r>
              <a:rPr lang="en-US" altLang="es-MX" sz="1600" b="1" dirty="0">
                <a:solidFill>
                  <a:srgbClr val="00B0F0"/>
                </a:solidFill>
              </a:rPr>
              <a:t>.</a:t>
            </a:r>
            <a:endParaRPr lang="es-ES" altLang="es-MX" sz="1600" b="1" dirty="0">
              <a:solidFill>
                <a:srgbClr val="00B0F0"/>
              </a:solidFill>
            </a:endParaRPr>
          </a:p>
        </p:txBody>
      </p:sp>
      <p:pic>
        <p:nvPicPr>
          <p:cNvPr id="10" name="Picture 4" descr="F:\LOGOS\LOGO-ANM.bmp">
            <a:extLst>
              <a:ext uri="{FF2B5EF4-FFF2-40B4-BE49-F238E27FC236}">
                <a16:creationId xmlns="" xmlns:a16="http://schemas.microsoft.com/office/drawing/2014/main" id="{4263EEFB-D8DB-4064-89DE-3386A506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1CF7BA23-4EDB-422C-92D4-E913D7DCB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2" name="8 Imagen" descr="IMG_0313.jpg">
            <a:extLst>
              <a:ext uri="{FF2B5EF4-FFF2-40B4-BE49-F238E27FC236}">
                <a16:creationId xmlns="" xmlns:a16="http://schemas.microsoft.com/office/drawing/2014/main" id="{85871387-A04E-4827-899B-CC0CFA38CC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>
            <a:extLst>
              <a:ext uri="{FF2B5EF4-FFF2-40B4-BE49-F238E27FC236}">
                <a16:creationId xmlns="" xmlns:a16="http://schemas.microsoft.com/office/drawing/2014/main" id="{399EC973-36FA-494C-99D3-5D983D58C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338388"/>
            <a:ext cx="8532812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400" b="1" dirty="0">
                <a:solidFill>
                  <a:srgbClr val="0070C0"/>
                </a:solidFill>
              </a:rPr>
              <a:t>INSUFICIENCIA MITRAL ISQUEMICA</a:t>
            </a:r>
          </a:p>
          <a:p>
            <a:pPr eaLnBrk="1" hangingPunct="1"/>
            <a:endParaRPr lang="es-MX" altLang="es-MX" sz="2400" b="1" dirty="0"/>
          </a:p>
          <a:p>
            <a:pPr eaLnBrk="1" hangingPunct="1"/>
            <a:r>
              <a:rPr lang="es-MX" altLang="es-MX" dirty="0"/>
              <a:t>-24 pacientes (10 mujeres y 14 varones).</a:t>
            </a:r>
          </a:p>
          <a:p>
            <a:pPr eaLnBrk="1" hangingPunct="1"/>
            <a:r>
              <a:rPr lang="es-MX" altLang="es-MX" dirty="0"/>
              <a:t> </a:t>
            </a:r>
          </a:p>
          <a:p>
            <a:pPr eaLnBrk="1" hangingPunct="1"/>
            <a:r>
              <a:rPr lang="es-MX" altLang="es-MX" dirty="0"/>
              <a:t>-Edad promedio: 68.9 ± 8.56 años (rango de 53-84 años). </a:t>
            </a:r>
          </a:p>
          <a:p>
            <a:pPr eaLnBrk="1" hangingPunct="1"/>
            <a:endParaRPr lang="es-MX" altLang="es-MX" dirty="0"/>
          </a:p>
          <a:p>
            <a:pPr eaLnBrk="1" hangingPunct="1"/>
            <a:r>
              <a:rPr lang="es-MX" altLang="es-MX" dirty="0"/>
              <a:t>-Diecisiete pacientes tenían antecedentes de tabaquismo y 22  eran diabéticos.</a:t>
            </a:r>
          </a:p>
          <a:p>
            <a:pPr eaLnBrk="1" hangingPunct="1"/>
            <a:endParaRPr lang="es-ES" altLang="es-MX" dirty="0"/>
          </a:p>
          <a:p>
            <a:pPr eaLnBrk="1" hangingPunct="1"/>
            <a:r>
              <a:rPr lang="es-MX" altLang="es-MX" dirty="0"/>
              <a:t>-Nueve pacientes la insuficiencia mitral se catalogó como moderada y en 15 como severa. </a:t>
            </a:r>
          </a:p>
          <a:p>
            <a:pPr eaLnBrk="1" hangingPunct="1"/>
            <a:endParaRPr lang="es-MX" altLang="es-MX" dirty="0"/>
          </a:p>
          <a:p>
            <a:pPr eaLnBrk="1" hangingPunct="1"/>
            <a:r>
              <a:rPr lang="es-MX" altLang="es-MX" dirty="0"/>
              <a:t>-La fracción de expulsión preoperatoria fue de 55.8 ± 12.7% (rango de 35 a 80%).</a:t>
            </a:r>
          </a:p>
        </p:txBody>
      </p:sp>
      <p:sp>
        <p:nvSpPr>
          <p:cNvPr id="15364" name="Rectangle 6">
            <a:extLst>
              <a:ext uri="{FF2B5EF4-FFF2-40B4-BE49-F238E27FC236}">
                <a16:creationId xmlns="" xmlns:a16="http://schemas.microsoft.com/office/drawing/2014/main" id="{535EB9B8-D6C7-4958-A614-6689FD5DB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1271" y="6398878"/>
            <a:ext cx="41921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1400" b="1" dirty="0">
                <a:solidFill>
                  <a:srgbClr val="00B050"/>
                </a:solidFill>
              </a:rPr>
              <a:t>Careaga G y cols. </a:t>
            </a:r>
            <a:r>
              <a:rPr lang="es-MX" altLang="es-MX" sz="1400" b="1" dirty="0" err="1">
                <a:solidFill>
                  <a:srgbClr val="00B050"/>
                </a:solidFill>
              </a:rPr>
              <a:t>Rev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Mex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Card</a:t>
            </a:r>
            <a:r>
              <a:rPr lang="es-MX" altLang="es-MX" sz="1400" b="1" dirty="0">
                <a:solidFill>
                  <a:srgbClr val="00B050"/>
                </a:solidFill>
              </a:rPr>
              <a:t> 2006; 17:88-91</a:t>
            </a:r>
          </a:p>
        </p:txBody>
      </p:sp>
      <p:pic>
        <p:nvPicPr>
          <p:cNvPr id="10" name="Picture 4" descr="F:\LOGOS\LOGO-ANM.bmp">
            <a:extLst>
              <a:ext uri="{FF2B5EF4-FFF2-40B4-BE49-F238E27FC236}">
                <a16:creationId xmlns="" xmlns:a16="http://schemas.microsoft.com/office/drawing/2014/main" id="{2F610F8F-6364-4061-AEC8-F0FAC4607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18CC2CD5-20CB-4C0E-8A2D-505B9AB20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2" name="8 Imagen" descr="IMG_0313.jpg">
            <a:extLst>
              <a:ext uri="{FF2B5EF4-FFF2-40B4-BE49-F238E27FC236}">
                <a16:creationId xmlns="" xmlns:a16="http://schemas.microsoft.com/office/drawing/2014/main" id="{6E8236F8-B4AB-44FF-BBEF-86BEE9186D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>
            <a:extLst>
              <a:ext uri="{FF2B5EF4-FFF2-40B4-BE49-F238E27FC236}">
                <a16:creationId xmlns="" xmlns:a16="http://schemas.microsoft.com/office/drawing/2014/main" id="{42FFF9DA-20E1-45CD-8633-303A45A59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166818"/>
            <a:ext cx="853256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400" b="1" dirty="0">
                <a:solidFill>
                  <a:srgbClr val="0070C0"/>
                </a:solidFill>
              </a:rPr>
              <a:t>INSUFICIENCIA MITRAL ISQUEMICA.</a:t>
            </a:r>
          </a:p>
          <a:p>
            <a:pPr eaLnBrk="1" hangingPunct="1"/>
            <a:endParaRPr lang="es-MX" altLang="es-MX" dirty="0"/>
          </a:p>
          <a:p>
            <a:pPr eaLnBrk="1" hangingPunct="1"/>
            <a:r>
              <a:rPr lang="es-MX" altLang="es-MX" dirty="0"/>
              <a:t>- </a:t>
            </a:r>
            <a:r>
              <a:rPr lang="es-MX" altLang="es-MX" b="1" dirty="0"/>
              <a:t>Procedimiento sobre la válvula mitral a través de una </a:t>
            </a:r>
            <a:r>
              <a:rPr lang="es-MX" altLang="es-MX" b="1" dirty="0" err="1"/>
              <a:t>auriculotomía</a:t>
            </a:r>
            <a:r>
              <a:rPr lang="es-MX" altLang="es-MX" b="1" dirty="0"/>
              <a:t> </a:t>
            </a:r>
            <a:r>
              <a:rPr lang="es-MX" altLang="es-MX" b="1" dirty="0" smtClean="0"/>
              <a:t>izq.</a:t>
            </a:r>
            <a:endParaRPr lang="es-MX" altLang="es-MX" b="1" dirty="0"/>
          </a:p>
          <a:p>
            <a:pPr eaLnBrk="1" hangingPunct="1"/>
            <a:endParaRPr lang="es-MX" altLang="es-MX" b="1" dirty="0"/>
          </a:p>
          <a:p>
            <a:pPr eaLnBrk="1" hangingPunct="1">
              <a:buFontTx/>
              <a:buChar char="-"/>
            </a:pPr>
            <a:r>
              <a:rPr lang="es-MX" altLang="es-MX" b="1" dirty="0"/>
              <a:t> I</a:t>
            </a:r>
            <a:r>
              <a:rPr lang="es-MX" altLang="es-MX" b="1" dirty="0" smtClean="0"/>
              <a:t>squemia </a:t>
            </a:r>
            <a:r>
              <a:rPr lang="es-MX" altLang="es-MX" b="1" dirty="0"/>
              <a:t>miocárdica: 82± 29 minutos (rango 44 a 160 min), y de DCP: 120 ± 40.5 minutos (rango 41 a 200 min). </a:t>
            </a:r>
          </a:p>
          <a:p>
            <a:pPr eaLnBrk="1" hangingPunct="1">
              <a:buFontTx/>
              <a:buChar char="-"/>
            </a:pPr>
            <a:endParaRPr lang="es-MX" altLang="es-MX" b="1" dirty="0"/>
          </a:p>
        </p:txBody>
      </p:sp>
      <p:sp>
        <p:nvSpPr>
          <p:cNvPr id="17412" name="Rectangle 7">
            <a:extLst>
              <a:ext uri="{FF2B5EF4-FFF2-40B4-BE49-F238E27FC236}">
                <a16:creationId xmlns="" xmlns:a16="http://schemas.microsoft.com/office/drawing/2014/main" id="{0421E875-FF00-454F-8B02-023D7E632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004" y="6373120"/>
            <a:ext cx="41921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1400" b="1" dirty="0">
                <a:solidFill>
                  <a:srgbClr val="00B050"/>
                </a:solidFill>
              </a:rPr>
              <a:t>Careaga G y cols. </a:t>
            </a:r>
            <a:r>
              <a:rPr lang="es-MX" altLang="es-MX" sz="1400" b="1" dirty="0" err="1">
                <a:solidFill>
                  <a:srgbClr val="00B050"/>
                </a:solidFill>
              </a:rPr>
              <a:t>Rev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Mex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Card</a:t>
            </a:r>
            <a:r>
              <a:rPr lang="es-MX" altLang="es-MX" sz="1400" b="1" dirty="0">
                <a:solidFill>
                  <a:srgbClr val="00B050"/>
                </a:solidFill>
              </a:rPr>
              <a:t> 2006; 17:88-91</a:t>
            </a:r>
          </a:p>
        </p:txBody>
      </p:sp>
      <p:pic>
        <p:nvPicPr>
          <p:cNvPr id="10" name="Picture 4" descr="F:\LOGOS\LOGO-ANM.bmp">
            <a:extLst>
              <a:ext uri="{FF2B5EF4-FFF2-40B4-BE49-F238E27FC236}">
                <a16:creationId xmlns="" xmlns:a16="http://schemas.microsoft.com/office/drawing/2014/main" id="{505919DE-9681-44F0-A4D6-DC0CE1DE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46A35EC9-E13C-42EE-B537-31B147F033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2" name="8 Imagen" descr="IMG_0313.jpg">
            <a:extLst>
              <a:ext uri="{FF2B5EF4-FFF2-40B4-BE49-F238E27FC236}">
                <a16:creationId xmlns="" xmlns:a16="http://schemas.microsoft.com/office/drawing/2014/main" id="{A56FBFBB-1E1A-4016-9888-F7263E2965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  <p:graphicFrame>
        <p:nvGraphicFramePr>
          <p:cNvPr id="7" name="Group 58">
            <a:extLst>
              <a:ext uri="{FF2B5EF4-FFF2-40B4-BE49-F238E27FC236}">
                <a16:creationId xmlns="" xmlns:a16="http://schemas.microsoft.com/office/drawing/2014/main" id="{10E67913-88A7-40CC-9BE8-B0CDFD4C0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10068"/>
              </p:ext>
            </p:extLst>
          </p:nvPr>
        </p:nvGraphicFramePr>
        <p:xfrm>
          <a:off x="395288" y="4476877"/>
          <a:ext cx="8424862" cy="1798320"/>
        </p:xfrm>
        <a:graphic>
          <a:graphicData uri="http://schemas.openxmlformats.org/drawingml/2006/table">
            <a:tbl>
              <a:tblPr/>
              <a:tblGrid>
                <a:gridCol w="38846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17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24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Número de puentes </a:t>
                      </a: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aorto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-coronarios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Sustitución valvular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Plastía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valvular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">
            <a:extLst>
              <a:ext uri="{FF2B5EF4-FFF2-40B4-BE49-F238E27FC236}">
                <a16:creationId xmlns="" xmlns:a16="http://schemas.microsoft.com/office/drawing/2014/main" id="{DA9C2B7E-46AC-429E-BC3D-A84CE7D1D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916113"/>
            <a:ext cx="82089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400" b="1" dirty="0">
                <a:solidFill>
                  <a:srgbClr val="0070C0"/>
                </a:solidFill>
              </a:rPr>
              <a:t>INSUFICIENCIA MITRAL ISQUEMICA</a:t>
            </a:r>
          </a:p>
          <a:p>
            <a:pPr eaLnBrk="1" hangingPunct="1"/>
            <a:endParaRPr lang="es-MX" altLang="es-MX" sz="2400" b="1" dirty="0"/>
          </a:p>
          <a:p>
            <a:pPr eaLnBrk="1" hangingPunct="1"/>
            <a:r>
              <a:rPr lang="es-MX" altLang="es-MX" sz="2400" b="1" dirty="0"/>
              <a:t>Complicaciones:</a:t>
            </a:r>
          </a:p>
          <a:p>
            <a:pPr eaLnBrk="1" hangingPunct="1"/>
            <a:r>
              <a:rPr lang="es-MX" altLang="es-MX" dirty="0"/>
              <a:t>-8 pacientes. </a:t>
            </a:r>
          </a:p>
          <a:p>
            <a:pPr eaLnBrk="1" hangingPunct="1"/>
            <a:r>
              <a:rPr lang="es-MX" altLang="es-MX" dirty="0"/>
              <a:t>Predominaron las complicaciones de tipo respiratorio seguidas del infarto </a:t>
            </a:r>
            <a:r>
              <a:rPr lang="es-MX" altLang="es-MX" dirty="0" err="1"/>
              <a:t>perioperatorio</a:t>
            </a:r>
            <a:r>
              <a:rPr lang="es-MX" altLang="es-MX" dirty="0"/>
              <a:t>, las arritmias y un evento neurológico asociado a falla renal y arritmias que causaron la muerte. </a:t>
            </a:r>
          </a:p>
          <a:p>
            <a:pPr eaLnBrk="1" hangingPunct="1"/>
            <a:endParaRPr lang="es-MX" altLang="es-MX" dirty="0"/>
          </a:p>
          <a:p>
            <a:pPr eaLnBrk="1" hangingPunct="1"/>
            <a:r>
              <a:rPr lang="es-MX" altLang="es-MX" dirty="0"/>
              <a:t>-Dos defunciones ocurrieron por falla </a:t>
            </a:r>
            <a:r>
              <a:rPr lang="es-MX" altLang="es-MX" dirty="0" err="1"/>
              <a:t>multiorgánica</a:t>
            </a:r>
            <a:r>
              <a:rPr lang="es-MX" altLang="es-MX" dirty="0"/>
              <a:t> en pacientes de género femenino en </a:t>
            </a:r>
            <a:r>
              <a:rPr lang="es-MX" altLang="es-MX" dirty="0" err="1"/>
              <a:t>Forrester</a:t>
            </a:r>
            <a:r>
              <a:rPr lang="es-MX" altLang="es-MX" dirty="0"/>
              <a:t> IV, catalogadas en la clasificación de </a:t>
            </a:r>
            <a:r>
              <a:rPr lang="es-MX" altLang="es-MX" dirty="0" err="1"/>
              <a:t>Parsonet</a:t>
            </a:r>
            <a:r>
              <a:rPr lang="es-MX" altLang="es-MX" dirty="0"/>
              <a:t> como de alto riesgo una de ellas y alto riesgo extremo la otra paciente.</a:t>
            </a:r>
          </a:p>
        </p:txBody>
      </p:sp>
      <p:sp>
        <p:nvSpPr>
          <p:cNvPr id="19460" name="Rectangle 6">
            <a:extLst>
              <a:ext uri="{FF2B5EF4-FFF2-40B4-BE49-F238E27FC236}">
                <a16:creationId xmlns="" xmlns:a16="http://schemas.microsoft.com/office/drawing/2014/main" id="{08C41F14-469F-4214-936E-B9A4BF334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131" y="6402388"/>
            <a:ext cx="41424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1400" b="1" dirty="0">
                <a:solidFill>
                  <a:srgbClr val="00B050"/>
                </a:solidFill>
              </a:rPr>
              <a:t>Careaga G y </a:t>
            </a:r>
            <a:r>
              <a:rPr lang="es-MX" altLang="es-MX" sz="1400" b="1" dirty="0" err="1">
                <a:solidFill>
                  <a:srgbClr val="00B050"/>
                </a:solidFill>
              </a:rPr>
              <a:t>cols.Rev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Mex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Card</a:t>
            </a:r>
            <a:r>
              <a:rPr lang="es-MX" altLang="es-MX" sz="1400" b="1" dirty="0">
                <a:solidFill>
                  <a:srgbClr val="00B050"/>
                </a:solidFill>
              </a:rPr>
              <a:t> 2006; 17:88-91</a:t>
            </a:r>
          </a:p>
        </p:txBody>
      </p:sp>
      <p:pic>
        <p:nvPicPr>
          <p:cNvPr id="9" name="Picture 4" descr="F:\LOGOS\LOGO-ANM.bmp">
            <a:extLst>
              <a:ext uri="{FF2B5EF4-FFF2-40B4-BE49-F238E27FC236}">
                <a16:creationId xmlns="" xmlns:a16="http://schemas.microsoft.com/office/drawing/2014/main" id="{00617347-3323-42C9-AE5E-A85C2A83A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28B64C8B-CDC2-4A93-B3EF-9BAC731264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2" name="8 Imagen" descr="IMG_0313.jpg">
            <a:extLst>
              <a:ext uri="{FF2B5EF4-FFF2-40B4-BE49-F238E27FC236}">
                <a16:creationId xmlns="" xmlns:a16="http://schemas.microsoft.com/office/drawing/2014/main" id="{73F64B59-9CA6-4193-8F87-31D92C9603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Cirugía Mitral 013">
            <a:extLst>
              <a:ext uri="{FF2B5EF4-FFF2-40B4-BE49-F238E27FC236}">
                <a16:creationId xmlns="" xmlns:a16="http://schemas.microsoft.com/office/drawing/2014/main" id="{D4343915-192B-48F8-8481-8B886703C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20938"/>
            <a:ext cx="3168650" cy="237648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5">
            <a:extLst>
              <a:ext uri="{FF2B5EF4-FFF2-40B4-BE49-F238E27FC236}">
                <a16:creationId xmlns="" xmlns:a16="http://schemas.microsoft.com/office/drawing/2014/main" id="{1F754AAE-C395-4088-B1FF-A11AC9F37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300288"/>
            <a:ext cx="547211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400" b="1" dirty="0">
                <a:solidFill>
                  <a:srgbClr val="0070C0"/>
                </a:solidFill>
              </a:rPr>
              <a:t>INSUFICIENCIA MITRAL ISQUEMICA</a:t>
            </a:r>
          </a:p>
          <a:p>
            <a:pPr eaLnBrk="1" hangingPunct="1"/>
            <a:endParaRPr lang="es-MX" altLang="es-MX" sz="24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MX" altLang="es-MX" dirty="0"/>
              <a:t>La </a:t>
            </a:r>
            <a:r>
              <a:rPr lang="es-MX" altLang="es-MX" dirty="0" err="1"/>
              <a:t>plastía</a:t>
            </a:r>
            <a:r>
              <a:rPr lang="es-MX" altLang="es-MX" dirty="0"/>
              <a:t> mitral aparentemente ofrece mejor resultado que la sustitución valvular.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MX" altLang="es-MX" dirty="0"/>
              <a:t>Hay diversos métodos de reconstrucción y por tanto los resultados no pueden  equipararse.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MX" altLang="es-MX" dirty="0"/>
              <a:t>Ante esta controversia, en nuestro medio predomina la sustitución mitral por una prótesis valvular.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MX" altLang="es-MX" dirty="0"/>
              <a:t>En nuestro medio el reemplazo valvular con la RVM  es un procedimiento factible, seguro y eficaz.</a:t>
            </a:r>
          </a:p>
        </p:txBody>
      </p:sp>
      <p:sp>
        <p:nvSpPr>
          <p:cNvPr id="20485" name="Rectangle 6">
            <a:extLst>
              <a:ext uri="{FF2B5EF4-FFF2-40B4-BE49-F238E27FC236}">
                <a16:creationId xmlns="" xmlns:a16="http://schemas.microsoft.com/office/drawing/2014/main" id="{7F5EE2F9-6CC8-4750-946B-249323C28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36" y="6203281"/>
            <a:ext cx="41424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1400" b="1" dirty="0" err="1">
                <a:solidFill>
                  <a:srgbClr val="00B050"/>
                </a:solidFill>
              </a:rPr>
              <a:t>Dion</a:t>
            </a:r>
            <a:r>
              <a:rPr lang="es-MX" altLang="es-MX" sz="1400" b="1" dirty="0">
                <a:solidFill>
                  <a:srgbClr val="00B050"/>
                </a:solidFill>
              </a:rPr>
              <a:t> R. J </a:t>
            </a:r>
            <a:r>
              <a:rPr lang="es-MX" altLang="es-MX" sz="1400" b="1" dirty="0" err="1">
                <a:solidFill>
                  <a:srgbClr val="00B050"/>
                </a:solidFill>
              </a:rPr>
              <a:t>Heart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Dis</a:t>
            </a:r>
            <a:r>
              <a:rPr lang="es-MX" altLang="es-MX" sz="1400" b="1" dirty="0">
                <a:solidFill>
                  <a:srgbClr val="00B050"/>
                </a:solidFill>
              </a:rPr>
              <a:t> 1993; 2: 536-543.</a:t>
            </a:r>
          </a:p>
          <a:p>
            <a:pPr eaLnBrk="1" hangingPunct="1"/>
            <a:r>
              <a:rPr lang="es-MX" altLang="es-MX" sz="1400" b="1" dirty="0">
                <a:solidFill>
                  <a:srgbClr val="00B050"/>
                </a:solidFill>
              </a:rPr>
              <a:t>Careaga G y </a:t>
            </a:r>
            <a:r>
              <a:rPr lang="es-MX" altLang="es-MX" sz="1400" b="1" dirty="0" err="1">
                <a:solidFill>
                  <a:srgbClr val="00B050"/>
                </a:solidFill>
              </a:rPr>
              <a:t>cols.Rev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Mex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Card</a:t>
            </a:r>
            <a:r>
              <a:rPr lang="es-MX" altLang="es-MX" sz="1400" b="1" dirty="0">
                <a:solidFill>
                  <a:srgbClr val="00B050"/>
                </a:solidFill>
              </a:rPr>
              <a:t> 2006; 17:88-91</a:t>
            </a:r>
          </a:p>
        </p:txBody>
      </p:sp>
      <p:pic>
        <p:nvPicPr>
          <p:cNvPr id="11" name="Picture 4" descr="F:\LOGOS\LOGO-ANM.bmp">
            <a:extLst>
              <a:ext uri="{FF2B5EF4-FFF2-40B4-BE49-F238E27FC236}">
                <a16:creationId xmlns="" xmlns:a16="http://schemas.microsoft.com/office/drawing/2014/main" id="{3DD427FD-738A-418B-87A5-882DD7225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D6356E39-8ADC-454E-84B6-DC3BA6CBE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3" name="8 Imagen" descr="IMG_0313.jpg">
            <a:extLst>
              <a:ext uri="{FF2B5EF4-FFF2-40B4-BE49-F238E27FC236}">
                <a16:creationId xmlns="" xmlns:a16="http://schemas.microsoft.com/office/drawing/2014/main" id="{1B33C1E7-D207-4E5D-87C2-4279CE086D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">
            <a:extLst>
              <a:ext uri="{FF2B5EF4-FFF2-40B4-BE49-F238E27FC236}">
                <a16:creationId xmlns="" xmlns:a16="http://schemas.microsoft.com/office/drawing/2014/main" id="{16146DB1-7249-44CC-883E-A503109DE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69" y="1959158"/>
            <a:ext cx="620761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400" b="1" dirty="0">
                <a:solidFill>
                  <a:srgbClr val="0070C0"/>
                </a:solidFill>
              </a:rPr>
              <a:t>ANEURISMAS </a:t>
            </a:r>
            <a:r>
              <a:rPr lang="es-MX" altLang="es-MX" sz="2400" b="1" dirty="0" smtClean="0">
                <a:solidFill>
                  <a:srgbClr val="0070C0"/>
                </a:solidFill>
              </a:rPr>
              <a:t>VENTRICULARES</a:t>
            </a:r>
          </a:p>
          <a:p>
            <a:pPr eaLnBrk="1" hangingPunct="1"/>
            <a:endParaRPr lang="es-MX" altLang="es-MX" sz="2400" b="1" dirty="0"/>
          </a:p>
          <a:p>
            <a:pPr eaLnBrk="1" hangingPunct="1">
              <a:lnSpc>
                <a:spcPct val="80000"/>
              </a:lnSpc>
            </a:pPr>
            <a:r>
              <a:rPr lang="es-MX" altLang="es-MX" sz="2400" dirty="0"/>
              <a:t>Adelgazamiento de la pared.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s-MX" sz="2400" dirty="0"/>
              <a:t>Movimiento paradójico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s-MX" sz="2400" dirty="0"/>
              <a:t>Localización habitual: </a:t>
            </a:r>
            <a:r>
              <a:rPr lang="es-MX" altLang="es-MX" sz="2400" dirty="0" err="1"/>
              <a:t>anterolateral</a:t>
            </a:r>
            <a:r>
              <a:rPr lang="es-MX" altLang="es-MX" sz="2400" dirty="0"/>
              <a:t> y </a:t>
            </a:r>
            <a:r>
              <a:rPr lang="es-MX" altLang="es-MX" sz="2400" dirty="0" err="1"/>
              <a:t>anteroseptal</a:t>
            </a:r>
            <a:r>
              <a:rPr lang="es-MX" altLang="es-MX" sz="24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s-MX" sz="2400" dirty="0"/>
              <a:t>Mortalidad: 3% a 7%.</a:t>
            </a:r>
          </a:p>
          <a:p>
            <a:pPr eaLnBrk="1" hangingPunct="1">
              <a:lnSpc>
                <a:spcPct val="80000"/>
              </a:lnSpc>
            </a:pPr>
            <a:endParaRPr lang="es-MX" altLang="es-MX" sz="2400" dirty="0"/>
          </a:p>
          <a:p>
            <a:pPr eaLnBrk="1" hangingPunct="1">
              <a:lnSpc>
                <a:spcPct val="80000"/>
              </a:lnSpc>
            </a:pPr>
            <a:r>
              <a:rPr lang="es-MX" altLang="es-MX" sz="2400" b="1" dirty="0"/>
              <a:t>Técnicas</a:t>
            </a:r>
            <a:r>
              <a:rPr lang="es-MX" altLang="es-MX" sz="2400" b="1" dirty="0" smtClean="0"/>
              <a:t>:</a:t>
            </a:r>
            <a:endParaRPr lang="es-MX" altLang="es-MX" sz="2400" b="1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MX" altLang="es-MX" sz="2400" dirty="0" err="1"/>
              <a:t>Aneurismectomía</a:t>
            </a:r>
            <a:r>
              <a:rPr lang="es-MX" altLang="es-MX" sz="2400" dirty="0"/>
              <a:t> y cierre.</a:t>
            </a:r>
          </a:p>
          <a:p>
            <a:pPr eaLnBrk="1" hangingPunct="1">
              <a:lnSpc>
                <a:spcPct val="80000"/>
              </a:lnSpc>
            </a:pPr>
            <a:endParaRPr lang="es-MX" altLang="es-MX" sz="24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MX" altLang="es-MX" sz="2400" dirty="0" err="1"/>
              <a:t>Endonaneurismorrafia</a:t>
            </a:r>
            <a:r>
              <a:rPr lang="es-MX" altLang="es-MX" sz="2400" dirty="0"/>
              <a:t> 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="" xmlns:a16="http://schemas.microsoft.com/office/drawing/2014/main" id="{DBD11810-25EB-442E-B5AC-6864F7462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6146800"/>
            <a:ext cx="6337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1400" b="1" dirty="0" err="1">
                <a:solidFill>
                  <a:srgbClr val="00B050"/>
                </a:solidFill>
              </a:rPr>
              <a:t>Gregoric</a:t>
            </a:r>
            <a:r>
              <a:rPr lang="es-MX" altLang="es-MX" sz="1400" b="1" dirty="0">
                <a:solidFill>
                  <a:srgbClr val="00B050"/>
                </a:solidFill>
              </a:rPr>
              <a:t> ID, </a:t>
            </a:r>
            <a:r>
              <a:rPr lang="es-MX" altLang="es-MX" sz="1400" b="1" dirty="0" err="1">
                <a:solidFill>
                  <a:srgbClr val="00B050"/>
                </a:solidFill>
              </a:rPr>
              <a:t>Cooley</a:t>
            </a:r>
            <a:r>
              <a:rPr lang="es-MX" altLang="es-MX" sz="1400" b="1" dirty="0">
                <a:solidFill>
                  <a:srgbClr val="00B050"/>
                </a:solidFill>
              </a:rPr>
              <a:t> DA. En: Yang SC, Cameron DE </a:t>
            </a:r>
            <a:r>
              <a:rPr lang="es-MX" altLang="es-MX" sz="1400" b="1" dirty="0" err="1">
                <a:solidFill>
                  <a:srgbClr val="00B050"/>
                </a:solidFill>
              </a:rPr>
              <a:t>eds.Current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Therapy</a:t>
            </a:r>
            <a:r>
              <a:rPr lang="es-MX" altLang="es-MX" sz="1400" b="1" dirty="0">
                <a:solidFill>
                  <a:srgbClr val="00B050"/>
                </a:solidFill>
              </a:rPr>
              <a:t> in </a:t>
            </a:r>
            <a:r>
              <a:rPr lang="es-MX" altLang="es-MX" sz="1400" b="1" dirty="0" err="1">
                <a:solidFill>
                  <a:srgbClr val="00B050"/>
                </a:solidFill>
              </a:rPr>
              <a:t>Thoracic</a:t>
            </a:r>
            <a:r>
              <a:rPr lang="es-MX" altLang="es-MX" sz="1400" b="1" dirty="0">
                <a:solidFill>
                  <a:srgbClr val="00B050"/>
                </a:solidFill>
              </a:rPr>
              <a:t> and Cardiovascular </a:t>
            </a:r>
            <a:r>
              <a:rPr lang="es-MX" altLang="es-MX" sz="1400" b="1" dirty="0" err="1">
                <a:solidFill>
                  <a:srgbClr val="00B050"/>
                </a:solidFill>
              </a:rPr>
              <a:t>Surgery</a:t>
            </a:r>
            <a:r>
              <a:rPr lang="es-MX" altLang="es-MX" sz="1400" b="1" dirty="0">
                <a:solidFill>
                  <a:srgbClr val="00B050"/>
                </a:solidFill>
              </a:rPr>
              <a:t>. </a:t>
            </a:r>
            <a:r>
              <a:rPr lang="es-MX" altLang="es-MX" sz="1400" b="1" dirty="0" err="1">
                <a:solidFill>
                  <a:srgbClr val="00B050"/>
                </a:solidFill>
              </a:rPr>
              <a:t>Mosby</a:t>
            </a:r>
            <a:r>
              <a:rPr lang="es-MX" altLang="es-MX" sz="1400" b="1" dirty="0">
                <a:solidFill>
                  <a:srgbClr val="00B050"/>
                </a:solidFill>
              </a:rPr>
              <a:t>, 2004, pp. 675-677.</a:t>
            </a:r>
          </a:p>
        </p:txBody>
      </p:sp>
      <p:pic>
        <p:nvPicPr>
          <p:cNvPr id="23559" name="6 Imagen" descr="CIV-POSIAM.jpg">
            <a:extLst>
              <a:ext uri="{FF2B5EF4-FFF2-40B4-BE49-F238E27FC236}">
                <a16:creationId xmlns="" xmlns:a16="http://schemas.microsoft.com/office/drawing/2014/main" id="{9D8A9DC8-B4F1-4DF3-AD4E-5C627F12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985963"/>
            <a:ext cx="14525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9 Imagen" descr="CIV-POSIAM_0001.jpg">
            <a:extLst>
              <a:ext uri="{FF2B5EF4-FFF2-40B4-BE49-F238E27FC236}">
                <a16:creationId xmlns="" xmlns:a16="http://schemas.microsoft.com/office/drawing/2014/main" id="{3270AB9B-A312-4845-8D4C-D14CE6513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52" y="4076700"/>
            <a:ext cx="40020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F:\LOGOS\LOGO-ANM.bmp">
            <a:extLst>
              <a:ext uri="{FF2B5EF4-FFF2-40B4-BE49-F238E27FC236}">
                <a16:creationId xmlns="" xmlns:a16="http://schemas.microsoft.com/office/drawing/2014/main" id="{30D86050-13A2-4FEA-8E69-3DB4A02A9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E0C66F48-8A68-4CD9-AF57-191BC1013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4" name="8 Imagen" descr="IMG_0313.jpg">
            <a:extLst>
              <a:ext uri="{FF2B5EF4-FFF2-40B4-BE49-F238E27FC236}">
                <a16:creationId xmlns="" xmlns:a16="http://schemas.microsoft.com/office/drawing/2014/main" id="{108DF9F6-D67C-43ED-A315-15515E4A42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EC349193-E8A9-4D99-864C-2903BFC64D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68775" y="5711825"/>
            <a:ext cx="4518025" cy="419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MX" altLang="es-MX" sz="1600" b="1">
              <a:solidFill>
                <a:srgbClr val="00FF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MX" altLang="es-MX" sz="1600" b="1">
              <a:solidFill>
                <a:srgbClr val="00FFFF"/>
              </a:solidFill>
            </a:endParaRPr>
          </a:p>
        </p:txBody>
      </p:sp>
      <p:pic>
        <p:nvPicPr>
          <p:cNvPr id="18436" name="Picture 4" descr="DCP1">
            <a:extLst>
              <a:ext uri="{FF2B5EF4-FFF2-40B4-BE49-F238E27FC236}">
                <a16:creationId xmlns="" xmlns:a16="http://schemas.microsoft.com/office/drawing/2014/main" id="{ABE10CEB-04D2-481B-8387-1FF0A6345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733800"/>
            <a:ext cx="3733800" cy="288448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="" xmlns:a16="http://schemas.microsoft.com/office/drawing/2014/main" id="{C2BF6226-8706-4E5D-AF61-C49A5F1A6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3" y="5572125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1200" b="1" dirty="0" err="1">
                <a:solidFill>
                  <a:srgbClr val="00B050"/>
                </a:solidFill>
              </a:rPr>
              <a:t>Phibbs</a:t>
            </a:r>
            <a:r>
              <a:rPr lang="es-MX" altLang="es-MX" sz="1200" b="1" dirty="0">
                <a:solidFill>
                  <a:srgbClr val="00B050"/>
                </a:solidFill>
              </a:rPr>
              <a:t> B. </a:t>
            </a:r>
            <a:r>
              <a:rPr lang="es-MX" altLang="es-MX" sz="1200" b="1" dirty="0" err="1">
                <a:solidFill>
                  <a:srgbClr val="00B050"/>
                </a:solidFill>
              </a:rPr>
              <a:t>The</a:t>
            </a:r>
            <a:r>
              <a:rPr lang="es-MX" altLang="es-MX" sz="1200" b="1" dirty="0">
                <a:solidFill>
                  <a:srgbClr val="00B050"/>
                </a:solidFill>
              </a:rPr>
              <a:t> Human </a:t>
            </a:r>
            <a:r>
              <a:rPr lang="es-MX" altLang="es-MX" sz="1200" b="1" dirty="0" err="1">
                <a:solidFill>
                  <a:srgbClr val="00B050"/>
                </a:solidFill>
              </a:rPr>
              <a:t>Heart</a:t>
            </a:r>
            <a:r>
              <a:rPr lang="es-MX" altLang="es-MX" sz="1200" b="1" dirty="0">
                <a:solidFill>
                  <a:srgbClr val="00B050"/>
                </a:solidFill>
              </a:rPr>
              <a:t>, 1997.</a:t>
            </a:r>
          </a:p>
          <a:p>
            <a:pPr eaLnBrk="1" hangingPunct="1"/>
            <a:r>
              <a:rPr lang="es-MX" altLang="es-MX" sz="1200" b="1" dirty="0">
                <a:solidFill>
                  <a:srgbClr val="00B050"/>
                </a:solidFill>
              </a:rPr>
              <a:t>Careaga G y </a:t>
            </a:r>
            <a:r>
              <a:rPr lang="es-MX" altLang="es-MX" sz="1200" b="1" dirty="0" err="1">
                <a:solidFill>
                  <a:srgbClr val="00B050"/>
                </a:solidFill>
              </a:rPr>
              <a:t>cols</a:t>
            </a:r>
            <a:r>
              <a:rPr lang="es-MX" altLang="es-MX" sz="1200" b="1" dirty="0">
                <a:solidFill>
                  <a:srgbClr val="00B050"/>
                </a:solidFill>
              </a:rPr>
              <a:t>, 2002.</a:t>
            </a:r>
          </a:p>
          <a:p>
            <a:pPr eaLnBrk="1" hangingPunct="1"/>
            <a:r>
              <a:rPr lang="es-MX" altLang="es-MX" sz="1200" b="1" dirty="0" err="1">
                <a:solidFill>
                  <a:srgbClr val="00B050"/>
                </a:solidFill>
              </a:rPr>
              <a:t>Kouchoukos</a:t>
            </a:r>
            <a:r>
              <a:rPr lang="es-MX" altLang="es-MX" sz="1200" b="1" dirty="0">
                <a:solidFill>
                  <a:srgbClr val="00B050"/>
                </a:solidFill>
              </a:rPr>
              <a:t> NT y cols. Eds. </a:t>
            </a:r>
            <a:r>
              <a:rPr lang="es-MX" altLang="es-MX" sz="1200" b="1" dirty="0" err="1">
                <a:solidFill>
                  <a:srgbClr val="00B050"/>
                </a:solidFill>
              </a:rPr>
              <a:t>Kirklin</a:t>
            </a:r>
            <a:r>
              <a:rPr lang="es-MX" altLang="es-MX" sz="1200" b="1" dirty="0">
                <a:solidFill>
                  <a:srgbClr val="00B050"/>
                </a:solidFill>
              </a:rPr>
              <a:t>/</a:t>
            </a:r>
            <a:r>
              <a:rPr lang="es-MX" altLang="es-MX" sz="1200" b="1" dirty="0" err="1">
                <a:solidFill>
                  <a:srgbClr val="00B050"/>
                </a:solidFill>
              </a:rPr>
              <a:t>Barrat</a:t>
            </a:r>
            <a:r>
              <a:rPr lang="es-MX" altLang="es-MX" sz="1200" b="1" dirty="0">
                <a:solidFill>
                  <a:srgbClr val="00B050"/>
                </a:solidFill>
              </a:rPr>
              <a:t>-Boyes </a:t>
            </a:r>
            <a:r>
              <a:rPr lang="es-MX" altLang="es-MX" sz="1200" b="1" dirty="0" err="1">
                <a:solidFill>
                  <a:srgbClr val="00B050"/>
                </a:solidFill>
              </a:rPr>
              <a:t>Cardiac</a:t>
            </a:r>
            <a:r>
              <a:rPr lang="es-MX" altLang="es-MX" sz="1200" b="1" dirty="0">
                <a:solidFill>
                  <a:srgbClr val="00B050"/>
                </a:solidFill>
              </a:rPr>
              <a:t> </a:t>
            </a:r>
            <a:r>
              <a:rPr lang="es-MX" altLang="es-MX" sz="1200" b="1" dirty="0" err="1">
                <a:solidFill>
                  <a:srgbClr val="00B050"/>
                </a:solidFill>
              </a:rPr>
              <a:t>Surgery</a:t>
            </a:r>
            <a:r>
              <a:rPr lang="es-MX" altLang="es-MX" sz="1200" b="1" dirty="0">
                <a:solidFill>
                  <a:srgbClr val="00B050"/>
                </a:solidFill>
              </a:rPr>
              <a:t> 3rd. Ed. </a:t>
            </a:r>
            <a:r>
              <a:rPr lang="es-MX" altLang="es-MX" sz="1200" b="1" dirty="0" err="1">
                <a:solidFill>
                  <a:srgbClr val="00B050"/>
                </a:solidFill>
              </a:rPr>
              <a:t>Chapter</a:t>
            </a:r>
            <a:r>
              <a:rPr lang="es-MX" altLang="es-MX" sz="1200" b="1" dirty="0">
                <a:solidFill>
                  <a:srgbClr val="00B050"/>
                </a:solidFill>
              </a:rPr>
              <a:t> 2. Churchill </a:t>
            </a:r>
            <a:r>
              <a:rPr lang="es-MX" altLang="es-MX" sz="1200" b="1" dirty="0" err="1">
                <a:solidFill>
                  <a:srgbClr val="00B050"/>
                </a:solidFill>
              </a:rPr>
              <a:t>Livingstone</a:t>
            </a:r>
            <a:r>
              <a:rPr lang="es-MX" altLang="es-MX" sz="1200" b="1" dirty="0">
                <a:solidFill>
                  <a:srgbClr val="00B050"/>
                </a:solidFill>
              </a:rPr>
              <a:t> Inc. USA. 2003, pp. 66-130.</a:t>
            </a:r>
            <a:endParaRPr lang="es-ES" altLang="es-MX" sz="1200" b="1" dirty="0">
              <a:solidFill>
                <a:srgbClr val="00B050"/>
              </a:solidFill>
            </a:endParaRPr>
          </a:p>
        </p:txBody>
      </p:sp>
      <p:pic>
        <p:nvPicPr>
          <p:cNvPr id="18438" name="Picture 6" descr="DCP1">
            <a:extLst>
              <a:ext uri="{FF2B5EF4-FFF2-40B4-BE49-F238E27FC236}">
                <a16:creationId xmlns="" xmlns:a16="http://schemas.microsoft.com/office/drawing/2014/main" id="{2638E099-7376-4640-A891-A42224A54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000250"/>
            <a:ext cx="1444625" cy="19812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Medicina extracorpórea 038">
            <a:extLst>
              <a:ext uri="{FF2B5EF4-FFF2-40B4-BE49-F238E27FC236}">
                <a16:creationId xmlns="" xmlns:a16="http://schemas.microsoft.com/office/drawing/2014/main" id="{E825100E-7D57-4BD2-82D0-218382C90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928938"/>
            <a:ext cx="2438400" cy="18288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Medicina extracorpórea 008">
            <a:extLst>
              <a:ext uri="{FF2B5EF4-FFF2-40B4-BE49-F238E27FC236}">
                <a16:creationId xmlns="" xmlns:a16="http://schemas.microsoft.com/office/drawing/2014/main" id="{AA24A4E3-FE40-411A-86F3-9009ADC0F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000250"/>
            <a:ext cx="1447800" cy="10858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LOGOS\LOGO-ANM.bmp">
            <a:extLst>
              <a:ext uri="{FF2B5EF4-FFF2-40B4-BE49-F238E27FC236}">
                <a16:creationId xmlns="" xmlns:a16="http://schemas.microsoft.com/office/drawing/2014/main" id="{5C8B7D06-CC1F-459D-B15C-45C15882F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="" xmlns:a16="http://schemas.microsoft.com/office/drawing/2014/main" id="{34CBD57F-25A0-4431-9C9D-2A0D97F71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5" name="8 Imagen" descr="IMG_0313.jpg">
            <a:extLst>
              <a:ext uri="{FF2B5EF4-FFF2-40B4-BE49-F238E27FC236}">
                <a16:creationId xmlns="" xmlns:a16="http://schemas.microsoft.com/office/drawing/2014/main" id="{EE1C48A0-2D06-4B7E-8C51-3851BD59C6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>
            <a:extLst>
              <a:ext uri="{FF2B5EF4-FFF2-40B4-BE49-F238E27FC236}">
                <a16:creationId xmlns="" xmlns:a16="http://schemas.microsoft.com/office/drawing/2014/main" id="{D8C20219-EF3A-4D94-92FD-72F9B777A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310228"/>
            <a:ext cx="5113338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400" b="1" dirty="0">
                <a:solidFill>
                  <a:schemeClr val="accent1">
                    <a:lumMod val="75000"/>
                  </a:schemeClr>
                </a:solidFill>
              </a:rPr>
              <a:t>RUPTURA CARDIACA</a:t>
            </a:r>
          </a:p>
          <a:p>
            <a:pPr eaLnBrk="1" hangingPunct="1"/>
            <a:endParaRPr lang="es-MX" altLang="es-MX" sz="24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MX" altLang="es-MX" sz="2400" dirty="0"/>
              <a:t>Taponamiento cardiaco.</a:t>
            </a:r>
          </a:p>
          <a:p>
            <a:pPr eaLnBrk="1" hangingPunct="1">
              <a:lnSpc>
                <a:spcPct val="80000"/>
              </a:lnSpc>
            </a:pPr>
            <a:endParaRPr lang="es-MX" altLang="es-MX" sz="2400" b="1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MX" altLang="es-MX" sz="2400" dirty="0"/>
              <a:t>Tratamiento urgente.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s-MX" altLang="es-MX" sz="24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MX" altLang="es-MX" sz="2400" dirty="0"/>
              <a:t>Se ha asociado a </a:t>
            </a:r>
            <a:r>
              <a:rPr lang="es-MX" altLang="es-MX" sz="2400" dirty="0" err="1"/>
              <a:t>trombolisis</a:t>
            </a:r>
            <a:endParaRPr lang="es-MX" altLang="es-MX" sz="2400" dirty="0"/>
          </a:p>
          <a:p>
            <a:pPr eaLnBrk="1" hangingPunct="1">
              <a:lnSpc>
                <a:spcPct val="80000"/>
              </a:lnSpc>
            </a:pPr>
            <a:endParaRPr lang="es-MX" altLang="es-MX" sz="24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MX" altLang="es-MX" sz="2400" dirty="0"/>
              <a:t>Subaguda da oportunidad a tratar quirúrgicamente </a:t>
            </a:r>
          </a:p>
        </p:txBody>
      </p:sp>
      <p:sp>
        <p:nvSpPr>
          <p:cNvPr id="24580" name="Rectangle 6">
            <a:extLst>
              <a:ext uri="{FF2B5EF4-FFF2-40B4-BE49-F238E27FC236}">
                <a16:creationId xmlns="" xmlns:a16="http://schemas.microsoft.com/office/drawing/2014/main" id="{657F7E65-4A10-4AD3-8571-08963A696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715000"/>
            <a:ext cx="6696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1400" b="1" dirty="0" err="1">
                <a:solidFill>
                  <a:srgbClr val="00B050"/>
                </a:solidFill>
              </a:rPr>
              <a:t>Hochman</a:t>
            </a:r>
            <a:r>
              <a:rPr lang="es-MX" altLang="es-MX" sz="1400" b="1" dirty="0">
                <a:solidFill>
                  <a:srgbClr val="00B050"/>
                </a:solidFill>
              </a:rPr>
              <a:t> JS y cols. En: </a:t>
            </a:r>
            <a:r>
              <a:rPr lang="es-MX" altLang="es-MX" sz="1400" b="1" dirty="0" err="1">
                <a:solidFill>
                  <a:srgbClr val="00B050"/>
                </a:solidFill>
              </a:rPr>
              <a:t>Braunwald</a:t>
            </a:r>
            <a:r>
              <a:rPr lang="es-MX" altLang="es-MX" sz="1400" b="1" dirty="0">
                <a:solidFill>
                  <a:srgbClr val="00B050"/>
                </a:solidFill>
              </a:rPr>
              <a:t> E, </a:t>
            </a:r>
            <a:r>
              <a:rPr lang="es-MX" altLang="es-MX" sz="1400" b="1" dirty="0" err="1">
                <a:solidFill>
                  <a:srgbClr val="00B050"/>
                </a:solidFill>
              </a:rPr>
              <a:t>Califf</a:t>
            </a:r>
            <a:r>
              <a:rPr lang="es-MX" altLang="es-MX" sz="1400" b="1" dirty="0">
                <a:solidFill>
                  <a:srgbClr val="00B050"/>
                </a:solidFill>
              </a:rPr>
              <a:t> RM. </a:t>
            </a:r>
            <a:r>
              <a:rPr lang="es-MX" altLang="es-MX" sz="1400" b="1" dirty="0" err="1">
                <a:solidFill>
                  <a:srgbClr val="00B050"/>
                </a:solidFill>
              </a:rPr>
              <a:t>Actue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myocardial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infarction</a:t>
            </a:r>
            <a:r>
              <a:rPr lang="es-MX" altLang="es-MX" sz="1400" b="1" dirty="0">
                <a:solidFill>
                  <a:srgbClr val="00B050"/>
                </a:solidFill>
              </a:rPr>
              <a:t> and </a:t>
            </a:r>
            <a:r>
              <a:rPr lang="es-MX" altLang="es-MX" sz="1400" b="1" dirty="0" err="1">
                <a:solidFill>
                  <a:srgbClr val="00B050"/>
                </a:solidFill>
              </a:rPr>
              <a:t>other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acute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ischemic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syndromes</a:t>
            </a:r>
            <a:r>
              <a:rPr lang="es-MX" altLang="es-MX" sz="1400" b="1" dirty="0">
                <a:solidFill>
                  <a:srgbClr val="00B050"/>
                </a:solidFill>
              </a:rPr>
              <a:t>. CM </a:t>
            </a:r>
            <a:r>
              <a:rPr lang="es-MX" altLang="es-MX" sz="1400" b="1" dirty="0" err="1">
                <a:solidFill>
                  <a:srgbClr val="00B050"/>
                </a:solidFill>
              </a:rPr>
              <a:t>eds</a:t>
            </a:r>
            <a:r>
              <a:rPr lang="es-MX" altLang="es-MX" sz="1400" b="1" dirty="0">
                <a:solidFill>
                  <a:srgbClr val="00B050"/>
                </a:solidFill>
              </a:rPr>
              <a:t>, 2001, pp149-178</a:t>
            </a:r>
          </a:p>
          <a:p>
            <a:pPr eaLnBrk="1" hangingPunct="1"/>
            <a:r>
              <a:rPr lang="es-MX" altLang="es-MX" sz="1400" b="1" dirty="0" err="1">
                <a:solidFill>
                  <a:srgbClr val="00B050"/>
                </a:solidFill>
              </a:rPr>
              <a:t>Renkin</a:t>
            </a:r>
            <a:r>
              <a:rPr lang="es-MX" altLang="es-MX" sz="1400" b="1" dirty="0">
                <a:solidFill>
                  <a:srgbClr val="00B050"/>
                </a:solidFill>
              </a:rPr>
              <a:t> J y cols. J Am </a:t>
            </a:r>
            <a:r>
              <a:rPr lang="es-MX" altLang="es-MX" sz="1400" b="1" dirty="0" err="1">
                <a:solidFill>
                  <a:srgbClr val="00B050"/>
                </a:solidFill>
              </a:rPr>
              <a:t>Coll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Cardiol</a:t>
            </a:r>
            <a:r>
              <a:rPr lang="es-MX" altLang="es-MX" sz="1400" b="1" dirty="0">
                <a:solidFill>
                  <a:srgbClr val="00B050"/>
                </a:solidFill>
              </a:rPr>
              <a:t> 1991; 17: 280-285</a:t>
            </a:r>
          </a:p>
        </p:txBody>
      </p:sp>
      <p:pic>
        <p:nvPicPr>
          <p:cNvPr id="24583" name="8 Imagen" descr="RUPTURA.jpg">
            <a:extLst>
              <a:ext uri="{FF2B5EF4-FFF2-40B4-BE49-F238E27FC236}">
                <a16:creationId xmlns="" xmlns:a16="http://schemas.microsoft.com/office/drawing/2014/main" id="{0EE43BCA-A171-48C1-87D3-8C986CEE0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2781300"/>
            <a:ext cx="322421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:\LOGOS\LOGO-ANM.bmp">
            <a:extLst>
              <a:ext uri="{FF2B5EF4-FFF2-40B4-BE49-F238E27FC236}">
                <a16:creationId xmlns="" xmlns:a16="http://schemas.microsoft.com/office/drawing/2014/main" id="{C403ED0A-9D16-4993-AC5A-29F0F2E63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7468EAEB-B219-401E-8E03-2448ACFE5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1" name="8 Imagen" descr="IMG_0313.jpg">
            <a:extLst>
              <a:ext uri="{FF2B5EF4-FFF2-40B4-BE49-F238E27FC236}">
                <a16:creationId xmlns="" xmlns:a16="http://schemas.microsoft.com/office/drawing/2014/main" id="{9643FDD2-E634-4142-B696-CFEA2E9AB1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>
            <a:extLst>
              <a:ext uri="{FF2B5EF4-FFF2-40B4-BE49-F238E27FC236}">
                <a16:creationId xmlns="" xmlns:a16="http://schemas.microsoft.com/office/drawing/2014/main" id="{D8C20219-EF3A-4D94-92FD-72F9B777A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2457998"/>
            <a:ext cx="8359776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400" b="1" dirty="0" smtClean="0">
                <a:solidFill>
                  <a:schemeClr val="accent1">
                    <a:lumMod val="75000"/>
                  </a:schemeClr>
                </a:solidFill>
              </a:rPr>
              <a:t>ENTRENAMIENTO (GUIAS EUROPEAS PARA RVM) </a:t>
            </a:r>
            <a:endParaRPr lang="es-MX" altLang="es-MX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es-MX" altLang="es-MX" sz="24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MX" altLang="es-MX" sz="2400" dirty="0" smtClean="0"/>
              <a:t>Residentes: ≥ 200 RVM supervisadas (</a:t>
            </a:r>
            <a:r>
              <a:rPr lang="es-MX" altLang="es-MX" sz="2400" dirty="0" err="1" smtClean="0"/>
              <a:t>IIa</a:t>
            </a:r>
            <a:r>
              <a:rPr lang="es-MX" altLang="es-MX" sz="2400" dirty="0" smtClean="0"/>
              <a:t>)</a:t>
            </a:r>
            <a:r>
              <a:rPr lang="es-MX" altLang="es-MX" sz="2400" dirty="0" smtClean="0"/>
              <a:t>.</a:t>
            </a:r>
            <a:endParaRPr lang="es-MX" altLang="es-MX" sz="2400" dirty="0"/>
          </a:p>
          <a:p>
            <a:pPr eaLnBrk="1" hangingPunct="1">
              <a:lnSpc>
                <a:spcPct val="80000"/>
              </a:lnSpc>
            </a:pPr>
            <a:endParaRPr lang="es-MX" altLang="es-MX" sz="2400" b="1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MX" altLang="es-MX" sz="2400" dirty="0" smtClean="0"/>
              <a:t>Hospital &gt; 200 RVM/año (</a:t>
            </a:r>
            <a:r>
              <a:rPr lang="es-MX" altLang="es-MX" sz="2400" dirty="0" err="1" smtClean="0"/>
              <a:t>IIa</a:t>
            </a:r>
            <a:r>
              <a:rPr lang="es-MX" altLang="es-MX" sz="2400" dirty="0" smtClean="0"/>
              <a:t>)</a:t>
            </a:r>
            <a:r>
              <a:rPr lang="es-MX" altLang="es-MX" sz="2400" dirty="0" smtClean="0"/>
              <a:t>.</a:t>
            </a:r>
            <a:endParaRPr lang="es-MX" altLang="es-MX" sz="24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s-MX" altLang="es-MX" sz="24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MX" altLang="es-MX" sz="2400" dirty="0"/>
              <a:t> </a:t>
            </a:r>
            <a:r>
              <a:rPr lang="es-MX" altLang="es-MX" sz="2400" dirty="0" smtClean="0"/>
              <a:t>Uso de AMI: &gt; 90% (I)</a:t>
            </a:r>
            <a:endParaRPr lang="es-MX" altLang="es-MX" sz="2400" dirty="0"/>
          </a:p>
          <a:p>
            <a:pPr eaLnBrk="1" hangingPunct="1">
              <a:lnSpc>
                <a:spcPct val="80000"/>
              </a:lnSpc>
            </a:pPr>
            <a:endParaRPr lang="es-MX" altLang="es-MX" sz="24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MX" altLang="es-MX" sz="2400" dirty="0" smtClean="0"/>
              <a:t>Registro objetivo en bases de datos (I)</a:t>
            </a:r>
            <a:endParaRPr lang="es-MX" altLang="es-MX" sz="2400" dirty="0"/>
          </a:p>
        </p:txBody>
      </p:sp>
      <p:sp>
        <p:nvSpPr>
          <p:cNvPr id="24580" name="Rectangle 6">
            <a:extLst>
              <a:ext uri="{FF2B5EF4-FFF2-40B4-BE49-F238E27FC236}">
                <a16:creationId xmlns="" xmlns:a16="http://schemas.microsoft.com/office/drawing/2014/main" id="{657F7E65-4A10-4AD3-8571-08963A696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2294" y="6392360"/>
            <a:ext cx="44624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1400" b="1" dirty="0" err="1" smtClean="0">
                <a:solidFill>
                  <a:srgbClr val="00B050"/>
                </a:solidFill>
              </a:rPr>
              <a:t>Windecker</a:t>
            </a:r>
            <a:r>
              <a:rPr lang="es-MX" altLang="es-MX" sz="1400" b="1" dirty="0" smtClean="0">
                <a:solidFill>
                  <a:srgbClr val="00B050"/>
                </a:solidFill>
              </a:rPr>
              <a:t> S et al. </a:t>
            </a:r>
            <a:r>
              <a:rPr lang="es-MX" altLang="es-MX" sz="1400" b="1" dirty="0" err="1" smtClean="0">
                <a:solidFill>
                  <a:srgbClr val="00B050"/>
                </a:solidFill>
              </a:rPr>
              <a:t>Eur</a:t>
            </a:r>
            <a:r>
              <a:rPr lang="es-MX" altLang="es-MX" sz="1400" b="1" dirty="0" smtClean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 smtClean="0">
                <a:solidFill>
                  <a:srgbClr val="00B050"/>
                </a:solidFill>
              </a:rPr>
              <a:t>Heart</a:t>
            </a:r>
            <a:r>
              <a:rPr lang="es-MX" altLang="es-MX" sz="1400" b="1" dirty="0" smtClean="0">
                <a:solidFill>
                  <a:srgbClr val="00B050"/>
                </a:solidFill>
              </a:rPr>
              <a:t> J 2014; 35: 2541-2619</a:t>
            </a:r>
            <a:endParaRPr lang="es-MX" altLang="es-MX" sz="1400" b="1" dirty="0">
              <a:solidFill>
                <a:srgbClr val="00B050"/>
              </a:solidFill>
            </a:endParaRPr>
          </a:p>
        </p:txBody>
      </p:sp>
      <p:pic>
        <p:nvPicPr>
          <p:cNvPr id="9" name="Picture 4" descr="F:\LOGOS\LOGO-ANM.bmp">
            <a:extLst>
              <a:ext uri="{FF2B5EF4-FFF2-40B4-BE49-F238E27FC236}">
                <a16:creationId xmlns="" xmlns:a16="http://schemas.microsoft.com/office/drawing/2014/main" id="{C403ED0A-9D16-4993-AC5A-29F0F2E63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7468EAEB-B219-401E-8E03-2448ACFE5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1" name="8 Imagen" descr="IMG_0313.jpg">
            <a:extLst>
              <a:ext uri="{FF2B5EF4-FFF2-40B4-BE49-F238E27FC236}">
                <a16:creationId xmlns="" xmlns:a16="http://schemas.microsoft.com/office/drawing/2014/main" id="{9643FDD2-E634-4142-B696-CFEA2E9AB1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52786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="" xmlns:a16="http://schemas.microsoft.com/office/drawing/2014/main" id="{0899243A-B7D2-44CF-8120-289838A85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2492375"/>
            <a:ext cx="8353425" cy="2665413"/>
          </a:xfrm>
        </p:spPr>
        <p:txBody>
          <a:bodyPr rtlCol="0">
            <a:normAutofit fontScale="77500" lnSpcReduction="20000"/>
          </a:bodyPr>
          <a:lstStyle/>
          <a:p>
            <a:pPr marL="41148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900" dirty="0">
                <a:latin typeface="Arial" pitchFamily="34" charset="0"/>
                <a:cs typeface="Arial" pitchFamily="34" charset="0"/>
              </a:rPr>
              <a:t>“Ciencia y cultura deben ir de la mano para</a:t>
            </a:r>
          </a:p>
          <a:p>
            <a:pPr marL="41148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900" dirty="0">
                <a:latin typeface="Arial" pitchFamily="34" charset="0"/>
                <a:cs typeface="Arial" pitchFamily="34" charset="0"/>
              </a:rPr>
              <a:t>enriquecer la vida espiritual del que ejerce</a:t>
            </a:r>
          </a:p>
          <a:p>
            <a:pPr marL="41148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900" dirty="0">
                <a:latin typeface="Arial" pitchFamily="34" charset="0"/>
                <a:cs typeface="Arial" pitchFamily="34" charset="0"/>
              </a:rPr>
              <a:t>sabiamente la medicina. Solo así no correremos</a:t>
            </a:r>
          </a:p>
          <a:p>
            <a:pPr marL="41148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900" dirty="0">
                <a:latin typeface="Arial" pitchFamily="34" charset="0"/>
                <a:cs typeface="Arial" pitchFamily="34" charset="0"/>
              </a:rPr>
              <a:t>el riesgo de transformar al “</a:t>
            </a:r>
            <a:r>
              <a:rPr lang="es-MX" sz="2900" i="1" dirty="0">
                <a:latin typeface="Arial" pitchFamily="34" charset="0"/>
                <a:cs typeface="Arial" pitchFamily="34" charset="0"/>
              </a:rPr>
              <a:t>homo sapiens</a:t>
            </a:r>
            <a:r>
              <a:rPr lang="es-MX" sz="2900" dirty="0">
                <a:latin typeface="Arial" pitchFamily="34" charset="0"/>
                <a:cs typeface="Arial" pitchFamily="34" charset="0"/>
              </a:rPr>
              <a:t>”, al</a:t>
            </a:r>
          </a:p>
          <a:p>
            <a:pPr marL="41148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900" dirty="0">
                <a:latin typeface="Arial" pitchFamily="34" charset="0"/>
                <a:cs typeface="Arial" pitchFamily="34" charset="0"/>
              </a:rPr>
              <a:t>“</a:t>
            </a:r>
            <a:r>
              <a:rPr lang="es-MX" sz="2900" i="1" dirty="0">
                <a:latin typeface="Arial" pitchFamily="34" charset="0"/>
                <a:cs typeface="Arial" pitchFamily="34" charset="0"/>
              </a:rPr>
              <a:t>homo </a:t>
            </a:r>
            <a:r>
              <a:rPr lang="es-MX" sz="2900" i="1" dirty="0" err="1">
                <a:latin typeface="Arial" pitchFamily="34" charset="0"/>
                <a:cs typeface="Arial" pitchFamily="34" charset="0"/>
              </a:rPr>
              <a:t>medicus</a:t>
            </a:r>
            <a:r>
              <a:rPr lang="es-MX" sz="2900" dirty="0">
                <a:latin typeface="Arial" pitchFamily="34" charset="0"/>
                <a:cs typeface="Arial" pitchFamily="34" charset="0"/>
              </a:rPr>
              <a:t>” en “</a:t>
            </a:r>
            <a:r>
              <a:rPr lang="es-MX" sz="2900" b="1" i="1" dirty="0">
                <a:latin typeface="Arial" pitchFamily="34" charset="0"/>
                <a:cs typeface="Arial" pitchFamily="34" charset="0"/>
              </a:rPr>
              <a:t>homo </a:t>
            </a:r>
            <a:r>
              <a:rPr lang="es-MX" sz="2900" b="1" i="1" dirty="0" err="1">
                <a:latin typeface="Arial" pitchFamily="34" charset="0"/>
                <a:cs typeface="Arial" pitchFamily="34" charset="0"/>
              </a:rPr>
              <a:t>electronicus</a:t>
            </a:r>
            <a:endParaRPr lang="es-MX" sz="2900" dirty="0">
              <a:latin typeface="Arial" pitchFamily="34" charset="0"/>
              <a:cs typeface="Arial" pitchFamily="34" charset="0"/>
            </a:endParaRPr>
          </a:p>
          <a:p>
            <a:pPr marL="41148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900" dirty="0">
              <a:latin typeface="Arial" pitchFamily="34" charset="0"/>
              <a:cs typeface="Arial" pitchFamily="34" charset="0"/>
            </a:endParaRPr>
          </a:p>
          <a:p>
            <a:pPr marL="41148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900" i="1" dirty="0">
                <a:latin typeface="Arial" pitchFamily="34" charset="0"/>
                <a:cs typeface="Arial" pitchFamily="34" charset="0"/>
              </a:rPr>
              <a:t>Dr. Francisco Padrón </a:t>
            </a:r>
            <a:r>
              <a:rPr lang="es-MX" sz="2900" i="1" dirty="0" err="1">
                <a:latin typeface="Arial" pitchFamily="34" charset="0"/>
                <a:cs typeface="Arial" pitchFamily="34" charset="0"/>
              </a:rPr>
              <a:t>Puyou</a:t>
            </a:r>
            <a:r>
              <a:rPr lang="es-MX" sz="2900" i="1" dirty="0">
                <a:latin typeface="Arial" pitchFamily="34" charset="0"/>
                <a:cs typeface="Arial" pitchFamily="34" charset="0"/>
              </a:rPr>
              <a:t> †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3600" dirty="0"/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4600" dirty="0"/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4600" dirty="0"/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dirty="0"/>
          </a:p>
        </p:txBody>
      </p:sp>
      <p:sp>
        <p:nvSpPr>
          <p:cNvPr id="50180" name="3 Rectángulo">
            <a:extLst>
              <a:ext uri="{FF2B5EF4-FFF2-40B4-BE49-F238E27FC236}">
                <a16:creationId xmlns="" xmlns:a16="http://schemas.microsoft.com/office/drawing/2014/main" id="{96CFBE14-DAD9-4830-B1CF-EBE57BD13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6108700"/>
            <a:ext cx="44640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MX" altLang="es-MX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Stevens G. In-Memoriam Dr. Francisco Padrón</a:t>
            </a:r>
          </a:p>
          <a:p>
            <a:pPr eaLnBrk="1" hangingPunct="1">
              <a:spcBef>
                <a:spcPct val="20000"/>
              </a:spcBef>
            </a:pPr>
            <a:r>
              <a:rPr lang="es-MX" altLang="es-MX" sz="1600" b="1" dirty="0" err="1">
                <a:solidFill>
                  <a:srgbClr val="00B050"/>
                </a:solidFill>
                <a:latin typeface="Calibri" panose="020F0502020204030204" pitchFamily="34" charset="0"/>
              </a:rPr>
              <a:t>Puyou</a:t>
            </a:r>
            <a:r>
              <a:rPr lang="es-MX" altLang="es-MX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 1910-1995. Facultad de Medicina, UASLP. </a:t>
            </a:r>
          </a:p>
        </p:txBody>
      </p:sp>
      <p:pic>
        <p:nvPicPr>
          <p:cNvPr id="50181" name="Picture 7" descr="85">
            <a:extLst>
              <a:ext uri="{FF2B5EF4-FFF2-40B4-BE49-F238E27FC236}">
                <a16:creationId xmlns="" xmlns:a16="http://schemas.microsoft.com/office/drawing/2014/main" id="{37FFA8B8-97A5-4858-9ADF-013E218A3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9" b="7509"/>
          <a:stretch>
            <a:fillRect/>
          </a:stretch>
        </p:blipFill>
        <p:spPr bwMode="auto">
          <a:xfrm>
            <a:off x="466725" y="4610100"/>
            <a:ext cx="4392613" cy="14112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LOGOS\LOGO-ANM.bmp">
            <a:extLst>
              <a:ext uri="{FF2B5EF4-FFF2-40B4-BE49-F238E27FC236}">
                <a16:creationId xmlns="" xmlns:a16="http://schemas.microsoft.com/office/drawing/2014/main" id="{5B9C5193-3308-4B73-B30B-19271574F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870174C3-51FB-49A8-B9A9-2A576AFCAD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0" name="8 Imagen" descr="IMG_0313.jpg">
            <a:extLst>
              <a:ext uri="{FF2B5EF4-FFF2-40B4-BE49-F238E27FC236}">
                <a16:creationId xmlns="" xmlns:a16="http://schemas.microsoft.com/office/drawing/2014/main" id="{810C5413-165A-43C8-919A-72B1CC235E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uchillo">
            <a:extLst>
              <a:ext uri="{FF2B5EF4-FFF2-40B4-BE49-F238E27FC236}">
                <a16:creationId xmlns="" xmlns:a16="http://schemas.microsoft.com/office/drawing/2014/main" id="{FE0C24DB-8996-4FEE-9F4D-2B5DB1499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1916113"/>
            <a:ext cx="3227388" cy="380523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Rectangle 4">
            <a:extLst>
              <a:ext uri="{FF2B5EF4-FFF2-40B4-BE49-F238E27FC236}">
                <a16:creationId xmlns="" xmlns:a16="http://schemas.microsoft.com/office/drawing/2014/main" id="{079D9285-DCE3-4751-AE28-BD2D9E75D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" y="4863476"/>
            <a:ext cx="4975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3200" b="1" i="1" dirty="0">
                <a:solidFill>
                  <a:srgbClr val="0070C0"/>
                </a:solidFill>
              </a:rPr>
              <a:t>Ante la duda, no hay duda...¡el cuchillo cura...! </a:t>
            </a:r>
            <a:endParaRPr lang="es-ES" altLang="es-MX" sz="3200" b="1" i="1" dirty="0">
              <a:solidFill>
                <a:srgbClr val="0070C0"/>
              </a:solidFill>
            </a:endParaRPr>
          </a:p>
        </p:txBody>
      </p:sp>
      <p:sp>
        <p:nvSpPr>
          <p:cNvPr id="45061" name="Rectangle 5">
            <a:extLst>
              <a:ext uri="{FF2B5EF4-FFF2-40B4-BE49-F238E27FC236}">
                <a16:creationId xmlns="" xmlns:a16="http://schemas.microsoft.com/office/drawing/2014/main" id="{E3FC79D8-C3D1-4744-8AD8-9557FEE08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6248400"/>
            <a:ext cx="4849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1600" b="1" dirty="0">
                <a:solidFill>
                  <a:srgbClr val="00B050"/>
                </a:solidFill>
              </a:rPr>
              <a:t>Ruiz-</a:t>
            </a:r>
            <a:r>
              <a:rPr lang="es-MX" altLang="es-MX" sz="1600" b="1" dirty="0" err="1">
                <a:solidFill>
                  <a:srgbClr val="00B050"/>
                </a:solidFill>
              </a:rPr>
              <a:t>Speare</a:t>
            </a:r>
            <a:r>
              <a:rPr lang="es-MX" altLang="es-MX" sz="1600" b="1" dirty="0">
                <a:solidFill>
                  <a:srgbClr val="00B050"/>
                </a:solidFill>
              </a:rPr>
              <a:t> O, Barrón A. Manual Moderno 2001</a:t>
            </a:r>
            <a:r>
              <a:rPr lang="es-MX" altLang="es-MX" sz="1600" b="1" dirty="0">
                <a:solidFill>
                  <a:srgbClr val="66FF33"/>
                </a:solidFill>
              </a:rPr>
              <a:t>.</a:t>
            </a:r>
            <a:endParaRPr lang="es-ES" altLang="es-MX" sz="1600" b="1" dirty="0">
              <a:solidFill>
                <a:srgbClr val="66FF33"/>
              </a:solidFill>
            </a:endParaRPr>
          </a:p>
        </p:txBody>
      </p:sp>
      <p:pic>
        <p:nvPicPr>
          <p:cNvPr id="45062" name="Picture 12" descr="Hosp">
            <a:extLst>
              <a:ext uri="{FF2B5EF4-FFF2-40B4-BE49-F238E27FC236}">
                <a16:creationId xmlns="" xmlns:a16="http://schemas.microsoft.com/office/drawing/2014/main" id="{2CA6BC60-3C76-4AF2-92E6-8C64B153E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43785"/>
            <a:ext cx="4103687" cy="289083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:\LOGOS\LOGO-ANM.bmp">
            <a:extLst>
              <a:ext uri="{FF2B5EF4-FFF2-40B4-BE49-F238E27FC236}">
                <a16:creationId xmlns="" xmlns:a16="http://schemas.microsoft.com/office/drawing/2014/main" id="{D8AFF235-8D74-4197-A141-88C049E77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AC41C603-6523-4FA7-B3F1-72FF89DAC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2" name="8 Imagen" descr="IMG_0313.jpg">
            <a:extLst>
              <a:ext uri="{FF2B5EF4-FFF2-40B4-BE49-F238E27FC236}">
                <a16:creationId xmlns="" xmlns:a16="http://schemas.microsoft.com/office/drawing/2014/main" id="{C0207D37-53EE-435E-B329-EA7EF14492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BC2E7182-B6B7-4302-92C4-397223E9DA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2500313"/>
            <a:ext cx="5146675" cy="142557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/>
              <a:t>Preservación de órganos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/>
              <a:t>Protección miocárdica</a:t>
            </a:r>
            <a:endParaRPr lang="es-ES"/>
          </a:p>
        </p:txBody>
      </p:sp>
      <p:sp>
        <p:nvSpPr>
          <p:cNvPr id="19462" name="Text Box 4">
            <a:extLst>
              <a:ext uri="{FF2B5EF4-FFF2-40B4-BE49-F238E27FC236}">
                <a16:creationId xmlns="" xmlns:a16="http://schemas.microsoft.com/office/drawing/2014/main" id="{DD2B4DD0-80BB-4D00-92A5-088FD1F99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1714500"/>
            <a:ext cx="397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400" b="1" dirty="0">
                <a:solidFill>
                  <a:srgbClr val="00B0F0"/>
                </a:solidFill>
              </a:rPr>
              <a:t>ISQUEMIA REPERFUSION</a:t>
            </a:r>
            <a:endParaRPr lang="es-ES" altLang="es-MX" sz="2400" b="1" dirty="0">
              <a:solidFill>
                <a:srgbClr val="00B0F0"/>
              </a:solidFill>
            </a:endParaRPr>
          </a:p>
        </p:txBody>
      </p:sp>
      <p:sp>
        <p:nvSpPr>
          <p:cNvPr id="19463" name="Text Box 5">
            <a:extLst>
              <a:ext uri="{FF2B5EF4-FFF2-40B4-BE49-F238E27FC236}">
                <a16:creationId xmlns="" xmlns:a16="http://schemas.microsoft.com/office/drawing/2014/main" id="{FD9F2FBC-2C9E-4410-AB2C-35E15EC40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738" y="5859463"/>
            <a:ext cx="50958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1400" b="1" dirty="0">
                <a:solidFill>
                  <a:srgbClr val="00B050"/>
                </a:solidFill>
              </a:rPr>
              <a:t>Careaga G y cols. </a:t>
            </a:r>
            <a:r>
              <a:rPr lang="es-MX" altLang="es-MX" sz="1400" b="1" dirty="0" err="1">
                <a:solidFill>
                  <a:srgbClr val="00B050"/>
                </a:solidFill>
              </a:rPr>
              <a:t>Rev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Inst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Nal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Enf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Resp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Mex</a:t>
            </a:r>
            <a:r>
              <a:rPr lang="es-MX" altLang="es-MX" sz="1400" b="1" dirty="0">
                <a:solidFill>
                  <a:srgbClr val="00B050"/>
                </a:solidFill>
              </a:rPr>
              <a:t>. 1997;10:245</a:t>
            </a:r>
          </a:p>
          <a:p>
            <a:pPr eaLnBrk="1" hangingPunct="1"/>
            <a:r>
              <a:rPr lang="es-MX" altLang="es-MX" sz="1400" b="1" dirty="0">
                <a:solidFill>
                  <a:srgbClr val="00B050"/>
                </a:solidFill>
              </a:rPr>
              <a:t>Careaga G y cols. </a:t>
            </a:r>
            <a:r>
              <a:rPr lang="es-MX" altLang="es-MX" sz="1400" b="1" dirty="0" err="1">
                <a:solidFill>
                  <a:srgbClr val="00B050"/>
                </a:solidFill>
              </a:rPr>
              <a:t>Eur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Surg</a:t>
            </a:r>
            <a:r>
              <a:rPr lang="es-MX" altLang="es-MX" sz="1400" b="1" dirty="0">
                <a:solidFill>
                  <a:srgbClr val="00B050"/>
                </a:solidFill>
              </a:rPr>
              <a:t> Res 1995;27:269-76</a:t>
            </a:r>
          </a:p>
          <a:p>
            <a:pPr eaLnBrk="1" hangingPunct="1"/>
            <a:r>
              <a:rPr lang="es-MX" altLang="es-MX" sz="1400" b="1" dirty="0">
                <a:solidFill>
                  <a:srgbClr val="00B050"/>
                </a:solidFill>
              </a:rPr>
              <a:t>Careaga G y cols. </a:t>
            </a:r>
            <a:r>
              <a:rPr lang="es-MX" altLang="es-MX" sz="1400" b="1" dirty="0" err="1">
                <a:solidFill>
                  <a:srgbClr val="00B050"/>
                </a:solidFill>
              </a:rPr>
              <a:t>Arch</a:t>
            </a:r>
            <a:r>
              <a:rPr lang="es-MX" altLang="es-MX" sz="1400" b="1" dirty="0">
                <a:solidFill>
                  <a:srgbClr val="00B050"/>
                </a:solidFill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</a:rPr>
              <a:t>Med</a:t>
            </a:r>
            <a:r>
              <a:rPr lang="es-MX" altLang="es-MX" sz="1400" b="1" dirty="0">
                <a:solidFill>
                  <a:srgbClr val="00B050"/>
                </a:solidFill>
              </a:rPr>
              <a:t> Res 2001; 32:296.</a:t>
            </a:r>
            <a:endParaRPr lang="es-ES" altLang="es-MX" sz="1400" b="1" dirty="0">
              <a:solidFill>
                <a:srgbClr val="00B050"/>
              </a:solidFill>
            </a:endParaRPr>
          </a:p>
        </p:txBody>
      </p:sp>
      <p:pic>
        <p:nvPicPr>
          <p:cNvPr id="168966" name="Picture 6" descr="mso4E8CF">
            <a:extLst>
              <a:ext uri="{FF2B5EF4-FFF2-40B4-BE49-F238E27FC236}">
                <a16:creationId xmlns="" xmlns:a16="http://schemas.microsoft.com/office/drawing/2014/main" id="{833AA22E-F66A-4780-AD2D-7935792BE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" r="4602" b="5664"/>
          <a:stretch>
            <a:fillRect/>
          </a:stretch>
        </p:blipFill>
        <p:spPr bwMode="auto">
          <a:xfrm>
            <a:off x="4572000" y="2357438"/>
            <a:ext cx="3733800" cy="24336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:\LOGOS\LOGO-ANM.bmp">
            <a:extLst>
              <a:ext uri="{FF2B5EF4-FFF2-40B4-BE49-F238E27FC236}">
                <a16:creationId xmlns="" xmlns:a16="http://schemas.microsoft.com/office/drawing/2014/main" id="{F7DF03E9-C32B-42C2-A2E0-F002B2C3F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1F8E34CF-8EB9-4332-ABAA-34FA5C38D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2" name="8 Imagen" descr="IMG_0313.jpg">
            <a:extLst>
              <a:ext uri="{FF2B5EF4-FFF2-40B4-BE49-F238E27FC236}">
                <a16:creationId xmlns="" xmlns:a16="http://schemas.microsoft.com/office/drawing/2014/main" id="{CA31581A-2E3E-46DF-B9BA-09AE716D5D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52ACD60A-8EC8-4DA3-8FFC-F57A43C5E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MX" altLang="es-MX" sz="3600" b="1" dirty="0">
                <a:solidFill>
                  <a:srgbClr val="00B0F0"/>
                </a:solidFill>
              </a:rPr>
              <a:t>Corazón adulto.</a:t>
            </a:r>
          </a:p>
          <a:p>
            <a:r>
              <a:rPr lang="es-MX" altLang="es-MX" sz="2800" dirty="0"/>
              <a:t>&gt; masa ventricular</a:t>
            </a:r>
          </a:p>
          <a:p>
            <a:r>
              <a:rPr lang="es-MX" altLang="es-MX" sz="2800" dirty="0"/>
              <a:t>&lt; cavidad VI</a:t>
            </a:r>
          </a:p>
          <a:p>
            <a:r>
              <a:rPr lang="es-MX" altLang="es-MX" sz="2800" dirty="0"/>
              <a:t>Calcificación de anillos valvulares y arterias coronarias </a:t>
            </a:r>
            <a:r>
              <a:rPr lang="es-MX" altLang="es-MX" sz="2800" dirty="0" err="1"/>
              <a:t>epicárdicas</a:t>
            </a:r>
            <a:endParaRPr lang="es-MX" altLang="es-MX" sz="2800" dirty="0"/>
          </a:p>
          <a:p>
            <a:r>
              <a:rPr lang="es-MX" altLang="es-MX" sz="2800" dirty="0"/>
              <a:t>Modificaciones en el sistema de conducción</a:t>
            </a:r>
          </a:p>
          <a:p>
            <a:r>
              <a:rPr lang="es-MX" altLang="es-MX" sz="2800" dirty="0"/>
              <a:t>Disminuye la relación mitocondria-miofibrilla</a:t>
            </a:r>
          </a:p>
          <a:p>
            <a:r>
              <a:rPr lang="es-MX" altLang="es-MX" sz="2800" dirty="0"/>
              <a:t>Pérdida de la organización mitocondrial.</a:t>
            </a:r>
          </a:p>
          <a:p>
            <a:pPr>
              <a:buFont typeface="Wingdings" panose="05000000000000000000" pitchFamily="2" charset="2"/>
              <a:buNone/>
            </a:pPr>
            <a:endParaRPr lang="es-ES" altLang="es-MX" sz="2800" dirty="0"/>
          </a:p>
        </p:txBody>
      </p:sp>
      <p:sp>
        <p:nvSpPr>
          <p:cNvPr id="34820" name="Rectangle 4">
            <a:extLst>
              <a:ext uri="{FF2B5EF4-FFF2-40B4-BE49-F238E27FC236}">
                <a16:creationId xmlns="" xmlns:a16="http://schemas.microsoft.com/office/drawing/2014/main" id="{DEC01756-1562-4892-9A77-AA3211FCE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1864" y="6364311"/>
            <a:ext cx="52060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McCully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JD, </a:t>
            </a:r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Levitsky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S. Ann NY </a:t>
            </a:r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Acad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Sci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1996; 793: 305-18.</a:t>
            </a:r>
            <a:endParaRPr lang="es-ES" altLang="es-MX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9" name="Picture 13" descr="POSTAL CORAZON">
            <a:extLst>
              <a:ext uri="{FF2B5EF4-FFF2-40B4-BE49-F238E27FC236}">
                <a16:creationId xmlns="" xmlns:a16="http://schemas.microsoft.com/office/drawing/2014/main" id="{94AEDA28-96FA-4781-B499-3963112BE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37"/>
          <a:stretch>
            <a:fillRect/>
          </a:stretch>
        </p:blipFill>
        <p:spPr bwMode="auto">
          <a:xfrm>
            <a:off x="5653088" y="1676606"/>
            <a:ext cx="2303462" cy="174307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:\LOGOS\LOGO-ANM.bmp">
            <a:extLst>
              <a:ext uri="{FF2B5EF4-FFF2-40B4-BE49-F238E27FC236}">
                <a16:creationId xmlns="" xmlns:a16="http://schemas.microsoft.com/office/drawing/2014/main" id="{648FA758-0004-41DE-AAC7-CF71E1D41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B4EE72BE-44C1-4213-8BA0-0C75EAB91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7" name="8 Imagen" descr="IMG_0313.jpg">
            <a:extLst>
              <a:ext uri="{FF2B5EF4-FFF2-40B4-BE49-F238E27FC236}">
                <a16:creationId xmlns="" xmlns:a16="http://schemas.microsoft.com/office/drawing/2014/main" id="{885CDE48-07F9-43F5-BF72-7E87A8D174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1491C33F-E3EB-450F-A625-53FE52C342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199" y="1905000"/>
            <a:ext cx="7901189" cy="3611563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Flujo coronario: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Normal: 0.7-0.9 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cc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/g/min.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Aporte de oxígeno: 0.1 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cc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/g/min.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Extracción de oxígeno: 76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%. (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100% en condiciones de estrés).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Su redistribución puede ocasionar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isquemia aun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con coronarias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normales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  <a:defRPr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Cuando </a:t>
            </a:r>
            <a:r>
              <a:rPr lang="es-MX" dirty="0">
                <a:latin typeface="Arial" pitchFamily="34" charset="0"/>
                <a:cs typeface="Arial" pitchFamily="34" charset="0"/>
              </a:rPr>
              <a:t>hay oclusión coronaria por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15 minutos</a:t>
            </a:r>
            <a:r>
              <a:rPr lang="es-MX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defRPr/>
            </a:pPr>
            <a:r>
              <a:rPr lang="es-MX" dirty="0">
                <a:latin typeface="Arial" pitchFamily="34" charset="0"/>
                <a:cs typeface="Arial" pitchFamily="34" charset="0"/>
              </a:rPr>
              <a:t>La lesión puede ser reversible por completo.</a:t>
            </a:r>
          </a:p>
          <a:p>
            <a:pPr>
              <a:defRPr/>
            </a:pPr>
            <a:r>
              <a:rPr lang="es-MX" dirty="0">
                <a:latin typeface="Arial" pitchFamily="34" charset="0"/>
                <a:cs typeface="Arial" pitchFamily="34" charset="0"/>
              </a:rPr>
              <a:t>Puede haber aturdimiento y disfunción hasta por 48 horas.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="" xmlns:a16="http://schemas.microsoft.com/office/drawing/2014/main" id="{C97C1E2C-BB66-4552-98D5-66F5394F6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500" y="6060585"/>
            <a:ext cx="38894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Rowe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GG y cols. </a:t>
            </a:r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Circ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Res 1959; 7: 728.</a:t>
            </a:r>
          </a:p>
          <a:p>
            <a:pPr eaLnBrk="1" hangingPunct="1"/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Buckberg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GD y cols. </a:t>
            </a:r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Circ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Res 1972; 30: 67.</a:t>
            </a:r>
            <a:endParaRPr lang="es-ES" altLang="es-MX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F:\LOGOS\LOGO-ANM.bmp">
            <a:extLst>
              <a:ext uri="{FF2B5EF4-FFF2-40B4-BE49-F238E27FC236}">
                <a16:creationId xmlns="" xmlns:a16="http://schemas.microsoft.com/office/drawing/2014/main" id="{962CB8F0-F9BE-45ED-B415-E5BFE0829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8EB00087-F408-42A7-9646-B10D25F42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2" name="8 Imagen" descr="IMG_0313.jpg">
            <a:extLst>
              <a:ext uri="{FF2B5EF4-FFF2-40B4-BE49-F238E27FC236}">
                <a16:creationId xmlns="" xmlns:a16="http://schemas.microsoft.com/office/drawing/2014/main" id="{34FE4EB4-22DC-4301-A342-83A7FA431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4A63240C-05A0-408D-98A8-D524B4899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2676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MX" b="1" dirty="0">
                <a:solidFill>
                  <a:srgbClr val="00B0F0"/>
                </a:solidFill>
              </a:rPr>
              <a:t>Paciente diabético.</a:t>
            </a:r>
            <a:endParaRPr lang="es-MX" sz="2400" dirty="0">
              <a:solidFill>
                <a:srgbClr val="00B0F0"/>
              </a:solidFill>
            </a:endParaRPr>
          </a:p>
          <a:p>
            <a:pPr eaLnBrk="1" hangingPunct="1">
              <a:defRPr/>
            </a:pPr>
            <a:r>
              <a:rPr lang="es-MX" sz="2400" dirty="0"/>
              <a:t>La mayoría de complicaciones y 80% de defunciones por  enfermedad </a:t>
            </a:r>
            <a:r>
              <a:rPr lang="es-MX" sz="2400" dirty="0" err="1"/>
              <a:t>ateroesclerosa</a:t>
            </a:r>
            <a:r>
              <a:rPr lang="es-MX" sz="2400" dirty="0"/>
              <a:t>.</a:t>
            </a:r>
          </a:p>
          <a:p>
            <a:pPr eaLnBrk="1" hangingPunct="1">
              <a:defRPr/>
            </a:pPr>
            <a:r>
              <a:rPr lang="es-MX" sz="2400" dirty="0"/>
              <a:t>Alteraciones endoteliales y en músculo liso vascular.</a:t>
            </a:r>
          </a:p>
          <a:p>
            <a:pPr eaLnBrk="1" hangingPunct="1">
              <a:defRPr/>
            </a:pPr>
            <a:r>
              <a:rPr lang="es-MX" sz="2400" dirty="0"/>
              <a:t>Disfunción </a:t>
            </a:r>
            <a:r>
              <a:rPr lang="es-MX" sz="2400" dirty="0" err="1"/>
              <a:t>plaquetaria</a:t>
            </a:r>
            <a:r>
              <a:rPr lang="es-MX" sz="2400" dirty="0"/>
              <a:t>, vasoconstricción y respuesta </a:t>
            </a:r>
            <a:r>
              <a:rPr lang="es-MX" sz="2400" dirty="0" err="1"/>
              <a:t>proliferativa</a:t>
            </a:r>
            <a:r>
              <a:rPr lang="es-MX" sz="2400" dirty="0"/>
              <a:t> en los sitios de lesión.</a:t>
            </a:r>
          </a:p>
          <a:p>
            <a:pPr eaLnBrk="1" hangingPunct="1">
              <a:defRPr/>
            </a:pPr>
            <a:endParaRPr lang="es-MX" sz="2400" dirty="0"/>
          </a:p>
          <a:p>
            <a:pPr eaLnBrk="1" hangingPunct="1">
              <a:buFont typeface="Wingdings" pitchFamily="2" charset="2"/>
              <a:buNone/>
              <a:defRPr/>
            </a:pPr>
            <a:endParaRPr lang="es-ES" sz="2800" dirty="0"/>
          </a:p>
        </p:txBody>
      </p:sp>
      <p:sp>
        <p:nvSpPr>
          <p:cNvPr id="8196" name="Rectangle 4">
            <a:extLst>
              <a:ext uri="{FF2B5EF4-FFF2-40B4-BE49-F238E27FC236}">
                <a16:creationId xmlns="" xmlns:a16="http://schemas.microsoft.com/office/drawing/2014/main" id="{E4F5A727-3E33-4B73-B5D6-0A1A964B4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821" y="6351432"/>
            <a:ext cx="412425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Novitzky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D. </a:t>
            </a:r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Rev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Arg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Cardiol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2009; 77: 294-297</a:t>
            </a:r>
            <a:r>
              <a:rPr lang="es-MX" altLang="es-MX" sz="16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8199" name="6 Imagen" descr="FREEWAY2.JPG">
            <a:extLst>
              <a:ext uri="{FF2B5EF4-FFF2-40B4-BE49-F238E27FC236}">
                <a16:creationId xmlns="" xmlns:a16="http://schemas.microsoft.com/office/drawing/2014/main" id="{3DA26686-2AAD-4FD7-AA90-6B3447318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377" y="4094295"/>
            <a:ext cx="1620838" cy="18526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:\LOGOS\LOGO-ANM.bmp">
            <a:extLst>
              <a:ext uri="{FF2B5EF4-FFF2-40B4-BE49-F238E27FC236}">
                <a16:creationId xmlns="" xmlns:a16="http://schemas.microsoft.com/office/drawing/2014/main" id="{E6D0D603-E32A-4515-ADB5-4417BD522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028E71FD-7E0D-4D56-8F09-442183B2B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3" name="8 Imagen" descr="IMG_0313.jpg">
            <a:extLst>
              <a:ext uri="{FF2B5EF4-FFF2-40B4-BE49-F238E27FC236}">
                <a16:creationId xmlns="" xmlns:a16="http://schemas.microsoft.com/office/drawing/2014/main" id="{D7F444BA-3759-406B-B4E5-EBACB525AA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0D3A045A-4501-43AE-BAA0-75002932C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179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MX" b="1" dirty="0">
                <a:solidFill>
                  <a:srgbClr val="00B0F0"/>
                </a:solidFill>
              </a:rPr>
              <a:t>Paciente diabético.</a:t>
            </a:r>
            <a:endParaRPr lang="es-MX" sz="2400" dirty="0">
              <a:solidFill>
                <a:srgbClr val="00B0F0"/>
              </a:solidFill>
            </a:endParaRPr>
          </a:p>
          <a:p>
            <a:pPr eaLnBrk="1" hangingPunct="1">
              <a:defRPr/>
            </a:pPr>
            <a:r>
              <a:rPr lang="es-MX" sz="2400" dirty="0"/>
              <a:t>&lt; NO por hiperglucemia: disfunción endotelial.</a:t>
            </a:r>
          </a:p>
          <a:p>
            <a:pPr eaLnBrk="1" hangingPunct="1">
              <a:defRPr/>
            </a:pPr>
            <a:r>
              <a:rPr lang="es-MX" sz="2400" dirty="0"/>
              <a:t>&gt; PCR, FNT.</a:t>
            </a:r>
          </a:p>
          <a:p>
            <a:pPr eaLnBrk="1" hangingPunct="1">
              <a:defRPr/>
            </a:pPr>
            <a:r>
              <a:rPr lang="es-MX" sz="2400" dirty="0"/>
              <a:t>&gt; moléculas de adhesión.</a:t>
            </a:r>
          </a:p>
          <a:p>
            <a:pPr eaLnBrk="1" hangingPunct="1">
              <a:defRPr/>
            </a:pPr>
            <a:r>
              <a:rPr lang="es-MX" sz="2400" dirty="0"/>
              <a:t>&gt; expresión de receptores de </a:t>
            </a:r>
            <a:r>
              <a:rPr lang="es-MX" sz="2400" dirty="0" err="1"/>
              <a:t>glucoproteina</a:t>
            </a:r>
            <a:r>
              <a:rPr lang="es-MX" sz="2400" dirty="0"/>
              <a:t> </a:t>
            </a:r>
            <a:r>
              <a:rPr lang="es-MX" sz="2400" dirty="0" err="1"/>
              <a:t>IIb</a:t>
            </a:r>
            <a:r>
              <a:rPr lang="es-MX" sz="2400" dirty="0"/>
              <a:t>/</a:t>
            </a:r>
            <a:r>
              <a:rPr lang="es-MX" sz="2400" dirty="0" err="1"/>
              <a:t>IIIa</a:t>
            </a:r>
            <a:r>
              <a:rPr lang="es-MX" sz="2400" dirty="0"/>
              <a:t>: se favorece la agregación </a:t>
            </a:r>
            <a:r>
              <a:rPr lang="es-MX" sz="2400" dirty="0" err="1"/>
              <a:t>plaquetaria</a:t>
            </a:r>
            <a:r>
              <a:rPr lang="es-MX" sz="2400" dirty="0"/>
              <a:t>.</a:t>
            </a:r>
          </a:p>
          <a:p>
            <a:pPr eaLnBrk="1" hangingPunct="1">
              <a:defRPr/>
            </a:pPr>
            <a:endParaRPr lang="es-MX" sz="2400" dirty="0"/>
          </a:p>
          <a:p>
            <a:pPr eaLnBrk="1" hangingPunct="1">
              <a:buFont typeface="Wingdings" pitchFamily="2" charset="2"/>
              <a:buNone/>
              <a:defRPr/>
            </a:pPr>
            <a:endParaRPr lang="es-ES" sz="2800" dirty="0"/>
          </a:p>
        </p:txBody>
      </p:sp>
      <p:sp>
        <p:nvSpPr>
          <p:cNvPr id="9220" name="Rectangle 4">
            <a:extLst>
              <a:ext uri="{FF2B5EF4-FFF2-40B4-BE49-F238E27FC236}">
                <a16:creationId xmlns="" xmlns:a16="http://schemas.microsoft.com/office/drawing/2014/main" id="{A12CE867-C62C-4B4E-B692-7E48151F6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1113" y="6119610"/>
            <a:ext cx="47424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Novitzky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D. </a:t>
            </a:r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Rev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Arg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Cardiol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2009; 77: 294-297.</a:t>
            </a:r>
          </a:p>
          <a:p>
            <a:pPr eaLnBrk="1" hangingPunct="1"/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Aggarwal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B y cols. </a:t>
            </a:r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Clev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Clin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J </a:t>
            </a:r>
            <a:r>
              <a:rPr lang="es-MX" altLang="es-MX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Med</a:t>
            </a:r>
            <a:r>
              <a:rPr lang="es-MX" altLang="es-MX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2013; 80: 515-522.</a:t>
            </a:r>
            <a:endParaRPr lang="es-ES" altLang="es-MX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F:\LOGOS\LOGO-ANM.bmp">
            <a:extLst>
              <a:ext uri="{FF2B5EF4-FFF2-40B4-BE49-F238E27FC236}">
                <a16:creationId xmlns="" xmlns:a16="http://schemas.microsoft.com/office/drawing/2014/main" id="{03B02318-8B50-405D-AA9C-ADA71F3E0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3" y="679378"/>
            <a:ext cx="1353827" cy="1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9F87AF4D-77E1-40AE-9E7D-0CDCC0109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0260" y="668217"/>
            <a:ext cx="5791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QUIRURGICO DE LA CARDIOPATIA ISQUEMICA </a:t>
            </a:r>
            <a:endParaRPr lang="es-ES" sz="2800" b="1" dirty="0"/>
          </a:p>
        </p:txBody>
      </p:sp>
      <p:pic>
        <p:nvPicPr>
          <p:cNvPr id="12" name="8 Imagen" descr="IMG_0313.jpg">
            <a:extLst>
              <a:ext uri="{FF2B5EF4-FFF2-40B4-BE49-F238E27FC236}">
                <a16:creationId xmlns="" xmlns:a16="http://schemas.microsoft.com/office/drawing/2014/main" id="{B0449B86-2C21-4251-AE70-4B126F96D3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7938"/>
          <a:stretch/>
        </p:blipFill>
        <p:spPr bwMode="auto">
          <a:xfrm>
            <a:off x="7415553" y="668217"/>
            <a:ext cx="1602548" cy="9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3318</Words>
  <Application>Microsoft Office PowerPoint</Application>
  <PresentationFormat>Presentación en pantalla (4:3)</PresentationFormat>
  <Paragraphs>519</Paragraphs>
  <Slides>43</Slides>
  <Notes>41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5" baseType="lpstr">
      <vt:lpstr>Tema de Office</vt:lpstr>
      <vt:lpstr>Fotografía de Photo Editor</vt:lpstr>
      <vt:lpstr>CARDIOPATÍA ISQUÉMICA CON UN ENFOQUE INTEGRAL. DESDE ASPECTOS BÁSICOS HASTA LA TERAPIA DE VANGUARDIA. TRATAMIENTO QUIRURGICO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Presentación de PowerPoint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  <vt:lpstr>TRATAMIENTO QUIRURGICO DE LA CARDIOPATIA ISQUEMICA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CARDIOPATÍA ISQUÉMICA CON UN ENFOQUE INTEGRAL. DESDE ASPECTOS BÁSICOS HASTA LA TERAPIA DE VANGUARDIA. TRATAMIENTO QUIRURGICO</dc:title>
  <dc:creator>Guillermo</dc:creator>
  <cp:lastModifiedBy>Guillermo Careaga Reyna</cp:lastModifiedBy>
  <cp:revision>24</cp:revision>
  <dcterms:created xsi:type="dcterms:W3CDTF">2018-07-24T01:31:20Z</dcterms:created>
  <dcterms:modified xsi:type="dcterms:W3CDTF">2018-07-25T17:47:43Z</dcterms:modified>
</cp:coreProperties>
</file>