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362" r:id="rId3"/>
    <p:sldId id="363" r:id="rId4"/>
    <p:sldId id="366" r:id="rId5"/>
    <p:sldId id="364" r:id="rId6"/>
    <p:sldId id="365" r:id="rId7"/>
    <p:sldId id="396" r:id="rId8"/>
    <p:sldId id="397" r:id="rId9"/>
    <p:sldId id="406" r:id="rId10"/>
    <p:sldId id="399" r:id="rId11"/>
    <p:sldId id="398" r:id="rId12"/>
    <p:sldId id="401" r:id="rId13"/>
    <p:sldId id="404" r:id="rId14"/>
    <p:sldId id="402" r:id="rId15"/>
    <p:sldId id="403" r:id="rId16"/>
    <p:sldId id="395" r:id="rId17"/>
    <p:sldId id="382" r:id="rId18"/>
    <p:sldId id="380" r:id="rId19"/>
    <p:sldId id="377" r:id="rId20"/>
    <p:sldId id="405" r:id="rId21"/>
    <p:sldId id="376" r:id="rId22"/>
    <p:sldId id="379" r:id="rId23"/>
    <p:sldId id="378" r:id="rId24"/>
    <p:sldId id="383" r:id="rId25"/>
    <p:sldId id="385" r:id="rId26"/>
    <p:sldId id="373" r:id="rId27"/>
    <p:sldId id="388" r:id="rId28"/>
    <p:sldId id="389" r:id="rId29"/>
    <p:sldId id="390" r:id="rId30"/>
    <p:sldId id="407" r:id="rId31"/>
  </p:sldIdLst>
  <p:sldSz cx="9144000" cy="6858000" type="screen4x3"/>
  <p:notesSz cx="6797675" cy="9926638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24" autoAdjust="0"/>
    <p:restoredTop sz="94434" autoAdjust="0"/>
  </p:normalViewPr>
  <p:slideViewPr>
    <p:cSldViewPr>
      <p:cViewPr varScale="1">
        <p:scale>
          <a:sx n="70" d="100"/>
          <a:sy n="70" d="100"/>
        </p:scale>
        <p:origin x="12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ED263E94-D636-4744-B184-4D55D6FE25E8}" type="datetimeFigureOut">
              <a:rPr lang="es-MX"/>
              <a:pPr>
                <a:defRPr/>
              </a:pPr>
              <a:t>21/02/2018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611C717-7584-4AD6-A7C1-6010089333BB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2971495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857C556A-997A-4B3C-BEFD-FA9162FDA951}" type="datetimeFigureOut">
              <a:rPr lang="es-MX"/>
              <a:pPr>
                <a:defRPr/>
              </a:pPr>
              <a:t>21/02/2018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705AA61-56F4-45EB-8020-1D0273621160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8818179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59211A51-E548-4AD3-95B9-CC10BD621953}" type="datetimeFigureOut">
              <a:rPr lang="es-ES" altLang="es-ES"/>
              <a:pPr>
                <a:defRPr/>
              </a:pPr>
              <a:t>21/02/2018</a:t>
            </a:fld>
            <a:endParaRPr lang="es-ES" alt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6118C54E-2058-43F5-8F78-862D188C371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69679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EE3FEA26-F89C-409A-BFF9-E48DD32E9468}" type="datetimeFigureOut">
              <a:rPr lang="es-ES" altLang="es-ES"/>
              <a:pPr>
                <a:defRPr/>
              </a:pPr>
              <a:t>21/02/2018</a:t>
            </a:fld>
            <a:endParaRPr lang="es-ES" alt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217EF87C-D678-4832-A68F-ADE2B06B8EA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86863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701F2BB9-755E-4547-A904-01E943926E7D}" type="datetimeFigureOut">
              <a:rPr lang="es-ES" altLang="es-ES"/>
              <a:pPr>
                <a:defRPr/>
              </a:pPr>
              <a:t>21/02/2018</a:t>
            </a:fld>
            <a:endParaRPr lang="es-ES" alt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AE0EE122-F951-4136-87A0-9B0B76E7CB5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32883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C7F93F06-51B2-4C8A-9597-64BF19346078}" type="datetimeFigureOut">
              <a:rPr lang="es-ES" altLang="es-ES"/>
              <a:pPr>
                <a:defRPr/>
              </a:pPr>
              <a:t>21/02/2018</a:t>
            </a:fld>
            <a:endParaRPr lang="es-ES" alt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6FCF3A77-0274-45B7-86F9-70C1E61E060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684162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2C8681C6-87CC-41A5-B8E4-ABFFD820CDEA}" type="datetimeFigureOut">
              <a:rPr lang="es-ES" altLang="es-ES"/>
              <a:pPr>
                <a:defRPr/>
              </a:pPr>
              <a:t>21/02/2018</a:t>
            </a:fld>
            <a:endParaRPr lang="es-ES" alt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AD324B12-2F2A-4373-A85B-89E8AA84086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49466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5FF06572-0B44-4782-A2F5-9DCD6B0DC041}" type="datetimeFigureOut">
              <a:rPr lang="es-ES" altLang="es-ES"/>
              <a:pPr>
                <a:defRPr/>
              </a:pPr>
              <a:t>21/02/2018</a:t>
            </a:fld>
            <a:endParaRPr lang="es-ES" alt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7A20F37D-EF91-4B8E-B7A6-737A294802D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69694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EAD879B1-B1F2-4281-B4E3-C61D8C25C75A}" type="datetimeFigureOut">
              <a:rPr lang="es-ES" altLang="es-ES"/>
              <a:pPr>
                <a:defRPr/>
              </a:pPr>
              <a:t>21/02/2018</a:t>
            </a:fld>
            <a:endParaRPr lang="es-ES" alt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92BD9F9D-31AB-46AE-8A40-1C552EC06F5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5821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FA796D28-D7B0-40DB-956E-89806864CD46}" type="datetimeFigureOut">
              <a:rPr lang="es-ES" altLang="es-ES"/>
              <a:pPr>
                <a:defRPr/>
              </a:pPr>
              <a:t>21/02/2018</a:t>
            </a:fld>
            <a:endParaRPr lang="es-ES" alt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BCEBF78A-5465-4A06-9617-5EE2529BA38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70717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3BDEB6AA-9F0C-435E-8916-4FC2AD002A31}" type="datetimeFigureOut">
              <a:rPr lang="es-ES" altLang="es-ES"/>
              <a:pPr>
                <a:defRPr/>
              </a:pPr>
              <a:t>21/02/2018</a:t>
            </a:fld>
            <a:endParaRPr lang="es-ES" alt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50BAD515-75CE-4CE9-AC2A-A05AE860ACB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568641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C832AB73-59F3-4FB3-9996-F3BA3D2BB38E}" type="datetimeFigureOut">
              <a:rPr lang="es-ES" altLang="es-ES"/>
              <a:pPr>
                <a:defRPr/>
              </a:pPr>
              <a:t>21/02/2018</a:t>
            </a:fld>
            <a:endParaRPr lang="es-ES" alt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770D84F7-C12B-47A6-95E7-1DA047F9125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53657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947525D3-16F9-4D58-AA6B-805BCA1D485A}" type="datetimeFigureOut">
              <a:rPr lang="es-ES" altLang="es-ES"/>
              <a:pPr>
                <a:defRPr/>
              </a:pPr>
              <a:t>21/02/2018</a:t>
            </a:fld>
            <a:endParaRPr lang="es-ES" alt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C7E5B98B-1F2F-41D0-BD4D-08538F702EC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99977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2 Imagen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29" r:id="rId1"/>
    <p:sldLayoutId id="2147484530" r:id="rId2"/>
    <p:sldLayoutId id="2147484531" r:id="rId3"/>
    <p:sldLayoutId id="2147484532" r:id="rId4"/>
    <p:sldLayoutId id="2147484533" r:id="rId5"/>
    <p:sldLayoutId id="2147484534" r:id="rId6"/>
    <p:sldLayoutId id="2147484535" r:id="rId7"/>
    <p:sldLayoutId id="2147484536" r:id="rId8"/>
    <p:sldLayoutId id="2147484537" r:id="rId9"/>
    <p:sldLayoutId id="2147484538" r:id="rId10"/>
    <p:sldLayoutId id="2147484539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3.pn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1 Título"/>
          <p:cNvSpPr>
            <a:spLocks noGrp="1"/>
          </p:cNvSpPr>
          <p:nvPr>
            <p:ph type="ctrTitle"/>
          </p:nvPr>
        </p:nvSpPr>
        <p:spPr bwMode="auto">
          <a:xfrm>
            <a:off x="-141355" y="3717032"/>
            <a:ext cx="9251950" cy="7200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MX" altLang="es-ES" sz="2800" b="1" dirty="0">
                <a:solidFill>
                  <a:schemeClr val="bg1"/>
                </a:solidFill>
                <a:latin typeface="Soberana Titular" panose="02000000000000000000" pitchFamily="50" charset="0"/>
                <a:ea typeface="ＭＳ Ｐゴシック" panose="020B0600070205080204" pitchFamily="34" charset="-128"/>
              </a:rPr>
              <a:t>Logros del ISSSTE en favor</a:t>
            </a:r>
            <a:br>
              <a:rPr lang="es-MX" altLang="es-ES" sz="2800" b="1" dirty="0">
                <a:solidFill>
                  <a:schemeClr val="bg1"/>
                </a:solidFill>
                <a:latin typeface="Soberana Titular" panose="02000000000000000000" pitchFamily="50" charset="0"/>
                <a:ea typeface="ＭＳ Ｐゴシック" panose="020B0600070205080204" pitchFamily="34" charset="-128"/>
              </a:rPr>
            </a:br>
            <a:r>
              <a:rPr lang="es-MX" altLang="es-ES" sz="2800" b="1" dirty="0">
                <a:solidFill>
                  <a:schemeClr val="bg1"/>
                </a:solidFill>
                <a:latin typeface="Soberana Titular" panose="02000000000000000000" pitchFamily="50" charset="0"/>
                <a:ea typeface="ＭＳ Ｐゴシック" panose="020B0600070205080204" pitchFamily="34" charset="-128"/>
              </a:rPr>
              <a:t> del Sector Salud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6588224" y="6400626"/>
            <a:ext cx="3141459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altLang="es-ES" sz="1600" dirty="0">
                <a:solidFill>
                  <a:schemeClr val="bg1"/>
                </a:solidFill>
                <a:latin typeface="Soberana Sans" panose="02000000000000000000" pitchFamily="50" charset="0"/>
                <a:ea typeface="ＭＳ Ｐゴシック" panose="020B0600070205080204" pitchFamily="34" charset="-128"/>
              </a:rPr>
              <a:t>Febrero 2018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356169" y="5532820"/>
            <a:ext cx="443166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dirty="0" smtClean="0">
                <a:solidFill>
                  <a:schemeClr val="bg1"/>
                </a:solidFill>
                <a:latin typeface="Soberana Titular" panose="02000000000000000000" pitchFamily="50" charset="0"/>
              </a:rPr>
              <a:t>Lic. Florentino Castro López</a:t>
            </a:r>
          </a:p>
          <a:p>
            <a:pPr algn="ctr"/>
            <a:r>
              <a:rPr lang="es-MX" dirty="0" smtClean="0">
                <a:solidFill>
                  <a:schemeClr val="bg1"/>
                </a:solidFill>
                <a:latin typeface="Soberana Titular" panose="02000000000000000000" pitchFamily="50" charset="0"/>
              </a:rPr>
              <a:t>Director General</a:t>
            </a:r>
            <a:endParaRPr lang="es-MX" dirty="0">
              <a:solidFill>
                <a:schemeClr val="bg1"/>
              </a:solidFill>
              <a:latin typeface="Soberana Titular" panose="02000000000000000000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349529" y="1567655"/>
            <a:ext cx="8581473" cy="1449113"/>
          </a:xfrm>
          <a:prstGeom prst="rect">
            <a:avLst/>
          </a:prstGeom>
          <a:noFill/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algn="just">
              <a:spcAft>
                <a:spcPts val="1350"/>
              </a:spcAft>
            </a:pPr>
            <a:r>
              <a:rPr lang="es-MX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  <a:ea typeface="Arial" charset="0"/>
                <a:cs typeface="Arial" charset="0"/>
                <a:sym typeface="Calibri"/>
              </a:rPr>
              <a:t>Fortalecimiento de la infraestructura médica: </a:t>
            </a:r>
          </a:p>
          <a:p>
            <a:pPr algn="just">
              <a:spcAft>
                <a:spcPts val="1200"/>
              </a:spcAft>
            </a:pPr>
            <a:r>
              <a:rPr lang="es-MX" sz="1700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E</a:t>
            </a:r>
            <a:r>
              <a:rPr lang="es-MX" sz="1700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n esta administración </a:t>
            </a:r>
            <a:r>
              <a:rPr lang="es-MX" sz="1700" b="1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se exploró por primera vez </a:t>
            </a:r>
            <a:r>
              <a:rPr lang="es-MX" sz="1700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la inversión bajo el esquema de Asociaciones Público Privadas (APP) con un monto de </a:t>
            </a:r>
            <a:r>
              <a:rPr lang="es-MX" sz="1700" b="1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5 mil millones de pesos </a:t>
            </a:r>
            <a:r>
              <a:rPr lang="es-MX" sz="1700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para la construcción de 4 </a:t>
            </a:r>
            <a:r>
              <a:rPr lang="es-MX" sz="1700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Hospitales</a:t>
            </a:r>
            <a:r>
              <a:rPr lang="es-MX" sz="1700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:</a:t>
            </a:r>
            <a:endParaRPr lang="es-MX" sz="1700" dirty="0">
              <a:solidFill>
                <a:srgbClr val="000000"/>
              </a:solidFill>
              <a:latin typeface="Soberana Sans" panose="02000000000000000000" pitchFamily="50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49529" y="3234226"/>
            <a:ext cx="2479238" cy="273192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00" b="1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Clínica Hospital (Mérida</a:t>
            </a:r>
            <a:r>
              <a:rPr lang="es-MX" sz="1500" b="1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)</a:t>
            </a:r>
            <a:endParaRPr lang="es-MX" sz="1500" b="1" dirty="0">
              <a:solidFill>
                <a:srgbClr val="000000"/>
              </a:solidFill>
              <a:latin typeface="Soberana Sans" panose="02000000000000000000" pitchFamily="50" charset="0"/>
              <a:cs typeface="Arial" panose="020B0604020202020204" pitchFamily="34" charset="0"/>
              <a:sym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66 camas,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18 </a:t>
            </a:r>
            <a:r>
              <a:rPr lang="es-MX" sz="1500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consultorios</a:t>
            </a:r>
            <a:r>
              <a:rPr lang="es-MX" sz="1500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 </a:t>
            </a:r>
            <a:r>
              <a:rPr lang="es-MX" sz="1500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4 quirófanos, </a:t>
            </a:r>
            <a:endParaRPr lang="es-MX" sz="1500" dirty="0" smtClean="0">
              <a:solidFill>
                <a:srgbClr val="000000"/>
              </a:solidFill>
              <a:latin typeface="Soberana Sans" panose="02000000000000000000" pitchFamily="50" charset="0"/>
              <a:cs typeface="Arial" panose="020B0604020202020204" pitchFamily="34" charset="0"/>
              <a:sym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18 </a:t>
            </a:r>
            <a:r>
              <a:rPr lang="es-MX" sz="1500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especialidades.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780 mil  beneficiados en la región.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Inversión de 847 </a:t>
            </a:r>
            <a:r>
              <a:rPr lang="es-MX" sz="1500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mdp.</a:t>
            </a:r>
          </a:p>
          <a:p>
            <a:endParaRPr lang="es-MX" sz="1500" b="1" dirty="0">
              <a:solidFill>
                <a:srgbClr val="000000"/>
              </a:solidFill>
              <a:latin typeface="Soberana Sans" panose="02000000000000000000" pitchFamily="50" charset="0"/>
              <a:cs typeface="Arial" panose="020B0604020202020204" pitchFamily="34" charset="0"/>
              <a:sym typeface="Calibri"/>
            </a:endParaRPr>
          </a:p>
          <a:p>
            <a:pPr algn="ctr"/>
            <a:r>
              <a:rPr lang="es-MX" sz="1500" b="1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Avance </a:t>
            </a:r>
            <a:r>
              <a:rPr lang="es-MX" sz="1500" b="1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98</a:t>
            </a:r>
            <a:r>
              <a:rPr lang="es-MX" sz="1500" b="1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%</a:t>
            </a:r>
            <a:endParaRPr lang="es-MX" sz="1500" b="1" dirty="0">
              <a:solidFill>
                <a:srgbClr val="000000"/>
              </a:solidFill>
              <a:latin typeface="Soberana Sans" panose="02000000000000000000" pitchFamily="50" charset="0"/>
              <a:sym typeface="Calibri"/>
            </a:endParaRPr>
          </a:p>
          <a:p>
            <a:pPr algn="ctr"/>
            <a:endParaRPr lang="es-MX" sz="1500" dirty="0"/>
          </a:p>
        </p:txBody>
      </p:sp>
      <p:sp>
        <p:nvSpPr>
          <p:cNvPr id="12" name="Rectángulo 11"/>
          <p:cNvSpPr/>
          <p:nvPr/>
        </p:nvSpPr>
        <p:spPr>
          <a:xfrm>
            <a:off x="2939298" y="3234226"/>
            <a:ext cx="1990224" cy="2717284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MX" sz="1500" b="1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Hospital General (Tabasco)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MX" sz="1500" b="1" dirty="0">
              <a:solidFill>
                <a:srgbClr val="000000"/>
              </a:solidFill>
              <a:latin typeface="Soberana Sans" panose="02000000000000000000" pitchFamily="50" charset="0"/>
              <a:cs typeface="Arial" panose="020B0604020202020204" pitchFamily="34" charset="0"/>
              <a:sym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90 camas.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Inversión de 862 mdp.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191,630 beneficiados.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5083577" y="3245176"/>
            <a:ext cx="1836204" cy="2717284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MX" sz="1500" b="1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Hospital General (Tláhuac CDMX)</a:t>
            </a:r>
          </a:p>
          <a:p>
            <a:pPr algn="ctr"/>
            <a:endParaRPr lang="es-MX" sz="1500" b="1" dirty="0">
              <a:solidFill>
                <a:srgbClr val="000000"/>
              </a:solidFill>
              <a:latin typeface="Soberana Sans" panose="02000000000000000000" pitchFamily="50" charset="0"/>
              <a:cs typeface="Arial" panose="020B0604020202020204" pitchFamily="34" charset="0"/>
              <a:sym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250 camas.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Inversión de 1,933 mdp.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1,392,150 beneficiados.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7073837" y="3234226"/>
            <a:ext cx="1857165" cy="2703231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MX" sz="1500" b="1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Hospital General (Nayarit)</a:t>
            </a:r>
          </a:p>
          <a:p>
            <a:pPr algn="ctr"/>
            <a:endParaRPr lang="es-MX" sz="1500" b="1" dirty="0">
              <a:solidFill>
                <a:srgbClr val="000000"/>
              </a:solidFill>
              <a:latin typeface="Soberana Sans" panose="02000000000000000000" pitchFamily="50" charset="0"/>
              <a:cs typeface="Arial" panose="020B0604020202020204" pitchFamily="34" charset="0"/>
              <a:sym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150 camas.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Inversión de 1,341 mdp.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187,230 beneficiados.</a:t>
            </a:r>
          </a:p>
        </p:txBody>
      </p:sp>
    </p:spTree>
    <p:extLst>
      <p:ext uri="{BB962C8B-B14F-4D97-AF65-F5344CB8AC3E}">
        <p14:creationId xmlns:p14="http://schemas.microsoft.com/office/powerpoint/2010/main" val="344260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413892" y="1444134"/>
            <a:ext cx="8460231" cy="2664830"/>
          </a:xfrm>
          <a:prstGeom prst="rect">
            <a:avLst/>
          </a:prstGeom>
          <a:noFill/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algn="just">
              <a:spcAft>
                <a:spcPts val="1350"/>
              </a:spcAft>
            </a:pPr>
            <a:r>
              <a:rPr lang="es-MX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  <a:ea typeface="Arial" charset="0"/>
                <a:cs typeface="Arial" charset="0"/>
                <a:sym typeface="Calibri"/>
              </a:rPr>
              <a:t>Mejora significativa en el abasto de medicamentos del orden del 98%</a:t>
            </a:r>
          </a:p>
          <a:p>
            <a:pPr marL="285750" indent="-285750" algn="just">
              <a:lnSpc>
                <a:spcPct val="150000"/>
              </a:lnSpc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s-MX" sz="1600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Monitoreo permanente de los niveles </a:t>
            </a:r>
            <a:r>
              <a:rPr lang="es-MX" sz="1600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de </a:t>
            </a:r>
            <a:r>
              <a:rPr lang="es-MX" sz="1600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disponibilidad </a:t>
            </a:r>
            <a:r>
              <a:rPr lang="es-MX" sz="1600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de insumos para la salud </a:t>
            </a:r>
            <a:r>
              <a:rPr lang="es-MX" sz="1600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que se </a:t>
            </a:r>
            <a:r>
              <a:rPr lang="es-MX" sz="1600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generan en forma automática a través de la plataforma informática del Sistema Integral de la Cadena de Abasto de Insumos para la Salud. </a:t>
            </a:r>
          </a:p>
          <a:p>
            <a:pPr marL="285750" indent="-285750" algn="just">
              <a:spcAft>
                <a:spcPts val="1350"/>
              </a:spcAft>
              <a:buFont typeface="Wingdings" panose="05000000000000000000" pitchFamily="2" charset="2"/>
              <a:buChar char="ü"/>
            </a:pPr>
            <a:endParaRPr lang="es-MX" sz="1600" dirty="0">
              <a:solidFill>
                <a:srgbClr val="000000"/>
              </a:solidFill>
              <a:latin typeface="Soberana Sans" panose="02000000000000000000" pitchFamily="50" charset="0"/>
              <a:cs typeface="Arial" panose="020B0604020202020204" pitchFamily="34" charset="0"/>
              <a:sym typeface="Calibri"/>
            </a:endParaRPr>
          </a:p>
          <a:p>
            <a:pPr marL="257175" indent="-257175" algn="just">
              <a:spcAft>
                <a:spcPts val="1350"/>
              </a:spcAft>
              <a:buFont typeface="Arial" panose="020B0604020202020204" pitchFamily="34" charset="0"/>
              <a:buChar char="•"/>
            </a:pPr>
            <a:endParaRPr lang="es-MX" sz="1600" dirty="0">
              <a:solidFill>
                <a:srgbClr val="000000"/>
              </a:solidFill>
              <a:latin typeface="Soberana Sans" panose="02000000000000000000" pitchFamily="50" charset="0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9838" t="23064" r="34250" b="6579"/>
          <a:stretch/>
        </p:blipFill>
        <p:spPr>
          <a:xfrm>
            <a:off x="0" y="3240958"/>
            <a:ext cx="5112568" cy="3617042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4644008" y="3427863"/>
            <a:ext cx="4968552" cy="715578"/>
          </a:xfrm>
          <a:prstGeom prst="rect">
            <a:avLst/>
          </a:prstGeom>
          <a:noFill/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Disponibilidad en</a:t>
            </a:r>
          </a:p>
          <a:p>
            <a:pPr algn="ctr">
              <a:spcAft>
                <a:spcPts val="600"/>
              </a:spcAft>
            </a:pP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 los Estados al 20/02/2018</a:t>
            </a:r>
            <a:endParaRPr lang="es-MX" sz="1600" b="1" dirty="0">
              <a:solidFill>
                <a:schemeClr val="tx1">
                  <a:lumMod val="65000"/>
                  <a:lumOff val="35000"/>
                </a:schemeClr>
              </a:solidFill>
              <a:latin typeface="Soberana Sans" panose="02000000000000000000" pitchFamily="50" charset="0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67748" t="21987" r="4247" b="48599"/>
          <a:stretch/>
        </p:blipFill>
        <p:spPr>
          <a:xfrm>
            <a:off x="5108405" y="4477419"/>
            <a:ext cx="4031432" cy="238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1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84199" y="1555365"/>
            <a:ext cx="8280920" cy="525783"/>
          </a:xfrm>
          <a:prstGeom prst="rect">
            <a:avLst/>
          </a:prstGeom>
          <a:noFill/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algn="just">
              <a:spcAft>
                <a:spcPts val="1350"/>
              </a:spcAft>
            </a:pPr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  <a:ea typeface="Arial" charset="0"/>
                <a:cs typeface="Arial" charset="0"/>
                <a:sym typeface="Calibri"/>
              </a:rPr>
              <a:t>Compras Consolidadas = Ahorros significativos</a:t>
            </a:r>
            <a:endParaRPr lang="es-MX" sz="1600" dirty="0">
              <a:solidFill>
                <a:srgbClr val="000000"/>
              </a:solidFill>
              <a:latin typeface="Soberana Sans" panose="02000000000000000000" pitchFamily="50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15836" y="1993937"/>
            <a:ext cx="87157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MX" sz="1600" dirty="0" smtClean="0">
                <a:latin typeface="Soberana Sans" panose="02000000000000000000" pitchFamily="50" charset="0"/>
                <a:ea typeface="Times New Roman" panose="02020603050405020304" pitchFamily="18" charset="0"/>
              </a:rPr>
              <a:t>A </a:t>
            </a:r>
            <a:r>
              <a:rPr lang="es-MX" sz="1600" dirty="0">
                <a:latin typeface="Soberana Sans" panose="02000000000000000000" pitchFamily="50" charset="0"/>
                <a:ea typeface="Times New Roman" panose="02020603050405020304" pitchFamily="18" charset="0"/>
              </a:rPr>
              <a:t>través de las gestiones realizadas para la adquisición de insumos para la salud mediante del proceso de compra consolidada se han generado ahorros en los ejercicios 2013-2018 por un monto de </a:t>
            </a:r>
            <a:r>
              <a:rPr lang="es-MX" sz="1600" b="1" dirty="0">
                <a:latin typeface="Soberana Sans" panose="02000000000000000000" pitchFamily="50" charset="0"/>
                <a:ea typeface="Times New Roman" panose="02020603050405020304" pitchFamily="18" charset="0"/>
              </a:rPr>
              <a:t>$4,688.4 millones de pesos</a:t>
            </a:r>
            <a:r>
              <a:rPr lang="es-MX" sz="1600" dirty="0">
                <a:latin typeface="Soberana Sans" panose="02000000000000000000" pitchFamily="50" charset="0"/>
                <a:ea typeface="Times New Roman" panose="02020603050405020304" pitchFamily="18" charset="0"/>
              </a:rPr>
              <a:t>. </a:t>
            </a:r>
            <a:endParaRPr lang="es-MX" sz="1600" dirty="0" smtClean="0">
              <a:latin typeface="Soberana Sans" panose="02000000000000000000" pitchFamily="50" charset="0"/>
              <a:ea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15836" y="5109919"/>
            <a:ext cx="84176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MX" sz="1200" dirty="0">
                <a:latin typeface="Soberana Sans" panose="02000000000000000000" pitchFamily="50" charset="0"/>
                <a:ea typeface="Times New Roman" panose="02020603050405020304" pitchFamily="18" charset="0"/>
              </a:rPr>
              <a:t>Fuente de información: </a:t>
            </a:r>
            <a:r>
              <a:rPr lang="es-MX" sz="1200" dirty="0" smtClean="0">
                <a:latin typeface="Soberana Sans" panose="02000000000000000000" pitchFamily="50" charset="0"/>
                <a:ea typeface="Times New Roman" panose="02020603050405020304" pitchFamily="18" charset="0"/>
              </a:rPr>
              <a:t>Instituto Mexicano del Seguro Social </a:t>
            </a:r>
            <a:endParaRPr lang="es-MX" sz="1200" dirty="0">
              <a:latin typeface="Soberana Sans" panose="02000000000000000000" pitchFamily="50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709251"/>
              </p:ext>
            </p:extLst>
          </p:nvPr>
        </p:nvGraphicFramePr>
        <p:xfrm>
          <a:off x="218571" y="3342950"/>
          <a:ext cx="8712967" cy="173756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920087"/>
                <a:gridCol w="959862"/>
                <a:gridCol w="959862"/>
                <a:gridCol w="1033543"/>
                <a:gridCol w="918568"/>
                <a:gridCol w="918568"/>
                <a:gridCol w="918568"/>
                <a:gridCol w="1083909"/>
              </a:tblGrid>
              <a:tr h="242337">
                <a:tc>
                  <a:txBody>
                    <a:bodyPr/>
                    <a:lstStyle/>
                    <a:p>
                      <a:endParaRPr lang="es-MX" sz="1100" dirty="0">
                        <a:effectLst/>
                        <a:latin typeface="Soberana Sans" panose="02000000000000000000" pitchFamily="50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Soberana Sans" panose="02000000000000000000" pitchFamily="50" charset="0"/>
                        </a:rPr>
                        <a:t>2013</a:t>
                      </a:r>
                      <a:endParaRPr lang="es-MX" sz="1600">
                        <a:effectLst/>
                        <a:latin typeface="Soberana Sans" panose="02000000000000000000" pitchFamily="50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Soberana Sans" panose="02000000000000000000" pitchFamily="50" charset="0"/>
                        </a:rPr>
                        <a:t>2014</a:t>
                      </a:r>
                      <a:endParaRPr lang="es-MX" sz="1600">
                        <a:effectLst/>
                        <a:latin typeface="Soberana Sans" panose="02000000000000000000" pitchFamily="50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Soberana Sans" panose="02000000000000000000" pitchFamily="50" charset="0"/>
                        </a:rPr>
                        <a:t>2015</a:t>
                      </a:r>
                      <a:endParaRPr lang="es-MX" sz="1600">
                        <a:effectLst/>
                        <a:latin typeface="Soberana Sans" panose="02000000000000000000" pitchFamily="50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Soberana Sans" panose="02000000000000000000" pitchFamily="50" charset="0"/>
                        </a:rPr>
                        <a:t>2016</a:t>
                      </a:r>
                      <a:endParaRPr lang="es-MX" sz="1600">
                        <a:effectLst/>
                        <a:latin typeface="Soberana Sans" panose="02000000000000000000" pitchFamily="50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Soberana Sans" panose="02000000000000000000" pitchFamily="50" charset="0"/>
                        </a:rPr>
                        <a:t>2017</a:t>
                      </a:r>
                      <a:endParaRPr lang="es-MX" sz="1600">
                        <a:effectLst/>
                        <a:latin typeface="Soberana Sans" panose="02000000000000000000" pitchFamily="50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Soberana Sans" panose="02000000000000000000" pitchFamily="50" charset="0"/>
                        </a:rPr>
                        <a:t>2018</a:t>
                      </a:r>
                      <a:endParaRPr lang="es-MX" sz="1600">
                        <a:effectLst/>
                        <a:latin typeface="Soberana Sans" panose="02000000000000000000" pitchFamily="50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400" dirty="0" smtClean="0">
                        <a:effectLst/>
                        <a:latin typeface="Soberana Sans" panose="02000000000000000000" pitchFamily="50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Soberana Sans" panose="02000000000000000000" pitchFamily="50" charset="0"/>
                        </a:rPr>
                        <a:t>TOTAL</a:t>
                      </a:r>
                    </a:p>
                  </a:txBody>
                  <a:tcPr marL="44450" marR="44450" marT="0" marB="0" anchor="b"/>
                </a:tc>
              </a:tr>
              <a:tr h="4846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Soberana Sans" panose="02000000000000000000" pitchFamily="50" charset="0"/>
                        </a:rPr>
                        <a:t>Monto adjudicado (MDP)</a:t>
                      </a:r>
                      <a:endParaRPr lang="es-MX" sz="1600" dirty="0">
                        <a:effectLst/>
                        <a:latin typeface="Soberana Sans" panose="02000000000000000000" pitchFamily="50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Soberana Sans" panose="02000000000000000000" pitchFamily="50" charset="0"/>
                        </a:rPr>
                        <a:t> $8,526.0 </a:t>
                      </a:r>
                      <a:endParaRPr lang="es-MX" sz="1600" dirty="0">
                        <a:effectLst/>
                        <a:latin typeface="Soberana Sans" panose="02000000000000000000" pitchFamily="50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Soberana Sans" panose="02000000000000000000" pitchFamily="50" charset="0"/>
                        </a:rPr>
                        <a:t> $7,486.0 </a:t>
                      </a:r>
                      <a:endParaRPr lang="es-MX" sz="1600" dirty="0">
                        <a:effectLst/>
                        <a:latin typeface="Soberana Sans" panose="02000000000000000000" pitchFamily="50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Soberana Sans" panose="02000000000000000000" pitchFamily="50" charset="0"/>
                        </a:rPr>
                        <a:t> $6,882.7 </a:t>
                      </a:r>
                      <a:endParaRPr lang="es-MX" sz="1600" dirty="0">
                        <a:effectLst/>
                        <a:latin typeface="Soberana Sans" panose="02000000000000000000" pitchFamily="50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Soberana Sans" panose="02000000000000000000" pitchFamily="50" charset="0"/>
                        </a:rPr>
                        <a:t> $6,443.0 </a:t>
                      </a:r>
                      <a:endParaRPr lang="es-MX" sz="1600" dirty="0">
                        <a:effectLst/>
                        <a:latin typeface="Soberana Sans" panose="02000000000000000000" pitchFamily="50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Soberana Sans" panose="02000000000000000000" pitchFamily="50" charset="0"/>
                        </a:rPr>
                        <a:t> $8,029.0 </a:t>
                      </a:r>
                      <a:endParaRPr lang="es-MX" sz="1600">
                        <a:effectLst/>
                        <a:latin typeface="Soberana Sans" panose="02000000000000000000" pitchFamily="50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Soberana Sans" panose="02000000000000000000" pitchFamily="50" charset="0"/>
                        </a:rPr>
                        <a:t> $8,724.0 </a:t>
                      </a:r>
                      <a:endParaRPr lang="es-MX" sz="1600">
                        <a:effectLst/>
                        <a:latin typeface="Soberana Sans" panose="02000000000000000000" pitchFamily="50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Soberana Sans" panose="02000000000000000000" pitchFamily="50" charset="0"/>
                        </a:rPr>
                        <a:t> $ 46,090.7 </a:t>
                      </a:r>
                      <a:endParaRPr lang="es-MX" sz="1600" dirty="0">
                        <a:effectLst/>
                        <a:latin typeface="Soberana Sans" panose="02000000000000000000" pitchFamily="50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4846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Soberana Sans" panose="02000000000000000000" pitchFamily="50" charset="0"/>
                        </a:rPr>
                        <a:t>Ahorros obtenidos (MDP)</a:t>
                      </a:r>
                      <a:endParaRPr lang="es-MX" sz="1600" dirty="0">
                        <a:effectLst/>
                        <a:latin typeface="Soberana Sans" panose="02000000000000000000" pitchFamily="50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  <a:latin typeface="Soberana Sans" panose="02000000000000000000" pitchFamily="50" charset="0"/>
                        </a:rPr>
                        <a:t> $674.4 </a:t>
                      </a:r>
                      <a:endParaRPr lang="es-MX" sz="1600" b="1" dirty="0">
                        <a:effectLst/>
                        <a:latin typeface="Soberana Sans" panose="02000000000000000000" pitchFamily="50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  <a:latin typeface="Soberana Sans" panose="02000000000000000000" pitchFamily="50" charset="0"/>
                        </a:rPr>
                        <a:t> $1,040.0 </a:t>
                      </a:r>
                      <a:endParaRPr lang="es-MX" sz="1600" b="1" dirty="0">
                        <a:effectLst/>
                        <a:latin typeface="Soberana Sans" panose="02000000000000000000" pitchFamily="50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  <a:latin typeface="Soberana Sans" panose="02000000000000000000" pitchFamily="50" charset="0"/>
                        </a:rPr>
                        <a:t> $959.0 </a:t>
                      </a:r>
                      <a:endParaRPr lang="es-MX" sz="1600" b="1" dirty="0">
                        <a:effectLst/>
                        <a:latin typeface="Soberana Sans" panose="02000000000000000000" pitchFamily="50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  <a:latin typeface="Soberana Sans" panose="02000000000000000000" pitchFamily="50" charset="0"/>
                        </a:rPr>
                        <a:t> $537.0 </a:t>
                      </a:r>
                      <a:endParaRPr lang="es-MX" sz="1600" b="1" dirty="0">
                        <a:effectLst/>
                        <a:latin typeface="Soberana Sans" panose="02000000000000000000" pitchFamily="50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  <a:latin typeface="Soberana Sans" panose="02000000000000000000" pitchFamily="50" charset="0"/>
                        </a:rPr>
                        <a:t> $731.0 </a:t>
                      </a:r>
                      <a:endParaRPr lang="es-MX" sz="1600" b="1" dirty="0">
                        <a:effectLst/>
                        <a:latin typeface="Soberana Sans" panose="02000000000000000000" pitchFamily="50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  <a:latin typeface="Soberana Sans" panose="02000000000000000000" pitchFamily="50" charset="0"/>
                        </a:rPr>
                        <a:t> $ 747.0 </a:t>
                      </a:r>
                      <a:endParaRPr lang="es-MX" sz="1600" b="1" dirty="0">
                        <a:effectLst/>
                        <a:latin typeface="Soberana Sans" panose="02000000000000000000" pitchFamily="50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  <a:latin typeface="Soberana Sans" panose="02000000000000000000" pitchFamily="50" charset="0"/>
                        </a:rPr>
                        <a:t> $ 4,688.4 </a:t>
                      </a:r>
                      <a:endParaRPr lang="es-MX" sz="1600" b="1" dirty="0">
                        <a:effectLst/>
                        <a:latin typeface="Soberana Sans" panose="02000000000000000000" pitchFamily="50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414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Soberana Sans" panose="02000000000000000000" pitchFamily="50" charset="0"/>
                        </a:rPr>
                        <a:t>Claves adjudicadas</a:t>
                      </a:r>
                      <a:endParaRPr lang="es-MX" sz="1600" dirty="0">
                        <a:effectLst/>
                        <a:latin typeface="Soberana Sans" panose="02000000000000000000" pitchFamily="50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Soberana Sans" panose="02000000000000000000" pitchFamily="50" charset="0"/>
                        </a:rPr>
                        <a:t>656</a:t>
                      </a:r>
                      <a:endParaRPr lang="es-MX" sz="1600">
                        <a:effectLst/>
                        <a:latin typeface="Soberana Sans" panose="02000000000000000000" pitchFamily="50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Soberana Sans" panose="02000000000000000000" pitchFamily="50" charset="0"/>
                        </a:rPr>
                        <a:t>821</a:t>
                      </a:r>
                      <a:endParaRPr lang="es-MX" sz="1600">
                        <a:effectLst/>
                        <a:latin typeface="Soberana Sans" panose="02000000000000000000" pitchFamily="50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Soberana Sans" panose="02000000000000000000" pitchFamily="50" charset="0"/>
                        </a:rPr>
                        <a:t>740</a:t>
                      </a:r>
                      <a:endParaRPr lang="es-MX" sz="1600">
                        <a:effectLst/>
                        <a:latin typeface="Soberana Sans" panose="02000000000000000000" pitchFamily="50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Soberana Sans" panose="02000000000000000000" pitchFamily="50" charset="0"/>
                        </a:rPr>
                        <a:t>624</a:t>
                      </a:r>
                      <a:endParaRPr lang="es-MX" sz="1600" dirty="0">
                        <a:effectLst/>
                        <a:latin typeface="Soberana Sans" panose="02000000000000000000" pitchFamily="50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Soberana Sans" panose="02000000000000000000" pitchFamily="50" charset="0"/>
                        </a:rPr>
                        <a:t>735</a:t>
                      </a:r>
                      <a:endParaRPr lang="es-MX" sz="1600" dirty="0">
                        <a:effectLst/>
                        <a:latin typeface="Soberana Sans" panose="02000000000000000000" pitchFamily="50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Soberana Sans" panose="02000000000000000000" pitchFamily="50" charset="0"/>
                        </a:rPr>
                        <a:t>694</a:t>
                      </a:r>
                      <a:endParaRPr lang="es-MX" sz="1600" dirty="0">
                        <a:effectLst/>
                        <a:latin typeface="Soberana Sans" panose="02000000000000000000" pitchFamily="50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Soberana Sans" panose="02000000000000000000" pitchFamily="50" charset="0"/>
                        </a:rPr>
                        <a:t>4,270</a:t>
                      </a:r>
                      <a:endParaRPr lang="es-MX" sz="1600" dirty="0">
                        <a:effectLst/>
                        <a:latin typeface="Soberana Sans" panose="02000000000000000000" pitchFamily="50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108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322243" y="1628800"/>
            <a:ext cx="8280920" cy="1377298"/>
          </a:xfrm>
          <a:prstGeom prst="rect">
            <a:avLst/>
          </a:prstGeom>
          <a:noFill/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algn="just">
              <a:spcAft>
                <a:spcPts val="1350"/>
              </a:spcAft>
            </a:pPr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  <a:ea typeface="Arial" charset="0"/>
                <a:cs typeface="Arial" charset="0"/>
                <a:sym typeface="Calibri"/>
              </a:rPr>
              <a:t>Abatimiento del rezago en la atención médica </a:t>
            </a:r>
            <a:endParaRPr lang="es-MX" b="1" dirty="0">
              <a:solidFill>
                <a:schemeClr val="tx1">
                  <a:lumMod val="75000"/>
                  <a:lumOff val="25000"/>
                </a:schemeClr>
              </a:solidFill>
              <a:latin typeface="Soberana Sans" panose="02000000000000000000" pitchFamily="50" charset="0"/>
              <a:ea typeface="Arial" charset="0"/>
              <a:cs typeface="Arial" charset="0"/>
              <a:sym typeface="Calibri"/>
            </a:endParaRPr>
          </a:p>
          <a:p>
            <a:pPr marL="257175" indent="-257175" algn="just">
              <a:spcAft>
                <a:spcPts val="1350"/>
              </a:spcAft>
              <a:buFont typeface="Arial" panose="020B0604020202020204" pitchFamily="34" charset="0"/>
              <a:buChar char="•"/>
            </a:pPr>
            <a:endParaRPr lang="es-MX" sz="1600" dirty="0">
              <a:solidFill>
                <a:srgbClr val="000000"/>
              </a:solidFill>
              <a:latin typeface="Soberana Sans" panose="02000000000000000000" pitchFamily="50" charset="0"/>
              <a:cs typeface="Arial" panose="020B0604020202020204" pitchFamily="34" charset="0"/>
              <a:sym typeface="Calibri"/>
            </a:endParaRPr>
          </a:p>
          <a:p>
            <a:pPr marL="257175" indent="-257175" algn="just">
              <a:spcAft>
                <a:spcPts val="1350"/>
              </a:spcAft>
              <a:buFont typeface="Arial" panose="020B0604020202020204" pitchFamily="34" charset="0"/>
              <a:buChar char="•"/>
            </a:pPr>
            <a:endParaRPr lang="es-MX" sz="1600" dirty="0">
              <a:solidFill>
                <a:srgbClr val="000000"/>
              </a:solidFill>
              <a:latin typeface="Soberana Sans" panose="02000000000000000000" pitchFamily="50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701" y="2117456"/>
            <a:ext cx="8029400" cy="1166984"/>
          </a:xfrm>
          <a:prstGeom prst="rect">
            <a:avLst/>
          </a:prstGeom>
          <a:noFill/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marL="257175" indent="-257175" algn="just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s-MX" sz="1600" dirty="0" smtClean="0">
                <a:latin typeface="Soberana Sans" panose="02000000000000000000" pitchFamily="50" charset="0"/>
                <a:ea typeface="Times New Roman" panose="02020603050405020304" pitchFamily="18" charset="0"/>
                <a:sym typeface="Calibri"/>
              </a:rPr>
              <a:t>Programa </a:t>
            </a:r>
            <a:r>
              <a:rPr lang="es-MX" sz="1600" dirty="0">
                <a:latin typeface="Soberana Sans" panose="02000000000000000000" pitchFamily="50" charset="0"/>
                <a:ea typeface="Times New Roman" panose="02020603050405020304" pitchFamily="18" charset="0"/>
                <a:sym typeface="Calibri"/>
              </a:rPr>
              <a:t>para Asegurar la Oportunidad en la Atención  </a:t>
            </a:r>
            <a:r>
              <a:rPr lang="es-MX" sz="1600" dirty="0" smtClean="0">
                <a:latin typeface="Soberana Sans" panose="02000000000000000000" pitchFamily="50" charset="0"/>
                <a:ea typeface="Times New Roman" panose="02020603050405020304" pitchFamily="18" charset="0"/>
                <a:sym typeface="Calibri"/>
              </a:rPr>
              <a:t>Médica</a:t>
            </a:r>
            <a:r>
              <a:rPr lang="es-MX" sz="1600" dirty="0">
                <a:latin typeface="Soberana Sans" panose="02000000000000000000" pitchFamily="50" charset="0"/>
                <a:ea typeface="Times New Roman" panose="02020603050405020304" pitchFamily="18" charset="0"/>
                <a:sym typeface="Calibri"/>
              </a:rPr>
              <a:t> </a:t>
            </a:r>
            <a:r>
              <a:rPr lang="es-MX" sz="1600" dirty="0" smtClean="0">
                <a:latin typeface="Soberana Sans" panose="02000000000000000000" pitchFamily="50" charset="0"/>
                <a:ea typeface="Times New Roman" panose="02020603050405020304" pitchFamily="18" charset="0"/>
                <a:sym typeface="Calibri"/>
              </a:rPr>
              <a:t>(PAOAM)</a:t>
            </a:r>
            <a:endParaRPr lang="es-MX" sz="1600" dirty="0">
              <a:latin typeface="Soberana Sans" panose="02000000000000000000" pitchFamily="50" charset="0"/>
              <a:ea typeface="Times New Roman" panose="02020603050405020304" pitchFamily="18" charset="0"/>
              <a:sym typeface="Calibri"/>
            </a:endParaRPr>
          </a:p>
          <a:p>
            <a:pPr marL="257175" indent="-257175" algn="just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s-MX" sz="1600" dirty="0" smtClean="0">
                <a:latin typeface="Soberana Sans" panose="02000000000000000000" pitchFamily="50" charset="0"/>
                <a:ea typeface="Times New Roman" panose="02020603050405020304" pitchFamily="18" charset="0"/>
                <a:sym typeface="Calibri"/>
              </a:rPr>
              <a:t>Una </a:t>
            </a:r>
            <a:r>
              <a:rPr lang="es-MX" sz="1600" dirty="0">
                <a:latin typeface="Soberana Sans" panose="02000000000000000000" pitchFamily="50" charset="0"/>
                <a:ea typeface="Times New Roman" panose="02020603050405020304" pitchFamily="18" charset="0"/>
                <a:sym typeface="Calibri"/>
              </a:rPr>
              <a:t>de sus principales estrategias, consiste en la </a:t>
            </a:r>
            <a:r>
              <a:rPr lang="es-MX" sz="1600" b="1" dirty="0">
                <a:latin typeface="Soberana Sans" panose="02000000000000000000" pitchFamily="50" charset="0"/>
                <a:ea typeface="Times New Roman" panose="02020603050405020304" pitchFamily="18" charset="0"/>
                <a:sym typeface="Calibri"/>
              </a:rPr>
              <a:t>realización de cirugías los fines de semana</a:t>
            </a:r>
          </a:p>
        </p:txBody>
      </p:sp>
      <p:sp>
        <p:nvSpPr>
          <p:cNvPr id="2" name="Rectángulo 1"/>
          <p:cNvSpPr/>
          <p:nvPr/>
        </p:nvSpPr>
        <p:spPr>
          <a:xfrm>
            <a:off x="755576" y="3284440"/>
            <a:ext cx="7704856" cy="830997"/>
          </a:xfrm>
          <a:prstGeom prst="rect">
            <a:avLst/>
          </a:prstGeom>
          <a:noFill/>
          <a:ln/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1350"/>
              </a:spcAft>
            </a:pPr>
            <a:r>
              <a:rPr lang="es-MX" sz="1600" dirty="0">
                <a:solidFill>
                  <a:schemeClr val="tx1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El principal objetivo </a:t>
            </a:r>
            <a:r>
              <a:rPr lang="es-MX" sz="1600" dirty="0" smtClean="0">
                <a:solidFill>
                  <a:schemeClr val="tx1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es abatir </a:t>
            </a:r>
            <a:r>
              <a:rPr lang="es-MX" sz="1600" dirty="0">
                <a:solidFill>
                  <a:schemeClr val="tx1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el rezago acumulado específicamente en cirugías, consultas de especialidad de primera vez, estudios de gabinete y sesiones de terapia física y rehabilitación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138031" y="4393779"/>
            <a:ext cx="5797152" cy="495005"/>
          </a:xfrm>
          <a:prstGeom prst="rect">
            <a:avLst/>
          </a:prstGeom>
          <a:noFill/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algn="just">
              <a:spcAft>
                <a:spcPts val="1350"/>
              </a:spcAft>
            </a:pPr>
            <a:r>
              <a:rPr lang="es-MX" sz="1600" b="1" dirty="0" smtClean="0">
                <a:latin typeface="Soberana Sans" panose="02000000000000000000" pitchFamily="50" charset="0"/>
                <a:ea typeface="Times New Roman" panose="02020603050405020304" pitchFamily="18" charset="0"/>
                <a:sym typeface="Calibri"/>
              </a:rPr>
              <a:t>Logros</a:t>
            </a:r>
            <a:r>
              <a:rPr lang="es-MX" sz="1600" dirty="0" smtClean="0">
                <a:latin typeface="Soberana Sans" panose="02000000000000000000" pitchFamily="50" charset="0"/>
                <a:ea typeface="Times New Roman" panose="02020603050405020304" pitchFamily="18" charset="0"/>
                <a:sym typeface="Calibri"/>
              </a:rPr>
              <a:t> 2007 a la fecha: </a:t>
            </a:r>
            <a:r>
              <a:rPr lang="es-MX" sz="1600" b="1" dirty="0" smtClean="0">
                <a:latin typeface="Soberana Sans" panose="02000000000000000000" pitchFamily="50" charset="0"/>
                <a:ea typeface="Times New Roman" panose="02020603050405020304" pitchFamily="18" charset="0"/>
                <a:sym typeface="Calibri"/>
              </a:rPr>
              <a:t>857,391 atenciones</a:t>
            </a:r>
            <a:r>
              <a:rPr lang="es-MX" sz="1600" dirty="0" smtClean="0">
                <a:latin typeface="Soberana Sans" panose="02000000000000000000" pitchFamily="50" charset="0"/>
                <a:ea typeface="Times New Roman" panose="02020603050405020304" pitchFamily="18" charset="0"/>
                <a:sym typeface="Calibri"/>
              </a:rPr>
              <a:t>: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043608" y="5071025"/>
            <a:ext cx="4572000" cy="7643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714375" lvl="1" indent="-257175" algn="just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s-MX" sz="1600" dirty="0">
                <a:latin typeface="Soberana Sans" panose="02000000000000000000" pitchFamily="50" charset="0"/>
                <a:ea typeface="Times New Roman" panose="02020603050405020304" pitchFamily="18" charset="0"/>
                <a:sym typeface="Calibri"/>
              </a:rPr>
              <a:t>49,167 </a:t>
            </a:r>
            <a:r>
              <a:rPr lang="es-MX" sz="1600" dirty="0" smtClean="0">
                <a:latin typeface="Soberana Sans" panose="02000000000000000000" pitchFamily="50" charset="0"/>
                <a:ea typeface="Times New Roman" panose="02020603050405020304" pitchFamily="18" charset="0"/>
                <a:sym typeface="Calibri"/>
              </a:rPr>
              <a:t>cirugías </a:t>
            </a:r>
            <a:endParaRPr lang="es-MX" sz="1600" dirty="0">
              <a:latin typeface="Soberana Sans" panose="02000000000000000000" pitchFamily="50" charset="0"/>
              <a:ea typeface="Times New Roman" panose="02020603050405020304" pitchFamily="18" charset="0"/>
              <a:sym typeface="Calibri"/>
            </a:endParaRPr>
          </a:p>
          <a:p>
            <a:pPr marL="714375" lvl="1" indent="-257175" algn="just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s-MX" sz="1600" dirty="0">
                <a:latin typeface="Soberana Sans" panose="02000000000000000000" pitchFamily="50" charset="0"/>
                <a:ea typeface="Times New Roman" panose="02020603050405020304" pitchFamily="18" charset="0"/>
                <a:sym typeface="Calibri"/>
              </a:rPr>
              <a:t>213,613 Consultas de 1ª </a:t>
            </a:r>
            <a:r>
              <a:rPr lang="es-MX" sz="1600" dirty="0" smtClean="0">
                <a:latin typeface="Soberana Sans" panose="02000000000000000000" pitchFamily="50" charset="0"/>
                <a:ea typeface="Times New Roman" panose="02020603050405020304" pitchFamily="18" charset="0"/>
                <a:sym typeface="Calibri"/>
              </a:rPr>
              <a:t>Vez</a:t>
            </a:r>
            <a:endParaRPr lang="es-MX" sz="1600" dirty="0">
              <a:latin typeface="Soberana Sans" panose="02000000000000000000" pitchFamily="50" charset="0"/>
              <a:ea typeface="Times New Roman" panose="02020603050405020304" pitchFamily="18" charset="0"/>
              <a:sym typeface="Calibri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649183" y="5071025"/>
            <a:ext cx="4572000" cy="7643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714375" lvl="1" indent="-257175" algn="just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s-MX" sz="1600" dirty="0" smtClean="0">
                <a:latin typeface="Soberana Sans" panose="02000000000000000000" pitchFamily="50" charset="0"/>
                <a:ea typeface="Times New Roman" panose="02020603050405020304" pitchFamily="18" charset="0"/>
                <a:sym typeface="Calibri"/>
              </a:rPr>
              <a:t>189,172 </a:t>
            </a:r>
            <a:r>
              <a:rPr lang="es-MX" sz="1600" dirty="0">
                <a:latin typeface="Soberana Sans" panose="02000000000000000000" pitchFamily="50" charset="0"/>
                <a:ea typeface="Times New Roman" panose="02020603050405020304" pitchFamily="18" charset="0"/>
                <a:sym typeface="Calibri"/>
              </a:rPr>
              <a:t>Estudios de gabinete</a:t>
            </a:r>
          </a:p>
          <a:p>
            <a:pPr marL="714375" lvl="1" indent="-257175" algn="just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s-MX" sz="1600" dirty="0">
                <a:latin typeface="Soberana Sans" panose="02000000000000000000" pitchFamily="50" charset="0"/>
                <a:ea typeface="Times New Roman" panose="02020603050405020304" pitchFamily="18" charset="0"/>
                <a:sym typeface="Calibri"/>
              </a:rPr>
              <a:t>405,439 Terapias</a:t>
            </a:r>
          </a:p>
        </p:txBody>
      </p:sp>
    </p:spTree>
    <p:extLst>
      <p:ext uri="{BB962C8B-B14F-4D97-AF65-F5344CB8AC3E}">
        <p14:creationId xmlns:p14="http://schemas.microsoft.com/office/powerpoint/2010/main" val="239085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66885" y="1539779"/>
            <a:ext cx="8280920" cy="951541"/>
          </a:xfrm>
          <a:prstGeom prst="rect">
            <a:avLst/>
          </a:prstGeom>
          <a:noFill/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algn="just">
              <a:spcAft>
                <a:spcPts val="1350"/>
              </a:spcAft>
            </a:pPr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  <a:ea typeface="Arial" charset="0"/>
                <a:cs typeface="Arial" charset="0"/>
                <a:sym typeface="Calibri"/>
              </a:rPr>
              <a:t>Intensificación </a:t>
            </a:r>
            <a:r>
              <a:rPr lang="es-MX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  <a:ea typeface="Arial" charset="0"/>
                <a:cs typeface="Arial" charset="0"/>
                <a:sym typeface="Calibri"/>
              </a:rPr>
              <a:t>del Programa de Trasplantes </a:t>
            </a:r>
          </a:p>
          <a:p>
            <a:pPr marL="257175" indent="-257175" algn="just">
              <a:spcAft>
                <a:spcPts val="1350"/>
              </a:spcAft>
              <a:buFont typeface="Arial" panose="020B0604020202020204" pitchFamily="34" charset="0"/>
              <a:buChar char="•"/>
            </a:pPr>
            <a:endParaRPr lang="es-MX" sz="1600" dirty="0">
              <a:solidFill>
                <a:srgbClr val="000000"/>
              </a:solidFill>
              <a:latin typeface="Soberana Sans" panose="02000000000000000000" pitchFamily="50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46859" y="2107279"/>
            <a:ext cx="8601590" cy="2331405"/>
          </a:xfrm>
          <a:prstGeom prst="rect">
            <a:avLst/>
          </a:prstGeom>
          <a:noFill/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marL="257175" indent="-257175" algn="just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s-MX" sz="1600" b="1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De 2012 a la fecha </a:t>
            </a:r>
            <a:r>
              <a:rPr lang="es-MX" sz="1600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se han realizado </a:t>
            </a:r>
            <a:r>
              <a:rPr lang="es-MX" sz="1600" b="1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1,000 trasplantes</a:t>
            </a:r>
            <a:r>
              <a:rPr lang="es-MX" sz="1600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, cantidad similar a los practicados en el ISSSTE en los 40 años </a:t>
            </a:r>
            <a:r>
              <a:rPr lang="es-MX" sz="1600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previos.</a:t>
            </a:r>
            <a:endParaRPr lang="es-MX" sz="1600" dirty="0">
              <a:solidFill>
                <a:srgbClr val="000000"/>
              </a:solidFill>
              <a:latin typeface="Soberana Sans" panose="02000000000000000000" pitchFamily="50" charset="0"/>
              <a:cs typeface="Arial" panose="020B0604020202020204" pitchFamily="34" charset="0"/>
              <a:sym typeface="Calibri"/>
            </a:endParaRPr>
          </a:p>
          <a:p>
            <a:pPr marL="257175" indent="-257175" algn="just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s-MX" sz="1600" b="1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Se eliminó </a:t>
            </a:r>
            <a:r>
              <a:rPr lang="es-MX" sz="1600" b="1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el cobro de la cirugía </a:t>
            </a:r>
            <a:r>
              <a:rPr lang="es-MX" sz="1600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de procuración orgánica para trasplante, a donantes vivos no derechohabientes, en beneficio de receptores afiliados al Instituto.</a:t>
            </a:r>
          </a:p>
          <a:p>
            <a:pPr marL="257175" indent="-257175" algn="just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Se </a:t>
            </a:r>
            <a:r>
              <a:rPr lang="es-MX" sz="1600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desarrolló </a:t>
            </a:r>
            <a:r>
              <a:rPr lang="es-MX" sz="1600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el </a:t>
            </a:r>
            <a:r>
              <a:rPr lang="es-MX" sz="1600" b="1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Sistema de Trasplantes y Terapias Especializadas para Enfermedades Crónicas</a:t>
            </a:r>
            <a:r>
              <a:rPr lang="es-MX" sz="1600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 (SITTEEC), que en su Primer Módulo apoya el proceso de donación, dispone de los datos de donadores y receptores potenciales</a:t>
            </a:r>
            <a:r>
              <a:rPr lang="es-MX" sz="1600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.</a:t>
            </a:r>
            <a:endParaRPr lang="es-MX" sz="1600" dirty="0">
              <a:solidFill>
                <a:srgbClr val="000000"/>
              </a:solidFill>
              <a:latin typeface="Soberana Sans" panose="02000000000000000000" pitchFamily="50" charset="0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910" y="4653136"/>
            <a:ext cx="2589425" cy="1581674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246859" y="4005064"/>
            <a:ext cx="6156176" cy="1659427"/>
          </a:xfrm>
          <a:prstGeom prst="rect">
            <a:avLst/>
          </a:prstGeom>
          <a:noFill/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algn="just">
              <a:spcAft>
                <a:spcPts val="1350"/>
              </a:spcAft>
            </a:pPr>
            <a:endParaRPr lang="es-MX" sz="1600" dirty="0">
              <a:solidFill>
                <a:srgbClr val="000000"/>
              </a:solidFill>
              <a:latin typeface="Soberana Sans" panose="02000000000000000000" pitchFamily="50" charset="0"/>
              <a:cs typeface="Arial" panose="020B0604020202020204" pitchFamily="34" charset="0"/>
              <a:sym typeface="Calibri"/>
            </a:endParaRPr>
          </a:p>
          <a:p>
            <a:pPr marL="257175" indent="-257175" algn="just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s-MX" sz="1600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Se conformó la </a:t>
            </a:r>
            <a:r>
              <a:rPr lang="es-MX" sz="1600" b="1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Red </a:t>
            </a:r>
            <a:r>
              <a:rPr lang="es-MX" sz="1600" b="1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de Hospitales Donantes certificados y un Laboratorio de </a:t>
            </a:r>
            <a:r>
              <a:rPr lang="es-MX" sz="1600" b="1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Histocompatibilidad, </a:t>
            </a:r>
            <a:r>
              <a:rPr lang="es-MX" sz="1600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a</a:t>
            </a:r>
            <a:r>
              <a:rPr lang="es-MX" sz="1600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l </a:t>
            </a:r>
            <a:r>
              <a:rPr lang="es-MX" sz="1600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final de la administración contaremos con un total de 68 Hospitales comprometidos con la </a:t>
            </a:r>
            <a:r>
              <a:rPr lang="es-MX" sz="1600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donación.</a:t>
            </a:r>
            <a:endParaRPr lang="es-MX" sz="1600" b="1" dirty="0">
              <a:solidFill>
                <a:srgbClr val="000000"/>
              </a:solidFill>
              <a:latin typeface="Soberana Sans" panose="02000000000000000000" pitchFamily="50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848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412726" y="1538943"/>
            <a:ext cx="8280920" cy="802782"/>
          </a:xfrm>
          <a:prstGeom prst="rect">
            <a:avLst/>
          </a:prstGeom>
          <a:noFill/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algn="just">
              <a:spcAft>
                <a:spcPts val="1350"/>
              </a:spcAft>
            </a:pPr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  <a:ea typeface="Arial" charset="0"/>
                <a:cs typeface="Arial" charset="0"/>
                <a:sym typeface="Calibri"/>
              </a:rPr>
              <a:t>Priorización </a:t>
            </a:r>
            <a:r>
              <a:rPr lang="es-MX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  <a:ea typeface="Arial" charset="0"/>
                <a:cs typeface="Arial" charset="0"/>
                <a:sym typeface="Calibri"/>
              </a:rPr>
              <a:t>del enfoque preventivo y la dignificación de la atención mediante el programa “Trato por un Buen Trato</a:t>
            </a:r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  <a:ea typeface="Arial" charset="0"/>
                <a:cs typeface="Arial" charset="0"/>
                <a:sym typeface="Calibri"/>
              </a:rPr>
              <a:t>”</a:t>
            </a:r>
            <a:endParaRPr lang="es-MX" sz="1600" dirty="0">
              <a:solidFill>
                <a:srgbClr val="000000"/>
              </a:solidFill>
              <a:latin typeface="Soberana Sans" panose="02000000000000000000" pitchFamily="50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42468" y="2276872"/>
            <a:ext cx="6264696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1600" dirty="0">
              <a:latin typeface="Soberana Sans" panose="02000000000000000000" pitchFamily="50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sz="1600" dirty="0">
                <a:latin typeface="Soberana Sans" panose="02000000000000000000" pitchFamily="50" charset="0"/>
                <a:cs typeface="Arial" panose="020B0604020202020204" pitchFamily="34" charset="0"/>
              </a:rPr>
              <a:t>Mejorar la </a:t>
            </a:r>
            <a:r>
              <a:rPr lang="es-MX" sz="1600" b="1" dirty="0">
                <a:latin typeface="Soberana Sans" panose="02000000000000000000" pitchFamily="50" charset="0"/>
                <a:cs typeface="Arial" panose="020B0604020202020204" pitchFamily="34" charset="0"/>
              </a:rPr>
              <a:t>calidad en la atención </a:t>
            </a:r>
            <a:r>
              <a:rPr lang="es-MX" sz="1600" dirty="0">
                <a:latin typeface="Soberana Sans" panose="02000000000000000000" pitchFamily="50" charset="0"/>
                <a:cs typeface="Arial" panose="020B0604020202020204" pitchFamily="34" charset="0"/>
              </a:rPr>
              <a:t>al Derechohabiente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ES" sz="1600" b="1" dirty="0" smtClean="0">
              <a:latin typeface="Soberana Sans" panose="02000000000000000000" pitchFamily="50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1600" dirty="0">
                <a:latin typeface="Soberana Sans" panose="02000000000000000000" pitchFamily="50" charset="0"/>
                <a:cs typeface="Arial" panose="020B0604020202020204" pitchFamily="34" charset="0"/>
              </a:rPr>
              <a:t>Promover el </a:t>
            </a:r>
            <a:r>
              <a:rPr lang="es-ES" sz="1600" b="1" dirty="0">
                <a:latin typeface="Soberana Sans" panose="02000000000000000000" pitchFamily="50" charset="0"/>
                <a:cs typeface="Arial" panose="020B0604020202020204" pitchFamily="34" charset="0"/>
              </a:rPr>
              <a:t>trato digno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sz="1600" dirty="0">
              <a:latin typeface="Soberana Sans" panose="02000000000000000000" pitchFamily="50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sz="1600" dirty="0">
                <a:latin typeface="Soberana Sans" panose="02000000000000000000" pitchFamily="50" charset="0"/>
                <a:cs typeface="Arial" panose="020B0604020202020204" pitchFamily="34" charset="0"/>
              </a:rPr>
              <a:t>Mejorar la </a:t>
            </a:r>
            <a:r>
              <a:rPr lang="es-MX" sz="1600" b="1" dirty="0">
                <a:latin typeface="Soberana Sans" panose="02000000000000000000" pitchFamily="50" charset="0"/>
                <a:cs typeface="Arial" panose="020B0604020202020204" pitchFamily="34" charset="0"/>
              </a:rPr>
              <a:t>calidad de vida laboral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ES" sz="1600" b="1" dirty="0" smtClean="0">
              <a:latin typeface="Soberana Sans" panose="02000000000000000000" pitchFamily="50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sz="1600" dirty="0">
                <a:latin typeface="Soberana Sans" panose="02000000000000000000" pitchFamily="50" charset="0"/>
                <a:cs typeface="Arial" panose="020B0604020202020204" pitchFamily="34" charset="0"/>
              </a:rPr>
              <a:t>Favorecer el compromiso de los derechohabientes para el </a:t>
            </a:r>
            <a:r>
              <a:rPr lang="es-MX" sz="1600" b="1" dirty="0">
                <a:latin typeface="Soberana Sans" panose="02000000000000000000" pitchFamily="50" charset="0"/>
                <a:cs typeface="Arial" panose="020B0604020202020204" pitchFamily="34" charset="0"/>
              </a:rPr>
              <a:t>auto cuidado de su salud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ES" sz="1600" b="1" dirty="0" smtClean="0">
              <a:latin typeface="Soberana Sans" panose="02000000000000000000" pitchFamily="50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sz="1600" dirty="0">
                <a:latin typeface="Soberana Sans" panose="02000000000000000000" pitchFamily="50" charset="0"/>
                <a:cs typeface="Arial" panose="020B0604020202020204" pitchFamily="34" charset="0"/>
              </a:rPr>
              <a:t>Se han </a:t>
            </a:r>
            <a:r>
              <a:rPr lang="es-MX" sz="1600" b="1" dirty="0">
                <a:latin typeface="Soberana Sans" panose="02000000000000000000" pitchFamily="50" charset="0"/>
                <a:cs typeface="Arial" panose="020B0604020202020204" pitchFamily="34" charset="0"/>
              </a:rPr>
              <a:t>capacitado a 70 mil trabajadores </a:t>
            </a:r>
            <a:r>
              <a:rPr lang="es-MX" sz="1600" dirty="0">
                <a:latin typeface="Soberana Sans" panose="02000000000000000000" pitchFamily="50" charset="0"/>
                <a:cs typeface="Arial" panose="020B0604020202020204" pitchFamily="34" charset="0"/>
              </a:rPr>
              <a:t>en buen trato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1600" b="1" dirty="0">
              <a:latin typeface="Soberana Sans" panose="02000000000000000000" pitchFamily="50" charset="0"/>
              <a:cs typeface="Arial" panose="020B0604020202020204" pitchFamily="34" charset="0"/>
            </a:endParaRPr>
          </a:p>
        </p:txBody>
      </p:sp>
      <p:pic>
        <p:nvPicPr>
          <p:cNvPr id="9" name="Marcador de contenido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276872"/>
            <a:ext cx="2070014" cy="2976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ángulo 9"/>
          <p:cNvSpPr/>
          <p:nvPr/>
        </p:nvSpPr>
        <p:spPr>
          <a:xfrm>
            <a:off x="593493" y="5589240"/>
            <a:ext cx="7919385" cy="3385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1600" dirty="0" smtClean="0">
                <a:latin typeface="Soberana Sans" panose="02000000000000000000" pitchFamily="50" charset="0"/>
                <a:cs typeface="Arial" panose="020B0604020202020204" pitchFamily="34" charset="0"/>
              </a:rPr>
              <a:t>Incrementamos </a:t>
            </a:r>
            <a:r>
              <a:rPr lang="es-ES" sz="1600" b="1" dirty="0">
                <a:latin typeface="Soberana Sans" panose="02000000000000000000" pitchFamily="50" charset="0"/>
                <a:cs typeface="Arial" panose="020B0604020202020204" pitchFamily="34" charset="0"/>
              </a:rPr>
              <a:t>la satisfacción percibida por los usuarios, </a:t>
            </a:r>
            <a:r>
              <a:rPr lang="es-ES" sz="1600" dirty="0">
                <a:latin typeface="Soberana Sans" panose="02000000000000000000" pitchFamily="50" charset="0"/>
                <a:cs typeface="Arial" panose="020B0604020202020204" pitchFamily="34" charset="0"/>
              </a:rPr>
              <a:t>pasando de </a:t>
            </a:r>
            <a:r>
              <a:rPr lang="es-ES" sz="1600" b="1" dirty="0">
                <a:latin typeface="Soberana Sans" panose="02000000000000000000" pitchFamily="50" charset="0"/>
                <a:cs typeface="Arial" panose="020B0604020202020204" pitchFamily="34" charset="0"/>
              </a:rPr>
              <a:t>6</a:t>
            </a:r>
            <a:r>
              <a:rPr lang="es-ES" sz="1600" dirty="0">
                <a:latin typeface="Soberana Sans" panose="02000000000000000000" pitchFamily="50" charset="0"/>
                <a:cs typeface="Arial" panose="020B0604020202020204" pitchFamily="34" charset="0"/>
              </a:rPr>
              <a:t> a </a:t>
            </a:r>
            <a:r>
              <a:rPr lang="es-ES" sz="1600" b="1" dirty="0">
                <a:latin typeface="Soberana Sans" panose="02000000000000000000" pitchFamily="50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9187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539551" y="2676792"/>
            <a:ext cx="31683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600" dirty="0">
                <a:latin typeface="Soberana Sans" panose="02000000000000000000" pitchFamily="50" charset="0"/>
                <a:cs typeface="Arial" panose="020B0604020202020204" pitchFamily="34" charset="0"/>
              </a:rPr>
              <a:t>Módulos de Información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600" dirty="0">
                <a:latin typeface="Soberana Sans" panose="02000000000000000000" pitchFamily="50" charset="0"/>
                <a:cs typeface="Arial" panose="020B0604020202020204" pitchFamily="34" charset="0"/>
              </a:rPr>
              <a:t>Pantallas tipo Aeropuerto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600" dirty="0">
                <a:latin typeface="Soberana Sans" panose="02000000000000000000" pitchFamily="50" charset="0"/>
                <a:cs typeface="Arial" panose="020B0604020202020204" pitchFamily="34" charset="0"/>
              </a:rPr>
              <a:t>Telefonía Gratuita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600" dirty="0">
                <a:latin typeface="Soberana Sans" panose="02000000000000000000" pitchFamily="50" charset="0"/>
                <a:cs typeface="Arial" panose="020B0604020202020204" pitchFamily="34" charset="0"/>
              </a:rPr>
              <a:t>Estaciones de Carga para Telefonía Celular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600" dirty="0" err="1">
                <a:latin typeface="Soberana Sans" panose="02000000000000000000" pitchFamily="50" charset="0"/>
                <a:cs typeface="Arial" panose="020B0604020202020204" pitchFamily="34" charset="0"/>
              </a:rPr>
              <a:t>WiFi</a:t>
            </a:r>
            <a:r>
              <a:rPr lang="es-MX" sz="1600" dirty="0">
                <a:latin typeface="Soberana Sans" panose="02000000000000000000" pitchFamily="50" charset="0"/>
                <a:cs typeface="Arial" panose="020B0604020202020204" pitchFamily="34" charset="0"/>
              </a:rPr>
              <a:t> Gratuito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5652119" y="2684985"/>
            <a:ext cx="322218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600" dirty="0">
                <a:latin typeface="Soberana Sans" panose="02000000000000000000" pitchFamily="50" charset="0"/>
                <a:cs typeface="Arial" panose="020B0604020202020204" pitchFamily="34" charset="0"/>
              </a:rPr>
              <a:t>Cortesía en el Trato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600" dirty="0">
                <a:latin typeface="Soberana Sans" panose="02000000000000000000" pitchFamily="50" charset="0"/>
                <a:cs typeface="Arial" panose="020B0604020202020204" pitchFamily="34" charset="0"/>
              </a:rPr>
              <a:t>Mejora de Vigilancia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600" dirty="0">
                <a:latin typeface="Soberana Sans" panose="02000000000000000000" pitchFamily="50" charset="0"/>
                <a:cs typeface="Arial" panose="020B0604020202020204" pitchFamily="34" charset="0"/>
              </a:rPr>
              <a:t>Limpieza en Salas y Baños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600" dirty="0">
                <a:latin typeface="Soberana Sans" panose="02000000000000000000" pitchFamily="50" charset="0"/>
                <a:cs typeface="Arial" panose="020B0604020202020204" pitchFamily="34" charset="0"/>
              </a:rPr>
              <a:t>Frazadas Térmicas en turno nocturno.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600" dirty="0">
                <a:latin typeface="Soberana Sans" panose="02000000000000000000" pitchFamily="50" charset="0"/>
                <a:cs typeface="Arial" panose="020B0604020202020204" pitchFamily="34" charset="0"/>
              </a:rPr>
              <a:t>Colaciones Matutinas y Nocturnas</a:t>
            </a:r>
          </a:p>
        </p:txBody>
      </p:sp>
      <p:sp>
        <p:nvSpPr>
          <p:cNvPr id="8" name="Rectángulo 7"/>
          <p:cNvSpPr/>
          <p:nvPr/>
        </p:nvSpPr>
        <p:spPr>
          <a:xfrm>
            <a:off x="467544" y="4911434"/>
            <a:ext cx="84067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es-MX" sz="1600" b="1" dirty="0">
                <a:latin typeface="Soberana Sans" panose="02000000000000000000" pitchFamily="50" charset="0"/>
                <a:cs typeface="Arial" panose="020B0604020202020204" pitchFamily="34" charset="0"/>
              </a:rPr>
              <a:t>Primer Lugar  Premio Nacional de Administración Pública </a:t>
            </a:r>
            <a:r>
              <a:rPr lang="es-MX" sz="1600" b="1" dirty="0" smtClean="0">
                <a:latin typeface="Soberana Sans" panose="02000000000000000000" pitchFamily="50" charset="0"/>
                <a:cs typeface="Arial" panose="020B0604020202020204" pitchFamily="34" charset="0"/>
              </a:rPr>
              <a:t>2016</a:t>
            </a:r>
          </a:p>
          <a:p>
            <a:pPr marL="257175" indent="-257175" algn="just">
              <a:buFont typeface="Arial" panose="020B0604020202020204" pitchFamily="34" charset="0"/>
              <a:buChar char="•"/>
            </a:pPr>
            <a:endParaRPr lang="es-MX" sz="1600" b="1" dirty="0">
              <a:latin typeface="Soberana Sans" panose="02000000000000000000" pitchFamily="50" charset="0"/>
              <a:cs typeface="Arial" panose="020B0604020202020204" pitchFamily="34" charset="0"/>
            </a:endParaRP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es-MX" sz="1600" b="1" dirty="0">
                <a:latin typeface="Soberana Sans" panose="02000000000000000000" pitchFamily="50" charset="0"/>
                <a:cs typeface="Arial" panose="020B0604020202020204" pitchFamily="34" charset="0"/>
              </a:rPr>
              <a:t>Certificado de mérito en reconocimiento como buena práctica de la AISS para las Américas </a:t>
            </a:r>
            <a:r>
              <a:rPr lang="es-MX" sz="1600" b="1" dirty="0" smtClean="0">
                <a:latin typeface="Soberana Sans" panose="02000000000000000000" pitchFamily="50" charset="0"/>
                <a:cs typeface="Arial" panose="020B0604020202020204" pitchFamily="34" charset="0"/>
              </a:rPr>
              <a:t>2017</a:t>
            </a:r>
            <a:endParaRPr lang="es-MX" b="1" dirty="0">
              <a:latin typeface="Soberana Sans" panose="02000000000000000000" pitchFamily="50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3" y="2631789"/>
            <a:ext cx="1682718" cy="165966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51520" y="1631712"/>
            <a:ext cx="8892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  <a:ea typeface="Arial" charset="0"/>
                <a:cs typeface="Arial" charset="0"/>
              </a:rPr>
              <a:t>Programa en las Salas de Espera de Urgencias de los 8 </a:t>
            </a:r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  <a:ea typeface="Arial" charset="0"/>
                <a:cs typeface="Arial" charset="0"/>
              </a:rPr>
              <a:t>Hospitales</a:t>
            </a:r>
          </a:p>
          <a:p>
            <a:pPr algn="ctr"/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  <a:ea typeface="Arial" charset="0"/>
                <a:cs typeface="Arial" charset="0"/>
              </a:rPr>
              <a:t> </a:t>
            </a:r>
            <a:r>
              <a:rPr lang="es-MX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  <a:ea typeface="Arial" charset="0"/>
                <a:cs typeface="Arial" charset="0"/>
              </a:rPr>
              <a:t>en la CDMX</a:t>
            </a:r>
          </a:p>
        </p:txBody>
      </p:sp>
    </p:spTree>
    <p:extLst>
      <p:ext uri="{BB962C8B-B14F-4D97-AF65-F5344CB8AC3E}">
        <p14:creationId xmlns:p14="http://schemas.microsoft.com/office/powerpoint/2010/main" val="138028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323528" y="1565044"/>
            <a:ext cx="68449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oberana Sans" panose="02000000000000000000" pitchFamily="50" charset="0"/>
                <a:cs typeface="Arial" panose="020B0604020202020204" pitchFamily="34" charset="0"/>
              </a:rPr>
              <a:t>Programa AsISSSTE Infarto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67544" y="2281651"/>
            <a:ext cx="8424936" cy="1838963"/>
          </a:xfrm>
          <a:prstGeom prst="rect">
            <a:avLst/>
          </a:prstGeom>
          <a:noFill/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marL="257175" indent="-257175" algn="just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s-MX" sz="1600" dirty="0"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Inició en </a:t>
            </a:r>
            <a:r>
              <a:rPr lang="es-MX" sz="1600" b="1" dirty="0"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agosto 2017 </a:t>
            </a:r>
            <a:r>
              <a:rPr lang="es-MX" sz="1600" dirty="0"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en 9 Hospitales del ISSSTE en la Zona Metropolitana de la Ciudad de México</a:t>
            </a:r>
          </a:p>
          <a:p>
            <a:pPr marL="257175" indent="-257175" algn="just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s-MX" sz="1600" dirty="0" smtClean="0"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Integra </a:t>
            </a:r>
            <a:r>
              <a:rPr lang="es-MX" sz="1600" dirty="0"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un </a:t>
            </a:r>
            <a:r>
              <a:rPr lang="es-MX" sz="1600" b="1" dirty="0"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equipo de respuesta rápida </a:t>
            </a:r>
            <a:r>
              <a:rPr lang="es-MX" sz="1600" dirty="0"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encargado de realizar el diagnóstico y brindar tratamiento al paciente de manera oportuna</a:t>
            </a:r>
          </a:p>
          <a:p>
            <a:pPr marL="257175" indent="-257175" algn="just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s-MX" sz="1600" dirty="0" smtClean="0"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Cuenta </a:t>
            </a:r>
            <a:r>
              <a:rPr lang="es-MX" sz="1600" dirty="0"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como herramienta con la </a:t>
            </a:r>
            <a:r>
              <a:rPr lang="es-MX" sz="1600" b="1" dirty="0"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Aplicación para Smartphone </a:t>
            </a:r>
            <a:r>
              <a:rPr lang="es-MX" sz="1600" dirty="0"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“AsISSSTE Infarto” 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6" t="15784" r="14295" b="18170"/>
          <a:stretch/>
        </p:blipFill>
        <p:spPr>
          <a:xfrm>
            <a:off x="4283968" y="973024"/>
            <a:ext cx="1139639" cy="1184039"/>
          </a:xfrm>
          <a:prstGeom prst="rect">
            <a:avLst/>
          </a:prstGeom>
        </p:spPr>
      </p:pic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624681"/>
              </p:ext>
            </p:extLst>
          </p:nvPr>
        </p:nvGraphicFramePr>
        <p:xfrm>
          <a:off x="1115616" y="4437112"/>
          <a:ext cx="6824184" cy="1181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26092"/>
                <a:gridCol w="776861"/>
                <a:gridCol w="265047"/>
                <a:gridCol w="2504232"/>
                <a:gridCol w="651952"/>
              </a:tblGrid>
              <a:tr h="269084">
                <a:tc>
                  <a:txBody>
                    <a:bodyPr/>
                    <a:lstStyle/>
                    <a:p>
                      <a:r>
                        <a:rPr lang="es-MX" sz="1600" b="0" dirty="0" smtClean="0">
                          <a:latin typeface="Soberana Sans" panose="02000000000000000000" pitchFamily="50" charset="0"/>
                        </a:rPr>
                        <a:t>Alertas emitidas</a:t>
                      </a:r>
                      <a:endParaRPr lang="es-MX" sz="1600" b="0" dirty="0">
                        <a:latin typeface="Soberana Sans" panose="02000000000000000000" pitchFamily="50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600" b="0" dirty="0" smtClean="0">
                          <a:latin typeface="Soberana Sans" panose="02000000000000000000" pitchFamily="50" charset="0"/>
                        </a:rPr>
                        <a:t>91</a:t>
                      </a:r>
                      <a:endParaRPr lang="es-MX" sz="1600" b="0" dirty="0">
                        <a:latin typeface="Soberana Sans" panose="02000000000000000000" pitchFamily="50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600" b="0">
                        <a:latin typeface="Soberana Sans" panose="02000000000000000000" pitchFamily="50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MX" sz="1600" b="0" dirty="0" err="1" smtClean="0">
                          <a:latin typeface="Soberana Sans" panose="02000000000000000000" pitchFamily="50" charset="0"/>
                        </a:rPr>
                        <a:t>Angioplastías</a:t>
                      </a:r>
                      <a:r>
                        <a:rPr lang="es-MX" sz="1600" b="0" dirty="0" smtClean="0">
                          <a:latin typeface="Soberana Sans" panose="02000000000000000000" pitchFamily="50" charset="0"/>
                        </a:rPr>
                        <a:t> realizadas</a:t>
                      </a:r>
                      <a:endParaRPr lang="es-MX" sz="1600" b="0" dirty="0">
                        <a:latin typeface="Soberana Sans" panose="02000000000000000000" pitchFamily="50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600" b="0" dirty="0" smtClean="0">
                          <a:latin typeface="Soberana Sans" panose="02000000000000000000" pitchFamily="50" charset="0"/>
                        </a:rPr>
                        <a:t>184</a:t>
                      </a:r>
                      <a:endParaRPr lang="es-MX" sz="1600" b="0" dirty="0">
                        <a:latin typeface="Soberana Sans" panose="02000000000000000000" pitchFamily="50" charset="0"/>
                      </a:endParaRPr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s-MX" sz="1600" b="0" dirty="0" smtClean="0">
                          <a:latin typeface="Soberana Sans" panose="02000000000000000000" pitchFamily="50" charset="0"/>
                        </a:rPr>
                        <a:t>Pacientes</a:t>
                      </a:r>
                      <a:r>
                        <a:rPr lang="es-MX" sz="1600" b="0" baseline="0" dirty="0" smtClean="0">
                          <a:latin typeface="Soberana Sans" panose="02000000000000000000" pitchFamily="50" charset="0"/>
                        </a:rPr>
                        <a:t> infartados atendidos</a:t>
                      </a:r>
                      <a:endParaRPr lang="es-MX" sz="1600" b="0" dirty="0">
                        <a:latin typeface="Soberana Sans" panose="02000000000000000000" pitchFamily="50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600" b="0" dirty="0" smtClean="0">
                          <a:latin typeface="Soberana Sans" panose="02000000000000000000" pitchFamily="50" charset="0"/>
                        </a:rPr>
                        <a:t>469</a:t>
                      </a:r>
                      <a:endParaRPr lang="es-MX" sz="1600" b="0" dirty="0">
                        <a:latin typeface="Soberana Sans" panose="02000000000000000000" pitchFamily="50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600" b="0">
                        <a:latin typeface="Soberana Sans" panose="02000000000000000000" pitchFamily="50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MX" sz="1600" b="0" dirty="0" smtClean="0">
                          <a:latin typeface="Soberana Sans" panose="02000000000000000000" pitchFamily="50" charset="0"/>
                        </a:rPr>
                        <a:t>Manejo</a:t>
                      </a:r>
                      <a:r>
                        <a:rPr lang="es-MX" sz="1600" b="0" baseline="0" dirty="0" smtClean="0">
                          <a:latin typeface="Soberana Sans" panose="02000000000000000000" pitchFamily="50" charset="0"/>
                        </a:rPr>
                        <a:t> en Unidad Coronaria</a:t>
                      </a:r>
                      <a:endParaRPr lang="es-MX" sz="1600" b="0" dirty="0">
                        <a:latin typeface="Soberana Sans" panose="02000000000000000000" pitchFamily="50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600" b="0" dirty="0" smtClean="0">
                          <a:latin typeface="Soberana Sans" panose="02000000000000000000" pitchFamily="50" charset="0"/>
                        </a:rPr>
                        <a:t>47</a:t>
                      </a:r>
                      <a:endParaRPr lang="es-MX" sz="1600" b="0" dirty="0">
                        <a:latin typeface="Soberana Sans" panose="02000000000000000000" pitchFamily="50" charset="0"/>
                      </a:endParaRPr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s-MX" sz="1600" b="0" dirty="0" smtClean="0">
                          <a:latin typeface="Soberana Sans" panose="02000000000000000000" pitchFamily="50" charset="0"/>
                        </a:rPr>
                        <a:t>Pacientes </a:t>
                      </a:r>
                      <a:r>
                        <a:rPr lang="es-MX" sz="1600" b="0" dirty="0" err="1" smtClean="0">
                          <a:latin typeface="Soberana Sans" panose="02000000000000000000" pitchFamily="50" charset="0"/>
                        </a:rPr>
                        <a:t>Trombolizados</a:t>
                      </a:r>
                      <a:endParaRPr lang="es-MX" sz="1600" b="0" dirty="0">
                        <a:latin typeface="Soberana Sans" panose="02000000000000000000" pitchFamily="50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600" b="0" dirty="0" smtClean="0">
                          <a:latin typeface="Soberana Sans" panose="02000000000000000000" pitchFamily="50" charset="0"/>
                        </a:rPr>
                        <a:t>201</a:t>
                      </a:r>
                      <a:endParaRPr lang="es-MX" sz="1600" b="0" dirty="0">
                        <a:latin typeface="Soberana Sans" panose="02000000000000000000" pitchFamily="50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600" b="0">
                        <a:latin typeface="Soberana Sans" panose="02000000000000000000" pitchFamily="50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MX" sz="1600" b="0" dirty="0" smtClean="0">
                          <a:latin typeface="Soberana Sans" panose="02000000000000000000" pitchFamily="50" charset="0"/>
                        </a:rPr>
                        <a:t>Defunciones</a:t>
                      </a:r>
                      <a:endParaRPr lang="es-MX" sz="1600" b="0" dirty="0">
                        <a:latin typeface="Soberana Sans" panose="02000000000000000000" pitchFamily="50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600" b="0" dirty="0" smtClean="0">
                          <a:latin typeface="Soberana Sans" panose="02000000000000000000" pitchFamily="50" charset="0"/>
                        </a:rPr>
                        <a:t>37</a:t>
                      </a:r>
                      <a:endParaRPr lang="es-MX" sz="1600" b="0" dirty="0">
                        <a:latin typeface="Soberana Sans" panose="02000000000000000000" pitchFamily="50" charset="0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051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7086602" y="5624513"/>
            <a:ext cx="2057400" cy="273844"/>
          </a:xfrm>
        </p:spPr>
        <p:txBody>
          <a:bodyPr/>
          <a:lstStyle/>
          <a:p>
            <a:fld id="{7BACE2D8-53E1-4CD0-BD9F-877F72D20F02}" type="slidenum">
              <a:rPr lang="es-MX" b="1" smtClean="0">
                <a:solidFill>
                  <a:schemeClr val="bg1"/>
                </a:solidFill>
              </a:rPr>
              <a:t>18</a:t>
            </a:fld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83A2929F-1EF6-4973-BED6-9DF455B96C26}"/>
              </a:ext>
            </a:extLst>
          </p:cNvPr>
          <p:cNvSpPr txBox="1"/>
          <p:nvPr/>
        </p:nvSpPr>
        <p:spPr>
          <a:xfrm>
            <a:off x="464849" y="1575344"/>
            <a:ext cx="8319442" cy="3770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algn="just" defTabSz="685800" fontAlgn="auto">
              <a:spcBef>
                <a:spcPts val="0"/>
              </a:spcBef>
              <a:spcAft>
                <a:spcPts val="0"/>
              </a:spcAft>
            </a:pPr>
            <a:r>
              <a:rPr lang="es-MX" sz="20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Campaña “Febrero Mes de la Salud del Hombre</a:t>
            </a:r>
            <a:r>
              <a:rPr lang="es-MX" sz="2000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”</a:t>
            </a:r>
            <a:endParaRPr lang="es-MX" sz="2000" b="1" kern="0" dirty="0">
              <a:solidFill>
                <a:prstClr val="black">
                  <a:lumMod val="75000"/>
                  <a:lumOff val="25000"/>
                </a:prstClr>
              </a:solidFill>
              <a:latin typeface="Soberana Sans" panose="02000000000000000000" pitchFamily="50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52017" y="2205830"/>
            <a:ext cx="8145106" cy="3541993"/>
          </a:xfrm>
          <a:prstGeom prst="rect">
            <a:avLst/>
          </a:prstGeom>
          <a:noFill/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marL="257175" indent="-257175" algn="just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s-MX" sz="1600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Inició en 2017, este año se suman la Secretaria de Salud y el IMSS</a:t>
            </a:r>
          </a:p>
          <a:p>
            <a:pPr marL="257175" indent="-257175" algn="just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s-MX" sz="1600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Busca </a:t>
            </a:r>
            <a:r>
              <a:rPr lang="es-MX" sz="1600" b="1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sensibilizar a los hombres en materia de salud preventiva</a:t>
            </a:r>
            <a:r>
              <a:rPr lang="es-MX" sz="1600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 </a:t>
            </a:r>
            <a:endParaRPr lang="es-MX" sz="1600" dirty="0" smtClean="0">
              <a:solidFill>
                <a:srgbClr val="000000"/>
              </a:solidFill>
              <a:latin typeface="Soberana Sans" panose="02000000000000000000" pitchFamily="50" charset="0"/>
              <a:cs typeface="Arial" panose="020B0604020202020204" pitchFamily="34" charset="0"/>
              <a:sym typeface="Calibri"/>
            </a:endParaRPr>
          </a:p>
          <a:p>
            <a:pPr marL="257175" indent="-257175" algn="just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s-MX" sz="1600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Favorece </a:t>
            </a:r>
            <a:r>
              <a:rPr lang="es-MX" sz="1600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la </a:t>
            </a:r>
            <a:r>
              <a:rPr lang="es-MX" sz="1600" b="1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detección de sobrepeso, obesidad, diabetes, hipertensión, </a:t>
            </a:r>
            <a:r>
              <a:rPr lang="es-MX" sz="1600" b="1" dirty="0" err="1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dislipidemias</a:t>
            </a:r>
            <a:r>
              <a:rPr lang="es-MX" sz="1600" b="1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, cáncer de próstata y de testículo</a:t>
            </a:r>
            <a:r>
              <a:rPr lang="es-MX" sz="1600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.</a:t>
            </a:r>
          </a:p>
          <a:p>
            <a:pPr marL="600075" lvl="1" indent="-257175" algn="just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Cáncer de Próstata: </a:t>
            </a:r>
            <a:r>
              <a:rPr lang="es-MX" sz="1600" b="1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Cuestionario</a:t>
            </a:r>
            <a:r>
              <a:rPr lang="es-MX" sz="1600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 </a:t>
            </a:r>
            <a:r>
              <a:rPr lang="es-MX" sz="1600" b="1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de Detección de Riesgos</a:t>
            </a:r>
            <a:r>
              <a:rPr lang="es-MX" sz="1600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, </a:t>
            </a:r>
            <a:r>
              <a:rPr lang="es-MX" sz="1600" b="1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Antígeno</a:t>
            </a:r>
            <a:r>
              <a:rPr lang="es-MX" sz="1600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 </a:t>
            </a:r>
            <a:r>
              <a:rPr lang="es-MX" sz="1600" b="1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Prostático Específico</a:t>
            </a:r>
            <a:r>
              <a:rPr lang="es-MX" sz="1600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 y </a:t>
            </a:r>
            <a:r>
              <a:rPr lang="es-MX" sz="1600" b="1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Tacto Rectal</a:t>
            </a:r>
          </a:p>
          <a:p>
            <a:pPr marL="600075" lvl="1" indent="-257175" algn="just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Cáncer de Testículo: </a:t>
            </a:r>
            <a:r>
              <a:rPr lang="es-MX" sz="1600" b="1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Exploración manual </a:t>
            </a:r>
            <a:r>
              <a:rPr lang="es-MX" sz="1600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de ambos testículos</a:t>
            </a:r>
          </a:p>
          <a:p>
            <a:pPr algn="ctr">
              <a:spcAft>
                <a:spcPts val="1350"/>
              </a:spcAft>
            </a:pPr>
            <a:r>
              <a:rPr lang="es-MX" sz="1600" i="1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Hasta los Superhéroes se Enferman</a:t>
            </a:r>
          </a:p>
          <a:p>
            <a:pPr algn="ctr">
              <a:spcAft>
                <a:spcPts val="1350"/>
              </a:spcAft>
            </a:pPr>
            <a:r>
              <a:rPr lang="es-MX" sz="1600" i="1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#</a:t>
            </a:r>
            <a:r>
              <a:rPr lang="es-MX" sz="1600" i="1" dirty="0" err="1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SoyHombreYMeCuido</a:t>
            </a:r>
            <a:endParaRPr lang="es-MX" sz="1600" i="1" dirty="0">
              <a:solidFill>
                <a:srgbClr val="000000"/>
              </a:solidFill>
              <a:latin typeface="Soberana Sans" panose="02000000000000000000" pitchFamily="50" charset="0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993" y="4869160"/>
            <a:ext cx="1960700" cy="1307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2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83A2929F-1EF6-4973-BED6-9DF455B96C26}"/>
              </a:ext>
            </a:extLst>
          </p:cNvPr>
          <p:cNvSpPr txBox="1"/>
          <p:nvPr/>
        </p:nvSpPr>
        <p:spPr>
          <a:xfrm>
            <a:off x="464849" y="1639493"/>
            <a:ext cx="8319442" cy="3770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algn="just" defTabSz="685800" fontAlgn="auto">
              <a:spcBef>
                <a:spcPts val="0"/>
              </a:spcBef>
              <a:spcAft>
                <a:spcPts val="0"/>
              </a:spcAft>
            </a:pPr>
            <a:r>
              <a:rPr lang="es-MX" sz="2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  <a:ea typeface="+mn-ea"/>
                <a:cs typeface="Arial" panose="020B0604020202020204" pitchFamily="34" charset="0"/>
                <a:sym typeface="Calibri"/>
              </a:rPr>
              <a:t>El ISSSTE impulsa </a:t>
            </a:r>
            <a:r>
              <a:rPr lang="es-MX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  <a:ea typeface="+mn-ea"/>
                <a:cs typeface="Arial" panose="020B0604020202020204" pitchFamily="34" charset="0"/>
                <a:sym typeface="Calibri"/>
              </a:rPr>
              <a:t>el </a:t>
            </a:r>
            <a:r>
              <a:rPr lang="mr-IN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  <a:ea typeface="+mn-ea"/>
                <a:cs typeface="Arial" panose="020B0604020202020204" pitchFamily="34" charset="0"/>
                <a:sym typeface="Calibri"/>
              </a:rPr>
              <a:t>…</a:t>
            </a:r>
            <a:endParaRPr lang="es-MX" sz="2000" b="1" kern="0" dirty="0">
              <a:solidFill>
                <a:schemeClr val="tx1">
                  <a:lumMod val="75000"/>
                  <a:lumOff val="25000"/>
                </a:schemeClr>
              </a:solidFill>
              <a:latin typeface="Soberana Sans" panose="02000000000000000000" pitchFamily="50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71227" y="2170161"/>
            <a:ext cx="68449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latin typeface="Soberana Sans" panose="02000000000000000000" pitchFamily="50" charset="0"/>
                <a:cs typeface="Arial" panose="020B0604020202020204" pitchFamily="34" charset="0"/>
              </a:rPr>
              <a:t>Reto </a:t>
            </a:r>
            <a:r>
              <a:rPr lang="es-MX" sz="2000" b="1" dirty="0">
                <a:latin typeface="Soberana Sans" panose="02000000000000000000" pitchFamily="50" charset="0"/>
                <a:cs typeface="Arial" panose="020B0604020202020204" pitchFamily="34" charset="0"/>
              </a:rPr>
              <a:t>“Resta Kilos, Suma Vida”</a:t>
            </a:r>
            <a:endParaRPr lang="es-MX" sz="2000" b="1" dirty="0">
              <a:latin typeface="Soberana Sans" panose="02000000000000000000" pitchFamily="50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88518" y="3129935"/>
            <a:ext cx="5883682" cy="2269850"/>
          </a:xfrm>
          <a:prstGeom prst="rect">
            <a:avLst/>
          </a:prstGeom>
          <a:noFill/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marL="257175" indent="-257175" algn="just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Los servidores públicos del Instituto fueron retados a perder 2.6 toneladas de sobrepeso a través de la </a:t>
            </a:r>
            <a:r>
              <a:rPr lang="es-MX" b="1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práctica de ejercicio y una dieta sana</a:t>
            </a:r>
          </a:p>
          <a:p>
            <a:pPr marL="257175" indent="-257175" algn="just">
              <a:spcAft>
                <a:spcPts val="1350"/>
              </a:spcAft>
              <a:buFont typeface="Arial" panose="020B0604020202020204" pitchFamily="34" charset="0"/>
              <a:buChar char="•"/>
            </a:pPr>
            <a:endParaRPr lang="es-MX" dirty="0">
              <a:solidFill>
                <a:srgbClr val="000000"/>
              </a:solidFill>
              <a:latin typeface="Soberana Sans" panose="02000000000000000000" pitchFamily="50" charset="0"/>
              <a:cs typeface="Arial" panose="020B0604020202020204" pitchFamily="34" charset="0"/>
              <a:sym typeface="Calibri"/>
            </a:endParaRPr>
          </a:p>
          <a:p>
            <a:pPr marL="257175" indent="-257175" algn="just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El reto se </a:t>
            </a:r>
            <a:r>
              <a:rPr lang="es-MX" b="1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extendió a las demás instituciones del Gobierno Federal</a:t>
            </a:r>
            <a:r>
              <a:rPr lang="es-MX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, así como a la iniciativa privada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599" y="2570271"/>
            <a:ext cx="2133553" cy="2514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688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>
            <a:extLst>
              <a:ext uri="{FF2B5EF4-FFF2-40B4-BE49-F238E27FC236}">
                <a16:creationId xmlns="" xmlns:a16="http://schemas.microsoft.com/office/drawing/2014/main" id="{83A2929F-1EF6-4973-BED6-9DF455B96C26}"/>
              </a:ext>
            </a:extLst>
          </p:cNvPr>
          <p:cNvSpPr txBox="1"/>
          <p:nvPr/>
        </p:nvSpPr>
        <p:spPr>
          <a:xfrm>
            <a:off x="395536" y="1574812"/>
            <a:ext cx="6474634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sz="2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  <a:ea typeface="+mn-ea"/>
                <a:cs typeface="Arial" panose="020B0604020202020204" pitchFamily="34" charset="0"/>
                <a:sym typeface="Calibri"/>
              </a:rPr>
              <a:t>El </a:t>
            </a:r>
            <a:r>
              <a:rPr lang="es-MX" sz="2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  <a:ea typeface="+mn-ea"/>
                <a:cs typeface="Arial" panose="020B0604020202020204" pitchFamily="34" charset="0"/>
                <a:sym typeface="Calibri"/>
              </a:rPr>
              <a:t>ISSSTE</a:t>
            </a:r>
            <a:r>
              <a:rPr lang="mr-IN" sz="2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  <a:ea typeface="+mn-ea"/>
                <a:cs typeface="Arial" panose="020B0604020202020204" pitchFamily="34" charset="0"/>
                <a:sym typeface="Calibri"/>
              </a:rPr>
              <a:t>…</a:t>
            </a:r>
            <a:endParaRPr lang="es-MX" sz="2400" b="1" kern="0" dirty="0">
              <a:solidFill>
                <a:schemeClr val="tx1">
                  <a:lumMod val="75000"/>
                  <a:lumOff val="25000"/>
                </a:schemeClr>
              </a:solidFill>
              <a:latin typeface="Soberana Sans" panose="02000000000000000000" pitchFamily="50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539552" y="4182391"/>
            <a:ext cx="81191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MX" sz="1600" dirty="0" smtClean="0">
                <a:solidFill>
                  <a:prstClr val="black"/>
                </a:solidFill>
                <a:latin typeface="Soberana Sans" panose="02000000000000000000" pitchFamily="50" charset="0"/>
                <a:ea typeface="+mn-ea"/>
                <a:cs typeface="Arial" panose="020B0604020202020204" pitchFamily="34" charset="0"/>
              </a:rPr>
              <a:t>Cuenta con </a:t>
            </a:r>
            <a:r>
              <a:rPr lang="es-MX" sz="1600" dirty="0">
                <a:solidFill>
                  <a:prstClr val="black"/>
                </a:solidFill>
                <a:latin typeface="Soberana Sans" panose="02000000000000000000" pitchFamily="50" charset="0"/>
                <a:ea typeface="+mn-ea"/>
                <a:cs typeface="Arial" panose="020B0604020202020204" pitchFamily="34" charset="0"/>
              </a:rPr>
              <a:t>más de </a:t>
            </a:r>
            <a:r>
              <a:rPr lang="es-MX" sz="1600" b="1" dirty="0">
                <a:solidFill>
                  <a:prstClr val="black"/>
                </a:solidFill>
                <a:latin typeface="Soberana Sans" panose="02000000000000000000" pitchFamily="50" charset="0"/>
                <a:ea typeface="+mn-ea"/>
                <a:cs typeface="Arial" panose="020B0604020202020204" pitchFamily="34" charset="0"/>
              </a:rPr>
              <a:t>100,000 trabajadores</a:t>
            </a:r>
            <a:r>
              <a:rPr lang="es-MX" sz="1600" dirty="0">
                <a:solidFill>
                  <a:prstClr val="black"/>
                </a:solidFill>
                <a:latin typeface="Soberana Sans" panose="02000000000000000000" pitchFamily="50" charset="0"/>
                <a:ea typeface="+mn-ea"/>
                <a:cs typeface="Arial" panose="020B0604020202020204" pitchFamily="34" charset="0"/>
              </a:rPr>
              <a:t>; el 88% labora en servicios de salud.</a:t>
            </a:r>
            <a:endParaRPr lang="es-MX" sz="1600" dirty="0">
              <a:solidFill>
                <a:prstClr val="black"/>
              </a:solidFill>
              <a:latin typeface="Soberana Sans" panose="02000000000000000000" pitchFamily="50" charset="0"/>
              <a:ea typeface="+mn-ea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561343" y="2417457"/>
            <a:ext cx="8097021" cy="338552"/>
          </a:xfrm>
          <a:prstGeom prst="rect">
            <a:avLst/>
          </a:prstGeom>
          <a:noFill/>
          <a:ln w="12700" cap="flat">
            <a:noFill/>
            <a:prstDash val="solid"/>
            <a:miter lim="8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MX" sz="1600" kern="0" dirty="0" smtClean="0">
                <a:solidFill>
                  <a:srgbClr val="000000"/>
                </a:solidFill>
                <a:latin typeface="Soberana Sans" panose="02000000000000000000" pitchFamily="50" charset="0"/>
                <a:ea typeface="+mn-ea"/>
                <a:cs typeface="Arial" panose="020B0604020202020204" pitchFamily="34" charset="0"/>
                <a:sym typeface="Calibri"/>
              </a:rPr>
              <a:t>Es </a:t>
            </a:r>
            <a:r>
              <a:rPr lang="es-MX" sz="1600" kern="0" dirty="0">
                <a:solidFill>
                  <a:srgbClr val="000000"/>
                </a:solidFill>
                <a:latin typeface="Soberana Sans" panose="02000000000000000000" pitchFamily="50" charset="0"/>
                <a:ea typeface="+mn-ea"/>
                <a:cs typeface="Arial" panose="020B0604020202020204" pitchFamily="34" charset="0"/>
                <a:sym typeface="Calibri"/>
              </a:rPr>
              <a:t>la </a:t>
            </a:r>
            <a:r>
              <a:rPr lang="es-MX" sz="1600" b="1" kern="0" dirty="0">
                <a:solidFill>
                  <a:srgbClr val="000000"/>
                </a:solidFill>
                <a:latin typeface="Soberana Sans" panose="02000000000000000000" pitchFamily="50" charset="0"/>
                <a:ea typeface="+mn-ea"/>
                <a:cs typeface="Arial" panose="020B0604020202020204" pitchFamily="34" charset="0"/>
                <a:sym typeface="Calibri"/>
              </a:rPr>
              <a:t>segunda institución de Seguridad Social </a:t>
            </a:r>
            <a:r>
              <a:rPr lang="es-MX" sz="1600" kern="0" dirty="0">
                <a:solidFill>
                  <a:srgbClr val="000000"/>
                </a:solidFill>
                <a:latin typeface="Soberana Sans" panose="02000000000000000000" pitchFamily="50" charset="0"/>
                <a:ea typeface="+mn-ea"/>
                <a:cs typeface="Arial" panose="020B0604020202020204" pitchFamily="34" charset="0"/>
                <a:sym typeface="Calibri"/>
              </a:rPr>
              <a:t>con mayor cobertura en el país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539552" y="5076473"/>
            <a:ext cx="82550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MX" sz="1600" dirty="0" smtClean="0">
                <a:solidFill>
                  <a:prstClr val="black"/>
                </a:solidFill>
                <a:latin typeface="Soberana Sans" panose="02000000000000000000" pitchFamily="50" charset="0"/>
                <a:ea typeface="+mn-ea"/>
                <a:cs typeface="Arial" panose="020B0604020202020204" pitchFamily="34" charset="0"/>
              </a:rPr>
              <a:t>Brinda atención a más </a:t>
            </a:r>
            <a:r>
              <a:rPr lang="es-MX" sz="1600" dirty="0">
                <a:solidFill>
                  <a:prstClr val="black"/>
                </a:solidFill>
                <a:latin typeface="Soberana Sans" panose="02000000000000000000" pitchFamily="50" charset="0"/>
                <a:ea typeface="+mn-ea"/>
                <a:cs typeface="Arial" panose="020B0604020202020204" pitchFamily="34" charset="0"/>
              </a:rPr>
              <a:t>de </a:t>
            </a:r>
            <a:r>
              <a:rPr lang="es-MX" sz="1600" b="1" dirty="0">
                <a:solidFill>
                  <a:prstClr val="black"/>
                </a:solidFill>
                <a:latin typeface="Soberana Sans" panose="02000000000000000000" pitchFamily="50" charset="0"/>
                <a:ea typeface="+mn-ea"/>
                <a:cs typeface="Arial" panose="020B0604020202020204" pitchFamily="34" charset="0"/>
              </a:rPr>
              <a:t>1 millón </a:t>
            </a:r>
            <a:r>
              <a:rPr lang="es-MX" sz="1600" dirty="0" smtClean="0">
                <a:solidFill>
                  <a:prstClr val="black"/>
                </a:solidFill>
                <a:latin typeface="Soberana Sans" panose="02000000000000000000" pitchFamily="50" charset="0"/>
                <a:ea typeface="+mn-ea"/>
                <a:cs typeface="Arial" panose="020B0604020202020204" pitchFamily="34" charset="0"/>
              </a:rPr>
              <a:t>de </a:t>
            </a:r>
            <a:r>
              <a:rPr lang="es-MX" sz="1600" dirty="0">
                <a:solidFill>
                  <a:prstClr val="black"/>
                </a:solidFill>
                <a:latin typeface="Soberana Sans" panose="02000000000000000000" pitchFamily="50" charset="0"/>
                <a:ea typeface="+mn-ea"/>
                <a:cs typeface="Arial" panose="020B0604020202020204" pitchFamily="34" charset="0"/>
              </a:rPr>
              <a:t>pensionados (20% de los pensionados del país).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539552" y="3103104"/>
            <a:ext cx="81188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MX" sz="1600" dirty="0" smtClean="0">
                <a:solidFill>
                  <a:prstClr val="black"/>
                </a:solidFill>
                <a:latin typeface="Soberana Sans" panose="02000000000000000000" pitchFamily="50" charset="0"/>
                <a:ea typeface="+mn-ea"/>
                <a:cs typeface="Arial" panose="020B0604020202020204" pitchFamily="34" charset="0"/>
              </a:rPr>
              <a:t>Atiende a </a:t>
            </a:r>
            <a:r>
              <a:rPr lang="es-MX" sz="1600" b="1" dirty="0" smtClean="0">
                <a:solidFill>
                  <a:prstClr val="black"/>
                </a:solidFill>
                <a:latin typeface="Soberana Sans" panose="02000000000000000000" pitchFamily="50" charset="0"/>
                <a:ea typeface="+mn-ea"/>
                <a:cs typeface="Arial" panose="020B0604020202020204" pitchFamily="34" charset="0"/>
              </a:rPr>
              <a:t>más de 13 millones de derechohabientes </a:t>
            </a:r>
            <a:r>
              <a:rPr lang="es-MX" sz="1600" dirty="0" smtClean="0">
                <a:solidFill>
                  <a:prstClr val="black"/>
                </a:solidFill>
                <a:latin typeface="Soberana Sans" panose="02000000000000000000" pitchFamily="50" charset="0"/>
                <a:ea typeface="+mn-ea"/>
                <a:cs typeface="Arial" panose="020B0604020202020204" pitchFamily="34" charset="0"/>
              </a:rPr>
              <a:t>(servidores </a:t>
            </a:r>
            <a:r>
              <a:rPr lang="es-MX" sz="1600" dirty="0">
                <a:solidFill>
                  <a:prstClr val="black"/>
                </a:solidFill>
                <a:latin typeface="Soberana Sans" panose="02000000000000000000" pitchFamily="50" charset="0"/>
                <a:ea typeface="+mn-ea"/>
                <a:cs typeface="Arial" panose="020B0604020202020204" pitchFamily="34" charset="0"/>
              </a:rPr>
              <a:t>de Servidores Públicos del Gobierno Federal, </a:t>
            </a:r>
            <a:r>
              <a:rPr lang="es-MX" sz="1600" dirty="0" smtClean="0">
                <a:solidFill>
                  <a:prstClr val="black"/>
                </a:solidFill>
                <a:latin typeface="Soberana Sans" panose="02000000000000000000" pitchFamily="50" charset="0"/>
                <a:ea typeface="+mn-ea"/>
                <a:cs typeface="Arial" panose="020B0604020202020204" pitchFamily="34" charset="0"/>
              </a:rPr>
              <a:t>salud </a:t>
            </a:r>
            <a:r>
              <a:rPr lang="es-MX" sz="1600" dirty="0">
                <a:solidFill>
                  <a:prstClr val="black"/>
                </a:solidFill>
                <a:latin typeface="Soberana Sans" panose="02000000000000000000" pitchFamily="50" charset="0"/>
                <a:ea typeface="+mn-ea"/>
                <a:cs typeface="Arial" panose="020B0604020202020204" pitchFamily="34" charset="0"/>
              </a:rPr>
              <a:t>del magisterio, policías, médicos, etc</a:t>
            </a:r>
            <a:r>
              <a:rPr lang="es-MX" sz="1600" dirty="0" smtClean="0">
                <a:solidFill>
                  <a:prstClr val="black"/>
                </a:solidFill>
                <a:latin typeface="Soberana Sans" panose="02000000000000000000" pitchFamily="50" charset="0"/>
                <a:ea typeface="+mn-ea"/>
                <a:cs typeface="Arial" panose="020B0604020202020204" pitchFamily="34" charset="0"/>
              </a:rPr>
              <a:t>.)</a:t>
            </a:r>
            <a:endParaRPr lang="es-MX" sz="1600" dirty="0">
              <a:solidFill>
                <a:prstClr val="black"/>
              </a:solidFill>
              <a:latin typeface="Soberana Sans" panose="02000000000000000000" pitchFamily="50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3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74476" y="1418109"/>
            <a:ext cx="8280920" cy="525783"/>
          </a:xfrm>
          <a:prstGeom prst="rect">
            <a:avLst/>
          </a:prstGeom>
          <a:noFill/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algn="just">
              <a:spcAft>
                <a:spcPts val="1350"/>
              </a:spcAft>
            </a:pPr>
            <a:r>
              <a:rPr lang="es-MX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  <a:ea typeface="Arial" charset="0"/>
                <a:cs typeface="Arial" charset="0"/>
                <a:sym typeface="Calibri"/>
              </a:rPr>
              <a:t>Programa de </a:t>
            </a:r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  <a:ea typeface="Arial" charset="0"/>
                <a:cs typeface="Arial" charset="0"/>
                <a:sym typeface="Calibri"/>
              </a:rPr>
              <a:t>Vacunación</a:t>
            </a:r>
            <a:endParaRPr lang="es-MX" b="1" dirty="0">
              <a:solidFill>
                <a:schemeClr val="tx1">
                  <a:lumMod val="75000"/>
                  <a:lumOff val="25000"/>
                </a:schemeClr>
              </a:solidFill>
              <a:latin typeface="Soberana Sans" panose="02000000000000000000" pitchFamily="50" charset="0"/>
              <a:ea typeface="Arial" charset="0"/>
              <a:cs typeface="Arial" charset="0"/>
              <a:sym typeface="Calibri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77085" y="1953677"/>
            <a:ext cx="8618004" cy="1413205"/>
          </a:xfrm>
          <a:prstGeom prst="rect">
            <a:avLst/>
          </a:prstGeom>
          <a:noFill/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marL="257175" indent="-257175" algn="just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s-MX" sz="1600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Aplicación de </a:t>
            </a:r>
            <a:r>
              <a:rPr lang="es-MX" sz="1600" b="1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34 </a:t>
            </a:r>
            <a:r>
              <a:rPr lang="es-MX" sz="1600" b="1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millones 482 mil 482 dosis </a:t>
            </a:r>
            <a:r>
              <a:rPr lang="es-MX" sz="1600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a </a:t>
            </a:r>
            <a:r>
              <a:rPr lang="es-MX" sz="1600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la población </a:t>
            </a:r>
            <a:r>
              <a:rPr lang="es-MX" sz="1600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derechohabiente</a:t>
            </a:r>
          </a:p>
          <a:p>
            <a:pPr marL="257175" indent="-257175" algn="just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s-MX" sz="1600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Se </a:t>
            </a:r>
            <a:r>
              <a:rPr lang="es-MX" sz="1600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ha </a:t>
            </a:r>
            <a:r>
              <a:rPr lang="es-MX" sz="1600" b="1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fortalecido el Esquema Nacional de Vacunación en los niños y niñas </a:t>
            </a:r>
            <a:r>
              <a:rPr lang="es-MX" sz="1600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inscritos </a:t>
            </a:r>
            <a:r>
              <a:rPr lang="es-MX" sz="1600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en nuestras </a:t>
            </a:r>
            <a:r>
              <a:rPr lang="es-MX" sz="1600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Estancias </a:t>
            </a:r>
            <a:r>
              <a:rPr lang="es-MX" sz="1600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de Bienestar y Desarrollo Infantil, con la aplicación </a:t>
            </a:r>
            <a:r>
              <a:rPr lang="es-MX" sz="1600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de vacunas </a:t>
            </a:r>
            <a:r>
              <a:rPr lang="es-MX" sz="1600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contra </a:t>
            </a:r>
            <a:r>
              <a:rPr lang="es-MX" sz="1600" b="1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Hepatitis A desde 2007 </a:t>
            </a:r>
            <a:r>
              <a:rPr lang="es-MX" sz="1600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y contra </a:t>
            </a:r>
            <a:r>
              <a:rPr lang="es-MX" sz="1600" b="1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Varicela a partir de </a:t>
            </a:r>
            <a:r>
              <a:rPr lang="es-MX" sz="1600" b="1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2008.</a:t>
            </a:r>
            <a:endParaRPr lang="es-MX" sz="1600" b="1" dirty="0">
              <a:solidFill>
                <a:srgbClr val="000000"/>
              </a:solidFill>
              <a:latin typeface="Soberana Sans" panose="02000000000000000000" pitchFamily="50" charset="0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0208" y="1102090"/>
            <a:ext cx="949496" cy="86756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83A2929F-1EF6-4973-BED6-9DF455B96C26}"/>
              </a:ext>
            </a:extLst>
          </p:cNvPr>
          <p:cNvSpPr txBox="1"/>
          <p:nvPr/>
        </p:nvSpPr>
        <p:spPr>
          <a:xfrm>
            <a:off x="274476" y="3599956"/>
            <a:ext cx="8618004" cy="346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algn="just" defTabSz="685800" fontAlgn="auto">
              <a:spcBef>
                <a:spcPts val="0"/>
              </a:spcBef>
              <a:spcAft>
                <a:spcPts val="0"/>
              </a:spcAft>
            </a:pPr>
            <a:r>
              <a:rPr lang="es-MX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  <a:ea typeface="Arial" charset="0"/>
                <a:cs typeface="Arial" charset="0"/>
                <a:sym typeface="Calibri"/>
              </a:rPr>
              <a:t>Programa MIDE para pacientes que viven </a:t>
            </a:r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  <a:ea typeface="Arial" charset="0"/>
                <a:cs typeface="Arial" charset="0"/>
                <a:sym typeface="Calibri"/>
              </a:rPr>
              <a:t>con </a:t>
            </a:r>
            <a:r>
              <a:rPr lang="es-MX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  <a:ea typeface="Arial" charset="0"/>
                <a:cs typeface="Arial" charset="0"/>
                <a:sym typeface="Calibri"/>
              </a:rPr>
              <a:t>Diabetes</a:t>
            </a:r>
            <a:r>
              <a:rPr lang="mr-I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  <a:ea typeface="Arial" charset="0"/>
                <a:cs typeface="Arial" charset="0"/>
                <a:sym typeface="Calibri"/>
              </a:rPr>
              <a:t>…</a:t>
            </a:r>
            <a:endParaRPr lang="es-MX" b="1" dirty="0">
              <a:solidFill>
                <a:schemeClr val="tx1">
                  <a:lumMod val="75000"/>
                  <a:lumOff val="25000"/>
                </a:schemeClr>
              </a:solidFill>
              <a:latin typeface="Soberana Sans" panose="02000000000000000000" pitchFamily="50" charset="0"/>
              <a:ea typeface="Arial" charset="0"/>
              <a:cs typeface="Arial" charset="0"/>
              <a:sym typeface="Calibri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98396" y="4179277"/>
            <a:ext cx="8640960" cy="1772278"/>
          </a:xfrm>
          <a:prstGeom prst="rect">
            <a:avLst/>
          </a:prstGeom>
          <a:noFill/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marL="257175" indent="-257175" algn="just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C</a:t>
            </a:r>
            <a:r>
              <a:rPr lang="es-MX" sz="1600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apacita </a:t>
            </a:r>
            <a:r>
              <a:rPr lang="es-MX" sz="1600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a  los pacientes  </a:t>
            </a:r>
            <a:r>
              <a:rPr lang="es-MX" sz="1600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sobre el </a:t>
            </a:r>
            <a:r>
              <a:rPr lang="es-MX" sz="1600" b="1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autocuidado de la </a:t>
            </a:r>
            <a:r>
              <a:rPr lang="es-MX" sz="1600" b="1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salud</a:t>
            </a:r>
          </a:p>
          <a:p>
            <a:pPr marL="257175" indent="-257175" algn="just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s-MX" sz="1600" b="1" dirty="0" smtClean="0">
                <a:latin typeface="Soberana San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CMF con equipo interdisciplinario: </a:t>
            </a:r>
            <a:r>
              <a:rPr lang="es-MX" sz="1600" dirty="0" smtClean="0">
                <a:latin typeface="Soberana San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médico, nutriólogos </a:t>
            </a:r>
            <a:r>
              <a:rPr lang="es-MX" sz="1600" dirty="0">
                <a:latin typeface="Soberana San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y activadores </a:t>
            </a:r>
            <a:r>
              <a:rPr lang="es-MX" sz="1600" dirty="0" smtClean="0">
                <a:latin typeface="Soberana San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físico</a:t>
            </a:r>
          </a:p>
          <a:p>
            <a:pPr marL="257175" indent="-257175" algn="just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s-MX" sz="1600" b="1" dirty="0" smtClean="0">
                <a:latin typeface="Soberana San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Detección </a:t>
            </a:r>
            <a:r>
              <a:rPr lang="es-MX" sz="1600" b="1" dirty="0">
                <a:latin typeface="Soberana San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de </a:t>
            </a:r>
            <a:r>
              <a:rPr lang="es-MX" sz="1600" b="1" dirty="0" smtClean="0">
                <a:latin typeface="Soberana San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neuropatía</a:t>
            </a:r>
            <a:r>
              <a:rPr lang="es-MX" sz="1600" dirty="0" smtClean="0">
                <a:latin typeface="Soberana San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s-MX" sz="1600" b="1" dirty="0" smtClean="0">
                <a:latin typeface="Soberana San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>
                <a:latin typeface="Soberana San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101,345 </a:t>
            </a:r>
            <a:r>
              <a:rPr lang="es-MX" sz="1600" b="1" dirty="0" smtClean="0">
                <a:latin typeface="Soberana San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pacientes </a:t>
            </a:r>
            <a:endParaRPr lang="es-MX" sz="1600" dirty="0">
              <a:latin typeface="Soberana Sans" panose="02000000000000000000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7175" indent="-257175" algn="just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s-MX" sz="1600" dirty="0" smtClean="0">
                <a:latin typeface="Soberana San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Examen </a:t>
            </a:r>
            <a:r>
              <a:rPr lang="es-MX" sz="1600" dirty="0">
                <a:latin typeface="Soberana San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automatizado de </a:t>
            </a:r>
            <a:r>
              <a:rPr lang="es-MX" sz="1600" b="1" dirty="0">
                <a:latin typeface="Soberana San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fondo de </a:t>
            </a:r>
            <a:r>
              <a:rPr lang="es-MX" sz="1600" b="1" dirty="0" smtClean="0">
                <a:latin typeface="Soberana San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ojo:</a:t>
            </a:r>
            <a:r>
              <a:rPr lang="es-MX" sz="1600" dirty="0" smtClean="0">
                <a:latin typeface="Soberana San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smtClean="0">
                <a:latin typeface="Soberana San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132,165 pacientes tamizados </a:t>
            </a:r>
            <a:endParaRPr lang="es-MX" sz="1600" b="1" dirty="0">
              <a:latin typeface="Soberana Sans" panose="02000000000000000000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15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83A2929F-1EF6-4973-BED6-9DF455B96C26}"/>
              </a:ext>
            </a:extLst>
          </p:cNvPr>
          <p:cNvSpPr txBox="1"/>
          <p:nvPr/>
        </p:nvSpPr>
        <p:spPr>
          <a:xfrm>
            <a:off x="367358" y="1650194"/>
            <a:ext cx="8319442" cy="346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algn="just" defTabSz="685800" fontAlgn="auto">
              <a:spcBef>
                <a:spcPts val="0"/>
              </a:spcBef>
              <a:spcAft>
                <a:spcPts val="0"/>
              </a:spcAft>
            </a:pPr>
            <a:r>
              <a:rPr lang="es-MX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  <a:ea typeface="Arial" charset="0"/>
                <a:cs typeface="Arial" charset="0"/>
                <a:sym typeface="Calibri"/>
              </a:rPr>
              <a:t>Programa de Prevención y Regresión </a:t>
            </a:r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  <a:ea typeface="Arial" charset="0"/>
                <a:cs typeface="Arial" charset="0"/>
                <a:sym typeface="Calibri"/>
              </a:rPr>
              <a:t>de </a:t>
            </a:r>
            <a:r>
              <a:rPr lang="es-MX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  <a:ea typeface="Arial" charset="0"/>
                <a:cs typeface="Arial" charset="0"/>
                <a:sym typeface="Calibri"/>
              </a:rPr>
              <a:t>Sobrepeso y </a:t>
            </a:r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  <a:ea typeface="Arial" charset="0"/>
                <a:cs typeface="Arial" charset="0"/>
                <a:sym typeface="Calibri"/>
              </a:rPr>
              <a:t>Obesidad</a:t>
            </a:r>
            <a:endParaRPr lang="es-MX" b="1" dirty="0">
              <a:solidFill>
                <a:schemeClr val="tx1">
                  <a:lumMod val="75000"/>
                  <a:lumOff val="25000"/>
                </a:schemeClr>
              </a:solidFill>
              <a:latin typeface="Soberana Sans" panose="02000000000000000000" pitchFamily="50" charset="0"/>
              <a:ea typeface="Arial" charset="0"/>
              <a:cs typeface="Arial" charset="0"/>
              <a:sym typeface="Calibri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53455" y="2190680"/>
            <a:ext cx="8147248" cy="2331405"/>
          </a:xfrm>
          <a:prstGeom prst="rect">
            <a:avLst/>
          </a:prstGeom>
          <a:noFill/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marL="257175" indent="-257175" algn="just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s-MX" sz="1600" b="1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148 </a:t>
            </a:r>
            <a:r>
              <a:rPr lang="es-MX" sz="1600" b="1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unidades médicas a nivel nacional</a:t>
            </a:r>
            <a:r>
              <a:rPr lang="es-MX" sz="1600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, con la participación de 176 licenciados en nutrición y 103 activadores físicos.</a:t>
            </a:r>
          </a:p>
          <a:p>
            <a:pPr marL="257175" indent="-257175" algn="just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Búsqueda intencionada en las </a:t>
            </a:r>
            <a:r>
              <a:rPr lang="es-MX" sz="1600" b="1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niñas y niños inscritos en nuestras Estancias Infantiles</a:t>
            </a:r>
          </a:p>
          <a:p>
            <a:pPr marL="257175" indent="-257175" algn="just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En 2017 se otorgaron </a:t>
            </a:r>
            <a:r>
              <a:rPr lang="es-MX" sz="1600" b="1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190,765 consultas </a:t>
            </a:r>
            <a:r>
              <a:rPr lang="es-MX" sz="1600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de nutrición, de las cuales 74,756 fueron de primera vez, mostrando un incremento del 15% con relación al año previo.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4292536"/>
            <a:ext cx="1795604" cy="177176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4292536"/>
            <a:ext cx="1872208" cy="186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12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83A2929F-1EF6-4973-BED6-9DF455B96C26}"/>
              </a:ext>
            </a:extLst>
          </p:cNvPr>
          <p:cNvSpPr txBox="1"/>
          <p:nvPr/>
        </p:nvSpPr>
        <p:spPr>
          <a:xfrm>
            <a:off x="464849" y="1639493"/>
            <a:ext cx="8319442" cy="3770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algn="just" defTabSz="685800" fontAlgn="auto">
              <a:spcBef>
                <a:spcPts val="0"/>
              </a:spcBef>
              <a:spcAft>
                <a:spcPts val="0"/>
              </a:spcAft>
            </a:pPr>
            <a:r>
              <a:rPr lang="es-MX" sz="20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Detección oportuna del </a:t>
            </a:r>
            <a:r>
              <a:rPr lang="es-MX" sz="2000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Cáncer de Mama…</a:t>
            </a:r>
            <a:endParaRPr lang="es-MX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42109" y="2216720"/>
            <a:ext cx="81809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dirty="0">
                <a:latin typeface="Soberana Sans" panose="02000000000000000000" pitchFamily="50" charset="0"/>
                <a:cs typeface="Arial" panose="020B0604020202020204" pitchFamily="34" charset="0"/>
              </a:rPr>
              <a:t>Hemos </a:t>
            </a:r>
            <a:r>
              <a:rPr lang="es-MX" sz="1600" b="1" dirty="0">
                <a:latin typeface="Soberana Sans" panose="02000000000000000000" pitchFamily="50" charset="0"/>
                <a:cs typeface="Arial" panose="020B0604020202020204" pitchFamily="34" charset="0"/>
              </a:rPr>
              <a:t>fortalecido nuestra capacidad diagnóstica y de </a:t>
            </a:r>
            <a:r>
              <a:rPr lang="es-MX" sz="1600" b="1" dirty="0" smtClean="0">
                <a:latin typeface="Soberana Sans" panose="02000000000000000000" pitchFamily="50" charset="0"/>
                <a:cs typeface="Arial" panose="020B0604020202020204" pitchFamily="34" charset="0"/>
              </a:rPr>
              <a:t>tratamiento</a:t>
            </a:r>
            <a:r>
              <a:rPr lang="es-MX" sz="1600" dirty="0" smtClean="0">
                <a:latin typeface="Soberana Sans" panose="02000000000000000000" pitchFamily="50" charset="0"/>
                <a:cs typeface="Arial" panose="020B0604020202020204" pitchFamily="34" charset="0"/>
              </a:rPr>
              <a:t>:</a:t>
            </a:r>
            <a:endParaRPr lang="es-MX" sz="1600" b="1" dirty="0">
              <a:latin typeface="Soberana Sans" panose="02000000000000000000" pitchFamily="50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42109" y="2924944"/>
            <a:ext cx="8180925" cy="1900518"/>
          </a:xfrm>
          <a:prstGeom prst="rect">
            <a:avLst/>
          </a:prstGeom>
          <a:noFill/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marL="257175" indent="-257175" algn="just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Se adquirieron </a:t>
            </a:r>
            <a:r>
              <a:rPr lang="es-MX" sz="1600" b="1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25 mastógrafos y </a:t>
            </a:r>
            <a:r>
              <a:rPr lang="es-MX" sz="1600" b="1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ultrasonidos</a:t>
            </a:r>
            <a:endParaRPr lang="es-MX" sz="1600" dirty="0">
              <a:solidFill>
                <a:srgbClr val="000000"/>
              </a:solidFill>
              <a:latin typeface="Soberana Sans" panose="02000000000000000000" pitchFamily="50" charset="0"/>
              <a:cs typeface="Arial" panose="020B0604020202020204" pitchFamily="34" charset="0"/>
              <a:sym typeface="Calibri"/>
            </a:endParaRPr>
          </a:p>
          <a:p>
            <a:pPr marL="257175" indent="-257175" algn="just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Se dispone de </a:t>
            </a:r>
            <a:r>
              <a:rPr lang="es-MX" sz="1600" b="1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26 medicamentos</a:t>
            </a:r>
            <a:r>
              <a:rPr lang="es-MX" sz="1600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 para su tratamiento, destacando </a:t>
            </a:r>
            <a:r>
              <a:rPr lang="es-MX" sz="1600" b="1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6 de última </a:t>
            </a:r>
            <a:r>
              <a:rPr lang="es-MX" sz="1600" b="1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generación</a:t>
            </a:r>
            <a:r>
              <a:rPr lang="es-MX" sz="1600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.</a:t>
            </a:r>
            <a:endParaRPr lang="es-MX" sz="1600" dirty="0">
              <a:solidFill>
                <a:srgbClr val="000000"/>
              </a:solidFill>
              <a:latin typeface="Soberana Sans" panose="02000000000000000000" pitchFamily="50" charset="0"/>
              <a:cs typeface="Arial" panose="020B0604020202020204" pitchFamily="34" charset="0"/>
              <a:sym typeface="Calibri"/>
            </a:endParaRPr>
          </a:p>
          <a:p>
            <a:pPr marL="257175" indent="-257175" algn="just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s-MX" sz="1600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Se adquirió </a:t>
            </a:r>
            <a:r>
              <a:rPr lang="es-MX" sz="1600" b="1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un PETCT </a:t>
            </a:r>
            <a:r>
              <a:rPr lang="es-MX" sz="1600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(Tomografía por Emisión de Positrones) para el Centro Médico Nacional “20 de Noviembre</a:t>
            </a:r>
            <a:r>
              <a:rPr lang="es-MX" sz="1600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”</a:t>
            </a:r>
            <a:endParaRPr lang="es-MX" sz="1600" dirty="0">
              <a:solidFill>
                <a:srgbClr val="000000"/>
              </a:solidFill>
              <a:latin typeface="Soberana Sans" panose="02000000000000000000" pitchFamily="50" charset="0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4725144"/>
            <a:ext cx="2049388" cy="148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748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83A2929F-1EF6-4973-BED6-9DF455B96C26}"/>
              </a:ext>
            </a:extLst>
          </p:cNvPr>
          <p:cNvSpPr txBox="1"/>
          <p:nvPr/>
        </p:nvSpPr>
        <p:spPr>
          <a:xfrm>
            <a:off x="376708" y="1340768"/>
            <a:ext cx="8319442" cy="4385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algn="just" defTabSz="685800" fontAlgn="auto">
              <a:spcBef>
                <a:spcPts val="0"/>
              </a:spcBef>
              <a:spcAft>
                <a:spcPts val="0"/>
              </a:spcAft>
            </a:pPr>
            <a:r>
              <a:rPr lang="es-MX" sz="2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  <a:ea typeface="+mn-ea"/>
                <a:cs typeface="Arial" panose="020B0604020202020204" pitchFamily="34" charset="0"/>
                <a:sym typeface="Calibri"/>
              </a:rPr>
              <a:t>Detección oportuna del </a:t>
            </a:r>
            <a:r>
              <a:rPr lang="es-MX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  <a:ea typeface="+mn-ea"/>
                <a:cs typeface="Arial" panose="020B0604020202020204" pitchFamily="34" charset="0"/>
                <a:sym typeface="Calibri"/>
              </a:rPr>
              <a:t>Cáncer </a:t>
            </a:r>
            <a:r>
              <a:rPr lang="es-MX" sz="2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  <a:ea typeface="+mn-ea"/>
                <a:cs typeface="Arial" panose="020B0604020202020204" pitchFamily="34" charset="0"/>
                <a:sym typeface="Calibri"/>
              </a:rPr>
              <a:t>Cervicouterino</a:t>
            </a:r>
            <a:r>
              <a:rPr lang="mr-IN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…</a:t>
            </a:r>
            <a:endParaRPr lang="es-MX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22126" y="2023389"/>
            <a:ext cx="8228606" cy="2757163"/>
          </a:xfrm>
          <a:prstGeom prst="rect">
            <a:avLst/>
          </a:prstGeom>
          <a:noFill/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algn="just">
              <a:spcAft>
                <a:spcPts val="1350"/>
              </a:spcAft>
            </a:pPr>
            <a:r>
              <a:rPr lang="es-MX" sz="1600" b="1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El ISSSTE fue la primera </a:t>
            </a:r>
            <a:r>
              <a:rPr lang="es-MX" sz="1600" b="1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Institución en América Latina </a:t>
            </a:r>
            <a:r>
              <a:rPr lang="es-MX" sz="1600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que aplicó </a:t>
            </a:r>
            <a:r>
              <a:rPr lang="es-MX" sz="1600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los  </a:t>
            </a:r>
            <a:r>
              <a:rPr lang="es-MX" sz="1600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tres componentes en su estrategia </a:t>
            </a:r>
            <a:r>
              <a:rPr lang="es-MX" sz="1600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preventiva:</a:t>
            </a:r>
            <a:endParaRPr lang="es-MX" sz="1600" dirty="0">
              <a:solidFill>
                <a:srgbClr val="000000"/>
              </a:solidFill>
              <a:latin typeface="Soberana Sans" panose="02000000000000000000" pitchFamily="50" charset="0"/>
              <a:cs typeface="Arial" panose="020B0604020202020204" pitchFamily="34" charset="0"/>
              <a:sym typeface="Calibri"/>
            </a:endParaRPr>
          </a:p>
          <a:p>
            <a:pPr marL="285750" indent="-285750" algn="just">
              <a:spcAft>
                <a:spcPts val="1350"/>
              </a:spcAft>
              <a:buFont typeface="Wingdings" panose="05000000000000000000" pitchFamily="2" charset="2"/>
              <a:buChar char="ü"/>
            </a:pPr>
            <a:r>
              <a:rPr lang="es-MX" sz="1600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Aplicación </a:t>
            </a:r>
            <a:r>
              <a:rPr lang="es-MX" sz="1600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de </a:t>
            </a:r>
            <a:r>
              <a:rPr lang="es-MX" sz="1600" b="1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vacuna contra el Virus de Papiloma Humano </a:t>
            </a:r>
            <a:r>
              <a:rPr lang="es-MX" sz="1600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(niñas 5° Primaria)</a:t>
            </a:r>
          </a:p>
          <a:p>
            <a:pPr marL="285750" indent="-285750" algn="just">
              <a:spcAft>
                <a:spcPts val="1350"/>
              </a:spcAft>
              <a:buFont typeface="Wingdings" panose="05000000000000000000" pitchFamily="2" charset="2"/>
              <a:buChar char="ü"/>
            </a:pPr>
            <a:r>
              <a:rPr lang="es-MX" sz="1600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Detección de lesión por </a:t>
            </a:r>
            <a:r>
              <a:rPr lang="es-MX" sz="1600" b="1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Citología </a:t>
            </a:r>
            <a:r>
              <a:rPr lang="es-MX" sz="1600" b="1" dirty="0" err="1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exfoliativa</a:t>
            </a:r>
            <a:r>
              <a:rPr lang="es-MX" sz="1600" b="1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 </a:t>
            </a:r>
            <a:r>
              <a:rPr lang="es-MX" sz="1600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a mujeres de 25 a 69 años (</a:t>
            </a:r>
            <a:r>
              <a:rPr lang="es-MX" sz="1600" dirty="0" err="1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Papanicolau</a:t>
            </a:r>
            <a:r>
              <a:rPr lang="es-MX" sz="1600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)</a:t>
            </a:r>
          </a:p>
          <a:p>
            <a:pPr marL="285750" indent="-285750" algn="just">
              <a:spcAft>
                <a:spcPts val="1350"/>
              </a:spcAft>
              <a:buFont typeface="Wingdings" panose="05000000000000000000" pitchFamily="2" charset="2"/>
              <a:buChar char="ü"/>
            </a:pPr>
            <a:r>
              <a:rPr lang="es-MX" sz="1600" b="1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Detección de Genotipos </a:t>
            </a:r>
            <a:r>
              <a:rPr lang="es-MX" sz="1600" b="1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precursores de cáncer por </a:t>
            </a:r>
            <a:r>
              <a:rPr lang="es-MX" sz="1600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Virus </a:t>
            </a:r>
            <a:r>
              <a:rPr lang="es-MX" sz="1600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del  Papiloma Humano </a:t>
            </a:r>
            <a:r>
              <a:rPr lang="es-MX" sz="1600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(mujeres </a:t>
            </a:r>
            <a:r>
              <a:rPr lang="es-MX" sz="1600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de 35 a 69 </a:t>
            </a:r>
            <a:r>
              <a:rPr lang="es-MX" sz="1600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años). Se </a:t>
            </a:r>
            <a:r>
              <a:rPr lang="es-MX" sz="1600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practica desde </a:t>
            </a:r>
            <a:r>
              <a:rPr lang="es-MX" sz="1600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2013</a:t>
            </a:r>
            <a:endParaRPr lang="es-MX" sz="1600" dirty="0">
              <a:solidFill>
                <a:srgbClr val="000000"/>
              </a:solidFill>
              <a:latin typeface="Soberana Sans" panose="02000000000000000000" pitchFamily="50" charset="0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3399" y="4653136"/>
            <a:ext cx="3260601" cy="1630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5942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251520" y="1582940"/>
            <a:ext cx="68449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oberana Sans" panose="02000000000000000000" pitchFamily="50" charset="0"/>
                <a:cs typeface="Arial" panose="020B0604020202020204" pitchFamily="34" charset="0"/>
              </a:rPr>
              <a:t>Impulso del </a:t>
            </a:r>
            <a:r>
              <a:rPr lang="es-MX" sz="20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oberana Sans" panose="02000000000000000000" pitchFamily="50" charset="0"/>
                <a:cs typeface="Arial" panose="020B0604020202020204" pitchFamily="34" charset="0"/>
              </a:rPr>
              <a:t>uso de la Telemedicina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67544" y="3733763"/>
            <a:ext cx="4896544" cy="1233669"/>
          </a:xfrm>
          <a:prstGeom prst="rect">
            <a:avLst/>
          </a:prstGeom>
          <a:noFill/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marL="257175" indent="-257175" algn="just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s-MX" sz="1600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En </a:t>
            </a:r>
            <a:r>
              <a:rPr lang="es-MX" sz="1600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el "Congreso de </a:t>
            </a:r>
            <a:r>
              <a:rPr lang="es-MX" sz="1600" dirty="0" err="1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Telesalud</a:t>
            </a:r>
            <a:r>
              <a:rPr lang="es-MX" sz="1600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 Región de las Américas, 2015”, se </a:t>
            </a:r>
            <a:r>
              <a:rPr lang="es-MX" sz="1600" b="1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reconoció al Instituto como pionero en el uso de esta </a:t>
            </a:r>
            <a:r>
              <a:rPr lang="es-MX" sz="1600" b="1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herramienta</a:t>
            </a:r>
            <a:endParaRPr lang="es-MX" sz="1600" dirty="0">
              <a:solidFill>
                <a:srgbClr val="000000"/>
              </a:solidFill>
              <a:latin typeface="Soberana Sans" panose="02000000000000000000" pitchFamily="50" charset="0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5966" y="3742891"/>
            <a:ext cx="3135635" cy="2050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ángulo 5"/>
          <p:cNvSpPr/>
          <p:nvPr/>
        </p:nvSpPr>
        <p:spPr>
          <a:xfrm>
            <a:off x="467544" y="2320558"/>
            <a:ext cx="8375936" cy="1413205"/>
          </a:xfrm>
          <a:prstGeom prst="rect">
            <a:avLst/>
          </a:prstGeom>
          <a:noFill/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marL="257175" indent="-257175" algn="just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s-MX" sz="1600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El </a:t>
            </a:r>
            <a:r>
              <a:rPr lang="es-MX" sz="1600" b="1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Programa </a:t>
            </a:r>
            <a:r>
              <a:rPr lang="es-MX" sz="1600" b="1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Nacional de Telemedicina</a:t>
            </a:r>
            <a:r>
              <a:rPr lang="es-MX" sz="1600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 </a:t>
            </a:r>
            <a:r>
              <a:rPr lang="es-MX" sz="1600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opera en </a:t>
            </a:r>
            <a:r>
              <a:rPr lang="es-MX" sz="1600" b="1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176 unidades médicas</a:t>
            </a:r>
          </a:p>
          <a:p>
            <a:pPr marL="257175" indent="-257175" algn="just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s-MX" sz="1600" b="1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Disminuye</a:t>
            </a:r>
            <a:r>
              <a:rPr lang="es-MX" sz="1600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 </a:t>
            </a:r>
            <a:r>
              <a:rPr lang="es-MX" sz="1600" b="1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los tiempos de espera</a:t>
            </a:r>
            <a:r>
              <a:rPr lang="es-MX" sz="1600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, genera ahorros, </a:t>
            </a:r>
            <a:r>
              <a:rPr lang="es-MX" sz="1600" b="1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fomenta la  capacitación médica continua </a:t>
            </a:r>
            <a:r>
              <a:rPr lang="es-MX" sz="1600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a distancia y  favorece la atención en consulta por </a:t>
            </a:r>
            <a:r>
              <a:rPr lang="es-MX" sz="1600" b="1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médicos </a:t>
            </a:r>
            <a:r>
              <a:rPr lang="es-MX" sz="1600" b="1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especialistas (</a:t>
            </a:r>
            <a:r>
              <a:rPr lang="es-MX" sz="1600" b="1" dirty="0" err="1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telediagnóstico</a:t>
            </a:r>
            <a:r>
              <a:rPr lang="es-MX" sz="1600" b="1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)</a:t>
            </a:r>
            <a:endParaRPr lang="es-MX" sz="1600" b="1" dirty="0">
              <a:solidFill>
                <a:srgbClr val="000000"/>
              </a:solidFill>
              <a:latin typeface="Soberana Sans" panose="02000000000000000000" pitchFamily="50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641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05269" y="1700808"/>
            <a:ext cx="80177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oberana Sans" panose="02000000000000000000" pitchFamily="50" charset="0"/>
                <a:cs typeface="Arial" panose="020B0604020202020204" pitchFamily="34" charset="0"/>
              </a:rPr>
              <a:t>Programa </a:t>
            </a:r>
            <a:r>
              <a:rPr lang="es-MX" sz="20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oberana Sans" panose="02000000000000000000" pitchFamily="50" charset="0"/>
                <a:cs typeface="Arial" panose="020B0604020202020204" pitchFamily="34" charset="0"/>
              </a:rPr>
              <a:t>de Enfermedades Huérfanas Lisosomales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505269" y="2492896"/>
            <a:ext cx="8207340" cy="2018499"/>
          </a:xfrm>
          <a:prstGeom prst="rect">
            <a:avLst/>
          </a:prstGeom>
          <a:noFill/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algn="just">
              <a:spcAft>
                <a:spcPts val="1350"/>
              </a:spcAft>
            </a:pPr>
            <a:r>
              <a:rPr lang="es-MX" sz="1600" dirty="0" smtClean="0"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El </a:t>
            </a:r>
            <a:r>
              <a:rPr lang="es-MX" sz="1600" dirty="0"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ISSSTE, es la </a:t>
            </a:r>
            <a:r>
              <a:rPr lang="es-MX" sz="1600" b="1" dirty="0"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institución pionera </a:t>
            </a:r>
            <a:r>
              <a:rPr lang="es-MX" sz="1600" dirty="0"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en el tratamiento de estos padecimientos</a:t>
            </a:r>
          </a:p>
          <a:p>
            <a:pPr marL="257175" indent="-257175" algn="just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s-MX" sz="1600" dirty="0" smtClean="0"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Incluye </a:t>
            </a:r>
            <a:r>
              <a:rPr lang="es-MX" sz="1600" dirty="0"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la atención </a:t>
            </a:r>
            <a:r>
              <a:rPr lang="es-MX" sz="1600" dirty="0" smtClean="0"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de </a:t>
            </a:r>
            <a:r>
              <a:rPr lang="es-MX" sz="1600" b="1" dirty="0" smtClean="0"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7</a:t>
            </a:r>
            <a:r>
              <a:rPr lang="es-MX" sz="1600" dirty="0" smtClean="0"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 </a:t>
            </a:r>
            <a:r>
              <a:rPr lang="es-MX" sz="1600" b="1" dirty="0" smtClean="0"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Enfermedades </a:t>
            </a:r>
            <a:r>
              <a:rPr lang="es-MX" sz="1600" dirty="0"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Huérfanas Lisosomales</a:t>
            </a:r>
          </a:p>
          <a:p>
            <a:pPr marL="257175" indent="-257175" algn="just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s-MX" sz="1600" dirty="0"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Dispone </a:t>
            </a:r>
            <a:r>
              <a:rPr lang="es-MX" sz="1600" dirty="0" smtClean="0"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de </a:t>
            </a:r>
            <a:r>
              <a:rPr lang="es-MX" sz="1600" b="1" dirty="0" smtClean="0"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9 opciones </a:t>
            </a:r>
            <a:r>
              <a:rPr lang="es-MX" sz="1600" b="1" dirty="0"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terapéuticas </a:t>
            </a:r>
            <a:r>
              <a:rPr lang="es-MX" sz="1600" dirty="0"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de tratamiento</a:t>
            </a:r>
          </a:p>
          <a:p>
            <a:pPr marL="257175" indent="-257175" algn="just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s-MX" sz="1600" dirty="0"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Actualmente atiende a </a:t>
            </a:r>
            <a:r>
              <a:rPr lang="es-MX" sz="1600" b="1" dirty="0"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43 pacientes </a:t>
            </a:r>
            <a:r>
              <a:rPr lang="es-MX" sz="1600" dirty="0"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distribuidos en </a:t>
            </a:r>
            <a:r>
              <a:rPr lang="es-MX" sz="1600" b="1" dirty="0"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12 unidades hospitalarias de alta </a:t>
            </a:r>
            <a:r>
              <a:rPr lang="es-MX" sz="1600" b="1" dirty="0" smtClean="0"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especialización</a:t>
            </a:r>
            <a:endParaRPr lang="es-MX" sz="1600" b="1" dirty="0">
              <a:latin typeface="Soberana Sans" panose="02000000000000000000" pitchFamily="50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554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3628" y="1527058"/>
            <a:ext cx="68449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  <a:ea typeface="+mn-ea"/>
                <a:cs typeface="Arial" panose="020B0604020202020204" pitchFamily="34" charset="0"/>
              </a:rPr>
              <a:t>Programa Envejecimiento Saludable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41166" y="3196256"/>
            <a:ext cx="4176464" cy="1905648"/>
          </a:xfrm>
          <a:prstGeom prst="rect">
            <a:avLst/>
          </a:prstGeom>
          <a:noFill/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marL="257175" indent="-257175" algn="just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s-MX" sz="1600" b="1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115 </a:t>
            </a:r>
            <a:r>
              <a:rPr lang="es-MX" sz="1600" b="1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Módulos </a:t>
            </a:r>
            <a:r>
              <a:rPr lang="es-MX" sz="1600" b="1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Gerontológicos</a:t>
            </a:r>
            <a:r>
              <a:rPr lang="es-MX" sz="1600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 </a:t>
            </a:r>
            <a:r>
              <a:rPr lang="es-MX" sz="1600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con </a:t>
            </a:r>
            <a:r>
              <a:rPr lang="es-MX" sz="1600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equipo básico de </a:t>
            </a:r>
            <a:r>
              <a:rPr lang="es-MX" sz="1600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Rehabilitación</a:t>
            </a:r>
          </a:p>
          <a:p>
            <a:pPr marL="257175" indent="-257175" algn="just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s-MX" sz="1600" b="1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Cédula </a:t>
            </a:r>
            <a:r>
              <a:rPr lang="es-MX" sz="1600" b="1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de tamizaje </a:t>
            </a:r>
            <a:r>
              <a:rPr lang="es-MX" sz="1600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en la primer consulta, para diagnóstico y focalización de la atención de </a:t>
            </a:r>
            <a:r>
              <a:rPr lang="es-MX" sz="1600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acuerdo a los riesgos detectados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9" y="3058207"/>
            <a:ext cx="3816424" cy="213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ángulo 5"/>
          <p:cNvSpPr/>
          <p:nvPr/>
        </p:nvSpPr>
        <p:spPr>
          <a:xfrm>
            <a:off x="441166" y="2324934"/>
            <a:ext cx="8379306" cy="741227"/>
          </a:xfrm>
          <a:prstGeom prst="rect">
            <a:avLst/>
          </a:prstGeom>
          <a:noFill/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algn="just">
              <a:spcAft>
                <a:spcPts val="1350"/>
              </a:spcAft>
            </a:pPr>
            <a:r>
              <a:rPr lang="es-MX" sz="1600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Objetivo: </a:t>
            </a:r>
            <a:r>
              <a:rPr lang="es-MX" sz="1600" b="1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preservar </a:t>
            </a:r>
            <a:r>
              <a:rPr lang="es-MX" sz="1600" b="1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la funcionalidad del Adulto Mayor </a:t>
            </a:r>
            <a:r>
              <a:rPr lang="es-MX" sz="1600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y realizar acciones </a:t>
            </a:r>
            <a:r>
              <a:rPr lang="es-MX" sz="1600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que eviten </a:t>
            </a:r>
            <a:r>
              <a:rPr lang="es-MX" sz="1600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e</a:t>
            </a:r>
            <a:r>
              <a:rPr lang="es-MX" sz="1600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l </a:t>
            </a:r>
            <a:r>
              <a:rPr lang="es-MX" sz="1600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impacto </a:t>
            </a:r>
            <a:r>
              <a:rPr lang="es-MX" sz="1600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de las </a:t>
            </a:r>
            <a:r>
              <a:rPr lang="es-MX" sz="1600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enfermedades </a:t>
            </a:r>
            <a:endParaRPr lang="es-MX" sz="1400" dirty="0" smtClean="0">
              <a:solidFill>
                <a:srgbClr val="000000"/>
              </a:solidFill>
              <a:latin typeface="Soberana Sans" panose="02000000000000000000" pitchFamily="50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155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>
            <a:extLst>
              <a:ext uri="{FF2B5EF4-FFF2-40B4-BE49-F238E27FC236}">
                <a16:creationId xmlns="" xmlns:a16="http://schemas.microsoft.com/office/drawing/2014/main" id="{83A2929F-1EF6-4973-BED6-9DF455B96C26}"/>
              </a:ext>
            </a:extLst>
          </p:cNvPr>
          <p:cNvSpPr txBox="1"/>
          <p:nvPr/>
        </p:nvSpPr>
        <p:spPr>
          <a:xfrm>
            <a:off x="1403648" y="3212976"/>
            <a:ext cx="6474634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sz="28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Titular" panose="02000000000000000000" pitchFamily="50" charset="0"/>
                <a:ea typeface="+mn-ea"/>
                <a:cs typeface="Arial" panose="020B0604020202020204" pitchFamily="34" charset="0"/>
                <a:sym typeface="Calibri"/>
              </a:rPr>
              <a:t>OTRAS PRESTACIONES </a:t>
            </a:r>
            <a:endParaRPr lang="es-MX" sz="2800" b="1" kern="0" dirty="0">
              <a:solidFill>
                <a:schemeClr val="tx1">
                  <a:lumMod val="75000"/>
                  <a:lumOff val="25000"/>
                </a:schemeClr>
              </a:solidFill>
              <a:latin typeface="Soberana Titular" panose="02000000000000000000" pitchFamily="50" charset="0"/>
              <a:ea typeface="+mn-ea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152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83A2929F-1EF6-4973-BED6-9DF455B96C26}"/>
              </a:ext>
            </a:extLst>
          </p:cNvPr>
          <p:cNvSpPr txBox="1"/>
          <p:nvPr/>
        </p:nvSpPr>
        <p:spPr>
          <a:xfrm>
            <a:off x="1403648" y="404664"/>
            <a:ext cx="7102691" cy="6848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algn="ctr" hangingPunct="0"/>
            <a:r>
              <a:rPr lang="es-MX" sz="20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Política de </a:t>
            </a:r>
            <a:r>
              <a:rPr lang="es-MX" sz="2000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atención </a:t>
            </a:r>
          </a:p>
          <a:p>
            <a:pPr algn="ctr" hangingPunct="0"/>
            <a:r>
              <a:rPr lang="es-MX" sz="2000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integral </a:t>
            </a:r>
            <a:r>
              <a:rPr lang="es-MX" sz="20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a la niñez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95536" y="1700808"/>
            <a:ext cx="8379306" cy="4496101"/>
          </a:xfrm>
          <a:prstGeom prst="rect">
            <a:avLst/>
          </a:prstGeom>
          <a:noFill/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es-MX" sz="1600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Centro Nacional de Mando y Reacción para la seguridad de los infantes en las </a:t>
            </a:r>
            <a:r>
              <a:rPr lang="es-MX" sz="1600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EBDIS</a:t>
            </a: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es-MX" sz="1600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Sistema Nacional Contra </a:t>
            </a:r>
            <a:r>
              <a:rPr lang="es-MX" sz="1600" dirty="0" err="1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Incedios</a:t>
            </a:r>
            <a:endParaRPr lang="es-MX" sz="1600" dirty="0" smtClean="0">
              <a:solidFill>
                <a:srgbClr val="000000"/>
              </a:solidFill>
              <a:latin typeface="Soberana Sans" panose="02000000000000000000" pitchFamily="50" charset="0"/>
              <a:cs typeface="Arial" panose="020B0604020202020204" pitchFamily="34" charset="0"/>
              <a:sym typeface="Calibri"/>
            </a:endParaRP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es-MX" sz="1600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Programa de Inglés </a:t>
            </a:r>
            <a:r>
              <a:rPr lang="es-MX" sz="1600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y </a:t>
            </a:r>
            <a:r>
              <a:rPr lang="es-MX" sz="1600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Computación desde maternales hasta preescolares</a:t>
            </a:r>
            <a:endParaRPr lang="es-MX" sz="1600" dirty="0">
              <a:solidFill>
                <a:srgbClr val="000000"/>
              </a:solidFill>
              <a:latin typeface="Soberana Sans" panose="02000000000000000000" pitchFamily="50" charset="0"/>
              <a:cs typeface="Arial" panose="020B0604020202020204" pitchFamily="34" charset="0"/>
              <a:sym typeface="Calibri"/>
            </a:endParaRP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es-MX" sz="1600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Alimentación sana variada y suficiente  y fortalecimiento </a:t>
            </a:r>
            <a:r>
              <a:rPr lang="es-MX" sz="1600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de la Lactancia Materna. </a:t>
            </a:r>
            <a:endParaRPr lang="es-MX" sz="1600" dirty="0" smtClean="0">
              <a:solidFill>
                <a:srgbClr val="000000"/>
              </a:solidFill>
              <a:latin typeface="Soberana Sans" panose="02000000000000000000" pitchFamily="50" charset="0"/>
              <a:cs typeface="Arial" panose="020B0604020202020204" pitchFamily="34" charset="0"/>
              <a:sym typeface="Calibri"/>
            </a:endParaRP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es-MX" sz="1600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Educativo y asistencial, de alimentación y de medicina preventiva</a:t>
            </a: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es-MX" sz="1600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Sistema de Gestión de la Calidad ISO </a:t>
            </a:r>
            <a:r>
              <a:rPr lang="es-MX" sz="1600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9001:2015 </a:t>
            </a: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es-MX" sz="1600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Estudios con Validez </a:t>
            </a:r>
            <a:r>
              <a:rPr lang="es-MX" sz="1600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oficial de la SEP como Educación Preescolar </a:t>
            </a:r>
            <a:endParaRPr lang="es-MX" sz="1600" dirty="0" smtClean="0">
              <a:solidFill>
                <a:srgbClr val="000000"/>
              </a:solidFill>
              <a:latin typeface="Soberana Sans" panose="02000000000000000000" pitchFamily="50" charset="0"/>
              <a:cs typeface="Arial" panose="020B0604020202020204" pitchFamily="34" charset="0"/>
              <a:sym typeface="Calibri"/>
            </a:endParaRP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es-MX" sz="1600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Profesionalización del personal educativo </a:t>
            </a: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es-MX" sz="1600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Seguimiento de peso y talla a niñas y niños en las EBDIS</a:t>
            </a: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es-MX" sz="1600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 Programa de Vacunación en </a:t>
            </a:r>
            <a:r>
              <a:rPr lang="es-MX" sz="1600" dirty="0" err="1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EBDI´s</a:t>
            </a:r>
            <a:endParaRPr lang="es-MX" sz="1600" dirty="0" smtClean="0">
              <a:solidFill>
                <a:srgbClr val="000000"/>
              </a:solidFill>
              <a:latin typeface="Soberana Sans" panose="02000000000000000000" pitchFamily="50" charset="0"/>
              <a:cs typeface="Arial" panose="020B0604020202020204" pitchFamily="34" charset="0"/>
              <a:sym typeface="Calibri"/>
            </a:endParaRPr>
          </a:p>
          <a:p>
            <a:pPr algn="just">
              <a:spcAft>
                <a:spcPts val="1350"/>
              </a:spcAft>
            </a:pPr>
            <a:endParaRPr lang="es-MX" sz="1600" dirty="0">
              <a:solidFill>
                <a:srgbClr val="000000"/>
              </a:solidFill>
              <a:latin typeface="Soberana Sans" panose="02000000000000000000" pitchFamily="50" charset="0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4888108"/>
            <a:ext cx="2118521" cy="1409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6720" y="3717032"/>
            <a:ext cx="1975736" cy="1301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1370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388800" y="1546643"/>
            <a:ext cx="7104985" cy="4721803"/>
          </a:xfrm>
          <a:prstGeom prst="rect">
            <a:avLst/>
          </a:prstGeom>
          <a:noFill/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marL="342900" indent="-342900" algn="just">
              <a:spcAft>
                <a:spcPts val="1350"/>
              </a:spcAft>
              <a:buFont typeface="+mj-lt"/>
              <a:buAutoNum type="arabicPeriod"/>
            </a:pPr>
            <a:r>
              <a:rPr lang="es-MX" sz="1600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Reducción del plazo para el otorgamiento de un pensión a 10 días</a:t>
            </a:r>
          </a:p>
          <a:p>
            <a:pPr marL="342900" indent="-342900" algn="just">
              <a:spcAft>
                <a:spcPts val="1350"/>
              </a:spcAft>
              <a:buFont typeface="+mj-lt"/>
              <a:buAutoNum type="arabicPeriod"/>
            </a:pPr>
            <a:r>
              <a:rPr lang="es-MX" sz="1600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Eliminación del pase de vigencia presencial </a:t>
            </a:r>
            <a:endParaRPr lang="es-MX" sz="1600" dirty="0" smtClean="0">
              <a:solidFill>
                <a:srgbClr val="000000"/>
              </a:solidFill>
              <a:latin typeface="Soberana Sans" panose="02000000000000000000" pitchFamily="50" charset="0"/>
              <a:cs typeface="Arial" panose="020B0604020202020204" pitchFamily="34" charset="0"/>
              <a:sym typeface="Calibri"/>
            </a:endParaRPr>
          </a:p>
          <a:p>
            <a:pPr marL="342900" indent="-342900" algn="just">
              <a:spcAft>
                <a:spcPts val="1350"/>
              </a:spcAft>
              <a:buFont typeface="+mj-lt"/>
              <a:buAutoNum type="arabicPeriod"/>
            </a:pPr>
            <a:r>
              <a:rPr lang="es-MX" sz="1600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Creación de Casas de Día</a:t>
            </a:r>
          </a:p>
          <a:p>
            <a:pPr marL="342900" indent="-342900" algn="just">
              <a:spcAft>
                <a:spcPts val="1350"/>
              </a:spcAft>
              <a:buFont typeface="+mj-lt"/>
              <a:buAutoNum type="arabicPeriod"/>
            </a:pPr>
            <a:r>
              <a:rPr lang="es-MX" sz="1600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Cursos multimedia en apoyo a cuidadores de personas envejecidas</a:t>
            </a:r>
            <a:endParaRPr lang="es-MX" sz="1400" dirty="0">
              <a:solidFill>
                <a:srgbClr val="000000"/>
              </a:solidFill>
              <a:latin typeface="Soberana Sans" panose="02000000000000000000" pitchFamily="50" charset="0"/>
              <a:cs typeface="Arial" panose="020B0604020202020204" pitchFamily="34" charset="0"/>
              <a:sym typeface="Calibri"/>
            </a:endParaRPr>
          </a:p>
          <a:p>
            <a:pPr marL="342900" indent="-342900" algn="just">
              <a:spcAft>
                <a:spcPts val="1350"/>
              </a:spcAft>
              <a:buFont typeface="+mj-lt"/>
              <a:buAutoNum type="arabicPeriod"/>
            </a:pPr>
            <a:r>
              <a:rPr lang="es-MX" sz="1600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Créditos para turismo social</a:t>
            </a:r>
          </a:p>
          <a:p>
            <a:pPr marL="342900" indent="-342900" algn="just">
              <a:spcAft>
                <a:spcPts val="1350"/>
              </a:spcAft>
              <a:buFont typeface="+mj-lt"/>
              <a:buAutoNum type="arabicPeriod"/>
            </a:pPr>
            <a:r>
              <a:rPr lang="es-MX" sz="1600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Capacitación en derechos humanos al personal que los atiende</a:t>
            </a:r>
          </a:p>
          <a:p>
            <a:pPr marL="342900" indent="-342900" algn="just">
              <a:spcAft>
                <a:spcPts val="1350"/>
              </a:spcAft>
              <a:buFont typeface="+mj-lt"/>
              <a:buAutoNum type="arabicPeriod"/>
            </a:pPr>
            <a:r>
              <a:rPr lang="es-MX" sz="1600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Estudios en favor de la vejez con la UNAM</a:t>
            </a:r>
          </a:p>
          <a:p>
            <a:pPr marL="342900" indent="-342900" algn="just">
              <a:spcAft>
                <a:spcPts val="1350"/>
              </a:spcAft>
              <a:buFont typeface="+mj-lt"/>
              <a:buAutoNum type="arabicPeriod"/>
            </a:pPr>
            <a:r>
              <a:rPr lang="es-MX" sz="1600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Talleres de terapia ocupacional</a:t>
            </a:r>
          </a:p>
          <a:p>
            <a:pPr marL="342900" indent="-342900" algn="just">
              <a:spcAft>
                <a:spcPts val="1350"/>
              </a:spcAft>
              <a:buFont typeface="+mj-lt"/>
              <a:buAutoNum type="arabicPeriod"/>
            </a:pPr>
            <a:r>
              <a:rPr lang="es-MX" sz="1600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Acercamiento permanente con jubilados y pensionados</a:t>
            </a:r>
          </a:p>
          <a:p>
            <a:pPr marL="342900" indent="-342900" algn="just">
              <a:spcAft>
                <a:spcPts val="1350"/>
              </a:spcAft>
              <a:buFont typeface="+mj-lt"/>
              <a:buAutoNum type="arabicPeriod"/>
            </a:pPr>
            <a:r>
              <a:rPr lang="es-MX" sz="1600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Alternativas de empleo adicional </a:t>
            </a:r>
          </a:p>
          <a:p>
            <a:pPr marL="342900" indent="-342900" algn="just">
              <a:spcAft>
                <a:spcPts val="1350"/>
              </a:spcAft>
              <a:buFont typeface="+mj-lt"/>
              <a:buAutoNum type="arabicPeriod"/>
            </a:pPr>
            <a:endParaRPr lang="es-MX" sz="1600" dirty="0" smtClean="0">
              <a:solidFill>
                <a:srgbClr val="000000"/>
              </a:solidFill>
              <a:latin typeface="Soberana Sans" panose="02000000000000000000" pitchFamily="50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83A2929F-1EF6-4973-BED6-9DF455B96C26}"/>
              </a:ext>
            </a:extLst>
          </p:cNvPr>
          <p:cNvSpPr txBox="1"/>
          <p:nvPr/>
        </p:nvSpPr>
        <p:spPr>
          <a:xfrm>
            <a:off x="2991342" y="404664"/>
            <a:ext cx="3888432" cy="6848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s-MX" sz="20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Política de Atención Integral </a:t>
            </a:r>
            <a:endParaRPr lang="es-MX" sz="2000" b="1" kern="0" dirty="0" smtClean="0">
              <a:solidFill>
                <a:prstClr val="black">
                  <a:lumMod val="75000"/>
                  <a:lumOff val="25000"/>
                </a:prstClr>
              </a:solidFill>
              <a:latin typeface="Soberana Sans" panose="02000000000000000000" pitchFamily="50" charset="0"/>
              <a:cs typeface="Arial" panose="020B0604020202020204" pitchFamily="34" charset="0"/>
              <a:sym typeface="Calibri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s-MX" sz="2000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a </a:t>
            </a:r>
            <a:r>
              <a:rPr lang="es-MX" sz="20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los Adultos Mayores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2682" y="4437112"/>
            <a:ext cx="2581564" cy="1903723"/>
          </a:xfrm>
          <a:prstGeom prst="rect">
            <a:avLst/>
          </a:prstGeom>
        </p:spPr>
      </p:pic>
      <p:pic>
        <p:nvPicPr>
          <p:cNvPr id="2050" name="Picture 2" descr="Casas de Dí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035" y="5234482"/>
            <a:ext cx="2571750" cy="1635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50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847291" y="2823129"/>
            <a:ext cx="1120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1960</a:t>
            </a:r>
            <a:endParaRPr lang="es-MX" sz="2800" b="1" dirty="0">
              <a:solidFill>
                <a:schemeClr val="tx1">
                  <a:lumMod val="75000"/>
                  <a:lumOff val="25000"/>
                </a:schemeClr>
              </a:solidFill>
              <a:latin typeface="Soberana Sans" panose="02000000000000000000" pitchFamily="50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847291" y="4139923"/>
            <a:ext cx="1120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2000</a:t>
            </a:r>
            <a:endParaRPr lang="es-MX" sz="2800" b="1" dirty="0">
              <a:solidFill>
                <a:schemeClr val="tx1">
                  <a:lumMod val="75000"/>
                  <a:lumOff val="25000"/>
                </a:schemeClr>
              </a:solidFill>
              <a:latin typeface="Soberana Sans" panose="02000000000000000000" pitchFamily="50" charset="0"/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4746211" y="1483431"/>
            <a:ext cx="1986029" cy="4643328"/>
            <a:chOff x="6456231" y="1184488"/>
            <a:chExt cx="1986029" cy="5070342"/>
          </a:xfrm>
        </p:grpSpPr>
        <p:pic>
          <p:nvPicPr>
            <p:cNvPr id="17" name="Picture 14" descr="Resultado de imagen para logo issste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-2514"/>
            <a:stretch/>
          </p:blipFill>
          <p:spPr bwMode="auto">
            <a:xfrm>
              <a:off x="6846668" y="1184488"/>
              <a:ext cx="945848" cy="1089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CuadroTexto 17"/>
            <p:cNvSpPr txBox="1"/>
            <p:nvPr/>
          </p:nvSpPr>
          <p:spPr>
            <a:xfrm>
              <a:off x="6456232" y="2684821"/>
              <a:ext cx="1916556" cy="806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 smtClean="0">
                  <a:latin typeface="Soberana Sans" panose="02000000000000000000" pitchFamily="50" charset="0"/>
                </a:rPr>
                <a:t>0.48</a:t>
              </a:r>
              <a:r>
                <a:rPr lang="es-MX" sz="1400" dirty="0" smtClean="0">
                  <a:latin typeface="Soberana Sans" panose="02000000000000000000" pitchFamily="50" charset="0"/>
                </a:rPr>
                <a:t> </a:t>
              </a:r>
            </a:p>
            <a:p>
              <a:pPr algn="ctr"/>
              <a:r>
                <a:rPr lang="es-MX" sz="1400" dirty="0" smtClean="0">
                  <a:latin typeface="Soberana Sans" panose="02000000000000000000" pitchFamily="50" charset="0"/>
                </a:rPr>
                <a:t>Millones de derechohabientes</a:t>
              </a:r>
              <a:endParaRPr lang="es-MX" sz="1400" dirty="0">
                <a:latin typeface="Soberana Sans" panose="02000000000000000000" pitchFamily="50" charset="0"/>
              </a:endParaRPr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6456231" y="4143505"/>
              <a:ext cx="1916556" cy="806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 smtClean="0">
                  <a:latin typeface="Soberana Sans" panose="02000000000000000000" pitchFamily="50" charset="0"/>
                </a:rPr>
                <a:t>10.66</a:t>
              </a:r>
              <a:r>
                <a:rPr lang="es-MX" sz="1400" dirty="0" smtClean="0">
                  <a:latin typeface="Soberana Sans" panose="02000000000000000000" pitchFamily="50" charset="0"/>
                </a:rPr>
                <a:t> </a:t>
              </a:r>
            </a:p>
            <a:p>
              <a:pPr algn="ctr"/>
              <a:r>
                <a:rPr lang="es-MX" sz="1400" dirty="0">
                  <a:latin typeface="Soberana Sans" panose="02000000000000000000" pitchFamily="50" charset="0"/>
                </a:rPr>
                <a:t>Millones de </a:t>
              </a:r>
              <a:r>
                <a:rPr lang="es-MX" sz="1400" dirty="0" smtClean="0">
                  <a:latin typeface="Soberana Sans" panose="02000000000000000000" pitchFamily="50" charset="0"/>
                </a:rPr>
                <a:t>derechohabientes</a:t>
              </a:r>
              <a:endParaRPr lang="es-MX" sz="1400" dirty="0">
                <a:latin typeface="Soberana Sans" panose="02000000000000000000" pitchFamily="50" charset="0"/>
              </a:endParaRPr>
            </a:p>
          </p:txBody>
        </p:sp>
        <p:sp>
          <p:nvSpPr>
            <p:cNvPr id="22" name="CuadroTexto 21"/>
            <p:cNvSpPr txBox="1"/>
            <p:nvPr/>
          </p:nvSpPr>
          <p:spPr>
            <a:xfrm>
              <a:off x="6525704" y="5448236"/>
              <a:ext cx="1916556" cy="806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 smtClean="0">
                  <a:latin typeface="Soberana Sans" panose="02000000000000000000" pitchFamily="50" charset="0"/>
                </a:rPr>
                <a:t>13.11</a:t>
              </a:r>
              <a:r>
                <a:rPr lang="es-MX" sz="1400" dirty="0" smtClean="0">
                  <a:latin typeface="Soberana Sans" panose="02000000000000000000" pitchFamily="50" charset="0"/>
                </a:rPr>
                <a:t> </a:t>
              </a:r>
            </a:p>
            <a:p>
              <a:pPr algn="ctr"/>
              <a:r>
                <a:rPr lang="es-MX" sz="1400" dirty="0">
                  <a:latin typeface="Soberana Sans" panose="02000000000000000000" pitchFamily="50" charset="0"/>
                </a:rPr>
                <a:t>Millones de </a:t>
              </a:r>
              <a:r>
                <a:rPr lang="es-MX" sz="1400" dirty="0" smtClean="0">
                  <a:latin typeface="Soberana Sans" panose="02000000000000000000" pitchFamily="50" charset="0"/>
                </a:rPr>
                <a:t>derechohabientes</a:t>
              </a:r>
              <a:endParaRPr lang="es-MX" sz="1400" dirty="0">
                <a:latin typeface="Soberana Sans" panose="02000000000000000000" pitchFamily="50" charset="0"/>
              </a:endParaRPr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6952323" y="1632510"/>
            <a:ext cx="1796141" cy="4298910"/>
            <a:chOff x="10700660" y="1142178"/>
            <a:chExt cx="1796141" cy="4688620"/>
          </a:xfrm>
          <a:solidFill>
            <a:schemeClr val="bg1"/>
          </a:solidFill>
        </p:grpSpPr>
        <p:pic>
          <p:nvPicPr>
            <p:cNvPr id="29" name="Picture 2" descr="Resultado de imagen para porcentaje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96773" y="1142178"/>
              <a:ext cx="797605" cy="797604"/>
            </a:xfrm>
            <a:prstGeom prst="rect">
              <a:avLst/>
            </a:prstGeom>
            <a:grpFill/>
            <a:extLst/>
          </p:spPr>
        </p:pic>
        <p:sp>
          <p:nvSpPr>
            <p:cNvPr id="30" name="CuadroTexto 29"/>
            <p:cNvSpPr txBox="1"/>
            <p:nvPr/>
          </p:nvSpPr>
          <p:spPr>
            <a:xfrm>
              <a:off x="10700660" y="2651624"/>
              <a:ext cx="1796141" cy="34657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 smtClean="0">
                  <a:latin typeface="Soberana Sans" panose="02000000000000000000" pitchFamily="50" charset="0"/>
                </a:rPr>
                <a:t>1</a:t>
              </a:r>
              <a:endParaRPr lang="es-MX" sz="1400" dirty="0">
                <a:latin typeface="Soberana Sans" panose="02000000000000000000" pitchFamily="50" charset="0"/>
              </a:endParaRPr>
            </a:p>
          </p:txBody>
        </p:sp>
        <p:sp>
          <p:nvSpPr>
            <p:cNvPr id="31" name="CuadroTexto 30"/>
            <p:cNvSpPr txBox="1"/>
            <p:nvPr/>
          </p:nvSpPr>
          <p:spPr>
            <a:xfrm>
              <a:off x="10722429" y="4110315"/>
              <a:ext cx="1648614" cy="33690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 smtClean="0">
                  <a:latin typeface="Soberana Sans" panose="02000000000000000000" pitchFamily="50" charset="0"/>
                </a:rPr>
                <a:t>10</a:t>
              </a:r>
              <a:endParaRPr lang="es-MX" sz="1400" dirty="0">
                <a:latin typeface="Soberana Sans" panose="02000000000000000000" pitchFamily="50" charset="0"/>
              </a:endParaRPr>
            </a:p>
          </p:txBody>
        </p:sp>
        <p:sp>
          <p:nvSpPr>
            <p:cNvPr id="32" name="CuadroTexto 31"/>
            <p:cNvSpPr txBox="1"/>
            <p:nvPr/>
          </p:nvSpPr>
          <p:spPr>
            <a:xfrm>
              <a:off x="10722424" y="5498089"/>
              <a:ext cx="1648619" cy="33270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 smtClean="0">
                  <a:latin typeface="Soberana Sans" panose="02000000000000000000" pitchFamily="50" charset="0"/>
                </a:rPr>
                <a:t>11</a:t>
              </a:r>
              <a:endParaRPr lang="es-MX" sz="1400" dirty="0">
                <a:latin typeface="Soberana Sans" panose="02000000000000000000" pitchFamily="50" charset="0"/>
              </a:endParaRPr>
            </a:p>
          </p:txBody>
        </p:sp>
      </p:grpSp>
      <p:sp>
        <p:nvSpPr>
          <p:cNvPr id="33" name="CuadroTexto 32">
            <a:extLst>
              <a:ext uri="{FF2B5EF4-FFF2-40B4-BE49-F238E27FC236}">
                <a16:creationId xmlns="" xmlns:a16="http://schemas.microsoft.com/office/drawing/2014/main" id="{83A2929F-1EF6-4973-BED6-9DF455B96C26}"/>
              </a:ext>
            </a:extLst>
          </p:cNvPr>
          <p:cNvSpPr txBox="1"/>
          <p:nvPr/>
        </p:nvSpPr>
        <p:spPr>
          <a:xfrm>
            <a:off x="3053408" y="220978"/>
            <a:ext cx="3614430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28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  <a:ea typeface="+mn-ea"/>
                <a:cs typeface="Arial" panose="020B0604020202020204" pitchFamily="34" charset="0"/>
                <a:sym typeface="Calibri"/>
              </a:rPr>
              <a:t>Nuestra población Amparada</a:t>
            </a:r>
            <a:endParaRPr lang="es-MX" sz="2800" b="1" kern="0" dirty="0">
              <a:solidFill>
                <a:schemeClr val="tx1">
                  <a:lumMod val="75000"/>
                  <a:lumOff val="25000"/>
                </a:schemeClr>
              </a:solidFill>
              <a:latin typeface="Soberana Sans" panose="02000000000000000000" pitchFamily="50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930900" y="5437433"/>
            <a:ext cx="1120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2016</a:t>
            </a:r>
          </a:p>
        </p:txBody>
      </p:sp>
      <p:pic>
        <p:nvPicPr>
          <p:cNvPr id="35" name="Picture 4" descr="Resultado de imagen para MAPA A MÉXI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387" y="1527313"/>
            <a:ext cx="1146321" cy="705511"/>
          </a:xfrm>
          <a:prstGeom prst="roundRect">
            <a:avLst>
              <a:gd name="adj" fmla="val 8594"/>
            </a:avLst>
          </a:prstGeom>
          <a:solidFill>
            <a:schemeClr val="bg1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6" name="CuadroTexto 35"/>
          <p:cNvSpPr txBox="1"/>
          <p:nvPr/>
        </p:nvSpPr>
        <p:spPr>
          <a:xfrm>
            <a:off x="2279522" y="2636912"/>
            <a:ext cx="1705414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latin typeface="Soberana Sans" panose="02000000000000000000" pitchFamily="50" charset="0"/>
              </a:rPr>
              <a:t>34.92</a:t>
            </a:r>
            <a:r>
              <a:rPr lang="es-MX" sz="1400" dirty="0" smtClean="0">
                <a:latin typeface="Soberana Sans" panose="02000000000000000000" pitchFamily="50" charset="0"/>
              </a:rPr>
              <a:t> </a:t>
            </a:r>
          </a:p>
          <a:p>
            <a:pPr algn="ctr"/>
            <a:r>
              <a:rPr lang="es-MX" sz="1400" dirty="0" smtClean="0">
                <a:latin typeface="Soberana Sans" panose="02000000000000000000" pitchFamily="50" charset="0"/>
              </a:rPr>
              <a:t>Millones de Habitantes</a:t>
            </a:r>
            <a:endParaRPr lang="es-MX" sz="1400" dirty="0">
              <a:latin typeface="Soberana Sans" panose="02000000000000000000" pitchFamily="50" charset="0"/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2265895" y="3992272"/>
            <a:ext cx="171904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latin typeface="Soberana Sans" panose="02000000000000000000" pitchFamily="50" charset="0"/>
              </a:rPr>
              <a:t>97.48</a:t>
            </a:r>
            <a:r>
              <a:rPr lang="es-MX" sz="1400" dirty="0" smtClean="0">
                <a:latin typeface="Soberana Sans" panose="02000000000000000000" pitchFamily="50" charset="0"/>
              </a:rPr>
              <a:t> </a:t>
            </a:r>
          </a:p>
          <a:p>
            <a:pPr algn="ctr"/>
            <a:r>
              <a:rPr lang="es-MX" sz="1400" dirty="0" smtClean="0">
                <a:latin typeface="Soberana Sans" panose="02000000000000000000" pitchFamily="50" charset="0"/>
              </a:rPr>
              <a:t>Millones de Habitantes</a:t>
            </a:r>
            <a:endParaRPr lang="es-MX" sz="1400" dirty="0">
              <a:latin typeface="Soberana Sans" panose="02000000000000000000" pitchFamily="50" charset="0"/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2400759" y="5329711"/>
            <a:ext cx="1584178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latin typeface="Soberana Sans" panose="02000000000000000000" pitchFamily="50" charset="0"/>
              </a:rPr>
              <a:t>122.27</a:t>
            </a:r>
            <a:r>
              <a:rPr lang="es-MX" sz="1400" dirty="0" smtClean="0">
                <a:latin typeface="Soberana Sans" panose="02000000000000000000" pitchFamily="50" charset="0"/>
              </a:rPr>
              <a:t> </a:t>
            </a:r>
          </a:p>
          <a:p>
            <a:pPr algn="ctr"/>
            <a:r>
              <a:rPr lang="es-MX" sz="1400" dirty="0" smtClean="0">
                <a:latin typeface="Soberana Sans" panose="02000000000000000000" pitchFamily="50" charset="0"/>
              </a:rPr>
              <a:t>Millones de Habitantes</a:t>
            </a:r>
            <a:endParaRPr lang="es-MX" sz="1400" dirty="0">
              <a:latin typeface="Soberana Sans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92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83A2929F-1EF6-4973-BED6-9DF455B96C26}"/>
              </a:ext>
            </a:extLst>
          </p:cNvPr>
          <p:cNvSpPr txBox="1"/>
          <p:nvPr/>
        </p:nvSpPr>
        <p:spPr>
          <a:xfrm>
            <a:off x="3131840" y="620688"/>
            <a:ext cx="4104456" cy="3770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algn="just" defTabSz="685800" fontAlgn="auto">
              <a:spcBef>
                <a:spcPts val="0"/>
              </a:spcBef>
              <a:spcAft>
                <a:spcPts val="0"/>
              </a:spcAft>
            </a:pPr>
            <a:r>
              <a:rPr lang="es-MX" sz="2000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Sistema Integral de Crédito </a:t>
            </a:r>
            <a:endParaRPr lang="es-MX" sz="2000" b="1" kern="0" dirty="0">
              <a:solidFill>
                <a:prstClr val="black">
                  <a:lumMod val="75000"/>
                  <a:lumOff val="25000"/>
                </a:prstClr>
              </a:solidFill>
              <a:latin typeface="Soberana Sans" panose="02000000000000000000" pitchFamily="50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23528" y="1535886"/>
            <a:ext cx="8496944" cy="4588434"/>
          </a:xfrm>
          <a:prstGeom prst="rect">
            <a:avLst/>
          </a:prstGeom>
          <a:noFill/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algn="just">
              <a:lnSpc>
                <a:spcPct val="150000"/>
              </a:lnSpc>
              <a:spcAft>
                <a:spcPts val="1350"/>
              </a:spcAft>
            </a:pPr>
            <a:r>
              <a:rPr lang="es-MX" sz="2000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Préstamos </a:t>
            </a:r>
            <a:r>
              <a:rPr lang="es-MX" sz="20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personales:</a:t>
            </a:r>
          </a:p>
          <a:p>
            <a:pPr marL="285750" indent="-285750" algn="just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s-MX" sz="1600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Del </a:t>
            </a:r>
            <a:r>
              <a:rPr lang="es-MX" sz="1600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2013 a la fecha, se han otorgado </a:t>
            </a:r>
            <a:r>
              <a:rPr lang="es-MX" sz="1600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123 </a:t>
            </a:r>
            <a:r>
              <a:rPr lang="es-MX" sz="1600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mil 159 millones de pesos, con lo que se ha beneficiado a más de 3 millones de trabajadores y pensionados</a:t>
            </a:r>
            <a:r>
              <a:rPr lang="es-MX" sz="1600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.</a:t>
            </a:r>
          </a:p>
          <a:p>
            <a:pPr marL="285750" indent="-285750" algn="just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s-MX" sz="1600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En </a:t>
            </a:r>
            <a:r>
              <a:rPr lang="es-MX" sz="1600" b="1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2018 se ejercerán 30 mil 800 millones de préstamos personales</a:t>
            </a:r>
            <a:r>
              <a:rPr lang="es-MX" sz="1600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 con las mejores condiciones del mercado </a:t>
            </a:r>
            <a:endParaRPr lang="es-MX" sz="2000" b="1" kern="0" dirty="0" smtClean="0">
              <a:solidFill>
                <a:prstClr val="black">
                  <a:lumMod val="75000"/>
                  <a:lumOff val="25000"/>
                </a:prstClr>
              </a:solidFill>
              <a:latin typeface="Soberana Sans" panose="02000000000000000000" pitchFamily="50" charset="0"/>
              <a:cs typeface="Arial" panose="020B0604020202020204" pitchFamily="34" charset="0"/>
              <a:sym typeface="Calibri"/>
            </a:endParaRPr>
          </a:p>
          <a:p>
            <a:pPr algn="just">
              <a:lnSpc>
                <a:spcPct val="150000"/>
              </a:lnSpc>
              <a:spcAft>
                <a:spcPts val="1350"/>
              </a:spcAft>
            </a:pPr>
            <a:r>
              <a:rPr lang="es-MX" sz="2000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FOVISSSTE</a:t>
            </a:r>
            <a:endParaRPr lang="es-MX" sz="2000" b="1" kern="0" dirty="0">
              <a:solidFill>
                <a:prstClr val="black">
                  <a:lumMod val="75000"/>
                  <a:lumOff val="25000"/>
                </a:prstClr>
              </a:solidFill>
              <a:latin typeface="Soberana Sans" panose="02000000000000000000" pitchFamily="50" charset="0"/>
              <a:cs typeface="Arial" panose="020B0604020202020204" pitchFamily="34" charset="0"/>
              <a:sym typeface="Calibri"/>
            </a:endParaRPr>
          </a:p>
          <a:p>
            <a:pPr marL="285750" indent="-285750" algn="just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Desde su creación hasta el primer semestre de 2017, otorgó más de 1.6 millones de créditos a sus afiliados. </a:t>
            </a:r>
            <a:endParaRPr lang="es-MX" sz="1600" dirty="0" smtClean="0">
              <a:solidFill>
                <a:srgbClr val="000000"/>
              </a:solidFill>
              <a:latin typeface="Soberana Sans" panose="02000000000000000000" pitchFamily="50" charset="0"/>
              <a:cs typeface="Arial" panose="020B0604020202020204" pitchFamily="34" charset="0"/>
              <a:sym typeface="Calibri"/>
            </a:endParaRPr>
          </a:p>
          <a:p>
            <a:pPr marL="285750" indent="-285750" algn="just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s-MX" sz="1600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En 2018 se entregarán </a:t>
            </a:r>
            <a:r>
              <a:rPr lang="es-MX" sz="1600" b="1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55 mil 195 créditos hipotecarios sin necesidad de sorteo</a:t>
            </a:r>
            <a:r>
              <a:rPr lang="es-MX" sz="1600" dirty="0" smtClean="0">
                <a:solidFill>
                  <a:srgbClr val="000000"/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. </a:t>
            </a:r>
            <a:endParaRPr lang="es-MX" sz="1600" dirty="0">
              <a:solidFill>
                <a:srgbClr val="000000"/>
              </a:solidFill>
              <a:latin typeface="Soberana Sans" panose="02000000000000000000" pitchFamily="50" charset="0"/>
              <a:cs typeface="Arial" panose="020B0604020202020204" pitchFamily="34" charset="0"/>
              <a:sym typeface="Calibri"/>
            </a:endParaRPr>
          </a:p>
          <a:p>
            <a:pPr marL="285750" indent="-285750" algn="just">
              <a:lnSpc>
                <a:spcPct val="150000"/>
              </a:lnSpc>
              <a:spcAft>
                <a:spcPts val="1350"/>
              </a:spcAft>
              <a:buFont typeface="Arial" panose="020B0604020202020204" pitchFamily="34" charset="0"/>
              <a:buChar char="•"/>
            </a:pPr>
            <a:endParaRPr lang="es-MX" sz="1600" dirty="0" smtClean="0">
              <a:solidFill>
                <a:srgbClr val="000000"/>
              </a:solidFill>
              <a:latin typeface="Soberana Sans" panose="02000000000000000000" pitchFamily="50" charset="0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8" name="Picture 12" descr="http://devolucionlink.fovissste.com.mx/Img/LOGOFOVISSS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5013176"/>
            <a:ext cx="1284772" cy="1296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758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83A2929F-1EF6-4973-BED6-9DF455B96C26}"/>
              </a:ext>
            </a:extLst>
          </p:cNvPr>
          <p:cNvSpPr txBox="1"/>
          <p:nvPr/>
        </p:nvSpPr>
        <p:spPr>
          <a:xfrm>
            <a:off x="539552" y="1709719"/>
            <a:ext cx="8208912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Otorga 21 </a:t>
            </a:r>
            <a:r>
              <a:rPr lang="es-MX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seguros, servicios y </a:t>
            </a:r>
            <a:r>
              <a:rPr lang="es-MX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prestaciones entre los que se encuentra el</a:t>
            </a:r>
            <a:r>
              <a:rPr lang="mr-I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  <a:cs typeface="Arial" panose="020B0604020202020204" pitchFamily="34" charset="0"/>
                <a:sym typeface="Calibri"/>
              </a:rPr>
              <a:t>…</a:t>
            </a:r>
            <a:endParaRPr kumimoji="0" lang="es-MX" sz="2400" b="1" i="0" u="none" strike="noStrike" cap="none" spc="0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FillTx/>
              <a:latin typeface="Soberana Sans" panose="02000000000000000000" pitchFamily="50" charset="0"/>
              <a:cs typeface="Arial" panose="020B0604020202020204" pitchFamily="34" charset="0"/>
              <a:sym typeface="Calibri"/>
            </a:endParaRPr>
          </a:p>
        </p:txBody>
      </p:sp>
      <p:grpSp>
        <p:nvGrpSpPr>
          <p:cNvPr id="31" name="Grupo 30"/>
          <p:cNvGrpSpPr/>
          <p:nvPr/>
        </p:nvGrpSpPr>
        <p:grpSpPr>
          <a:xfrm>
            <a:off x="902936" y="3140968"/>
            <a:ext cx="7323942" cy="2533191"/>
            <a:chOff x="4915411" y="1844499"/>
            <a:chExt cx="7323942" cy="2847059"/>
          </a:xfrm>
        </p:grpSpPr>
        <p:sp>
          <p:nvSpPr>
            <p:cNvPr id="33" name="15 CuadroTexto"/>
            <p:cNvSpPr txBox="1"/>
            <p:nvPr/>
          </p:nvSpPr>
          <p:spPr>
            <a:xfrm>
              <a:off x="4915411" y="1930977"/>
              <a:ext cx="2088232" cy="1210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3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berana Sans" panose="02000000000000000000" pitchFamily="50" charset="0"/>
                  <a:ea typeface="Arial" charset="0"/>
                  <a:cs typeface="Arial" charset="0"/>
                </a:rPr>
                <a:t>Seguro de Salud</a:t>
              </a:r>
              <a:endParaRPr lang="es-MX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  <a:ea typeface="Arial" charset="0"/>
                <a:cs typeface="Arial" charset="0"/>
              </a:endParaRPr>
            </a:p>
          </p:txBody>
        </p:sp>
        <p:sp>
          <p:nvSpPr>
            <p:cNvPr id="34" name="22 CuadroTexto"/>
            <p:cNvSpPr txBox="1"/>
            <p:nvPr/>
          </p:nvSpPr>
          <p:spPr>
            <a:xfrm>
              <a:off x="9898532" y="1844499"/>
              <a:ext cx="2340821" cy="1383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b="1" dirty="0">
                  <a:latin typeface="Soberana Sans" panose="02000000000000000000" pitchFamily="50" charset="0"/>
                  <a:ea typeface="Arial" charset="0"/>
                  <a:cs typeface="Arial" charset="0"/>
                </a:rPr>
                <a:t>Atención </a:t>
              </a:r>
              <a:r>
                <a:rPr lang="es-MX" b="1" dirty="0" smtClean="0">
                  <a:latin typeface="Soberana Sans" panose="02000000000000000000" pitchFamily="50" charset="0"/>
                  <a:ea typeface="Arial" charset="0"/>
                  <a:cs typeface="Arial" charset="0"/>
                </a:rPr>
                <a:t>Médica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s-MX" dirty="0" smtClean="0">
                  <a:latin typeface="Soberana Sans" panose="02000000000000000000" pitchFamily="50" charset="0"/>
                  <a:ea typeface="Arial" charset="0"/>
                  <a:cs typeface="Arial" charset="0"/>
                </a:rPr>
                <a:t>Preventiva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s-MX" dirty="0" smtClean="0">
                  <a:latin typeface="Soberana Sans" panose="02000000000000000000" pitchFamily="50" charset="0"/>
                  <a:ea typeface="Arial" charset="0"/>
                  <a:cs typeface="Arial" charset="0"/>
                </a:rPr>
                <a:t>Curativa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s-MX" dirty="0" smtClean="0">
                  <a:latin typeface="Soberana Sans" panose="02000000000000000000" pitchFamily="50" charset="0"/>
                  <a:ea typeface="Arial" charset="0"/>
                  <a:cs typeface="Arial" charset="0"/>
                </a:rPr>
                <a:t>Rehabilitación</a:t>
              </a:r>
              <a:endParaRPr lang="es-MX" sz="2000" dirty="0">
                <a:latin typeface="Soberana Sans" panose="02000000000000000000" pitchFamily="50" charset="0"/>
                <a:ea typeface="Arial" charset="0"/>
                <a:cs typeface="Arial" charset="0"/>
              </a:endParaRPr>
            </a:p>
          </p:txBody>
        </p:sp>
        <p:pic>
          <p:nvPicPr>
            <p:cNvPr id="35" name="Picture 2" descr="Resultado de imagen para estetoscopios modernos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6783" y="3382168"/>
              <a:ext cx="1961633" cy="1309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Flecha derecha 1"/>
          <p:cNvSpPr/>
          <p:nvPr/>
        </p:nvSpPr>
        <p:spPr>
          <a:xfrm>
            <a:off x="3723057" y="3573016"/>
            <a:ext cx="1224136" cy="72211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560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371941" y="1535964"/>
            <a:ext cx="8424937" cy="4298035"/>
            <a:chOff x="242720" y="967120"/>
            <a:chExt cx="9188437" cy="4298035"/>
          </a:xfrm>
        </p:grpSpPr>
        <p:sp>
          <p:nvSpPr>
            <p:cNvPr id="9" name="Rectángulo 8"/>
            <p:cNvSpPr/>
            <p:nvPr/>
          </p:nvSpPr>
          <p:spPr>
            <a:xfrm>
              <a:off x="242720" y="967120"/>
              <a:ext cx="9188437" cy="19543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MX" dirty="0">
                  <a:latin typeface="Soberana Sans" panose="02000000000000000000" pitchFamily="50" charset="0"/>
                  <a:cs typeface="Arial" panose="020B0604020202020204" pitchFamily="34" charset="0"/>
                </a:rPr>
                <a:t>El Instituto cuenta con </a:t>
              </a:r>
              <a:r>
                <a:rPr lang="es-MX" sz="2000" b="1" dirty="0">
                  <a:latin typeface="Soberana Sans" panose="02000000000000000000" pitchFamily="50" charset="0"/>
                  <a:cs typeface="Arial" panose="020B0604020202020204" pitchFamily="34" charset="0"/>
                </a:rPr>
                <a:t>1,164</a:t>
              </a:r>
              <a:r>
                <a:rPr lang="es-MX" b="1" dirty="0">
                  <a:latin typeface="Soberana Sans" panose="02000000000000000000" pitchFamily="50" charset="0"/>
                  <a:cs typeface="Arial" panose="020B0604020202020204" pitchFamily="34" charset="0"/>
                </a:rPr>
                <a:t> Unidades Médicas </a:t>
              </a:r>
              <a:r>
                <a:rPr lang="es-MX" dirty="0">
                  <a:latin typeface="Soberana Sans" panose="02000000000000000000" pitchFamily="50" charset="0"/>
                  <a:cs typeface="Arial" panose="020B0604020202020204" pitchFamily="34" charset="0"/>
                </a:rPr>
                <a:t>en todo el país</a:t>
              </a:r>
              <a:r>
                <a:rPr lang="es-MX" dirty="0" smtClean="0">
                  <a:latin typeface="Soberana Sans" panose="02000000000000000000" pitchFamily="50" charset="0"/>
                  <a:cs typeface="Arial" panose="020B0604020202020204" pitchFamily="34" charset="0"/>
                </a:rPr>
                <a:t>:</a:t>
              </a:r>
              <a:endParaRPr lang="es-MX" dirty="0">
                <a:latin typeface="Soberana Sans" panose="02000000000000000000" pitchFamily="50" charset="0"/>
                <a:cs typeface="Arial" panose="020B0604020202020204" pitchFamily="34" charset="0"/>
              </a:endParaRPr>
            </a:p>
            <a:p>
              <a:pPr marL="1165225" algn="just"/>
              <a:endParaRPr lang="es-MX" sz="2000" dirty="0" smtClean="0">
                <a:latin typeface="Soberana Sans" panose="02000000000000000000" pitchFamily="50" charset="0"/>
                <a:cs typeface="Arial" panose="020B0604020202020204" pitchFamily="34" charset="0"/>
              </a:endParaRPr>
            </a:p>
            <a:p>
              <a:pPr marL="1165225" algn="just">
                <a:lnSpc>
                  <a:spcPct val="150000"/>
                </a:lnSpc>
              </a:pPr>
              <a:r>
                <a:rPr lang="es-MX" dirty="0" smtClean="0">
                  <a:latin typeface="Soberana Sans" panose="02000000000000000000" pitchFamily="50" charset="0"/>
                  <a:cs typeface="Arial" panose="020B0604020202020204" pitchFamily="34" charset="0"/>
                </a:rPr>
                <a:t>1,025   de </a:t>
              </a:r>
              <a:r>
                <a:rPr lang="es-MX" dirty="0">
                  <a:latin typeface="Soberana Sans" panose="02000000000000000000" pitchFamily="50" charset="0"/>
                  <a:cs typeface="Arial" panose="020B0604020202020204" pitchFamily="34" charset="0"/>
                </a:rPr>
                <a:t>primer nivel</a:t>
              </a:r>
            </a:p>
            <a:p>
              <a:pPr marL="1252538" algn="just">
                <a:lnSpc>
                  <a:spcPct val="150000"/>
                </a:lnSpc>
              </a:pPr>
              <a:r>
                <a:rPr lang="es-MX" dirty="0" smtClean="0">
                  <a:latin typeface="Soberana Sans" panose="02000000000000000000" pitchFamily="50" charset="0"/>
                  <a:cs typeface="Arial" panose="020B0604020202020204" pitchFamily="34" charset="0"/>
                </a:rPr>
                <a:t>  124   de </a:t>
              </a:r>
              <a:r>
                <a:rPr lang="es-MX" dirty="0">
                  <a:latin typeface="Soberana Sans" panose="02000000000000000000" pitchFamily="50" charset="0"/>
                  <a:cs typeface="Arial" panose="020B0604020202020204" pitchFamily="34" charset="0"/>
                </a:rPr>
                <a:t>segundo nivel</a:t>
              </a:r>
            </a:p>
            <a:p>
              <a:pPr marL="1252538" algn="just">
                <a:lnSpc>
                  <a:spcPct val="150000"/>
                </a:lnSpc>
              </a:pPr>
              <a:r>
                <a:rPr lang="es-MX" dirty="0" smtClean="0">
                  <a:latin typeface="Soberana Sans" panose="02000000000000000000" pitchFamily="50" charset="0"/>
                  <a:cs typeface="Arial" panose="020B0604020202020204" pitchFamily="34" charset="0"/>
                </a:rPr>
                <a:t>    15  de </a:t>
              </a:r>
              <a:r>
                <a:rPr lang="es-MX" dirty="0">
                  <a:latin typeface="Soberana Sans" panose="02000000000000000000" pitchFamily="50" charset="0"/>
                  <a:cs typeface="Arial" panose="020B0604020202020204" pitchFamily="34" charset="0"/>
                </a:rPr>
                <a:t>tercer </a:t>
              </a:r>
              <a:r>
                <a:rPr lang="es-MX" dirty="0" smtClean="0">
                  <a:latin typeface="Soberana Sans" panose="02000000000000000000" pitchFamily="50" charset="0"/>
                  <a:cs typeface="Arial" panose="020B0604020202020204" pitchFamily="34" charset="0"/>
                </a:rPr>
                <a:t>nivel</a:t>
              </a:r>
              <a:endParaRPr lang="es-MX" dirty="0">
                <a:latin typeface="Soberana Sans" panose="02000000000000000000" pitchFamily="50" charset="0"/>
              </a:endParaRPr>
            </a:p>
          </p:txBody>
        </p:sp>
        <p:cxnSp>
          <p:nvCxnSpPr>
            <p:cNvPr id="10" name="Conector recto 9"/>
            <p:cNvCxnSpPr/>
            <p:nvPr/>
          </p:nvCxnSpPr>
          <p:spPr>
            <a:xfrm>
              <a:off x="674769" y="2997735"/>
              <a:ext cx="416217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1" name="Rectángulo 10"/>
            <p:cNvSpPr/>
            <p:nvPr/>
          </p:nvSpPr>
          <p:spPr>
            <a:xfrm>
              <a:off x="556111" y="3010114"/>
              <a:ext cx="8561657" cy="22550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04850" algn="just">
                <a:lnSpc>
                  <a:spcPct val="150000"/>
                </a:lnSpc>
              </a:pPr>
              <a:r>
                <a:rPr lang="es-MX" sz="2400" dirty="0" smtClean="0">
                  <a:latin typeface="Soberana Sans" panose="02000000000000000000" pitchFamily="50" charset="0"/>
                  <a:cs typeface="Arial" panose="020B0604020202020204" pitchFamily="34" charset="0"/>
                </a:rPr>
                <a:t>  </a:t>
              </a:r>
              <a:r>
                <a:rPr lang="es-MX" dirty="0" smtClean="0">
                  <a:latin typeface="Soberana Sans" panose="02000000000000000000" pitchFamily="50" charset="0"/>
                  <a:cs typeface="Arial" panose="020B0604020202020204" pitchFamily="34" charset="0"/>
                </a:rPr>
                <a:t>6,921   camas censables</a:t>
              </a:r>
            </a:p>
            <a:p>
              <a:pPr marL="704850" algn="just">
                <a:lnSpc>
                  <a:spcPct val="150000"/>
                </a:lnSpc>
              </a:pPr>
              <a:r>
                <a:rPr lang="es-MX" dirty="0" smtClean="0">
                  <a:latin typeface="Soberana Sans" panose="02000000000000000000" pitchFamily="50" charset="0"/>
                  <a:cs typeface="Arial" panose="020B0604020202020204" pitchFamily="34" charset="0"/>
                </a:rPr>
                <a:t>  5,493   camas no censables</a:t>
              </a:r>
              <a:endParaRPr lang="es-MX" dirty="0">
                <a:latin typeface="Soberana Sans" panose="02000000000000000000" pitchFamily="50" charset="0"/>
                <a:cs typeface="Arial" panose="020B0604020202020204" pitchFamily="34" charset="0"/>
              </a:endParaRPr>
            </a:p>
            <a:p>
              <a:pPr marL="704850" algn="just">
                <a:lnSpc>
                  <a:spcPct val="150000"/>
                </a:lnSpc>
              </a:pPr>
              <a:r>
                <a:rPr lang="es-MX" dirty="0" smtClean="0">
                  <a:latin typeface="Soberana Sans" panose="02000000000000000000" pitchFamily="50" charset="0"/>
                  <a:cs typeface="Arial" panose="020B0604020202020204" pitchFamily="34" charset="0"/>
                </a:rPr>
                <a:t>22,808   médicos</a:t>
              </a:r>
              <a:endParaRPr lang="es-MX" dirty="0">
                <a:latin typeface="Soberana Sans" panose="02000000000000000000" pitchFamily="50" charset="0"/>
                <a:cs typeface="Arial" panose="020B0604020202020204" pitchFamily="34" charset="0"/>
              </a:endParaRPr>
            </a:p>
            <a:p>
              <a:pPr marL="704850" algn="just">
                <a:lnSpc>
                  <a:spcPct val="150000"/>
                </a:lnSpc>
              </a:pPr>
              <a:r>
                <a:rPr lang="es-MX" dirty="0" smtClean="0">
                  <a:latin typeface="Soberana Sans" panose="02000000000000000000" pitchFamily="50" charset="0"/>
                  <a:cs typeface="Arial" panose="020B0604020202020204" pitchFamily="34" charset="0"/>
                </a:rPr>
                <a:t>26,366   enfermeras</a:t>
              </a:r>
              <a:endParaRPr lang="es-MX" dirty="0">
                <a:latin typeface="Soberana Sans" panose="02000000000000000000" pitchFamily="50" charset="0"/>
                <a:cs typeface="Arial" panose="020B0604020202020204" pitchFamily="34" charset="0"/>
              </a:endParaRPr>
            </a:p>
            <a:p>
              <a:pPr marL="704850" algn="just">
                <a:lnSpc>
                  <a:spcPct val="150000"/>
                </a:lnSpc>
              </a:pPr>
              <a:r>
                <a:rPr lang="es-MX" dirty="0" smtClean="0">
                  <a:latin typeface="Soberana Sans" panose="02000000000000000000" pitchFamily="50" charset="0"/>
                  <a:cs typeface="Arial" panose="020B0604020202020204" pitchFamily="34" charset="0"/>
                </a:rPr>
                <a:t>     700   ambulancias</a:t>
              </a:r>
              <a:endParaRPr lang="es-MX" dirty="0">
                <a:latin typeface="Soberana Sans" panose="02000000000000000000" pitchFamily="50" charset="0"/>
              </a:endParaRPr>
            </a:p>
          </p:txBody>
        </p:sp>
      </p:grpSp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616" y="3228115"/>
            <a:ext cx="3311913" cy="2149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ángulo 13"/>
          <p:cNvSpPr/>
          <p:nvPr/>
        </p:nvSpPr>
        <p:spPr>
          <a:xfrm>
            <a:off x="393464" y="6453336"/>
            <a:ext cx="60960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9439" indent="-479439" defTabSz="913526" fontAlgn="base">
              <a:spcBef>
                <a:spcPct val="0"/>
              </a:spcBef>
              <a:spcAft>
                <a:spcPct val="0"/>
              </a:spcAft>
              <a:tabLst>
                <a:tab pos="479439" algn="l"/>
              </a:tabLst>
            </a:pPr>
            <a:r>
              <a:rPr lang="es-ES_tradnl" sz="1050" b="1" dirty="0">
                <a:solidFill>
                  <a:schemeClr val="bg1"/>
                </a:solidFill>
                <a:latin typeface="Soberana Sans" panose="02000000000000000000" pitchFamily="50" charset="0"/>
              </a:rPr>
              <a:t>Fuente: </a:t>
            </a:r>
            <a:r>
              <a:rPr lang="es-ES_tradnl" sz="1050" dirty="0" smtClean="0">
                <a:solidFill>
                  <a:schemeClr val="bg1"/>
                </a:solidFill>
                <a:latin typeface="Soberana Sans" panose="02000000000000000000" pitchFamily="50" charset="0"/>
              </a:rPr>
              <a:t>Anuario </a:t>
            </a:r>
            <a:r>
              <a:rPr lang="es-ES_tradnl" sz="1050" dirty="0">
                <a:solidFill>
                  <a:schemeClr val="bg1"/>
                </a:solidFill>
                <a:latin typeface="Soberana Sans" panose="02000000000000000000" pitchFamily="50" charset="0"/>
              </a:rPr>
              <a:t>Estadístico </a:t>
            </a:r>
            <a:r>
              <a:rPr lang="es-ES_tradnl" sz="1050" dirty="0" smtClean="0">
                <a:solidFill>
                  <a:schemeClr val="bg1"/>
                </a:solidFill>
                <a:latin typeface="Soberana Sans" panose="02000000000000000000" pitchFamily="50" charset="0"/>
              </a:rPr>
              <a:t>Institucional 2016</a:t>
            </a:r>
            <a:endParaRPr lang="es-ES_tradnl" sz="1050" dirty="0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83A2929F-1EF6-4973-BED6-9DF455B96C26}"/>
              </a:ext>
            </a:extLst>
          </p:cNvPr>
          <p:cNvSpPr txBox="1"/>
          <p:nvPr/>
        </p:nvSpPr>
        <p:spPr>
          <a:xfrm>
            <a:off x="2669366" y="546375"/>
            <a:ext cx="4566930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sz="28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  <a:ea typeface="+mn-ea"/>
                <a:cs typeface="Arial" panose="020B0604020202020204" pitchFamily="34" charset="0"/>
                <a:sym typeface="Calibri"/>
              </a:rPr>
              <a:t>Infraestructura Médica</a:t>
            </a:r>
            <a:endParaRPr lang="es-MX" sz="2800" b="1" kern="0" dirty="0">
              <a:solidFill>
                <a:schemeClr val="tx1">
                  <a:lumMod val="75000"/>
                  <a:lumOff val="25000"/>
                </a:schemeClr>
              </a:solidFill>
              <a:latin typeface="Soberana Sans" panose="02000000000000000000" pitchFamily="50" charset="0"/>
              <a:ea typeface="+mn-ea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717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>
            <a:extLst>
              <a:ext uri="{FF2B5EF4-FFF2-40B4-BE49-F238E27FC236}">
                <a16:creationId xmlns="" xmlns:a16="http://schemas.microsoft.com/office/drawing/2014/main" id="{83A2929F-1EF6-4973-BED6-9DF455B96C26}"/>
              </a:ext>
            </a:extLst>
          </p:cNvPr>
          <p:cNvSpPr txBox="1"/>
          <p:nvPr/>
        </p:nvSpPr>
        <p:spPr>
          <a:xfrm>
            <a:off x="353020" y="2711398"/>
            <a:ext cx="2095689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sz="2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  <a:ea typeface="+mn-ea"/>
                <a:cs typeface="Arial" panose="020B0604020202020204" pitchFamily="34" charset="0"/>
                <a:sym typeface="Calibri"/>
              </a:rPr>
              <a:t>Un día en el </a:t>
            </a:r>
            <a:endParaRPr lang="es-MX" sz="2400" b="1" kern="0" dirty="0">
              <a:solidFill>
                <a:schemeClr val="tx1">
                  <a:lumMod val="75000"/>
                  <a:lumOff val="25000"/>
                </a:schemeClr>
              </a:solidFill>
              <a:latin typeface="Soberana Sans" panose="02000000000000000000" pitchFamily="50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2911092" y="1549508"/>
            <a:ext cx="3017643" cy="630001"/>
            <a:chOff x="6469758" y="1308576"/>
            <a:chExt cx="3017643" cy="630001"/>
          </a:xfrm>
        </p:grpSpPr>
        <p:pic>
          <p:nvPicPr>
            <p:cNvPr id="10" name="Picture 2" descr="Resultado de imagen para CONSULTA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59" t="3690" r="3039" b="13402"/>
            <a:stretch/>
          </p:blipFill>
          <p:spPr bwMode="auto">
            <a:xfrm>
              <a:off x="6469758" y="1308576"/>
              <a:ext cx="720000" cy="630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CuadroTexto 10"/>
            <p:cNvSpPr txBox="1"/>
            <p:nvPr/>
          </p:nvSpPr>
          <p:spPr>
            <a:xfrm>
              <a:off x="7497754" y="1575502"/>
              <a:ext cx="19896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Soberana Sans" panose="02000000000000000000" pitchFamily="50" charset="0"/>
                  <a:cs typeface="Arial" panose="020B0604020202020204" pitchFamily="34" charset="0"/>
                </a:rPr>
                <a:t>66 mil 020 Consultas</a:t>
              </a:r>
              <a:endParaRPr lang="es-MX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oberana Sans" panose="02000000000000000000" pitchFamily="50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2627784" y="2364236"/>
            <a:ext cx="3300951" cy="496794"/>
            <a:chOff x="6721032" y="1665051"/>
            <a:chExt cx="3300951" cy="496794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1032" y="1665051"/>
              <a:ext cx="1321307" cy="496794"/>
            </a:xfrm>
            <a:prstGeom prst="rect">
              <a:avLst/>
            </a:prstGeom>
          </p:spPr>
        </p:pic>
        <p:sp>
          <p:nvSpPr>
            <p:cNvPr id="14" name="CuadroTexto 13"/>
            <p:cNvSpPr txBox="1"/>
            <p:nvPr/>
          </p:nvSpPr>
          <p:spPr>
            <a:xfrm>
              <a:off x="8042339" y="1762086"/>
              <a:ext cx="19796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Soberana Sans" panose="02000000000000000000" pitchFamily="50" charset="0"/>
                  <a:cs typeface="Arial" panose="020B0604020202020204" pitchFamily="34" charset="0"/>
                </a:rPr>
                <a:t>6 mil 887 Atenciones</a:t>
              </a:r>
              <a:endParaRPr lang="es-MX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oberana Sans" panose="02000000000000000000" pitchFamily="50" charset="0"/>
                <a:cs typeface="Arial" panose="020B0604020202020204" pitchFamily="34" charset="0"/>
              </a:endParaRPr>
            </a:p>
          </p:txBody>
        </p:sp>
      </p:grpSp>
      <p:pic>
        <p:nvPicPr>
          <p:cNvPr id="16" name="Picture 6" descr="Resultado de imagen para egreso hospitalari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320" y="4018264"/>
            <a:ext cx="679836" cy="53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/>
          <p:cNvSpPr txBox="1"/>
          <p:nvPr/>
        </p:nvSpPr>
        <p:spPr>
          <a:xfrm>
            <a:off x="3721639" y="3855445"/>
            <a:ext cx="2445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berana Sans" panose="02000000000000000000" pitchFamily="50" charset="0"/>
                <a:cs typeface="Arial" panose="020B0604020202020204" pitchFamily="34" charset="0"/>
              </a:rPr>
              <a:t>1 mil 026 Egresos Hospitalarios</a:t>
            </a:r>
            <a:endParaRPr lang="es-MX" sz="1400" dirty="0">
              <a:solidFill>
                <a:schemeClr val="tx1">
                  <a:lumMod val="95000"/>
                  <a:lumOff val="5000"/>
                </a:schemeClr>
              </a:solidFill>
              <a:latin typeface="Soberana Sans" panose="02000000000000000000" pitchFamily="50" charset="0"/>
              <a:cs typeface="Arial" panose="020B0604020202020204" pitchFamily="34" charset="0"/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2852380" y="3171770"/>
            <a:ext cx="2778197" cy="463703"/>
            <a:chOff x="9245053" y="2094040"/>
            <a:chExt cx="2778197" cy="463703"/>
          </a:xfrm>
        </p:grpSpPr>
        <p:pic>
          <p:nvPicPr>
            <p:cNvPr id="19" name="Picture 8" descr="Imagen relacionad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5053" y="2120360"/>
              <a:ext cx="720000" cy="437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CuadroTexto 21"/>
            <p:cNvSpPr txBox="1"/>
            <p:nvPr/>
          </p:nvSpPr>
          <p:spPr>
            <a:xfrm>
              <a:off x="10766175" y="2094040"/>
              <a:ext cx="12570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Soberana Sans" panose="02000000000000000000" pitchFamily="50" charset="0"/>
                  <a:cs typeface="Arial" panose="020B0604020202020204" pitchFamily="34" charset="0"/>
                </a:rPr>
                <a:t>751 Cirugías</a:t>
              </a:r>
              <a:endParaRPr lang="es-MX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oberana Sans" panose="02000000000000000000" pitchFamily="50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2831208" y="4975572"/>
            <a:ext cx="2760931" cy="738664"/>
            <a:chOff x="8489270" y="4224525"/>
            <a:chExt cx="2760931" cy="738664"/>
          </a:xfrm>
        </p:grpSpPr>
        <p:pic>
          <p:nvPicPr>
            <p:cNvPr id="28" name="Picture 12" descr="Resultado de imagen para examen de laboratorio animado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9270" y="4390667"/>
              <a:ext cx="720000" cy="480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CuadroTexto 28"/>
            <p:cNvSpPr txBox="1"/>
            <p:nvPr/>
          </p:nvSpPr>
          <p:spPr>
            <a:xfrm>
              <a:off x="9932211" y="4224525"/>
              <a:ext cx="131799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Soberana Sans" panose="02000000000000000000" pitchFamily="50" charset="0"/>
                  <a:cs typeface="Arial" panose="020B0604020202020204" pitchFamily="34" charset="0"/>
                </a:rPr>
                <a:t>136 mil 909 </a:t>
              </a:r>
            </a:p>
            <a:p>
              <a:pPr algn="ctr"/>
              <a:r>
                <a:rPr lang="es-MX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Soberana Sans" panose="02000000000000000000" pitchFamily="50" charset="0"/>
                  <a:cs typeface="Arial" panose="020B0604020202020204" pitchFamily="34" charset="0"/>
                </a:rPr>
                <a:t>Exámenes de</a:t>
              </a:r>
            </a:p>
            <a:p>
              <a:pPr algn="ctr"/>
              <a:r>
                <a:rPr lang="es-MX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Soberana Sans" panose="02000000000000000000" pitchFamily="50" charset="0"/>
                  <a:cs typeface="Arial" panose="020B0604020202020204" pitchFamily="34" charset="0"/>
                </a:rPr>
                <a:t> Laboratorio</a:t>
              </a:r>
              <a:endParaRPr lang="es-MX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oberana Sans" panose="02000000000000000000" pitchFamily="50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6360059" y="5172520"/>
            <a:ext cx="2304465" cy="738664"/>
            <a:chOff x="2462469" y="4402553"/>
            <a:chExt cx="2304465" cy="738664"/>
          </a:xfrm>
        </p:grpSpPr>
        <p:pic>
          <p:nvPicPr>
            <p:cNvPr id="31" name="Imagen 3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2469" y="4404483"/>
              <a:ext cx="720000" cy="479394"/>
            </a:xfrm>
            <a:prstGeom prst="rect">
              <a:avLst/>
            </a:prstGeom>
          </p:spPr>
        </p:pic>
        <p:sp>
          <p:nvSpPr>
            <p:cNvPr id="32" name="CuadroTexto 31"/>
            <p:cNvSpPr txBox="1"/>
            <p:nvPr/>
          </p:nvSpPr>
          <p:spPr>
            <a:xfrm>
              <a:off x="3240763" y="4402553"/>
              <a:ext cx="152617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Soberana Sans" panose="02000000000000000000" pitchFamily="50" charset="0"/>
                  <a:cs typeface="Arial" panose="020B0604020202020204" pitchFamily="34" charset="0"/>
                </a:rPr>
                <a:t>11 mil 64</a:t>
              </a:r>
            </a:p>
            <a:p>
              <a:pPr algn="ctr"/>
              <a:r>
                <a:rPr lang="es-MX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Soberana Sans" panose="02000000000000000000" pitchFamily="50" charset="0"/>
                  <a:cs typeface="Arial" panose="020B0604020202020204" pitchFamily="34" charset="0"/>
                </a:rPr>
                <a:t> Estudios de Rayos X</a:t>
              </a:r>
              <a:endParaRPr lang="es-MX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oberana Sans" panose="02000000000000000000" pitchFamily="50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6360059" y="3947344"/>
            <a:ext cx="2478100" cy="644460"/>
            <a:chOff x="3081833" y="3086662"/>
            <a:chExt cx="2478100" cy="588965"/>
          </a:xfrm>
        </p:grpSpPr>
        <p:pic>
          <p:nvPicPr>
            <p:cNvPr id="34" name="Imagen 3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1833" y="3086662"/>
              <a:ext cx="720000" cy="531000"/>
            </a:xfrm>
            <a:prstGeom prst="rect">
              <a:avLst/>
            </a:prstGeom>
          </p:spPr>
        </p:pic>
        <p:sp>
          <p:nvSpPr>
            <p:cNvPr id="35" name="CuadroTexto 34"/>
            <p:cNvSpPr txBox="1"/>
            <p:nvPr/>
          </p:nvSpPr>
          <p:spPr>
            <a:xfrm>
              <a:off x="3934232" y="3197462"/>
              <a:ext cx="1625701" cy="478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Soberana Sans" panose="02000000000000000000" pitchFamily="50" charset="0"/>
                  <a:cs typeface="Arial" panose="020B0604020202020204" pitchFamily="34" charset="0"/>
                </a:rPr>
                <a:t>98 mil 464</a:t>
              </a:r>
            </a:p>
            <a:p>
              <a:r>
                <a:rPr lang="es-MX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Soberana Sans" panose="02000000000000000000" pitchFamily="50" charset="0"/>
                  <a:cs typeface="Arial" panose="020B0604020202020204" pitchFamily="34" charset="0"/>
                </a:rPr>
                <a:t> Recetas Surtidas</a:t>
              </a:r>
              <a:endParaRPr lang="es-MX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oberana Sans" panose="02000000000000000000" pitchFamily="50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upo 35"/>
          <p:cNvGrpSpPr/>
          <p:nvPr/>
        </p:nvGrpSpPr>
        <p:grpSpPr>
          <a:xfrm>
            <a:off x="6360059" y="1668371"/>
            <a:ext cx="2684668" cy="738664"/>
            <a:chOff x="4201661" y="842357"/>
            <a:chExt cx="2684668" cy="738664"/>
          </a:xfrm>
        </p:grpSpPr>
        <p:pic>
          <p:nvPicPr>
            <p:cNvPr id="37" name="Picture 22" descr="Resultado de imagen para medicamentos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1661" y="953786"/>
              <a:ext cx="720000" cy="479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CuadroTexto 37"/>
            <p:cNvSpPr txBox="1"/>
            <p:nvPr/>
          </p:nvSpPr>
          <p:spPr>
            <a:xfrm>
              <a:off x="4939797" y="842357"/>
              <a:ext cx="194653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Soberana Sans" panose="02000000000000000000" pitchFamily="50" charset="0"/>
                  <a:cs typeface="Arial" panose="020B0604020202020204" pitchFamily="34" charset="0"/>
                </a:rPr>
                <a:t>386 mil 995</a:t>
              </a:r>
            </a:p>
            <a:p>
              <a:pPr algn="ctr"/>
              <a:r>
                <a:rPr lang="es-MX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Soberana Sans" panose="02000000000000000000" pitchFamily="50" charset="0"/>
                  <a:cs typeface="Arial" panose="020B0604020202020204" pitchFamily="34" charset="0"/>
                </a:rPr>
                <a:t> Medicamentos </a:t>
              </a:r>
            </a:p>
            <a:p>
              <a:pPr algn="ctr"/>
              <a:r>
                <a:rPr lang="es-MX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Soberana Sans" panose="02000000000000000000" pitchFamily="50" charset="0"/>
                  <a:cs typeface="Arial" panose="020B0604020202020204" pitchFamily="34" charset="0"/>
                </a:rPr>
                <a:t>otorgados</a:t>
              </a:r>
              <a:endParaRPr lang="es-MX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oberana Sans" panose="02000000000000000000" pitchFamily="50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upo 38"/>
          <p:cNvGrpSpPr/>
          <p:nvPr/>
        </p:nvGrpSpPr>
        <p:grpSpPr>
          <a:xfrm>
            <a:off x="6340349" y="2700406"/>
            <a:ext cx="2704378" cy="720000"/>
            <a:chOff x="3395665" y="1325911"/>
            <a:chExt cx="2704378" cy="720000"/>
          </a:xfrm>
        </p:grpSpPr>
        <p:pic>
          <p:nvPicPr>
            <p:cNvPr id="40" name="Picture 10" descr="Resultado de imagen para PARTO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395665" y="1325911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CuadroTexto 40"/>
            <p:cNvSpPr txBox="1"/>
            <p:nvPr/>
          </p:nvSpPr>
          <p:spPr>
            <a:xfrm>
              <a:off x="4366748" y="1567735"/>
              <a:ext cx="17332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Soberana Sans" panose="02000000000000000000" pitchFamily="50" charset="0"/>
                  <a:cs typeface="Arial" panose="020B0604020202020204" pitchFamily="34" charset="0"/>
                </a:rPr>
                <a:t>99 Recién Nacidos</a:t>
              </a:r>
              <a:endParaRPr lang="es-MX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oberana Sans" panose="02000000000000000000" pitchFamily="50" charset="0"/>
                <a:cs typeface="Arial" panose="020B0604020202020204" pitchFamily="34" charset="0"/>
              </a:endParaRPr>
            </a:p>
          </p:txBody>
        </p:sp>
      </p:grpSp>
      <p:pic>
        <p:nvPicPr>
          <p:cNvPr id="52" name="Picture 14" descr="Resultado de imagen para logo issste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514"/>
          <a:stretch/>
        </p:blipFill>
        <p:spPr bwMode="auto">
          <a:xfrm>
            <a:off x="678440" y="3231866"/>
            <a:ext cx="1393923" cy="170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71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22 CuadroTexto"/>
          <p:cNvSpPr txBox="1"/>
          <p:nvPr/>
        </p:nvSpPr>
        <p:spPr>
          <a:xfrm>
            <a:off x="-61343" y="3284984"/>
            <a:ext cx="22322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  <a:ea typeface="Arial" charset="0"/>
                <a:cs typeface="Arial" charset="0"/>
              </a:rPr>
              <a:t>Atención </a:t>
            </a:r>
            <a:endParaRPr lang="es-MX" b="1" dirty="0" smtClean="0">
              <a:solidFill>
                <a:schemeClr val="tx1">
                  <a:lumMod val="75000"/>
                  <a:lumOff val="25000"/>
                </a:schemeClr>
              </a:solidFill>
              <a:latin typeface="Soberana Sans" panose="02000000000000000000" pitchFamily="50" charset="0"/>
              <a:ea typeface="Arial" charset="0"/>
              <a:cs typeface="Arial" charset="0"/>
            </a:endParaRPr>
          </a:p>
          <a:p>
            <a:pPr algn="ctr"/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  <a:ea typeface="Arial" charset="0"/>
                <a:cs typeface="Arial" charset="0"/>
              </a:rPr>
              <a:t>Médica</a:t>
            </a:r>
          </a:p>
          <a:p>
            <a:pPr algn="ctr"/>
            <a:r>
              <a:rPr lang="es-MX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  <a:ea typeface="Arial" charset="0"/>
                <a:cs typeface="Arial" charset="0"/>
              </a:rPr>
              <a:t>Preventiva</a:t>
            </a:r>
          </a:p>
          <a:p>
            <a:pPr algn="ctr"/>
            <a:endParaRPr lang="es-MX" b="1" dirty="0" smtClean="0">
              <a:solidFill>
                <a:schemeClr val="tx1">
                  <a:lumMod val="75000"/>
                  <a:lumOff val="25000"/>
                </a:schemeClr>
              </a:solidFill>
              <a:latin typeface="Soberana Sans" panose="02000000000000000000" pitchFamily="50" charset="0"/>
              <a:ea typeface="Arial" charset="0"/>
              <a:cs typeface="Arial" charset="0"/>
            </a:endParaRPr>
          </a:p>
          <a:p>
            <a:endParaRPr lang="es-MX" sz="1600" b="1" dirty="0" smtClean="0">
              <a:latin typeface="Soberana Sans" panose="02000000000000000000" pitchFamily="50" charset="0"/>
              <a:ea typeface="Arial" charset="0"/>
              <a:cs typeface="Arial" charset="0"/>
            </a:endParaRPr>
          </a:p>
        </p:txBody>
      </p:sp>
      <p:sp>
        <p:nvSpPr>
          <p:cNvPr id="10" name="22 CuadroTexto"/>
          <p:cNvSpPr txBox="1"/>
          <p:nvPr/>
        </p:nvSpPr>
        <p:spPr>
          <a:xfrm>
            <a:off x="1547664" y="1814845"/>
            <a:ext cx="7272808" cy="3885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700" dirty="0">
                <a:latin typeface="Soberana Sans" panose="02000000000000000000" pitchFamily="50" charset="0"/>
                <a:cs typeface="Arial" panose="020B0604020202020204" pitchFamily="34" charset="0"/>
              </a:rPr>
              <a:t>Programa </a:t>
            </a:r>
            <a:r>
              <a:rPr lang="pt-BR" sz="1700" dirty="0" err="1" smtClean="0">
                <a:latin typeface="Soberana Sans" panose="02000000000000000000" pitchFamily="50" charset="0"/>
                <a:cs typeface="Arial" panose="020B0604020202020204" pitchFamily="34" charset="0"/>
              </a:rPr>
              <a:t>Prevenisste</a:t>
            </a:r>
            <a:r>
              <a:rPr lang="pt-BR" sz="1700" dirty="0" smtClean="0">
                <a:latin typeface="Soberana Sans" panose="02000000000000000000" pitchFamily="50" charset="0"/>
                <a:cs typeface="Arial" panose="020B0604020202020204" pitchFamily="34" charset="0"/>
              </a:rPr>
              <a:t> </a:t>
            </a:r>
            <a:r>
              <a:rPr lang="pt-BR" sz="1700" dirty="0">
                <a:latin typeface="Soberana Sans" panose="02000000000000000000" pitchFamily="50" charset="0"/>
                <a:cs typeface="Arial" panose="020B0604020202020204" pitchFamily="34" charset="0"/>
              </a:rPr>
              <a:t>Cerca de </a:t>
            </a:r>
            <a:r>
              <a:rPr lang="pt-BR" sz="1700" dirty="0" smtClean="0">
                <a:latin typeface="Soberana Sans" panose="02000000000000000000" pitchFamily="50" charset="0"/>
                <a:cs typeface="Arial" panose="020B0604020202020204" pitchFamily="34" charset="0"/>
              </a:rPr>
              <a:t>Tí</a:t>
            </a:r>
            <a:endParaRPr lang="pt-BR" sz="1700" dirty="0">
              <a:latin typeface="Soberana Sans" panose="02000000000000000000" pitchFamily="50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700" dirty="0">
                <a:latin typeface="Soberana Sans" panose="02000000000000000000" pitchFamily="50" charset="0"/>
                <a:cs typeface="Arial" panose="020B0604020202020204" pitchFamily="34" charset="0"/>
              </a:rPr>
              <a:t>Programa ISSSTE en tu Dependencia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700" dirty="0">
                <a:latin typeface="Soberana Sans" panose="02000000000000000000" pitchFamily="50" charset="0"/>
                <a:cs typeface="Arial" panose="020B0604020202020204" pitchFamily="34" charset="0"/>
              </a:rPr>
              <a:t>Programa Envejecimiento </a:t>
            </a:r>
            <a:r>
              <a:rPr lang="pt-BR" sz="1700" dirty="0" smtClean="0">
                <a:latin typeface="Soberana Sans" panose="02000000000000000000" pitchFamily="50" charset="0"/>
                <a:cs typeface="Arial" panose="020B0604020202020204" pitchFamily="34" charset="0"/>
              </a:rPr>
              <a:t>Saludable-Módulos Gerontológicos</a:t>
            </a:r>
            <a:endParaRPr lang="pt-BR" sz="1700" dirty="0">
              <a:latin typeface="Soberana Sans" panose="02000000000000000000" pitchFamily="50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700" dirty="0">
                <a:latin typeface="Soberana Sans" panose="02000000000000000000" pitchFamily="50" charset="0"/>
                <a:cs typeface="Arial" panose="020B0604020202020204" pitchFamily="34" charset="0"/>
              </a:rPr>
              <a:t>Programa de Vacunación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700" dirty="0">
                <a:latin typeface="Soberana Sans" panose="02000000000000000000" pitchFamily="50" charset="0"/>
                <a:cs typeface="Arial" panose="020B0604020202020204" pitchFamily="34" charset="0"/>
              </a:rPr>
              <a:t>Programa </a:t>
            </a:r>
            <a:r>
              <a:rPr lang="pt-BR" sz="1700" dirty="0" smtClean="0">
                <a:latin typeface="Soberana Sans" panose="02000000000000000000" pitchFamily="50" charset="0"/>
                <a:cs typeface="Arial" panose="020B0604020202020204" pitchFamily="34" charset="0"/>
              </a:rPr>
              <a:t>Manejo </a:t>
            </a:r>
            <a:r>
              <a:rPr lang="pt-BR" sz="1700" dirty="0">
                <a:latin typeface="Soberana Sans" panose="02000000000000000000" pitchFamily="50" charset="0"/>
                <a:cs typeface="Arial" panose="020B0604020202020204" pitchFamily="34" charset="0"/>
              </a:rPr>
              <a:t>Integral de Diabetes por Etapas </a:t>
            </a:r>
            <a:r>
              <a:rPr lang="pt-BR" sz="1700" dirty="0" smtClean="0">
                <a:latin typeface="Soberana Sans" panose="02000000000000000000" pitchFamily="50" charset="0"/>
                <a:cs typeface="Arial" panose="020B0604020202020204" pitchFamily="34" charset="0"/>
              </a:rPr>
              <a:t>“MIDE”</a:t>
            </a:r>
            <a:endParaRPr lang="pt-BR" sz="1700" dirty="0">
              <a:latin typeface="Soberana Sans" panose="02000000000000000000" pitchFamily="50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700" dirty="0" smtClean="0">
                <a:latin typeface="Soberana Sans" panose="02000000000000000000" pitchFamily="50" charset="0"/>
                <a:cs typeface="Arial" panose="020B0604020202020204" pitchFamily="34" charset="0"/>
              </a:rPr>
              <a:t>Programa de </a:t>
            </a:r>
            <a:r>
              <a:rPr lang="es-MX" sz="1700" dirty="0" smtClean="0">
                <a:latin typeface="Soberana Sans" panose="02000000000000000000" pitchFamily="50" charset="0"/>
                <a:cs typeface="Arial" panose="020B0604020202020204" pitchFamily="34" charset="0"/>
              </a:rPr>
              <a:t>Prevención </a:t>
            </a:r>
            <a:r>
              <a:rPr lang="es-MX" sz="1700" dirty="0">
                <a:latin typeface="Soberana Sans" panose="02000000000000000000" pitchFamily="50" charset="0"/>
                <a:cs typeface="Arial" panose="020B0604020202020204" pitchFamily="34" charset="0"/>
              </a:rPr>
              <a:t>y Regresión de Sobrepeso y </a:t>
            </a:r>
            <a:r>
              <a:rPr lang="es-MX" sz="1700" dirty="0" smtClean="0">
                <a:latin typeface="Soberana Sans" panose="02000000000000000000" pitchFamily="50" charset="0"/>
                <a:cs typeface="Arial" panose="020B0604020202020204" pitchFamily="34" charset="0"/>
              </a:rPr>
              <a:t>Obesidad</a:t>
            </a:r>
            <a:endParaRPr lang="pt-BR" sz="1700" dirty="0">
              <a:latin typeface="Soberana Sans" panose="02000000000000000000" pitchFamily="50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700" dirty="0" smtClean="0">
                <a:latin typeface="Soberana Sans" panose="02000000000000000000" pitchFamily="50" charset="0"/>
                <a:cs typeface="Arial" panose="020B0604020202020204" pitchFamily="34" charset="0"/>
              </a:rPr>
              <a:t>Resta </a:t>
            </a:r>
            <a:r>
              <a:rPr lang="pt-BR" sz="1700" dirty="0">
                <a:latin typeface="Soberana Sans" panose="02000000000000000000" pitchFamily="50" charset="0"/>
                <a:cs typeface="Arial" panose="020B0604020202020204" pitchFamily="34" charset="0"/>
              </a:rPr>
              <a:t>Kilos, </a:t>
            </a:r>
            <a:r>
              <a:rPr lang="pt-BR" sz="1700" dirty="0" smtClean="0">
                <a:latin typeface="Soberana Sans" panose="02000000000000000000" pitchFamily="50" charset="0"/>
                <a:cs typeface="Arial" panose="020B0604020202020204" pitchFamily="34" charset="0"/>
              </a:rPr>
              <a:t>“Suma </a:t>
            </a:r>
            <a:r>
              <a:rPr lang="pt-BR" sz="1700" dirty="0">
                <a:latin typeface="Soberana Sans" panose="02000000000000000000" pitchFamily="50" charset="0"/>
                <a:cs typeface="Arial" panose="020B0604020202020204" pitchFamily="34" charset="0"/>
              </a:rPr>
              <a:t>Vida”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700" dirty="0">
                <a:latin typeface="Soberana Sans" panose="02000000000000000000" pitchFamily="50" charset="0"/>
                <a:cs typeface="Arial" panose="020B0604020202020204" pitchFamily="34" charset="0"/>
              </a:rPr>
              <a:t>Detección de Cáncer Cervicouterino y de mama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700" dirty="0">
                <a:latin typeface="Soberana Sans" panose="02000000000000000000" pitchFamily="50" charset="0"/>
                <a:cs typeface="Arial" panose="020B0604020202020204" pitchFamily="34" charset="0"/>
              </a:rPr>
              <a:t>“Febrero Mes de la Salud del Hombre”</a:t>
            </a:r>
          </a:p>
          <a:p>
            <a:endParaRPr lang="es-MX" sz="1700" b="1" dirty="0">
              <a:solidFill>
                <a:schemeClr val="tx1">
                  <a:lumMod val="75000"/>
                  <a:lumOff val="25000"/>
                </a:schemeClr>
              </a:solidFill>
              <a:latin typeface="Soberana Sans" panose="02000000000000000000" pitchFamily="50" charset="0"/>
              <a:ea typeface="Arial" charset="0"/>
              <a:cs typeface="Arial" charset="0"/>
            </a:endParaRPr>
          </a:p>
        </p:txBody>
      </p:sp>
      <p:cxnSp>
        <p:nvCxnSpPr>
          <p:cNvPr id="4" name="Conector recto 3"/>
          <p:cNvCxnSpPr/>
          <p:nvPr/>
        </p:nvCxnSpPr>
        <p:spPr>
          <a:xfrm>
            <a:off x="1979712" y="1669453"/>
            <a:ext cx="0" cy="4176464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053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15 CuadroTexto"/>
          <p:cNvSpPr txBox="1"/>
          <p:nvPr/>
        </p:nvSpPr>
        <p:spPr>
          <a:xfrm>
            <a:off x="3203848" y="548680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  <a:ea typeface="Arial" charset="0"/>
                <a:cs typeface="Arial" charset="0"/>
              </a:rPr>
              <a:t>Seguro de Salud</a:t>
            </a:r>
            <a:endParaRPr lang="es-MX" sz="2800" b="1" dirty="0">
              <a:solidFill>
                <a:schemeClr val="tx1">
                  <a:lumMod val="75000"/>
                  <a:lumOff val="25000"/>
                </a:schemeClr>
              </a:solidFill>
              <a:latin typeface="Soberana Sans" panose="02000000000000000000" pitchFamily="50" charset="0"/>
              <a:ea typeface="Arial" charset="0"/>
              <a:cs typeface="Arial" charset="0"/>
            </a:endParaRPr>
          </a:p>
        </p:txBody>
      </p:sp>
      <p:sp>
        <p:nvSpPr>
          <p:cNvPr id="9" name="22 CuadroTexto"/>
          <p:cNvSpPr txBox="1"/>
          <p:nvPr/>
        </p:nvSpPr>
        <p:spPr>
          <a:xfrm>
            <a:off x="38934" y="2630522"/>
            <a:ext cx="22322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  <a:ea typeface="Arial" charset="0"/>
                <a:cs typeface="Arial" charset="0"/>
              </a:rPr>
              <a:t>Atención </a:t>
            </a:r>
            <a:endParaRPr lang="es-MX" b="1" dirty="0" smtClean="0">
              <a:solidFill>
                <a:schemeClr val="tx1">
                  <a:lumMod val="75000"/>
                  <a:lumOff val="25000"/>
                </a:schemeClr>
              </a:solidFill>
              <a:latin typeface="Soberana Sans" panose="02000000000000000000" pitchFamily="50" charset="0"/>
              <a:ea typeface="Arial" charset="0"/>
              <a:cs typeface="Arial" charset="0"/>
            </a:endParaRPr>
          </a:p>
          <a:p>
            <a:pPr algn="ctr"/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  <a:ea typeface="Arial" charset="0"/>
                <a:cs typeface="Arial" charset="0"/>
              </a:rPr>
              <a:t>Médica</a:t>
            </a:r>
          </a:p>
          <a:p>
            <a:pPr algn="ctr"/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  <a:ea typeface="Arial" charset="0"/>
                <a:cs typeface="Arial" charset="0"/>
              </a:rPr>
              <a:t>Curativa</a:t>
            </a:r>
            <a:endParaRPr lang="es-MX" b="1" dirty="0">
              <a:solidFill>
                <a:schemeClr val="tx1">
                  <a:lumMod val="75000"/>
                  <a:lumOff val="25000"/>
                </a:schemeClr>
              </a:solidFill>
              <a:latin typeface="Soberana Sans" panose="02000000000000000000" pitchFamily="50" charset="0"/>
              <a:ea typeface="Arial" charset="0"/>
              <a:cs typeface="Arial" charset="0"/>
            </a:endParaRPr>
          </a:p>
          <a:p>
            <a:pPr algn="ctr"/>
            <a:endParaRPr lang="es-MX" b="1" dirty="0" smtClean="0">
              <a:solidFill>
                <a:schemeClr val="tx1">
                  <a:lumMod val="75000"/>
                  <a:lumOff val="25000"/>
                </a:schemeClr>
              </a:solidFill>
              <a:latin typeface="Soberana Sans" panose="02000000000000000000" pitchFamily="50" charset="0"/>
              <a:ea typeface="Arial" charset="0"/>
              <a:cs typeface="Arial" charset="0"/>
            </a:endParaRPr>
          </a:p>
          <a:p>
            <a:endParaRPr lang="es-MX" sz="1600" b="1" dirty="0" smtClean="0">
              <a:latin typeface="Soberana Sans" panose="02000000000000000000" pitchFamily="50" charset="0"/>
              <a:ea typeface="Arial" charset="0"/>
              <a:cs typeface="Arial" charset="0"/>
            </a:endParaRPr>
          </a:p>
        </p:txBody>
      </p:sp>
      <p:sp>
        <p:nvSpPr>
          <p:cNvPr id="10" name="22 CuadroTexto"/>
          <p:cNvSpPr txBox="1"/>
          <p:nvPr/>
        </p:nvSpPr>
        <p:spPr>
          <a:xfrm>
            <a:off x="2016948" y="1532335"/>
            <a:ext cx="7235572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Soberana Sans" panose="02000000000000000000" pitchFamily="50" charset="0"/>
              <a:ea typeface="Arial" charset="0"/>
              <a:cs typeface="Arial" charset="0"/>
            </a:endParaRPr>
          </a:p>
          <a:p>
            <a:endParaRPr lang="es-MX" sz="1100" b="1" dirty="0">
              <a:solidFill>
                <a:schemeClr val="tx1">
                  <a:lumMod val="75000"/>
                  <a:lumOff val="25000"/>
                </a:schemeClr>
              </a:solidFill>
              <a:latin typeface="Soberana Sans" panose="02000000000000000000" pitchFamily="50" charset="0"/>
              <a:ea typeface="Arial" charset="0"/>
              <a:cs typeface="Arial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 smtClean="0">
                <a:latin typeface="Soberana Sans" panose="02000000000000000000" pitchFamily="50" charset="0"/>
                <a:ea typeface="Arial" charset="0"/>
                <a:cs typeface="Arial" charset="0"/>
              </a:rPr>
              <a:t>Programa </a:t>
            </a:r>
            <a:r>
              <a:rPr lang="es-MX" dirty="0">
                <a:latin typeface="Soberana Sans" panose="02000000000000000000" pitchFamily="50" charset="0"/>
                <a:ea typeface="Arial" charset="0"/>
                <a:cs typeface="Arial" charset="0"/>
              </a:rPr>
              <a:t>AsISSSTE </a:t>
            </a:r>
            <a:r>
              <a:rPr lang="es-MX" dirty="0" smtClean="0">
                <a:latin typeface="Soberana Sans" panose="02000000000000000000" pitchFamily="50" charset="0"/>
                <a:ea typeface="Arial" charset="0"/>
                <a:cs typeface="Arial" charset="0"/>
              </a:rPr>
              <a:t>Infarto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>
                <a:latin typeface="Soberana Sans" panose="02000000000000000000" pitchFamily="50" charset="0"/>
                <a:ea typeface="Arial" charset="0"/>
                <a:cs typeface="Arial" charset="0"/>
              </a:rPr>
              <a:t>Telemedicina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>
                <a:latin typeface="Soberana Sans" panose="02000000000000000000" pitchFamily="50" charset="0"/>
                <a:ea typeface="Arial" charset="0"/>
                <a:cs typeface="Arial" charset="0"/>
              </a:rPr>
              <a:t>Trasplantes de </a:t>
            </a:r>
            <a:r>
              <a:rPr lang="es-MX" dirty="0" smtClean="0">
                <a:latin typeface="Soberana Sans" panose="02000000000000000000" pitchFamily="50" charset="0"/>
                <a:ea typeface="Arial" charset="0"/>
                <a:cs typeface="Arial" charset="0"/>
              </a:rPr>
              <a:t>Órganos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>
                <a:latin typeface="Soberana Sans" panose="02000000000000000000" pitchFamily="50" charset="0"/>
                <a:ea typeface="Arial" charset="0"/>
                <a:cs typeface="Arial" charset="0"/>
              </a:rPr>
              <a:t>Programa de Enfermedades Huérfanas </a:t>
            </a:r>
            <a:r>
              <a:rPr lang="es-MX" dirty="0" smtClean="0">
                <a:latin typeface="Soberana Sans" panose="02000000000000000000" pitchFamily="50" charset="0"/>
                <a:ea typeface="Arial" charset="0"/>
                <a:cs typeface="Arial" charset="0"/>
              </a:rPr>
              <a:t>Lisosomales</a:t>
            </a:r>
            <a:endParaRPr lang="es-MX" b="1" dirty="0">
              <a:latin typeface="Soberana Sans" panose="02000000000000000000" pitchFamily="50" charset="0"/>
              <a:ea typeface="Arial" charset="0"/>
              <a:cs typeface="Arial" charset="0"/>
            </a:endParaRPr>
          </a:p>
          <a:p>
            <a:endParaRPr lang="es-MX" sz="1200" b="1" dirty="0">
              <a:latin typeface="Soberana Sans" panose="02000000000000000000" pitchFamily="50" charset="0"/>
              <a:ea typeface="Arial" charset="0"/>
              <a:cs typeface="Arial" charset="0"/>
            </a:endParaRPr>
          </a:p>
        </p:txBody>
      </p:sp>
      <p:cxnSp>
        <p:nvCxnSpPr>
          <p:cNvPr id="4" name="Conector recto 3"/>
          <p:cNvCxnSpPr/>
          <p:nvPr/>
        </p:nvCxnSpPr>
        <p:spPr>
          <a:xfrm>
            <a:off x="2259500" y="1772816"/>
            <a:ext cx="0" cy="1957827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22 CuadroTexto"/>
          <p:cNvSpPr txBox="1"/>
          <p:nvPr/>
        </p:nvSpPr>
        <p:spPr>
          <a:xfrm>
            <a:off x="1908428" y="4959444"/>
            <a:ext cx="7235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dirty="0">
                <a:latin typeface="Soberana Sans" panose="02000000000000000000" pitchFamily="50" charset="0"/>
                <a:ea typeface="Arial" charset="0"/>
                <a:cs typeface="Arial" charset="0"/>
              </a:rPr>
              <a:t>Sistema de Evaluación de Pacientes con Enfermedades </a:t>
            </a:r>
            <a:r>
              <a:rPr lang="es-MX" dirty="0" smtClean="0">
                <a:latin typeface="Soberana Sans" panose="02000000000000000000" pitchFamily="50" charset="0"/>
                <a:ea typeface="Arial" charset="0"/>
                <a:cs typeface="Arial" charset="0"/>
              </a:rPr>
              <a:t>Discapacitantes SIMEDIS</a:t>
            </a:r>
            <a:endParaRPr lang="es-MX" dirty="0">
              <a:latin typeface="Soberana Sans" panose="02000000000000000000" pitchFamily="50" charset="0"/>
              <a:ea typeface="Arial" charset="0"/>
              <a:cs typeface="Arial" charset="0"/>
            </a:endParaRPr>
          </a:p>
        </p:txBody>
      </p:sp>
      <p:cxnSp>
        <p:nvCxnSpPr>
          <p:cNvPr id="7" name="Conector recto 6"/>
          <p:cNvCxnSpPr/>
          <p:nvPr/>
        </p:nvCxnSpPr>
        <p:spPr>
          <a:xfrm>
            <a:off x="2259500" y="4797152"/>
            <a:ext cx="0" cy="1014502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22 CuadroTexto"/>
          <p:cNvSpPr txBox="1"/>
          <p:nvPr/>
        </p:nvSpPr>
        <p:spPr>
          <a:xfrm>
            <a:off x="58089" y="4782861"/>
            <a:ext cx="22322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  <a:ea typeface="Arial" charset="0"/>
                <a:cs typeface="Arial" charset="0"/>
              </a:rPr>
              <a:t>Atención </a:t>
            </a:r>
            <a:endParaRPr lang="es-MX" b="1" dirty="0" smtClean="0">
              <a:solidFill>
                <a:schemeClr val="tx1">
                  <a:lumMod val="75000"/>
                  <a:lumOff val="25000"/>
                </a:schemeClr>
              </a:solidFill>
              <a:latin typeface="Soberana Sans" panose="02000000000000000000" pitchFamily="50" charset="0"/>
              <a:ea typeface="Arial" charset="0"/>
              <a:cs typeface="Arial" charset="0"/>
            </a:endParaRPr>
          </a:p>
          <a:p>
            <a:pPr algn="ctr"/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  <a:ea typeface="Arial" charset="0"/>
                <a:cs typeface="Arial" charset="0"/>
              </a:rPr>
              <a:t>Médica</a:t>
            </a:r>
          </a:p>
          <a:p>
            <a:pPr algn="ctr"/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  <a:ea typeface="Arial" charset="0"/>
                <a:cs typeface="Arial" charset="0"/>
              </a:rPr>
              <a:t>Rehabilitación </a:t>
            </a:r>
            <a:endParaRPr lang="es-MX" b="1" dirty="0">
              <a:solidFill>
                <a:schemeClr val="tx1">
                  <a:lumMod val="75000"/>
                  <a:lumOff val="25000"/>
                </a:schemeClr>
              </a:solidFill>
              <a:latin typeface="Soberana Sans" panose="02000000000000000000" pitchFamily="50" charset="0"/>
              <a:ea typeface="Arial" charset="0"/>
              <a:cs typeface="Arial" charset="0"/>
            </a:endParaRPr>
          </a:p>
          <a:p>
            <a:pPr algn="ctr"/>
            <a:endParaRPr lang="es-MX" b="1" dirty="0" smtClean="0">
              <a:solidFill>
                <a:schemeClr val="tx1">
                  <a:lumMod val="75000"/>
                  <a:lumOff val="25000"/>
                </a:schemeClr>
              </a:solidFill>
              <a:latin typeface="Soberana Sans" panose="02000000000000000000" pitchFamily="50" charset="0"/>
              <a:ea typeface="Arial" charset="0"/>
              <a:cs typeface="Arial" charset="0"/>
            </a:endParaRPr>
          </a:p>
          <a:p>
            <a:endParaRPr lang="es-MX" sz="1600" b="1" dirty="0" smtClean="0">
              <a:latin typeface="Soberana Sans" panose="02000000000000000000" pitchFamily="50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50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22 CuadroTexto"/>
          <p:cNvSpPr txBox="1"/>
          <p:nvPr/>
        </p:nvSpPr>
        <p:spPr>
          <a:xfrm>
            <a:off x="755576" y="2924944"/>
            <a:ext cx="755740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Titular" panose="02000000000000000000" pitchFamily="50" charset="0"/>
                <a:ea typeface="Arial" charset="0"/>
                <a:cs typeface="Arial" charset="0"/>
              </a:rPr>
              <a:t>Principales Logros </a:t>
            </a:r>
            <a:endParaRPr lang="es-MX" sz="4000" b="1" dirty="0">
              <a:solidFill>
                <a:schemeClr val="tx1">
                  <a:lumMod val="75000"/>
                  <a:lumOff val="25000"/>
                </a:schemeClr>
              </a:solidFill>
              <a:latin typeface="Soberana Titular" panose="02000000000000000000" pitchFamily="50" charset="0"/>
              <a:ea typeface="Arial" charset="0"/>
              <a:cs typeface="Arial" charset="0"/>
            </a:endParaRPr>
          </a:p>
          <a:p>
            <a:pPr algn="ctr"/>
            <a:endParaRPr lang="es-MX" b="1" dirty="0" smtClean="0">
              <a:solidFill>
                <a:schemeClr val="tx1">
                  <a:lumMod val="75000"/>
                  <a:lumOff val="25000"/>
                </a:schemeClr>
              </a:solidFill>
              <a:latin typeface="Soberana Sans" panose="02000000000000000000" pitchFamily="50" charset="0"/>
              <a:ea typeface="Arial" charset="0"/>
              <a:cs typeface="Arial" charset="0"/>
            </a:endParaRPr>
          </a:p>
          <a:p>
            <a:endParaRPr lang="es-MX" sz="1600" b="1" dirty="0" smtClean="0">
              <a:latin typeface="Soberana Sans" panose="02000000000000000000" pitchFamily="50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09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Presentacion PENSIONES_COMPARECENCIA CV</Template>
  <TotalTime>3099</TotalTime>
  <Words>1959</Words>
  <Application>Microsoft Office PowerPoint</Application>
  <PresentationFormat>Presentación en pantalla (4:3)</PresentationFormat>
  <Paragraphs>293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8" baseType="lpstr">
      <vt:lpstr>ＭＳ Ｐゴシック</vt:lpstr>
      <vt:lpstr>Arial</vt:lpstr>
      <vt:lpstr>Calibri</vt:lpstr>
      <vt:lpstr>Soberana Sans</vt:lpstr>
      <vt:lpstr>Soberana Titular</vt:lpstr>
      <vt:lpstr>Times New Roman</vt:lpstr>
      <vt:lpstr>Wingdings</vt:lpstr>
      <vt:lpstr>Tema de Office</vt:lpstr>
      <vt:lpstr>Logros del ISSSTE en favor  del Sector Salud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COMPARECENCIA ANTE LA H. COMISIÓN   DE VIGILANCIA   “PROGRAMA DE JUBILACIÓN ANTICIPADA  PARA PERSONAL DOCENTE”   13 DE SEPTIEMBRE DE 2016</dc:title>
  <dc:creator>Silvia Ingrid del Razo Cabrera</dc:creator>
  <cp:lastModifiedBy>Silvia Ingrid del Razo Cabrera</cp:lastModifiedBy>
  <cp:revision>480</cp:revision>
  <cp:lastPrinted>2018-02-21T02:06:40Z</cp:lastPrinted>
  <dcterms:created xsi:type="dcterms:W3CDTF">2016-09-01T00:00:17Z</dcterms:created>
  <dcterms:modified xsi:type="dcterms:W3CDTF">2018-02-21T16:49:26Z</dcterms:modified>
</cp:coreProperties>
</file>