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8"/>
  </p:notesMasterIdLst>
  <p:sldIdLst>
    <p:sldId id="436" r:id="rId2"/>
    <p:sldId id="392" r:id="rId3"/>
    <p:sldId id="393" r:id="rId4"/>
    <p:sldId id="453" r:id="rId5"/>
    <p:sldId id="440" r:id="rId6"/>
    <p:sldId id="448" r:id="rId7"/>
    <p:sldId id="449" r:id="rId8"/>
    <p:sldId id="305" r:id="rId9"/>
    <p:sldId id="319" r:id="rId10"/>
    <p:sldId id="450" r:id="rId11"/>
    <p:sldId id="401" r:id="rId12"/>
    <p:sldId id="328" r:id="rId13"/>
    <p:sldId id="331" r:id="rId14"/>
    <p:sldId id="332" r:id="rId15"/>
    <p:sldId id="333" r:id="rId16"/>
    <p:sldId id="418" r:id="rId17"/>
    <p:sldId id="334" r:id="rId18"/>
    <p:sldId id="420" r:id="rId19"/>
    <p:sldId id="339" r:id="rId20"/>
    <p:sldId id="338" r:id="rId21"/>
    <p:sldId id="403" r:id="rId22"/>
    <p:sldId id="406" r:id="rId23"/>
    <p:sldId id="451" r:id="rId24"/>
    <p:sldId id="412" r:id="rId25"/>
    <p:sldId id="445" r:id="rId26"/>
    <p:sldId id="407" r:id="rId27"/>
    <p:sldId id="341" r:id="rId28"/>
    <p:sldId id="329" r:id="rId29"/>
    <p:sldId id="343" r:id="rId30"/>
    <p:sldId id="441" r:id="rId31"/>
    <p:sldId id="387" r:id="rId32"/>
    <p:sldId id="364" r:id="rId33"/>
    <p:sldId id="442" r:id="rId34"/>
    <p:sldId id="367" r:id="rId35"/>
    <p:sldId id="370" r:id="rId36"/>
    <p:sldId id="369" r:id="rId37"/>
    <p:sldId id="446" r:id="rId38"/>
    <p:sldId id="371" r:id="rId39"/>
    <p:sldId id="430" r:id="rId40"/>
    <p:sldId id="431" r:id="rId41"/>
    <p:sldId id="372" r:id="rId42"/>
    <p:sldId id="434" r:id="rId43"/>
    <p:sldId id="373" r:id="rId44"/>
    <p:sldId id="452" r:id="rId45"/>
    <p:sldId id="327" r:id="rId46"/>
    <p:sldId id="340" r:id="rId47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280"/>
    <p:restoredTop sz="94692"/>
  </p:normalViewPr>
  <p:slideViewPr>
    <p:cSldViewPr snapToGrid="0" snapToObjects="1">
      <p:cViewPr varScale="1">
        <p:scale>
          <a:sx n="86" d="100"/>
          <a:sy n="86" d="100"/>
        </p:scale>
        <p:origin x="23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84EEB-4526-4E45-8ED6-017612535117}" type="datetimeFigureOut">
              <a:rPr lang="es-ES_tradnl" smtClean="0"/>
              <a:t>8/7/17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1D829-C27E-9645-84D4-4299FE83AF5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4940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To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protect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against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detrimental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inflammation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and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autoimmunity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,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several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immune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checkpoints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exist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to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dampen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the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immune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response. In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the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setting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of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malignancy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,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such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immune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checkpoints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can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lead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to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immune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tolerance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of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the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tumor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and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subsequent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progression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of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malignancy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.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Two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well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-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characterized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checkpoints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being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targeted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in non-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small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cell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lung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cancer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(NSCLC)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clinical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trials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are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the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cytotoxic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T-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lymphocyte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antigen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4 (CTLA-4)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and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the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programmed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death</a:t>
            </a:r>
            <a:r>
              <a:rPr lang="es-ES_tradnl" sz="1200" kern="1200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65" charset="-128"/>
                <a:cs typeface="+mn-cs"/>
              </a:rPr>
              <a:t> receptor 1 (PD1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59C58-276E-499E-AC08-33111EB90B94}" type="slidenum">
              <a:rPr lang="es-ES_tradnl" smtClean="0"/>
              <a:pPr/>
              <a:t>29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21881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E7FA-1659-4724-B04D-9C5482A4424C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633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8A53-5CFA-AD48-917E-9172DFC6155B}" type="datetimeFigureOut">
              <a:rPr lang="es-ES_tradnl" smtClean="0"/>
              <a:t>8/7/17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3DEA-FBEF-E64D-AC38-7C0FF25CDC81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8A53-5CFA-AD48-917E-9172DFC6155B}" type="datetimeFigureOut">
              <a:rPr lang="es-ES_tradnl" smtClean="0"/>
              <a:t>8/7/17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3DEA-FBEF-E64D-AC38-7C0FF25CDC81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8A53-5CFA-AD48-917E-9172DFC6155B}" type="datetimeFigureOut">
              <a:rPr lang="es-ES_tradnl" smtClean="0"/>
              <a:t>8/7/17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3DEA-FBEF-E64D-AC38-7C0FF25CDC81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8A53-5CFA-AD48-917E-9172DFC6155B}" type="datetimeFigureOut">
              <a:rPr lang="es-ES_tradnl" smtClean="0"/>
              <a:t>8/7/17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3DEA-FBEF-E64D-AC38-7C0FF25CDC81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8A53-5CFA-AD48-917E-9172DFC6155B}" type="datetimeFigureOut">
              <a:rPr lang="es-ES_tradnl" smtClean="0"/>
              <a:t>8/7/17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3DEA-FBEF-E64D-AC38-7C0FF25CDC81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8A53-5CFA-AD48-917E-9172DFC6155B}" type="datetimeFigureOut">
              <a:rPr lang="es-ES_tradnl" smtClean="0"/>
              <a:t>8/7/17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3DEA-FBEF-E64D-AC38-7C0FF25CDC81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8A53-5CFA-AD48-917E-9172DFC6155B}" type="datetimeFigureOut">
              <a:rPr lang="es-ES_tradnl" smtClean="0"/>
              <a:t>8/7/17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3DEA-FBEF-E64D-AC38-7C0FF25CDC81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8A53-5CFA-AD48-917E-9172DFC6155B}" type="datetimeFigureOut">
              <a:rPr lang="es-ES_tradnl" smtClean="0"/>
              <a:t>8/7/17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3DEA-FBEF-E64D-AC38-7C0FF25CDC81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8A53-5CFA-AD48-917E-9172DFC6155B}" type="datetimeFigureOut">
              <a:rPr lang="es-ES_tradnl" smtClean="0"/>
              <a:t>8/7/17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3DEA-FBEF-E64D-AC38-7C0FF25CDC81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8A53-5CFA-AD48-917E-9172DFC6155B}" type="datetimeFigureOut">
              <a:rPr lang="es-ES_tradnl" smtClean="0"/>
              <a:t>8/7/17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3DEA-FBEF-E64D-AC38-7C0FF25CDC81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8A53-5CFA-AD48-917E-9172DFC6155B}" type="datetimeFigureOut">
              <a:rPr lang="es-ES_tradnl" smtClean="0"/>
              <a:t>8/7/17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3DEA-FBEF-E64D-AC38-7C0FF25CDC81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A8A53-5CFA-AD48-917E-9172DFC6155B}" type="datetimeFigureOut">
              <a:rPr lang="es-ES_tradnl" smtClean="0"/>
              <a:t>8/7/17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63DEA-FBEF-E64D-AC38-7C0FF25CDC81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802214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Relationship Id="rId3" Type="http://schemas.openxmlformats.org/officeDocument/2006/relationships/image" Target="../media/image3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tiff"/><Relationship Id="rId3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4" Type="http://schemas.openxmlformats.org/officeDocument/2006/relationships/image" Target="../media/image45.tiff"/><Relationship Id="rId5" Type="http://schemas.openxmlformats.org/officeDocument/2006/relationships/image" Target="../media/image46.tiff"/><Relationship Id="rId6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tiff"/><Relationship Id="rId3" Type="http://schemas.openxmlformats.org/officeDocument/2006/relationships/image" Target="../media/image2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4" Type="http://schemas.openxmlformats.org/officeDocument/2006/relationships/image" Target="../media/image51.tiff"/><Relationship Id="rId5" Type="http://schemas.openxmlformats.org/officeDocument/2006/relationships/image" Target="../media/image52.tiff"/><Relationship Id="rId6" Type="http://schemas.openxmlformats.org/officeDocument/2006/relationships/image" Target="../media/image53.tiff"/><Relationship Id="rId7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tiff"/><Relationship Id="rId6" Type="http://schemas.openxmlformats.org/officeDocument/2006/relationships/image" Target="../media/image58.png"/><Relationship Id="rId7" Type="http://schemas.openxmlformats.org/officeDocument/2006/relationships/image" Target="../media/image29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image" Target="../media/image6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4" Type="http://schemas.openxmlformats.org/officeDocument/2006/relationships/image" Target="../media/image6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tiff"/><Relationship Id="rId3" Type="http://schemas.openxmlformats.org/officeDocument/2006/relationships/image" Target="../media/image29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Relationship Id="rId3" Type="http://schemas.openxmlformats.org/officeDocument/2006/relationships/image" Target="../media/image3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tiff"/><Relationship Id="rId3" Type="http://schemas.openxmlformats.org/officeDocument/2006/relationships/image" Target="../media/image29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4" Type="http://schemas.openxmlformats.org/officeDocument/2006/relationships/image" Target="../media/image73.tiff"/><Relationship Id="rId5" Type="http://schemas.openxmlformats.org/officeDocument/2006/relationships/image" Target="../media/image74.tiff"/><Relationship Id="rId6" Type="http://schemas.openxmlformats.org/officeDocument/2006/relationships/image" Target="../media/image75.tiff"/><Relationship Id="rId7" Type="http://schemas.openxmlformats.org/officeDocument/2006/relationships/image" Target="../media/image76.tiff"/><Relationship Id="rId8" Type="http://schemas.openxmlformats.org/officeDocument/2006/relationships/image" Target="../media/image29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7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tiff"/><Relationship Id="rId3" Type="http://schemas.openxmlformats.org/officeDocument/2006/relationships/image" Target="../media/image29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7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tiff"/><Relationship Id="rId3" Type="http://schemas.openxmlformats.org/officeDocument/2006/relationships/image" Target="../media/image89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tiff"/><Relationship Id="rId3" Type="http://schemas.openxmlformats.org/officeDocument/2006/relationships/image" Target="../media/image92.gif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tiff"/><Relationship Id="rId12" Type="http://schemas.openxmlformats.org/officeDocument/2006/relationships/image" Target="../media/image22.tiff"/><Relationship Id="rId13" Type="http://schemas.openxmlformats.org/officeDocument/2006/relationships/image" Target="../media/image23.tiff"/><Relationship Id="rId14" Type="http://schemas.openxmlformats.org/officeDocument/2006/relationships/image" Target="../media/image24.tiff"/><Relationship Id="rId15" Type="http://schemas.openxmlformats.org/officeDocument/2006/relationships/image" Target="../media/image25.tiff"/><Relationship Id="rId16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7" Type="http://schemas.openxmlformats.org/officeDocument/2006/relationships/image" Target="../media/image17.tiff"/><Relationship Id="rId8" Type="http://schemas.openxmlformats.org/officeDocument/2006/relationships/image" Target="../media/image18.tiff"/><Relationship Id="rId9" Type="http://schemas.openxmlformats.org/officeDocument/2006/relationships/image" Target="../media/image19.tiff"/><Relationship Id="rId10" Type="http://schemas.openxmlformats.org/officeDocument/2006/relationships/image" Target="../media/image2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tiff"/><Relationship Id="rId5" Type="http://schemas.openxmlformats.org/officeDocument/2006/relationships/image" Target="../media/image30.tiff"/><Relationship Id="rId6" Type="http://schemas.openxmlformats.org/officeDocument/2006/relationships/image" Target="../media/image3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tiff"/><Relationship Id="rId5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640304" y="3602586"/>
            <a:ext cx="9195633" cy="123407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dirty="0" smtClean="0">
                <a:solidFill>
                  <a:srgbClr val="FFC000"/>
                </a:solidFill>
              </a:rPr>
              <a:t>Cáncer de Pulmón: La </a:t>
            </a:r>
            <a:r>
              <a:rPr lang="es-ES_tradnl" b="1" dirty="0" smtClean="0">
                <a:solidFill>
                  <a:srgbClr val="FFC000"/>
                </a:solidFill>
              </a:rPr>
              <a:t>Enfermedad </a:t>
            </a:r>
            <a:r>
              <a:rPr lang="es-ES_tradnl" b="1" dirty="0" smtClean="0">
                <a:solidFill>
                  <a:srgbClr val="FFC000"/>
                </a:solidFill>
              </a:rPr>
              <a:t>con </a:t>
            </a:r>
            <a:r>
              <a:rPr lang="es-ES_tradnl" b="1" dirty="0">
                <a:solidFill>
                  <a:srgbClr val="FFC000"/>
                </a:solidFill>
              </a:rPr>
              <a:t>M</a:t>
            </a:r>
            <a:r>
              <a:rPr lang="es-ES_tradnl" b="1" dirty="0" smtClean="0">
                <a:solidFill>
                  <a:srgbClr val="FFC000"/>
                </a:solidFill>
              </a:rPr>
              <a:t>ayores Avances </a:t>
            </a:r>
            <a:r>
              <a:rPr lang="es-ES_tradnl" b="1" dirty="0" smtClean="0">
                <a:solidFill>
                  <a:srgbClr val="FFC000"/>
                </a:solidFill>
              </a:rPr>
              <a:t>en la </a:t>
            </a:r>
            <a:r>
              <a:rPr lang="es-ES_tradnl" b="1" dirty="0" smtClean="0">
                <a:solidFill>
                  <a:srgbClr val="FFC000"/>
                </a:solidFill>
              </a:rPr>
              <a:t>Última </a:t>
            </a:r>
            <a:r>
              <a:rPr lang="es-ES_tradnl" b="1" dirty="0" smtClean="0">
                <a:solidFill>
                  <a:srgbClr val="FFC000"/>
                </a:solidFill>
              </a:rPr>
              <a:t>D</a:t>
            </a:r>
            <a:r>
              <a:rPr lang="es-ES_tradnl" b="1" dirty="0" smtClean="0">
                <a:solidFill>
                  <a:srgbClr val="FFC000"/>
                </a:solidFill>
              </a:rPr>
              <a:t>écada</a:t>
            </a:r>
            <a:endParaRPr lang="es-ES_tradnl" b="1" dirty="0">
              <a:solidFill>
                <a:srgbClr val="FFC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0"/>
            <a:ext cx="12192000" cy="325628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70412" y="556979"/>
            <a:ext cx="3246114" cy="216267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983125" y="5240894"/>
            <a:ext cx="8509992" cy="14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latin typeface="Zapfino" charset="0"/>
                <a:ea typeface="Zapfino" charset="0"/>
                <a:cs typeface="Zapfino" charset="0"/>
              </a:rPr>
              <a:t>Dr. Jorge Arturo Alatorre Alexander</a:t>
            </a:r>
          </a:p>
          <a:p>
            <a:pPr algn="ctr"/>
            <a:r>
              <a:rPr lang="es-ES_tradnl" sz="2000" dirty="0" smtClean="0"/>
              <a:t>Coordinador de la Clínica de Oncología Torácica INER, Cd. México</a:t>
            </a:r>
          </a:p>
          <a:p>
            <a:pPr algn="ctr"/>
            <a:r>
              <a:rPr lang="es-ES_tradnl" sz="2000" dirty="0" err="1" smtClean="0"/>
              <a:t>Prof</a:t>
            </a:r>
            <a:r>
              <a:rPr lang="es-ES_tradnl" sz="2000" dirty="0" smtClean="0"/>
              <a:t> Titular del Curso de Alta Especialidad en Oncología Torácica INER/UNAM</a:t>
            </a:r>
            <a:endParaRPr lang="es-ES_tradnl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173"/>
            <a:ext cx="3266457" cy="326645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456" y="-10174"/>
            <a:ext cx="2940153" cy="326849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4762" y="-30517"/>
            <a:ext cx="3810000" cy="322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8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28600" y="2757488"/>
            <a:ext cx="837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/>
              <a:t>1</a:t>
            </a:r>
            <a:r>
              <a:rPr lang="es-ES_tradnl" sz="2800" dirty="0" smtClean="0">
                <a:solidFill>
                  <a:srgbClr val="FFC000"/>
                </a:solidFill>
              </a:rPr>
              <a:t>) TERAPIAS BLANCO o DIRIGIDAS (“MOLECULARES</a:t>
            </a:r>
            <a:r>
              <a:rPr lang="es-ES_tradnl" sz="2800" dirty="0" smtClean="0"/>
              <a:t>”)</a:t>
            </a:r>
            <a:endParaRPr lang="es-ES_tradnl" sz="2800" dirty="0"/>
          </a:p>
        </p:txBody>
      </p:sp>
      <p:sp>
        <p:nvSpPr>
          <p:cNvPr id="5" name="CuadroTexto 4"/>
          <p:cNvSpPr txBox="1"/>
          <p:nvPr/>
        </p:nvSpPr>
        <p:spPr>
          <a:xfrm>
            <a:off x="228600" y="4310064"/>
            <a:ext cx="11606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/>
              <a:t>2) INMUNOTERAPIAS (“DIRIGIDAS A PUNTOS DE CONTROL INMUNOLÓGICOS”)</a:t>
            </a:r>
            <a:endParaRPr lang="es-ES_tradnl" sz="2800" dirty="0"/>
          </a:p>
        </p:txBody>
      </p:sp>
      <p:sp>
        <p:nvSpPr>
          <p:cNvPr id="7" name="Rectángulo 6"/>
          <p:cNvSpPr/>
          <p:nvPr/>
        </p:nvSpPr>
        <p:spPr>
          <a:xfrm>
            <a:off x="0" y="0"/>
            <a:ext cx="12192000" cy="118586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38"/>
            <a:ext cx="1771650" cy="120385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922120" y="240530"/>
            <a:ext cx="7007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3200" b="1" kern="0" dirty="0" smtClean="0">
                <a:solidFill>
                  <a:schemeClr val="bg1"/>
                </a:solidFill>
                <a:ea typeface="ＭＳ Ｐゴシック" pitchFamily="-65" charset="-128"/>
              </a:rPr>
              <a:t>AVANCES TERAPÉUTICOS EN C.P.</a:t>
            </a:r>
            <a:endParaRPr lang="es-ES_tradnl" sz="3200" b="1" kern="0" dirty="0">
              <a:solidFill>
                <a:schemeClr val="bg1"/>
              </a:solidFill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857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00" y="1036129"/>
            <a:ext cx="10220875" cy="5694722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10891075" y="261258"/>
            <a:ext cx="571500" cy="483393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ángulo 3"/>
          <p:cNvSpPr/>
          <p:nvPr/>
        </p:nvSpPr>
        <p:spPr>
          <a:xfrm>
            <a:off x="10891074" y="5095196"/>
            <a:ext cx="1114425" cy="16356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ángulo 4"/>
          <p:cNvSpPr/>
          <p:nvPr/>
        </p:nvSpPr>
        <p:spPr>
          <a:xfrm>
            <a:off x="670200" y="261258"/>
            <a:ext cx="919114" cy="7748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5"/>
          <p:cNvSpPr/>
          <p:nvPr/>
        </p:nvSpPr>
        <p:spPr>
          <a:xfrm>
            <a:off x="1589314" y="261258"/>
            <a:ext cx="9301761" cy="774871"/>
          </a:xfrm>
          <a:prstGeom prst="rect">
            <a:avLst/>
          </a:prstGeom>
          <a:gradFill flip="none" rotWithShape="1">
            <a:gsLst>
              <a:gs pos="8000">
                <a:schemeClr val="accent4">
                  <a:lumMod val="5000"/>
                  <a:lumOff val="95000"/>
                </a:schemeClr>
              </a:gs>
              <a:gs pos="92000">
                <a:schemeClr val="accent4">
                  <a:lumMod val="45000"/>
                  <a:lumOff val="55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1589314" y="261259"/>
            <a:ext cx="0" cy="1132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1110343" y="261258"/>
            <a:ext cx="47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49</a:t>
            </a:r>
            <a:endParaRPr lang="es-ES_tradnl" dirty="0">
              <a:solidFill>
                <a:schemeClr val="bg1"/>
              </a:solidFill>
            </a:endParaRPr>
          </a:p>
        </p:txBody>
      </p:sp>
      <p:cxnSp>
        <p:nvCxnSpPr>
          <p:cNvPr id="13" name="Conector recto 12"/>
          <p:cNvCxnSpPr/>
          <p:nvPr/>
        </p:nvCxnSpPr>
        <p:spPr>
          <a:xfrm>
            <a:off x="1589314" y="435429"/>
            <a:ext cx="9301761" cy="0"/>
          </a:xfrm>
          <a:prstGeom prst="line">
            <a:avLst/>
          </a:prstGeom>
          <a:ln w="698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redondeado 9"/>
          <p:cNvSpPr/>
          <p:nvPr/>
        </p:nvSpPr>
        <p:spPr>
          <a:xfrm>
            <a:off x="8429625" y="1811000"/>
            <a:ext cx="600075" cy="316105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10614210" y="5075467"/>
            <a:ext cx="13912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smtClean="0">
                <a:solidFill>
                  <a:schemeClr val="bg1"/>
                </a:solidFill>
              </a:rPr>
              <a:t>1) ITK</a:t>
            </a:r>
          </a:p>
          <a:p>
            <a:pPr algn="ctr"/>
            <a:r>
              <a:rPr lang="es-ES_tradnl" sz="1400" b="1" dirty="0">
                <a:solidFill>
                  <a:schemeClr val="bg1"/>
                </a:solidFill>
              </a:rPr>
              <a:t>+</a:t>
            </a:r>
            <a:endParaRPr lang="es-ES_tradnl" sz="1400" b="1" dirty="0" smtClean="0">
              <a:solidFill>
                <a:schemeClr val="bg1"/>
              </a:solidFill>
            </a:endParaRPr>
          </a:p>
          <a:p>
            <a:pPr algn="ctr"/>
            <a:r>
              <a:rPr lang="es-ES_tradnl" sz="1400" b="1" dirty="0" smtClean="0">
                <a:solidFill>
                  <a:schemeClr val="bg1"/>
                </a:solidFill>
              </a:rPr>
              <a:t>2)</a:t>
            </a:r>
            <a:r>
              <a:rPr lang="es-ES_tradnl" sz="1400" b="1" dirty="0" err="1" smtClean="0">
                <a:solidFill>
                  <a:schemeClr val="bg1"/>
                </a:solidFill>
              </a:rPr>
              <a:t>Osimertinib</a:t>
            </a:r>
            <a:endParaRPr lang="es-ES_tradnl" sz="1400" b="1" dirty="0" smtClean="0">
              <a:solidFill>
                <a:schemeClr val="bg1"/>
              </a:solidFill>
            </a:endParaRPr>
          </a:p>
          <a:p>
            <a:pPr algn="ctr"/>
            <a:r>
              <a:rPr lang="es-ES_tradnl" sz="1400" b="1" dirty="0" smtClean="0">
                <a:solidFill>
                  <a:schemeClr val="bg1"/>
                </a:solidFill>
              </a:rPr>
              <a:t>(2016)</a:t>
            </a:r>
          </a:p>
          <a:p>
            <a:pPr algn="ctr"/>
            <a:r>
              <a:rPr lang="es-ES_tradnl" sz="1400" b="1" dirty="0" smtClean="0">
                <a:solidFill>
                  <a:schemeClr val="bg1"/>
                </a:solidFill>
              </a:rPr>
              <a:t>1)EGFR </a:t>
            </a:r>
            <a:r>
              <a:rPr lang="es-ES_tradnl" sz="1400" b="1" dirty="0" err="1" smtClean="0">
                <a:solidFill>
                  <a:schemeClr val="bg1"/>
                </a:solidFill>
              </a:rPr>
              <a:t>Mut</a:t>
            </a:r>
            <a:endParaRPr lang="es-ES_tradnl" sz="1400" b="1" dirty="0" smtClean="0">
              <a:solidFill>
                <a:schemeClr val="bg1"/>
              </a:solidFill>
            </a:endParaRPr>
          </a:p>
          <a:p>
            <a:pPr algn="ctr"/>
            <a:r>
              <a:rPr lang="es-ES_tradnl" sz="1400" b="1" dirty="0" smtClean="0">
                <a:solidFill>
                  <a:schemeClr val="bg1"/>
                </a:solidFill>
              </a:rPr>
              <a:t>2) </a:t>
            </a:r>
            <a:r>
              <a:rPr lang="es-ES_tradnl" sz="1400" b="1" dirty="0" err="1" smtClean="0">
                <a:solidFill>
                  <a:schemeClr val="bg1"/>
                </a:solidFill>
              </a:rPr>
              <a:t>Prog</a:t>
            </a:r>
            <a:r>
              <a:rPr lang="es-ES_tradnl" sz="1400" b="1" dirty="0" smtClean="0">
                <a:solidFill>
                  <a:schemeClr val="bg1"/>
                </a:solidFill>
              </a:rPr>
              <a:t> T790M</a:t>
            </a:r>
            <a:endParaRPr lang="es-ES_tradnl" sz="1400" b="1" dirty="0">
              <a:solidFill>
                <a:schemeClr val="bg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657725" y="261258"/>
            <a:ext cx="7543800" cy="6578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43538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0742"/>
            <a:ext cx="5413249" cy="429833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007" y="879898"/>
            <a:ext cx="6158993" cy="410599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195416" y="5516437"/>
            <a:ext cx="2974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/>
              <a:t>Quimioterapia</a:t>
            </a:r>
            <a:endParaRPr lang="es-ES_tradnl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723632" y="5443249"/>
            <a:ext cx="2974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smtClean="0"/>
              <a:t>Terapias Dirigidas</a:t>
            </a:r>
            <a:endParaRPr lang="es-ES_tradnl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5575087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33" y="286883"/>
            <a:ext cx="5715000" cy="62357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975" y="1239864"/>
            <a:ext cx="5750903" cy="429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328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61" y="1688900"/>
            <a:ext cx="5616587" cy="442663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094" y="1688900"/>
            <a:ext cx="5611906" cy="442663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8808279" y="6475228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err="1"/>
              <a:t>Mok</a:t>
            </a:r>
            <a:r>
              <a:rPr lang="es-ES_tradnl" sz="1400" dirty="0"/>
              <a:t> T y cols. N </a:t>
            </a:r>
            <a:r>
              <a:rPr lang="es-ES_tradnl" sz="1400" dirty="0" err="1"/>
              <a:t>Engl</a:t>
            </a:r>
            <a:r>
              <a:rPr lang="es-ES_tradnl" sz="1400" dirty="0"/>
              <a:t> J </a:t>
            </a:r>
            <a:r>
              <a:rPr lang="es-ES_tradnl" sz="1400" dirty="0" err="1"/>
              <a:t>Med</a:t>
            </a:r>
            <a:r>
              <a:rPr lang="es-ES_tradnl" sz="1400" dirty="0"/>
              <a:t> 2009;361.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0" y="17238"/>
            <a:ext cx="12192000" cy="118586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71650" cy="120385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771650" y="24612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SOBREVIDA LIBRE DE PROGRESIÓN EN MUTACIÓN DE EGFR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2" name="Anillo 1"/>
          <p:cNvSpPr/>
          <p:nvPr/>
        </p:nvSpPr>
        <p:spPr>
          <a:xfrm>
            <a:off x="0" y="1424066"/>
            <a:ext cx="2848131" cy="809468"/>
          </a:xfrm>
          <a:prstGeom prst="donut">
            <a:avLst>
              <a:gd name="adj" fmla="val 138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3" name="Anillo 2"/>
          <p:cNvSpPr/>
          <p:nvPr/>
        </p:nvSpPr>
        <p:spPr>
          <a:xfrm>
            <a:off x="6337300" y="1424066"/>
            <a:ext cx="3200400" cy="809468"/>
          </a:xfrm>
          <a:prstGeom prst="donut">
            <a:avLst>
              <a:gd name="adj" fmla="val 1871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3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2442933"/>
              </p:ext>
            </p:extLst>
          </p:nvPr>
        </p:nvGraphicFramePr>
        <p:xfrm>
          <a:off x="361949" y="957581"/>
          <a:ext cx="8382000" cy="585724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345935"/>
                <a:gridCol w="1345935"/>
                <a:gridCol w="1028356"/>
                <a:gridCol w="1385174"/>
                <a:gridCol w="1447800"/>
                <a:gridCol w="1828800"/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dirty="0" smtClean="0"/>
                        <a:t>Autor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Estudio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N </a:t>
                      </a:r>
                    </a:p>
                    <a:p>
                      <a:r>
                        <a:rPr lang="es-ES_tradnl" dirty="0" smtClean="0"/>
                        <a:t>(Mut +)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ORR (%)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Mediana</a:t>
                      </a:r>
                      <a:r>
                        <a:rPr lang="es-ES_tradnl" baseline="0" dirty="0" smtClean="0"/>
                        <a:t> SLP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Mediana</a:t>
                      </a:r>
                      <a:r>
                        <a:rPr lang="es-ES_tradnl" baseline="0" dirty="0" smtClean="0"/>
                        <a:t> </a:t>
                      </a:r>
                      <a:r>
                        <a:rPr lang="es-ES_tradnl" dirty="0" smtClean="0"/>
                        <a:t>SG (</a:t>
                      </a:r>
                      <a:r>
                        <a:rPr lang="es-ES_tradnl" dirty="0" err="1" smtClean="0"/>
                        <a:t>m</a:t>
                      </a:r>
                      <a:r>
                        <a:rPr lang="es-ES_tradnl" dirty="0" smtClean="0"/>
                        <a:t>)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500" dirty="0" err="1" smtClean="0"/>
                        <a:t>Mok</a:t>
                      </a:r>
                      <a:endParaRPr lang="es-ES_tradnl" sz="1500" dirty="0" smtClean="0"/>
                    </a:p>
                    <a:p>
                      <a:r>
                        <a:rPr lang="es-ES_tradnl" sz="1500" dirty="0" err="1" smtClean="0"/>
                        <a:t>Fukoka</a:t>
                      </a:r>
                      <a:r>
                        <a:rPr lang="es-ES_tradnl" sz="1500" dirty="0" smtClean="0"/>
                        <a:t> 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IPASS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261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b="1" dirty="0" smtClean="0"/>
                        <a:t>71.2</a:t>
                      </a:r>
                      <a:r>
                        <a:rPr lang="es-ES_tradnl" sz="1500" dirty="0" smtClean="0"/>
                        <a:t> </a:t>
                      </a:r>
                      <a:r>
                        <a:rPr lang="es-ES_tradnl" sz="1500" dirty="0" err="1" smtClean="0"/>
                        <a:t>vs</a:t>
                      </a:r>
                      <a:r>
                        <a:rPr lang="es-ES_tradnl" sz="1500" dirty="0" smtClean="0"/>
                        <a:t> 47.3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b="1" dirty="0" smtClean="0"/>
                        <a:t>9.5</a:t>
                      </a:r>
                      <a:r>
                        <a:rPr lang="es-ES_tradnl" sz="1500" dirty="0" smtClean="0"/>
                        <a:t> </a:t>
                      </a:r>
                      <a:r>
                        <a:rPr lang="es-ES_tradnl" sz="1500" dirty="0" err="1" smtClean="0"/>
                        <a:t>vs</a:t>
                      </a:r>
                      <a:r>
                        <a:rPr lang="es-ES_tradnl" sz="1500" dirty="0" smtClean="0"/>
                        <a:t> 6.3 </a:t>
                      </a:r>
                      <a:r>
                        <a:rPr lang="es-ES_tradnl" sz="1500" dirty="0" err="1" smtClean="0"/>
                        <a:t>m</a:t>
                      </a:r>
                      <a:endParaRPr lang="es-ES_tradnl" sz="1500" dirty="0" smtClean="0"/>
                    </a:p>
                    <a:p>
                      <a:r>
                        <a:rPr lang="es-ES_tradnl" sz="1500" dirty="0" smtClean="0"/>
                        <a:t>(HR=0.48)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22</a:t>
                      </a:r>
                      <a:r>
                        <a:rPr lang="es-ES_tradnl" sz="1500" baseline="0" dirty="0" smtClean="0"/>
                        <a:t> </a:t>
                      </a:r>
                      <a:r>
                        <a:rPr lang="es-ES_tradnl" sz="1500" baseline="0" dirty="0" err="1" smtClean="0"/>
                        <a:t>vs</a:t>
                      </a:r>
                      <a:r>
                        <a:rPr lang="es-ES_tradnl" sz="1500" baseline="0" dirty="0" smtClean="0"/>
                        <a:t> 22</a:t>
                      </a:r>
                    </a:p>
                    <a:p>
                      <a:r>
                        <a:rPr lang="es-ES_tradnl" sz="1500" baseline="0" dirty="0" smtClean="0"/>
                        <a:t>(HR=1.0)</a:t>
                      </a:r>
                      <a:endParaRPr lang="es-ES_tradnl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Lee 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dirty="0" err="1" smtClean="0"/>
                        <a:t>First</a:t>
                      </a:r>
                      <a:r>
                        <a:rPr lang="es-ES_tradnl" sz="1500" dirty="0" smtClean="0"/>
                        <a:t> </a:t>
                      </a:r>
                      <a:r>
                        <a:rPr lang="es-ES_tradnl" sz="1500" dirty="0" err="1" smtClean="0"/>
                        <a:t>Signal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42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b="1" dirty="0" smtClean="0"/>
                        <a:t>84.6</a:t>
                      </a:r>
                      <a:r>
                        <a:rPr lang="es-ES_tradnl" sz="1500" dirty="0" smtClean="0"/>
                        <a:t> </a:t>
                      </a:r>
                      <a:r>
                        <a:rPr lang="es-ES_tradnl" sz="1500" dirty="0" err="1" smtClean="0"/>
                        <a:t>vs</a:t>
                      </a:r>
                      <a:r>
                        <a:rPr lang="es-ES_tradnl" sz="1500" dirty="0" smtClean="0"/>
                        <a:t> 37.5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b="1" dirty="0" smtClean="0"/>
                        <a:t>8.4 </a:t>
                      </a:r>
                      <a:r>
                        <a:rPr lang="es-ES_tradnl" sz="1500" dirty="0" err="1" smtClean="0"/>
                        <a:t>vs</a:t>
                      </a:r>
                      <a:r>
                        <a:rPr lang="es-ES_tradnl" sz="1500" dirty="0" smtClean="0"/>
                        <a:t> 6.7 </a:t>
                      </a:r>
                      <a:r>
                        <a:rPr lang="es-ES_tradnl" sz="1500" dirty="0" err="1" smtClean="0"/>
                        <a:t>m</a:t>
                      </a:r>
                      <a:endParaRPr lang="es-ES_tradnl" sz="1500" dirty="0" smtClean="0"/>
                    </a:p>
                    <a:p>
                      <a:r>
                        <a:rPr lang="es-ES_tradnl" sz="1500" dirty="0" smtClean="0"/>
                        <a:t>(HR=0.54) *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27.2</a:t>
                      </a:r>
                      <a:r>
                        <a:rPr lang="es-ES_tradnl" sz="1500" baseline="0" dirty="0" smtClean="0"/>
                        <a:t> </a:t>
                      </a:r>
                      <a:r>
                        <a:rPr lang="es-ES_tradnl" sz="1500" baseline="0" dirty="0" err="1" smtClean="0"/>
                        <a:t>vs</a:t>
                      </a:r>
                      <a:r>
                        <a:rPr lang="es-ES_tradnl" sz="1500" baseline="0" dirty="0" smtClean="0"/>
                        <a:t> 25.6</a:t>
                      </a:r>
                    </a:p>
                    <a:p>
                      <a:r>
                        <a:rPr lang="es-ES_tradnl" sz="1500" baseline="0" dirty="0" smtClean="0"/>
                        <a:t>(HR 1.04)</a:t>
                      </a:r>
                      <a:endParaRPr lang="es-ES_tradnl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500" dirty="0" err="1" smtClean="0"/>
                        <a:t>Mitsudomi</a:t>
                      </a:r>
                      <a:endParaRPr lang="es-ES_tradnl" sz="1500" dirty="0" smtClean="0"/>
                    </a:p>
                    <a:p>
                      <a:r>
                        <a:rPr lang="es-ES_tradnl" sz="1500" dirty="0" err="1" smtClean="0"/>
                        <a:t>Kobashi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WJTOG 3405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172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b="1" dirty="0" smtClean="0"/>
                        <a:t>62.1</a:t>
                      </a:r>
                      <a:r>
                        <a:rPr lang="es-ES_tradnl" sz="1500" dirty="0" smtClean="0"/>
                        <a:t> </a:t>
                      </a:r>
                      <a:r>
                        <a:rPr lang="es-ES_tradnl" sz="1500" dirty="0" err="1" smtClean="0"/>
                        <a:t>vs</a:t>
                      </a:r>
                      <a:r>
                        <a:rPr lang="es-ES_tradnl" sz="1500" dirty="0" smtClean="0"/>
                        <a:t> 32.2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b="1" dirty="0" smtClean="0"/>
                        <a:t>9.2</a:t>
                      </a:r>
                      <a:r>
                        <a:rPr lang="es-ES_tradnl" sz="1500" baseline="0" dirty="0" smtClean="0"/>
                        <a:t> </a:t>
                      </a:r>
                      <a:r>
                        <a:rPr lang="es-ES_tradnl" sz="1500" baseline="0" dirty="0" err="1" smtClean="0"/>
                        <a:t>vs</a:t>
                      </a:r>
                      <a:r>
                        <a:rPr lang="es-ES_tradnl" sz="1500" baseline="0" dirty="0" smtClean="0"/>
                        <a:t> 6.3 </a:t>
                      </a:r>
                      <a:r>
                        <a:rPr lang="es-ES_tradnl" sz="1500" baseline="0" dirty="0" err="1" smtClean="0"/>
                        <a:t>m</a:t>
                      </a:r>
                      <a:endParaRPr lang="es-ES_tradnl" sz="1500" baseline="0" dirty="0" smtClean="0"/>
                    </a:p>
                    <a:p>
                      <a:r>
                        <a:rPr lang="es-ES_tradnl" sz="1500" baseline="0" dirty="0" smtClean="0"/>
                        <a:t>(HR=0.52)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27.7 </a:t>
                      </a:r>
                      <a:r>
                        <a:rPr lang="es-ES_tradnl" sz="1500" dirty="0" err="1" smtClean="0"/>
                        <a:t>vs</a:t>
                      </a:r>
                      <a:r>
                        <a:rPr lang="es-ES_tradnl" sz="1500" dirty="0" smtClean="0"/>
                        <a:t> 26.6</a:t>
                      </a:r>
                    </a:p>
                    <a:p>
                      <a:r>
                        <a:rPr lang="es-ES_tradnl" sz="1500" dirty="0" smtClean="0"/>
                        <a:t>(HR=1.185)</a:t>
                      </a:r>
                      <a:endParaRPr lang="es-ES_tradnl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500" dirty="0" err="1" smtClean="0"/>
                        <a:t>Maemondo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NEJ002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224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b="1" dirty="0" smtClean="0"/>
                        <a:t>73.7</a:t>
                      </a:r>
                      <a:r>
                        <a:rPr lang="es-ES_tradnl" sz="1500" baseline="0" dirty="0" smtClean="0"/>
                        <a:t> </a:t>
                      </a:r>
                      <a:r>
                        <a:rPr lang="es-ES_tradnl" sz="1500" baseline="0" dirty="0" err="1" smtClean="0"/>
                        <a:t>vs</a:t>
                      </a:r>
                      <a:r>
                        <a:rPr lang="es-ES_tradnl" sz="1500" baseline="0" dirty="0" smtClean="0"/>
                        <a:t> 30.7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b="1" dirty="0" smtClean="0"/>
                        <a:t>10.8</a:t>
                      </a:r>
                      <a:r>
                        <a:rPr lang="es-ES_tradnl" sz="1500" dirty="0" smtClean="0"/>
                        <a:t> </a:t>
                      </a:r>
                      <a:r>
                        <a:rPr lang="es-ES_tradnl" sz="1500" dirty="0" err="1" smtClean="0"/>
                        <a:t>vs</a:t>
                      </a:r>
                      <a:r>
                        <a:rPr lang="es-ES_tradnl" sz="1500" dirty="0" smtClean="0"/>
                        <a:t> 5.4</a:t>
                      </a:r>
                      <a:r>
                        <a:rPr lang="es-ES_tradnl" sz="1500" baseline="0" dirty="0" smtClean="0"/>
                        <a:t> </a:t>
                      </a:r>
                      <a:r>
                        <a:rPr lang="es-ES_tradnl" sz="1500" baseline="0" dirty="0" err="1" smtClean="0"/>
                        <a:t>m</a:t>
                      </a:r>
                      <a:endParaRPr lang="es-ES_tradnl" sz="1500" baseline="0" dirty="0" smtClean="0"/>
                    </a:p>
                    <a:p>
                      <a:r>
                        <a:rPr lang="es-ES_tradnl" sz="1500" baseline="0" dirty="0" smtClean="0"/>
                        <a:t>(HR=0.30)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30.5 </a:t>
                      </a:r>
                      <a:r>
                        <a:rPr lang="es-ES_tradnl" sz="1500" dirty="0" err="1" smtClean="0"/>
                        <a:t>vs</a:t>
                      </a:r>
                      <a:r>
                        <a:rPr lang="es-ES_tradnl" sz="1500" dirty="0" smtClean="0"/>
                        <a:t> 23.6</a:t>
                      </a:r>
                    </a:p>
                    <a:p>
                      <a:endParaRPr lang="es-ES_tradnl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500" dirty="0" err="1" smtClean="0"/>
                        <a:t>Zhou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OPTIMAL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154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b="1" dirty="0" smtClean="0"/>
                        <a:t>83 </a:t>
                      </a:r>
                      <a:r>
                        <a:rPr lang="es-ES_tradnl" sz="1500" dirty="0" err="1" smtClean="0"/>
                        <a:t>vs</a:t>
                      </a:r>
                      <a:r>
                        <a:rPr lang="es-ES_tradnl" sz="1500" dirty="0" smtClean="0"/>
                        <a:t> 36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b="1" dirty="0" smtClean="0"/>
                        <a:t>13.7</a:t>
                      </a:r>
                      <a:r>
                        <a:rPr lang="es-ES_tradnl" sz="1500" dirty="0" smtClean="0"/>
                        <a:t> </a:t>
                      </a:r>
                      <a:r>
                        <a:rPr lang="es-ES_tradnl" sz="1500" dirty="0" err="1" smtClean="0"/>
                        <a:t>vs</a:t>
                      </a:r>
                      <a:r>
                        <a:rPr lang="es-ES_tradnl" sz="1500" dirty="0" smtClean="0"/>
                        <a:t> 4.6 </a:t>
                      </a:r>
                      <a:r>
                        <a:rPr lang="es-ES_tradnl" sz="1500" dirty="0" err="1" smtClean="0"/>
                        <a:t>m</a:t>
                      </a:r>
                      <a:endParaRPr lang="es-ES_tradnl" sz="1500" dirty="0" smtClean="0"/>
                    </a:p>
                    <a:p>
                      <a:r>
                        <a:rPr lang="es-ES_tradnl" sz="1500" dirty="0" smtClean="0"/>
                        <a:t>(HR=0.16)</a:t>
                      </a:r>
                    </a:p>
                    <a:p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22.7</a:t>
                      </a:r>
                      <a:r>
                        <a:rPr lang="es-ES_tradnl" sz="1500" baseline="0" dirty="0" smtClean="0"/>
                        <a:t> </a:t>
                      </a:r>
                      <a:r>
                        <a:rPr lang="es-ES_tradnl" sz="1500" baseline="0" dirty="0" err="1" smtClean="0"/>
                        <a:t>vs</a:t>
                      </a:r>
                      <a:r>
                        <a:rPr lang="es-ES_tradnl" sz="1500" baseline="0" dirty="0" smtClean="0"/>
                        <a:t> 28.9</a:t>
                      </a:r>
                    </a:p>
                    <a:p>
                      <a:r>
                        <a:rPr lang="es-ES_tradnl" sz="1500" baseline="0" dirty="0" smtClean="0"/>
                        <a:t>(HR=1.04)</a:t>
                      </a:r>
                      <a:endParaRPr lang="es-ES_tradnl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Rosell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EURTAC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174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b="1" dirty="0" smtClean="0"/>
                        <a:t>58 </a:t>
                      </a:r>
                      <a:r>
                        <a:rPr lang="es-ES_tradnl" sz="1500" dirty="0" err="1" smtClean="0"/>
                        <a:t>vs</a:t>
                      </a:r>
                      <a:r>
                        <a:rPr lang="es-ES_tradnl" sz="1500" dirty="0" smtClean="0"/>
                        <a:t> 15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b="1" dirty="0" smtClean="0"/>
                        <a:t>9.7 </a:t>
                      </a:r>
                      <a:r>
                        <a:rPr lang="es-ES_tradnl" sz="1500" dirty="0" smtClean="0"/>
                        <a:t>  </a:t>
                      </a:r>
                      <a:r>
                        <a:rPr lang="es-ES_tradnl" sz="1500" dirty="0" err="1" smtClean="0"/>
                        <a:t>vs</a:t>
                      </a:r>
                      <a:r>
                        <a:rPr lang="es-ES_tradnl" sz="1500" dirty="0" smtClean="0"/>
                        <a:t> 5.2 </a:t>
                      </a:r>
                      <a:r>
                        <a:rPr lang="es-ES_tradnl" sz="1500" dirty="0" err="1" smtClean="0"/>
                        <a:t>m</a:t>
                      </a:r>
                      <a:endParaRPr lang="es-ES_tradnl" sz="1500" dirty="0" smtClean="0"/>
                    </a:p>
                    <a:p>
                      <a:r>
                        <a:rPr lang="es-ES_tradnl" sz="1500" dirty="0" smtClean="0"/>
                        <a:t>(HR=0.37)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19.3 </a:t>
                      </a:r>
                      <a:r>
                        <a:rPr lang="es-ES_tradnl" sz="1500" dirty="0" err="1" smtClean="0"/>
                        <a:t>vs</a:t>
                      </a:r>
                      <a:r>
                        <a:rPr lang="es-ES_tradnl" sz="1500" dirty="0" smtClean="0"/>
                        <a:t> 19.5</a:t>
                      </a:r>
                    </a:p>
                    <a:p>
                      <a:r>
                        <a:rPr lang="es-ES_tradnl" sz="1500" dirty="0" smtClean="0"/>
                        <a:t>(HR=1.04)</a:t>
                      </a:r>
                      <a:endParaRPr lang="es-ES_tradnl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500" dirty="0" err="1" smtClean="0"/>
                        <a:t>Sequist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Lux</a:t>
                      </a:r>
                      <a:r>
                        <a:rPr lang="es-ES_tradnl" sz="1500" baseline="0" dirty="0" smtClean="0"/>
                        <a:t>-Lung 3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345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b="1" dirty="0" smtClean="0"/>
                        <a:t>56</a:t>
                      </a:r>
                      <a:r>
                        <a:rPr lang="es-ES_tradnl" sz="1500" b="1" baseline="0" dirty="0" smtClean="0"/>
                        <a:t> </a:t>
                      </a:r>
                      <a:r>
                        <a:rPr lang="es-ES_tradnl" sz="1500" baseline="0" dirty="0" err="1" smtClean="0"/>
                        <a:t>vs</a:t>
                      </a:r>
                      <a:r>
                        <a:rPr lang="es-ES_tradnl" sz="1500" baseline="0" dirty="0" smtClean="0"/>
                        <a:t> 23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1</a:t>
                      </a:r>
                      <a:r>
                        <a:rPr lang="es-ES_tradnl" sz="1500" b="1" dirty="0" smtClean="0"/>
                        <a:t>3.6 </a:t>
                      </a:r>
                      <a:r>
                        <a:rPr lang="es-ES_tradnl" sz="1500" dirty="0" err="1" smtClean="0"/>
                        <a:t>vs</a:t>
                      </a:r>
                      <a:r>
                        <a:rPr lang="es-ES_tradnl" sz="1500" dirty="0" smtClean="0"/>
                        <a:t> 6.9 </a:t>
                      </a:r>
                      <a:r>
                        <a:rPr lang="es-ES_tradnl" sz="1500" dirty="0" err="1" smtClean="0"/>
                        <a:t>m</a:t>
                      </a:r>
                      <a:endParaRPr lang="es-ES_tradnl" sz="1500" dirty="0" smtClean="0"/>
                    </a:p>
                    <a:p>
                      <a:r>
                        <a:rPr lang="es-ES_tradnl" sz="1500" dirty="0" smtClean="0"/>
                        <a:t>(HR=0.58)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27 </a:t>
                      </a:r>
                      <a:r>
                        <a:rPr lang="es-ES_tradnl" sz="1500" dirty="0" err="1" smtClean="0"/>
                        <a:t>vs</a:t>
                      </a:r>
                      <a:r>
                        <a:rPr lang="es-ES_tradnl" sz="1500" dirty="0" smtClean="0"/>
                        <a:t> 24 </a:t>
                      </a:r>
                      <a:r>
                        <a:rPr lang="es-ES_tradnl" sz="1500" dirty="0" err="1" smtClean="0"/>
                        <a:t>m</a:t>
                      </a:r>
                      <a:endParaRPr lang="es-ES_tradnl" sz="1500" dirty="0" smtClean="0"/>
                    </a:p>
                    <a:p>
                      <a:r>
                        <a:rPr lang="es-ES_tradnl" sz="1500" dirty="0" smtClean="0"/>
                        <a:t>(HR=0.81)</a:t>
                      </a:r>
                      <a:endParaRPr lang="es-ES_tradnl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Wu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Lux-Lung 6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364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b="1" dirty="0" smtClean="0"/>
                        <a:t>67</a:t>
                      </a:r>
                      <a:r>
                        <a:rPr lang="es-ES_tradnl" sz="1500" baseline="0" dirty="0" smtClean="0"/>
                        <a:t> </a:t>
                      </a:r>
                      <a:r>
                        <a:rPr lang="es-ES_tradnl" sz="1500" baseline="0" dirty="0" err="1" smtClean="0"/>
                        <a:t>vs</a:t>
                      </a:r>
                      <a:r>
                        <a:rPr lang="es-ES_tradnl" sz="1500" baseline="0" dirty="0" smtClean="0"/>
                        <a:t> 23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b="1" dirty="0" smtClean="0"/>
                        <a:t>11.0</a:t>
                      </a:r>
                      <a:r>
                        <a:rPr lang="es-ES_tradnl" sz="1500" dirty="0" smtClean="0"/>
                        <a:t> </a:t>
                      </a:r>
                      <a:r>
                        <a:rPr lang="es-ES_tradnl" sz="1500" dirty="0" err="1" smtClean="0"/>
                        <a:t>vs</a:t>
                      </a:r>
                      <a:r>
                        <a:rPr lang="es-ES_tradnl" sz="1500" dirty="0" smtClean="0"/>
                        <a:t> 5.6 </a:t>
                      </a:r>
                      <a:r>
                        <a:rPr lang="es-ES_tradnl" sz="1500" dirty="0" err="1" smtClean="0"/>
                        <a:t>m</a:t>
                      </a:r>
                      <a:endParaRPr lang="es-ES_tradnl" sz="1500" dirty="0" smtClean="0"/>
                    </a:p>
                    <a:p>
                      <a:r>
                        <a:rPr lang="es-ES_tradnl" sz="1500" dirty="0" smtClean="0"/>
                        <a:t>(HR=0.28)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500" dirty="0" smtClean="0"/>
                        <a:t>27 </a:t>
                      </a:r>
                      <a:r>
                        <a:rPr lang="es-ES_tradnl" sz="1500" dirty="0" err="1" smtClean="0"/>
                        <a:t>vs</a:t>
                      </a:r>
                      <a:r>
                        <a:rPr lang="es-ES_tradnl" sz="1500" dirty="0" smtClean="0"/>
                        <a:t> 24 </a:t>
                      </a:r>
                      <a:r>
                        <a:rPr lang="es-ES_tradnl" sz="1500" dirty="0" err="1" smtClean="0"/>
                        <a:t>m</a:t>
                      </a:r>
                      <a:endParaRPr lang="es-ES_tradnl" sz="15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500" dirty="0" smtClean="0"/>
                        <a:t>(HR=0.81)</a:t>
                      </a:r>
                    </a:p>
                    <a:p>
                      <a:endParaRPr lang="es-ES_tradnl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500" dirty="0" err="1" smtClean="0"/>
                        <a:t>Mok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ARCHER 1050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136</a:t>
                      </a:r>
                      <a:endParaRPr lang="es-ES_tradnl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b="1" dirty="0" smtClean="0"/>
                        <a:t>74.9%</a:t>
                      </a:r>
                      <a:endParaRPr lang="es-ES_tradnl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b="1" dirty="0" smtClean="0"/>
                        <a:t>14.7</a:t>
                      </a:r>
                      <a:endParaRPr lang="es-ES_tradnl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500" dirty="0" smtClean="0"/>
                        <a:t>NA</a:t>
                      </a:r>
                      <a:endParaRPr lang="es-ES_tradnl" sz="15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3 CuadroTexto"/>
          <p:cNvSpPr txBox="1">
            <a:spLocks noChangeArrowheads="1"/>
          </p:cNvSpPr>
          <p:nvPr/>
        </p:nvSpPr>
        <p:spPr bwMode="auto">
          <a:xfrm>
            <a:off x="1524000" y="169784"/>
            <a:ext cx="8858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600" b="1" dirty="0"/>
              <a:t>Resultados con los Diferentes </a:t>
            </a:r>
            <a:r>
              <a:rPr lang="es-ES" sz="3600" b="1" dirty="0">
                <a:solidFill>
                  <a:srgbClr val="FFC000"/>
                </a:solidFill>
              </a:rPr>
              <a:t>ITK </a:t>
            </a:r>
            <a:r>
              <a:rPr lang="es-ES" sz="3600" b="1" dirty="0" smtClean="0">
                <a:solidFill>
                  <a:srgbClr val="FFC000"/>
                </a:solidFill>
              </a:rPr>
              <a:t>EGFR vs </a:t>
            </a:r>
            <a:r>
              <a:rPr lang="es-ES" sz="3600" b="1" dirty="0">
                <a:solidFill>
                  <a:srgbClr val="FFC000"/>
                </a:solidFill>
              </a:rPr>
              <a:t>QT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348124" y="942166"/>
            <a:ext cx="1462243" cy="5900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1"/>
          </a:p>
        </p:txBody>
      </p:sp>
      <p:sp>
        <p:nvSpPr>
          <p:cNvPr id="11" name="Rectángulo 10"/>
          <p:cNvSpPr/>
          <p:nvPr/>
        </p:nvSpPr>
        <p:spPr>
          <a:xfrm>
            <a:off x="6810368" y="946786"/>
            <a:ext cx="2038512" cy="5878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Rectángulo 11"/>
          <p:cNvSpPr/>
          <p:nvPr/>
        </p:nvSpPr>
        <p:spPr>
          <a:xfrm>
            <a:off x="4106051" y="841454"/>
            <a:ext cx="1357312" cy="6041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0279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2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218" y="3248638"/>
            <a:ext cx="3589337" cy="191045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043" y="3222965"/>
            <a:ext cx="2793207" cy="190111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406" y="3222965"/>
            <a:ext cx="2879551" cy="17633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2374" y="3248638"/>
            <a:ext cx="1875440" cy="187544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14693" y="2248272"/>
            <a:ext cx="322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smtClean="0">
                <a:solidFill>
                  <a:srgbClr val="FFC000"/>
                </a:solidFill>
              </a:rPr>
              <a:t>ADMINISTRACIÓN</a:t>
            </a:r>
            <a:endParaRPr lang="es-ES_tradnl" sz="2800" dirty="0">
              <a:solidFill>
                <a:srgbClr val="FFC00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17238"/>
            <a:ext cx="12192000" cy="118586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771650" cy="1203859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771650" y="24612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OTRAS VENTAJAS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464218" y="2248272"/>
            <a:ext cx="322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 smtClean="0">
                <a:solidFill>
                  <a:srgbClr val="FFC000"/>
                </a:solidFill>
              </a:rPr>
              <a:t>TOXICIDAD</a:t>
            </a:r>
            <a:endParaRPr lang="es-ES_tradnl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2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612" y="1520042"/>
            <a:ext cx="9245742" cy="491848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17238"/>
            <a:ext cx="12192000" cy="118586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71650" cy="120385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771650" y="334179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smtClean="0">
                <a:solidFill>
                  <a:schemeClr val="bg1"/>
                </a:solidFill>
              </a:rPr>
              <a:t>CONOCEMOS POR QUÉ DEJAN DE FUNCIONAR</a:t>
            </a:r>
            <a:endParaRPr lang="es-E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6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s-ES_tradnl" b="1" dirty="0" smtClean="0"/>
              <a:t>AURA 3</a:t>
            </a:r>
            <a:endParaRPr lang="es-ES_tradnl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91891"/>
            <a:ext cx="10839943" cy="52500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493071" y="6369803"/>
            <a:ext cx="3177153" cy="37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 smtClean="0"/>
              <a:t>Mok</a:t>
            </a:r>
            <a:r>
              <a:rPr lang="es-ES_tradnl" dirty="0" smtClean="0"/>
              <a:t> T, y cols.   NEJM 2016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2686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3763"/>
            <a:ext cx="3708494" cy="1467633"/>
          </a:xfrm>
          <a:prstGeom prst="rect">
            <a:avLst/>
          </a:prstGeom>
        </p:spPr>
      </p:pic>
      <p:sp>
        <p:nvSpPr>
          <p:cNvPr id="31" name="Título 30"/>
          <p:cNvSpPr>
            <a:spLocks noGrp="1"/>
          </p:cNvSpPr>
          <p:nvPr>
            <p:ph type="title"/>
          </p:nvPr>
        </p:nvSpPr>
        <p:spPr>
          <a:xfrm>
            <a:off x="695738" y="-4311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_tradnl" sz="3200" b="1" dirty="0" smtClean="0">
                <a:solidFill>
                  <a:srgbClr val="FFC000"/>
                </a:solidFill>
              </a:rPr>
              <a:t>Inhibidores de ALK 1era Línea</a:t>
            </a:r>
            <a:endParaRPr lang="es-ES_tradnl" sz="3200" b="1" dirty="0">
              <a:solidFill>
                <a:srgbClr val="FFC000"/>
              </a:solidFill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8538329" y="6330851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/>
              <a:t>Shaw A. Y cols. N </a:t>
            </a:r>
            <a:r>
              <a:rPr lang="es-ES_tradnl" sz="1600" dirty="0" err="1"/>
              <a:t>Engl</a:t>
            </a:r>
            <a:r>
              <a:rPr lang="es-ES_tradnl" sz="1600" dirty="0"/>
              <a:t> J </a:t>
            </a:r>
            <a:r>
              <a:rPr lang="es-ES_tradnl" sz="1600" dirty="0" err="1"/>
              <a:t>Med</a:t>
            </a:r>
            <a:r>
              <a:rPr lang="es-ES_tradnl" sz="1600" dirty="0"/>
              <a:t> 368;25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342391" y="1269398"/>
            <a:ext cx="1143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chemeClr val="bg1"/>
                </a:solidFill>
              </a:rPr>
              <a:t>64%</a:t>
            </a:r>
            <a:r>
              <a:rPr lang="es-ES_tradnl" sz="2400" b="1" dirty="0" smtClean="0"/>
              <a:t>%</a:t>
            </a:r>
            <a:endParaRPr lang="es-ES_tradnl" sz="24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1298"/>
            <a:ext cx="3486086" cy="236215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839" y="1225103"/>
            <a:ext cx="3685397" cy="150629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2609" y="614614"/>
            <a:ext cx="319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CRIZOTINIB</a:t>
            </a:r>
          </a:p>
          <a:p>
            <a:pPr algn="ctr"/>
            <a:r>
              <a:rPr lang="es-ES_tradnl" b="1" dirty="0" smtClean="0">
                <a:solidFill>
                  <a:srgbClr val="C00000"/>
                </a:solidFill>
              </a:rPr>
              <a:t>PROFILE 1014</a:t>
            </a:r>
            <a:endParaRPr lang="es-ES_tradnl" b="1" dirty="0">
              <a:solidFill>
                <a:srgbClr val="C000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451360" y="617432"/>
            <a:ext cx="319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ALECTINIB</a:t>
            </a:r>
          </a:p>
          <a:p>
            <a:pPr algn="ctr"/>
            <a:r>
              <a:rPr lang="es-ES_tradnl" b="1" dirty="0" smtClean="0">
                <a:solidFill>
                  <a:srgbClr val="C00000"/>
                </a:solidFill>
              </a:rPr>
              <a:t>J-ALEX/ALEX </a:t>
            </a:r>
            <a:endParaRPr lang="es-ES_tradnl" b="1" dirty="0">
              <a:solidFill>
                <a:srgbClr val="C00000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0989" y="1156753"/>
            <a:ext cx="2918406" cy="164299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689" y="3501298"/>
            <a:ext cx="3926436" cy="2194964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280667" y="593875"/>
            <a:ext cx="319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CERITINIB</a:t>
            </a:r>
          </a:p>
          <a:p>
            <a:pPr algn="ctr"/>
            <a:r>
              <a:rPr lang="es-ES_tradnl" b="1" dirty="0" smtClean="0">
                <a:solidFill>
                  <a:srgbClr val="C00000"/>
                </a:solidFill>
              </a:rPr>
              <a:t>ASCEND 3</a:t>
            </a:r>
            <a:endParaRPr lang="es-ES_tradnl" b="1" dirty="0">
              <a:solidFill>
                <a:srgbClr val="C0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183" y="3411419"/>
            <a:ext cx="4061944" cy="228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80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2937"/>
            <a:ext cx="12189180" cy="263917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8035458" y="5364642"/>
            <a:ext cx="2414588" cy="15469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CuadroTexto 8"/>
          <p:cNvSpPr txBox="1"/>
          <p:nvPr/>
        </p:nvSpPr>
        <p:spPr>
          <a:xfrm>
            <a:off x="9901581" y="4337488"/>
            <a:ext cx="1877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chemeClr val="bg1"/>
                </a:solidFill>
              </a:rPr>
              <a:t>14</a:t>
            </a:r>
            <a:endParaRPr lang="es-ES_tradnl" sz="2800" b="1" dirty="0" smtClean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587" y="0"/>
            <a:ext cx="7303600" cy="304572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4589594" cy="303619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8035458" y="5805444"/>
            <a:ext cx="2414588" cy="15469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ángulo 4"/>
          <p:cNvSpPr/>
          <p:nvPr/>
        </p:nvSpPr>
        <p:spPr>
          <a:xfrm>
            <a:off x="3147934" y="5960134"/>
            <a:ext cx="1244184" cy="230804"/>
          </a:xfrm>
          <a:prstGeom prst="rect">
            <a:avLst/>
          </a:prstGeom>
          <a:solidFill>
            <a:schemeClr val="accent6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ángulo 10"/>
          <p:cNvSpPr/>
          <p:nvPr/>
        </p:nvSpPr>
        <p:spPr>
          <a:xfrm>
            <a:off x="5561351" y="5364642"/>
            <a:ext cx="1415737" cy="595492"/>
          </a:xfrm>
          <a:prstGeom prst="rect">
            <a:avLst/>
          </a:prstGeom>
          <a:solidFill>
            <a:schemeClr val="accent6">
              <a:alpha val="36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CuadroTexto 11"/>
          <p:cNvSpPr txBox="1"/>
          <p:nvPr/>
        </p:nvSpPr>
        <p:spPr>
          <a:xfrm>
            <a:off x="9901581" y="5036003"/>
            <a:ext cx="1877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400" b="1" dirty="0" smtClean="0">
                <a:solidFill>
                  <a:srgbClr val="0070C0"/>
                </a:solidFill>
              </a:rPr>
              <a:t>10</a:t>
            </a:r>
            <a:endParaRPr lang="es-ES_tradnl" sz="36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55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539" y="1546698"/>
            <a:ext cx="5481005" cy="409155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6697"/>
            <a:ext cx="2968020" cy="173581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164" y="3762954"/>
            <a:ext cx="3043968" cy="19248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4804" y="3762955"/>
            <a:ext cx="3121931" cy="181330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1259" y="1546698"/>
            <a:ext cx="3085476" cy="173581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17238"/>
            <a:ext cx="12192000" cy="118586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771650" cy="1203859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771650" y="246128"/>
            <a:ext cx="9358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OTROS BLANCOS POTENCIALES</a:t>
            </a:r>
            <a:endParaRPr lang="es-E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20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28600" y="2757488"/>
            <a:ext cx="837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/>
              <a:t>1) TERAPIAS BLANCO o DIRIGIDAS (“MOLECULARES”)</a:t>
            </a:r>
            <a:endParaRPr lang="es-ES_tradnl" sz="2800" dirty="0"/>
          </a:p>
        </p:txBody>
      </p:sp>
      <p:sp>
        <p:nvSpPr>
          <p:cNvPr id="5" name="CuadroTexto 4"/>
          <p:cNvSpPr txBox="1"/>
          <p:nvPr/>
        </p:nvSpPr>
        <p:spPr>
          <a:xfrm>
            <a:off x="228600" y="4310064"/>
            <a:ext cx="11606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/>
              <a:t>2</a:t>
            </a:r>
            <a:r>
              <a:rPr lang="es-ES_tradnl" sz="2800" dirty="0" smtClean="0">
                <a:solidFill>
                  <a:srgbClr val="FFC000"/>
                </a:solidFill>
              </a:rPr>
              <a:t>) INMUNOTERAPIAS (“DIRIGIDAS A PUNTOS DE CONTROL INMUNOLÓGICOS”)</a:t>
            </a:r>
            <a:endParaRPr lang="es-ES_tradnl" sz="2800" dirty="0">
              <a:solidFill>
                <a:srgbClr val="FFC0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0"/>
            <a:ext cx="12192000" cy="118586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38"/>
            <a:ext cx="1771650" cy="120385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922120" y="240530"/>
            <a:ext cx="7007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3200" b="1" kern="0" dirty="0" smtClean="0">
                <a:solidFill>
                  <a:schemeClr val="bg1"/>
                </a:solidFill>
                <a:ea typeface="ＭＳ Ｐゴシック" pitchFamily="-65" charset="-128"/>
              </a:rPr>
              <a:t>AVANCES TERAPÉUTICOS EN C.P.</a:t>
            </a:r>
            <a:endParaRPr lang="es-ES_tradnl" sz="3200" b="1" kern="0" dirty="0">
              <a:solidFill>
                <a:schemeClr val="bg1"/>
              </a:solidFill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001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3258"/>
            <a:ext cx="3557588" cy="45241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432" y="983258"/>
            <a:ext cx="3721100" cy="488394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8376" y="1133376"/>
            <a:ext cx="3604462" cy="458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1488"/>
            <a:ext cx="3998247" cy="535781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731" y="471488"/>
            <a:ext cx="4033837" cy="53784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260" y="481807"/>
            <a:ext cx="4033485" cy="535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3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130" y="2514601"/>
            <a:ext cx="7805737" cy="344487"/>
          </a:xfrm>
        </p:spPr>
        <p:txBody>
          <a:bodyPr/>
          <a:lstStyle/>
          <a:p>
            <a:r>
              <a:rPr lang="en-US" sz="700" b="1" dirty="0">
                <a:latin typeface="Arial" charset="0"/>
                <a:ea typeface="+mn-ea"/>
                <a:cs typeface="+mn-cs"/>
              </a:rPr>
              <a:t>Slide 88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0" y="6239435"/>
            <a:ext cx="12192000" cy="6185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333733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130" y="2514601"/>
            <a:ext cx="7805737" cy="344487"/>
          </a:xfrm>
        </p:spPr>
        <p:txBody>
          <a:bodyPr/>
          <a:lstStyle/>
          <a:p>
            <a:r>
              <a:rPr lang="en-US" sz="700" b="1" dirty="0">
                <a:latin typeface="Arial" charset="0"/>
                <a:ea typeface="+mn-ea"/>
                <a:cs typeface="+mn-cs"/>
              </a:rPr>
              <a:t>Slide 89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5475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762" y="1947992"/>
            <a:ext cx="9171795" cy="4437433"/>
          </a:xfrm>
          <a:prstGeom prst="rect">
            <a:avLst/>
          </a:prstGeom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1331817" y="1229482"/>
            <a:ext cx="8681037" cy="67564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1800" b="1" kern="1200" dirty="0" smtClean="0">
                <a:solidFill>
                  <a:srgbClr val="064F59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800" kern="1200" dirty="0" smtClean="0">
                <a:solidFill>
                  <a:srgbClr val="064F59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1800" kern="1200" dirty="0" smtClean="0">
                <a:solidFill>
                  <a:srgbClr val="064F59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800" kern="1200" dirty="0" smtClean="0">
                <a:solidFill>
                  <a:srgbClr val="064F59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800" kern="1200" dirty="0">
                <a:solidFill>
                  <a:srgbClr val="064F59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sz="1600" dirty="0">
                <a:solidFill>
                  <a:srgbClr val="FF6600"/>
                </a:solidFill>
              </a:rPr>
              <a:t>En un pool análisis de 12 estudios, la SG empieza a hacer meseta aproximadamente a los tres años en algunos paciente que tuvieron seguimiento a 10 años</a:t>
            </a:r>
            <a:endParaRPr sz="1600" strike="sngStrike" baseline="30000" dirty="0">
              <a:solidFill>
                <a:srgbClr val="FF6600"/>
              </a:solidFill>
            </a:endParaRPr>
          </a:p>
        </p:txBody>
      </p:sp>
      <p:sp>
        <p:nvSpPr>
          <p:cNvPr id="7" name="TextBox 678"/>
          <p:cNvSpPr txBox="1"/>
          <p:nvPr/>
        </p:nvSpPr>
        <p:spPr>
          <a:xfrm>
            <a:off x="8070919" y="6524130"/>
            <a:ext cx="3497130" cy="307777"/>
          </a:xfrm>
          <a:prstGeom prst="rect">
            <a:avLst/>
          </a:prstGeom>
          <a:noFill/>
        </p:spPr>
        <p:txBody>
          <a:bodyPr wrap="square" lIns="0" rIns="0" rtlCol="0" anchor="b" anchorCtr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defTabSz="457200"/>
            <a:r>
              <a:rPr lang="en-US" sz="1400" dirty="0" err="1">
                <a:latin typeface="Arial" pitchFamily="34" charset="0"/>
                <a:cs typeface="Arial" pitchFamily="34" charset="0"/>
              </a:rPr>
              <a:t>Schandendorf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D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y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cols, 2015, J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Clin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Oncol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0"/>
            <a:ext cx="12192000" cy="118586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238"/>
            <a:ext cx="1771650" cy="120385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268366" y="292303"/>
            <a:ext cx="9426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Inhibición de CTLA-4 con </a:t>
            </a:r>
            <a:r>
              <a:rPr lang="es-ES" sz="3200" b="1" dirty="0" err="1" smtClean="0">
                <a:solidFill>
                  <a:schemeClr val="bg1"/>
                </a:solidFill>
              </a:rPr>
              <a:t>Ipilimumab</a:t>
            </a:r>
            <a:r>
              <a:rPr lang="es-ES" sz="3200" b="1" dirty="0" smtClean="0">
                <a:solidFill>
                  <a:schemeClr val="bg1"/>
                </a:solidFill>
              </a:rPr>
              <a:t> en Melanoma</a:t>
            </a:r>
            <a:endParaRPr lang="es-E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0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0742"/>
            <a:ext cx="5413249" cy="429833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007" y="879898"/>
            <a:ext cx="6158993" cy="410599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195416" y="5516437"/>
            <a:ext cx="2974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/>
              <a:t>Quimioterapia</a:t>
            </a:r>
            <a:endParaRPr lang="es-ES_tradnl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723632" y="5443249"/>
            <a:ext cx="2974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smtClean="0"/>
              <a:t>Terapias Dirigidas</a:t>
            </a:r>
            <a:endParaRPr lang="es-ES_tradnl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938166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784" y="682752"/>
            <a:ext cx="7546848" cy="504430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499448" y="5908045"/>
            <a:ext cx="2974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/>
              <a:t>Inmunoterapias</a:t>
            </a:r>
            <a:endParaRPr lang="es-ES_tradnl" b="1" dirty="0"/>
          </a:p>
        </p:txBody>
      </p:sp>
    </p:spTree>
    <p:extLst>
      <p:ext uri="{BB962C8B-B14F-4D97-AF65-F5344CB8AC3E}">
        <p14:creationId xmlns:p14="http://schemas.microsoft.com/office/powerpoint/2010/main" val="136298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3815770" y="1314394"/>
            <a:ext cx="4713868" cy="5257856"/>
            <a:chOff x="4782562" y="1839025"/>
            <a:chExt cx="3904238" cy="3220502"/>
          </a:xfrm>
        </p:grpSpPr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2562" y="1839025"/>
              <a:ext cx="3904238" cy="3220502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10" name="Straight Connector 8"/>
            <p:cNvCxnSpPr/>
            <p:nvPr/>
          </p:nvCxnSpPr>
          <p:spPr>
            <a:xfrm flipV="1">
              <a:off x="6708233" y="4781550"/>
              <a:ext cx="35467" cy="23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23 Elipse"/>
          <p:cNvSpPr/>
          <p:nvPr/>
        </p:nvSpPr>
        <p:spPr>
          <a:xfrm>
            <a:off x="6822815" y="2081178"/>
            <a:ext cx="1278197" cy="100492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Rectángulo 11"/>
          <p:cNvSpPr/>
          <p:nvPr/>
        </p:nvSpPr>
        <p:spPr>
          <a:xfrm>
            <a:off x="0" y="0"/>
            <a:ext cx="12192000" cy="118586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7238"/>
            <a:ext cx="1771650" cy="1203859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2765083" y="309080"/>
            <a:ext cx="7007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3200" b="1" kern="0" smtClean="0">
                <a:solidFill>
                  <a:schemeClr val="bg1"/>
                </a:solidFill>
                <a:ea typeface="ＭＳ Ｐゴシック" pitchFamily="-65" charset="-128"/>
              </a:rPr>
              <a:t>PUNTOS DE CONTROL INMUNOLÓGICOS</a:t>
            </a:r>
            <a:endParaRPr lang="es-ES_tradnl" sz="3200" b="1" kern="0" dirty="0">
              <a:solidFill>
                <a:schemeClr val="bg1"/>
              </a:solidFill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853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048000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657187"/>
              </p:ext>
            </p:extLst>
          </p:nvPr>
        </p:nvGraphicFramePr>
        <p:xfrm>
          <a:off x="989352" y="1319134"/>
          <a:ext cx="9848536" cy="5394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51867"/>
                <a:gridCol w="2343969"/>
                <a:gridCol w="2510076"/>
                <a:gridCol w="1642624"/>
              </a:tblGrid>
              <a:tr h="542050"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TIPO</a:t>
                      </a:r>
                      <a:r>
                        <a:rPr lang="es-ES_tradnl" sz="2400" baseline="0" dirty="0" smtClean="0"/>
                        <a:t> TRATAMIENTO</a:t>
                      </a:r>
                      <a:endParaRPr lang="es-ES_trad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APROBADAS</a:t>
                      </a:r>
                    </a:p>
                    <a:p>
                      <a:pPr algn="ctr"/>
                      <a:r>
                        <a:rPr lang="es-ES_tradnl" sz="2400" dirty="0" smtClean="0"/>
                        <a:t>2017</a:t>
                      </a:r>
                      <a:endParaRPr lang="es-ES_trad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NO APROBADAS FDA AÚN</a:t>
                      </a:r>
                      <a:endParaRPr lang="es-ES_trad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TOTAL</a:t>
                      </a:r>
                      <a:endParaRPr lang="es-ES_tradnl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1" dirty="0" smtClean="0"/>
                        <a:t>Quimioterapia</a:t>
                      </a:r>
                      <a:endParaRPr lang="es-ES_tradn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dirty="0" smtClean="0">
                          <a:solidFill>
                            <a:srgbClr val="0070C0"/>
                          </a:solidFill>
                        </a:rPr>
                        <a:t>9</a:t>
                      </a:r>
                      <a:endParaRPr lang="es-ES_tradnl" sz="2400" b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-</a:t>
                      </a:r>
                      <a:endParaRPr lang="es-ES_tradnl" sz="24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9</a:t>
                      </a:r>
                      <a:endParaRPr lang="es-ES_tradnl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1" dirty="0" err="1" smtClean="0"/>
                        <a:t>Antiangiogénicos</a:t>
                      </a:r>
                      <a:endParaRPr lang="es-ES_tradn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dirty="0" smtClean="0">
                          <a:solidFill>
                            <a:srgbClr val="0070C0"/>
                          </a:solidFill>
                        </a:rPr>
                        <a:t>2</a:t>
                      </a:r>
                      <a:endParaRPr lang="es-ES_tradnl" sz="2400" b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s-ES_tradnl" sz="24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3</a:t>
                      </a:r>
                      <a:endParaRPr lang="es-ES_tradnl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1" dirty="0" err="1" smtClean="0"/>
                        <a:t>ITKs</a:t>
                      </a:r>
                      <a:r>
                        <a:rPr lang="es-ES_tradnl" sz="2400" b="1" dirty="0" smtClean="0"/>
                        <a:t> EGFR 1ª y 2ª G</a:t>
                      </a:r>
                      <a:endParaRPr lang="es-ES_tradn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es-ES_tradnl" sz="2400" b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s-ES_tradnl" sz="24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4</a:t>
                      </a:r>
                      <a:endParaRPr lang="es-ES_tradnl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1" dirty="0" err="1" smtClean="0"/>
                        <a:t>ITKs</a:t>
                      </a:r>
                      <a:r>
                        <a:rPr lang="es-ES_tradnl" sz="2400" b="1" baseline="0" dirty="0" smtClean="0"/>
                        <a:t> EGFR 3ª G</a:t>
                      </a:r>
                      <a:endParaRPr lang="es-ES_tradn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dirty="0" smtClean="0">
                          <a:solidFill>
                            <a:srgbClr val="0070C0"/>
                          </a:solidFill>
                        </a:rPr>
                        <a:t>1</a:t>
                      </a:r>
                      <a:endParaRPr lang="es-ES_tradnl" sz="2400" b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-</a:t>
                      </a:r>
                      <a:endParaRPr lang="es-ES_tradnl" sz="24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1</a:t>
                      </a:r>
                      <a:endParaRPr lang="es-ES_tradnl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1" dirty="0" err="1" smtClean="0"/>
                        <a:t>ITKs</a:t>
                      </a:r>
                      <a:r>
                        <a:rPr lang="es-ES_tradnl" sz="2400" b="1" dirty="0" smtClean="0"/>
                        <a:t>  ALK</a:t>
                      </a:r>
                      <a:endParaRPr lang="es-ES_tradn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es-ES_tradnl" sz="2400" b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es-ES_tradnl" sz="24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6</a:t>
                      </a:r>
                      <a:endParaRPr lang="es-ES_tradnl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1" dirty="0" smtClean="0"/>
                        <a:t>Inmunoterapias  PD-1</a:t>
                      </a:r>
                      <a:endParaRPr lang="es-ES_tradn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es-ES_tradnl" sz="2400" b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es-ES_tradnl" sz="24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6</a:t>
                      </a:r>
                      <a:endParaRPr lang="es-ES_tradnl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1" dirty="0" smtClean="0"/>
                        <a:t>Inmunoterapias CTLA-4</a:t>
                      </a:r>
                      <a:endParaRPr lang="es-ES_tradn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dirty="0" smtClean="0">
                          <a:solidFill>
                            <a:srgbClr val="0070C0"/>
                          </a:solidFill>
                        </a:rPr>
                        <a:t>0</a:t>
                      </a:r>
                      <a:endParaRPr lang="es-ES_tradnl" sz="2400" b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es-ES_tradnl" sz="24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2</a:t>
                      </a:r>
                      <a:endParaRPr lang="es-ES_tradnl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1" dirty="0" smtClean="0"/>
                        <a:t>Ac Anti EGFR</a:t>
                      </a:r>
                      <a:endParaRPr lang="es-ES_tradn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dirty="0" smtClean="0">
                          <a:solidFill>
                            <a:srgbClr val="0070C0"/>
                          </a:solidFill>
                        </a:rPr>
                        <a:t>2</a:t>
                      </a:r>
                      <a:endParaRPr lang="es-ES_tradnl" sz="2400" b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-</a:t>
                      </a:r>
                      <a:endParaRPr lang="es-ES_tradnl" sz="24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2</a:t>
                      </a:r>
                      <a:endParaRPr lang="es-ES_tradnl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1" dirty="0" smtClean="0"/>
                        <a:t>OTROS </a:t>
                      </a:r>
                      <a:r>
                        <a:rPr lang="es-ES_tradnl" sz="2400" b="1" dirty="0" err="1" smtClean="0"/>
                        <a:t>ITKs</a:t>
                      </a:r>
                      <a:endParaRPr lang="es-ES_tradn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dirty="0" smtClean="0">
                          <a:solidFill>
                            <a:srgbClr val="0070C0"/>
                          </a:solidFill>
                        </a:rPr>
                        <a:t>1</a:t>
                      </a:r>
                      <a:endParaRPr lang="es-ES_tradnl" sz="2400" b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¿?</a:t>
                      </a:r>
                      <a:endParaRPr lang="es-ES_tradnl" sz="24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/>
                        <a:t>1</a:t>
                      </a:r>
                      <a:endParaRPr lang="es-ES_tradnl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1" dirty="0" smtClean="0"/>
                        <a:t>TOTAL</a:t>
                      </a:r>
                      <a:endParaRPr lang="es-ES_tradn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2400" b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10</a:t>
                      </a:r>
                      <a:endParaRPr lang="es-ES_tradnl" sz="24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9743607" y="6252429"/>
            <a:ext cx="64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C00000"/>
                </a:solidFill>
              </a:rPr>
              <a:t>34</a:t>
            </a:r>
            <a:endParaRPr lang="es-ES_tradnl" sz="2400" b="1" dirty="0">
              <a:solidFill>
                <a:srgbClr val="C00000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6700603" y="2113613"/>
            <a:ext cx="4137285" cy="4600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CuadroTexto 14"/>
          <p:cNvSpPr txBox="1"/>
          <p:nvPr/>
        </p:nvSpPr>
        <p:spPr>
          <a:xfrm>
            <a:off x="5096656" y="6252429"/>
            <a:ext cx="854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solidFill>
                  <a:srgbClr val="0070C0"/>
                </a:solidFill>
              </a:rPr>
              <a:t>24</a:t>
            </a:r>
            <a:endParaRPr lang="es-ES_tradnl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383" y="157163"/>
            <a:ext cx="9177233" cy="670083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399761" y="5558589"/>
            <a:ext cx="9392478" cy="745958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ángulo 3"/>
          <p:cNvSpPr/>
          <p:nvPr/>
        </p:nvSpPr>
        <p:spPr>
          <a:xfrm>
            <a:off x="0" y="0"/>
            <a:ext cx="12192000" cy="118586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238"/>
            <a:ext cx="1771650" cy="120385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771650" y="54445"/>
            <a:ext cx="94269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smtClean="0">
                <a:solidFill>
                  <a:schemeClr val="bg1"/>
                </a:solidFill>
              </a:rPr>
              <a:t>TODAS LAS INMUNOTERAPIAS MOSTRARON SER MEJORES QUE QUIMIOTERAPIA EN 2ª LÍNEA</a:t>
            </a:r>
            <a:endParaRPr lang="es-E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9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721" y="4399575"/>
            <a:ext cx="4108963" cy="22859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826" y="1967044"/>
            <a:ext cx="4046860" cy="228376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98" y="1967044"/>
            <a:ext cx="3257173" cy="228376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98" y="4371568"/>
            <a:ext cx="3257173" cy="23422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8065" y="1967044"/>
            <a:ext cx="3272261" cy="228376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8066" y="4399574"/>
            <a:ext cx="3272260" cy="2376811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16263" y="1135289"/>
            <a:ext cx="2983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 smtClean="0">
                <a:solidFill>
                  <a:srgbClr val="00B050"/>
                </a:solidFill>
              </a:rPr>
              <a:t>Checkmate</a:t>
            </a:r>
            <a:r>
              <a:rPr lang="es-ES_tradnl" sz="2400" b="1" dirty="0" smtClean="0">
                <a:solidFill>
                  <a:srgbClr val="00B050"/>
                </a:solidFill>
              </a:rPr>
              <a:t> 057</a:t>
            </a:r>
          </a:p>
          <a:p>
            <a:pPr algn="ctr"/>
            <a:r>
              <a:rPr lang="es-ES_tradnl" sz="2400" b="1" dirty="0" err="1" smtClean="0">
                <a:solidFill>
                  <a:srgbClr val="00B050"/>
                </a:solidFill>
              </a:rPr>
              <a:t>Nivolumab</a:t>
            </a:r>
            <a:endParaRPr lang="es-ES_tradnl" sz="2400" b="1" dirty="0">
              <a:solidFill>
                <a:srgbClr val="00B05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372674" y="1160955"/>
            <a:ext cx="2983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Keynote</a:t>
            </a:r>
            <a:r>
              <a:rPr lang="es-ES_tradnl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010</a:t>
            </a:r>
          </a:p>
          <a:p>
            <a:pPr algn="ctr"/>
            <a:r>
              <a:rPr lang="es-ES_tradnl" sz="2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Pembrolizumab</a:t>
            </a:r>
            <a:endParaRPr lang="es-ES_tradnl" sz="2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808907" y="1135289"/>
            <a:ext cx="2983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solidFill>
                  <a:srgbClr val="FF0000"/>
                </a:solidFill>
              </a:rPr>
              <a:t>OAK</a:t>
            </a:r>
          </a:p>
          <a:p>
            <a:pPr algn="ctr"/>
            <a:r>
              <a:rPr lang="es-ES_tradnl" sz="2400" b="1" dirty="0" err="1" smtClean="0">
                <a:solidFill>
                  <a:srgbClr val="FF0000"/>
                </a:solidFill>
              </a:rPr>
              <a:t>Atezolizumab</a:t>
            </a:r>
            <a:endParaRPr lang="es-ES_tradnl" sz="2400" b="1" dirty="0">
              <a:solidFill>
                <a:srgbClr val="FF0000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0" y="0"/>
            <a:ext cx="12192000" cy="118586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7238"/>
            <a:ext cx="1771650" cy="1203859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2068341" y="108645"/>
            <a:ext cx="94269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SOBREVIDA DE LOS PACIENTES SEGÚN LA EXPRESIÓN DE PD-L1</a:t>
            </a:r>
            <a:endParaRPr lang="es-E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5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130" y="2514601"/>
            <a:ext cx="7805737" cy="344487"/>
          </a:xfrm>
        </p:spPr>
        <p:txBody>
          <a:bodyPr/>
          <a:lstStyle/>
          <a:p>
            <a:r>
              <a:rPr lang="en-US" sz="700" b="1" dirty="0">
                <a:latin typeface="Arial" charset="0"/>
                <a:ea typeface="+mn-ea"/>
                <a:cs typeface="+mn-cs"/>
              </a:rPr>
              <a:t>Slide 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8"/>
            <a:ext cx="12176804" cy="684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8360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606" y="2225103"/>
            <a:ext cx="6658246" cy="3759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0"/>
            <a:ext cx="12192000" cy="118586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238"/>
            <a:ext cx="1771650" cy="120385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068341" y="108645"/>
            <a:ext cx="94269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Primera Línea en Cáncer de Pulmón con </a:t>
            </a:r>
          </a:p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PD-L1 Tumoral &gt; 50%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86453" y="2225103"/>
            <a:ext cx="421059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800" dirty="0" smtClean="0">
                <a:solidFill>
                  <a:srgbClr val="FFC000"/>
                </a:solidFill>
              </a:rPr>
              <a:t>La Inmunoterapia Mostró ser Superior </a:t>
            </a:r>
            <a:r>
              <a:rPr lang="es-ES_tradnl" sz="2800" dirty="0" smtClean="0"/>
              <a:t>que la Quimioterapia Estándar en pacientes en los que su tumor hay expresión de más del </a:t>
            </a:r>
          </a:p>
          <a:p>
            <a:pPr algn="just"/>
            <a:r>
              <a:rPr lang="es-ES_tradnl" sz="2800" dirty="0" smtClean="0">
                <a:solidFill>
                  <a:srgbClr val="FF0000"/>
                </a:solidFill>
              </a:rPr>
              <a:t>50% de PD-L1 </a:t>
            </a:r>
            <a:endParaRPr lang="es-ES_tradnl" sz="2800" dirty="0">
              <a:solidFill>
                <a:srgbClr val="FF000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588" y="2225102"/>
            <a:ext cx="6688281" cy="375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9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174" y="127654"/>
            <a:ext cx="8640720" cy="647634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793999" y="5012266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DCB</a:t>
            </a:r>
            <a:r>
              <a:rPr lang="es-ES_tradnl" dirty="0" smtClean="0"/>
              <a:t>: Durable </a:t>
            </a:r>
            <a:r>
              <a:rPr lang="es-ES_tradnl" dirty="0" err="1" smtClean="0"/>
              <a:t>Clinical</a:t>
            </a:r>
            <a:r>
              <a:rPr lang="es-ES_tradnl" dirty="0" smtClean="0"/>
              <a:t> </a:t>
            </a:r>
            <a:r>
              <a:rPr lang="es-ES_tradnl" dirty="0" err="1" smtClean="0"/>
              <a:t>Benefit</a:t>
            </a:r>
            <a:endParaRPr lang="es-ES_tradnl" dirty="0" smtClean="0"/>
          </a:p>
          <a:p>
            <a:r>
              <a:rPr lang="es-ES_tradnl" b="1" dirty="0" smtClean="0"/>
              <a:t>NDB</a:t>
            </a:r>
            <a:r>
              <a:rPr lang="es-ES_tradnl" dirty="0" smtClean="0"/>
              <a:t>: Non Durable </a:t>
            </a:r>
            <a:r>
              <a:rPr lang="es-ES_tradnl" dirty="0" err="1" smtClean="0"/>
              <a:t>Benefit</a:t>
            </a:r>
            <a:endParaRPr lang="es-ES_tradnl" dirty="0"/>
          </a:p>
        </p:txBody>
      </p:sp>
      <p:sp>
        <p:nvSpPr>
          <p:cNvPr id="8" name="Rectángulo 7"/>
          <p:cNvSpPr/>
          <p:nvPr/>
        </p:nvSpPr>
        <p:spPr>
          <a:xfrm>
            <a:off x="8746176" y="3590443"/>
            <a:ext cx="570016" cy="4750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ángulo 8"/>
          <p:cNvSpPr/>
          <p:nvPr/>
        </p:nvSpPr>
        <p:spPr>
          <a:xfrm>
            <a:off x="7683335" y="5771408"/>
            <a:ext cx="2695699" cy="7600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138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130" y="2514601"/>
            <a:ext cx="7805737" cy="344487"/>
          </a:xfrm>
        </p:spPr>
        <p:txBody>
          <a:bodyPr/>
          <a:lstStyle/>
          <a:p>
            <a:r>
              <a:rPr lang="en-US" sz="700" b="1" dirty="0">
                <a:latin typeface="Arial" charset="0"/>
                <a:ea typeface="+mn-ea"/>
                <a:cs typeface="+mn-cs"/>
              </a:rPr>
              <a:t>CheckMate-026: TMB Analysis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8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8526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130" y="2514601"/>
            <a:ext cx="7805737" cy="344487"/>
          </a:xfrm>
        </p:spPr>
        <p:txBody>
          <a:bodyPr/>
          <a:lstStyle/>
          <a:p>
            <a:r>
              <a:rPr lang="en-US" sz="700" b="1" dirty="0">
                <a:latin typeface="Arial" charset="0"/>
                <a:ea typeface="+mn-ea"/>
                <a:cs typeface="+mn-cs"/>
              </a:rPr>
              <a:t>Slide 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8"/>
            <a:ext cx="12176804" cy="684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6432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15545" y="1678065"/>
            <a:ext cx="5503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 smtClean="0"/>
              <a:t>El PRINCIPAL AVANCE…..</a:t>
            </a:r>
            <a:endParaRPr lang="es-ES_tradnl" sz="3600" dirty="0">
              <a:solidFill>
                <a:srgbClr val="FFC0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815545" y="3199363"/>
            <a:ext cx="64941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3600" b="1" dirty="0">
                <a:solidFill>
                  <a:srgbClr val="FFC000"/>
                </a:solidFill>
              </a:rPr>
              <a:t>PERSONALIZAR LA ENFERMEDAD</a:t>
            </a:r>
            <a:endParaRPr lang="es-ES_tradnl" sz="3600" b="1" dirty="0"/>
          </a:p>
        </p:txBody>
      </p:sp>
    </p:spTree>
    <p:extLst>
      <p:ext uri="{BB962C8B-B14F-4D97-AF65-F5344CB8AC3E}">
        <p14:creationId xmlns:p14="http://schemas.microsoft.com/office/powerpoint/2010/main" val="56480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65760" y="4885509"/>
            <a:ext cx="4428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smtClean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El Futuro de IO</a:t>
            </a:r>
            <a:endParaRPr lang="es-ES_tradnl" sz="3200" b="1" dirty="0">
              <a:solidFill>
                <a:schemeClr val="bg1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83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130" y="2514601"/>
            <a:ext cx="7805737" cy="344487"/>
          </a:xfrm>
        </p:spPr>
        <p:txBody>
          <a:bodyPr/>
          <a:lstStyle/>
          <a:p>
            <a:r>
              <a:rPr lang="en-US" sz="700" b="1" dirty="0">
                <a:latin typeface="Arial" charset="0"/>
                <a:ea typeface="+mn-ea"/>
                <a:cs typeface="+mn-cs"/>
              </a:rPr>
              <a:t>Slide 89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916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62" y="2436939"/>
            <a:ext cx="3156044" cy="373900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739" y="2436939"/>
            <a:ext cx="2627648" cy="36981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284" y="2436939"/>
            <a:ext cx="3218171" cy="369817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0"/>
            <a:ext cx="12192000" cy="94438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CuadroTexto 5"/>
          <p:cNvSpPr txBox="1"/>
          <p:nvPr/>
        </p:nvSpPr>
        <p:spPr>
          <a:xfrm>
            <a:off x="2355954" y="179802"/>
            <a:ext cx="7480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solidFill>
                  <a:schemeClr val="bg1"/>
                </a:solidFill>
              </a:rPr>
              <a:t>LOS CAZADORES DE MICROBIOS</a:t>
            </a:r>
            <a:endParaRPr lang="es-ES_tradn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257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130" y="2514601"/>
            <a:ext cx="7805737" cy="344487"/>
          </a:xfrm>
        </p:spPr>
        <p:txBody>
          <a:bodyPr/>
          <a:lstStyle/>
          <a:p>
            <a:r>
              <a:rPr lang="en-US" sz="700" b="1" dirty="0">
                <a:latin typeface="Arial" charset="0"/>
                <a:ea typeface="+mn-ea"/>
                <a:cs typeface="+mn-cs"/>
              </a:rPr>
              <a:t>Slide 90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8438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130" y="2514601"/>
            <a:ext cx="7805737" cy="344487"/>
          </a:xfrm>
        </p:spPr>
        <p:txBody>
          <a:bodyPr/>
          <a:lstStyle/>
          <a:p>
            <a:r>
              <a:rPr lang="en-US" sz="700" b="1" dirty="0">
                <a:latin typeface="Arial" charset="0"/>
                <a:ea typeface="+mn-ea"/>
                <a:cs typeface="+mn-cs"/>
              </a:rPr>
              <a:t>Combination blockade of the CTLA-4 and PD-1 pathways promotes rejection of B16 melanoma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2835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099" y="1500373"/>
            <a:ext cx="8969739" cy="497842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0"/>
            <a:ext cx="12192000" cy="118586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238"/>
            <a:ext cx="1771650" cy="120385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068341" y="108645"/>
            <a:ext cx="94269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Inhibición de CTLA-4 y PD-1 con la Combinación de </a:t>
            </a:r>
          </a:p>
          <a:p>
            <a:pPr algn="ctr"/>
            <a:r>
              <a:rPr lang="es-ES" sz="3200" b="1" dirty="0" err="1" smtClean="0">
                <a:solidFill>
                  <a:schemeClr val="bg1"/>
                </a:solidFill>
              </a:rPr>
              <a:t>Ipilimumab</a:t>
            </a:r>
            <a:r>
              <a:rPr lang="es-ES" sz="3200" b="1" dirty="0" smtClean="0">
                <a:solidFill>
                  <a:schemeClr val="bg1"/>
                </a:solidFill>
              </a:rPr>
              <a:t> y </a:t>
            </a:r>
            <a:r>
              <a:rPr lang="es-ES" sz="3200" b="1" dirty="0" err="1" smtClean="0">
                <a:solidFill>
                  <a:schemeClr val="bg1"/>
                </a:solidFill>
              </a:rPr>
              <a:t>Nivolumab</a:t>
            </a:r>
            <a:r>
              <a:rPr lang="es-ES" sz="3200" b="1" dirty="0" smtClean="0">
                <a:solidFill>
                  <a:schemeClr val="bg1"/>
                </a:solidFill>
              </a:rPr>
              <a:t> en Melanoma</a:t>
            </a:r>
            <a:endParaRPr lang="es-E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28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838708"/>
            <a:ext cx="115062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52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solidFill>
                  <a:srgbClr val="FFC000"/>
                </a:solidFill>
              </a:rPr>
              <a:t>Otros avances</a:t>
            </a:r>
            <a:endParaRPr lang="es-ES_tradnl" b="1" dirty="0">
              <a:solidFill>
                <a:srgbClr val="FFC0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83" y="2608580"/>
            <a:ext cx="5551357" cy="24102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233" y="1604407"/>
            <a:ext cx="3414426" cy="341442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04538" y="5261548"/>
            <a:ext cx="4751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Secuenciación de Nueva Generación</a:t>
            </a:r>
          </a:p>
          <a:p>
            <a:pPr algn="ctr"/>
            <a:endParaRPr lang="es-ES_tradnl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6736413" y="5261548"/>
            <a:ext cx="4751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Biopsia Líquida</a:t>
            </a:r>
            <a:endParaRPr lang="es-ES_tradnl" b="1" dirty="0"/>
          </a:p>
        </p:txBody>
      </p:sp>
    </p:spTree>
    <p:extLst>
      <p:ext uri="{BB962C8B-B14F-4D97-AF65-F5344CB8AC3E}">
        <p14:creationId xmlns:p14="http://schemas.microsoft.com/office/powerpoint/2010/main" val="7095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0"/>
            <a:ext cx="9975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9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3799"/>
            <a:ext cx="12192000" cy="21336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23838" y="2900362"/>
            <a:ext cx="5872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smtClean="0">
                <a:latin typeface="Apple Chancery" charset="0"/>
                <a:ea typeface="Apple Chancery" charset="0"/>
                <a:cs typeface="Apple Chancery" charset="0"/>
              </a:rPr>
              <a:t>drjorgealatorre@yahoo.com.mx</a:t>
            </a:r>
            <a:endParaRPr lang="es-ES_tradnl" sz="3200" b="1" dirty="0">
              <a:latin typeface="Apple Chancery" charset="0"/>
              <a:ea typeface="Apple Chancery" charset="0"/>
              <a:cs typeface="Apple Chancery" charset="0"/>
            </a:endParaRPr>
          </a:p>
        </p:txBody>
      </p:sp>
      <p:pic>
        <p:nvPicPr>
          <p:cNvPr id="4" name="Imagen 3" descr="in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97818" cy="155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3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63" y="3617736"/>
            <a:ext cx="3708494" cy="191438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215640"/>
            <a:ext cx="3774657" cy="278346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898" y="299544"/>
            <a:ext cx="5284773" cy="194073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9520" y="3480576"/>
            <a:ext cx="4084088" cy="29227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8057" y="227199"/>
            <a:ext cx="4344962" cy="208196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2115" y="3551188"/>
            <a:ext cx="4278898" cy="233754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158" y="3284520"/>
            <a:ext cx="3800386" cy="243863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2879" y="299544"/>
            <a:ext cx="4892041" cy="188155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987" y="3371352"/>
            <a:ext cx="3782727" cy="235180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645" y="3315515"/>
            <a:ext cx="3719070" cy="240764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2842" y="3617736"/>
            <a:ext cx="3772114" cy="188094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5136" y="3315515"/>
            <a:ext cx="3951183" cy="209151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5136" y="3284520"/>
            <a:ext cx="3951183" cy="205431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5436" y="3315515"/>
            <a:ext cx="3869519" cy="2297528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240635" y="6245493"/>
            <a:ext cx="408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FFC000"/>
                </a:solidFill>
              </a:rPr>
              <a:t>TERAPIAS BLANCO</a:t>
            </a:r>
            <a:endParaRPr lang="es-ES_tradnl" b="1" dirty="0">
              <a:solidFill>
                <a:srgbClr val="FFC00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4396739" y="2431572"/>
            <a:ext cx="408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FFC000"/>
                </a:solidFill>
              </a:rPr>
              <a:t>TAMIZAJE</a:t>
            </a:r>
            <a:endParaRPr lang="es-ES_tradnl" b="1" dirty="0">
              <a:solidFill>
                <a:srgbClr val="FFC000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7686693" y="6472307"/>
            <a:ext cx="408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FFC000"/>
                </a:solidFill>
              </a:rPr>
              <a:t>INMUNOTERAPIAS</a:t>
            </a:r>
            <a:endParaRPr lang="es-ES_tradnl" b="1" dirty="0">
              <a:solidFill>
                <a:srgbClr val="FFC000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533400" y="764659"/>
            <a:ext cx="2465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/>
              <a:t>2009-2017</a:t>
            </a:r>
            <a:endParaRPr lang="es-ES_tradnl" sz="2800" b="1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250" y="46955"/>
            <a:ext cx="3712728" cy="67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1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97" y="2204336"/>
            <a:ext cx="3973512" cy="397351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121" y="2338388"/>
            <a:ext cx="6950879" cy="397351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0"/>
            <a:ext cx="12192000" cy="118586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7238"/>
            <a:ext cx="1771650" cy="120385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693646" y="309080"/>
            <a:ext cx="8857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smtClean="0">
                <a:solidFill>
                  <a:schemeClr val="bg2"/>
                </a:solidFill>
              </a:rPr>
              <a:t>El Cáncer de Pulmón NO es SOLO UNA Enfermedad</a:t>
            </a:r>
            <a:endParaRPr lang="es-ES_tradnl" sz="3200" b="1" dirty="0">
              <a:solidFill>
                <a:schemeClr val="bg2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546" y="2352767"/>
            <a:ext cx="4902200" cy="367665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7437" y="3347662"/>
            <a:ext cx="6914563" cy="228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7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98" y="2930110"/>
            <a:ext cx="4926220" cy="367740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98" y="2929352"/>
            <a:ext cx="5073938" cy="367816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4679" y="3108087"/>
            <a:ext cx="5558713" cy="3499431"/>
          </a:xfrm>
          <a:prstGeom prst="rect">
            <a:avLst/>
          </a:prstGeom>
        </p:spPr>
      </p:pic>
      <p:sp>
        <p:nvSpPr>
          <p:cNvPr id="5" name="Anillo 4"/>
          <p:cNvSpPr/>
          <p:nvPr/>
        </p:nvSpPr>
        <p:spPr>
          <a:xfrm>
            <a:off x="5787942" y="2768996"/>
            <a:ext cx="6052185" cy="3838522"/>
          </a:xfrm>
          <a:prstGeom prst="donut">
            <a:avLst>
              <a:gd name="adj" fmla="val 4302"/>
            </a:avLst>
          </a:prstGeom>
          <a:noFill/>
          <a:ln w="92075" cmpd="dbl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0"/>
            <a:ext cx="12192000" cy="118586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7238"/>
            <a:ext cx="1771650" cy="120385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693646" y="309080"/>
            <a:ext cx="8857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smtClean="0">
                <a:solidFill>
                  <a:schemeClr val="bg2"/>
                </a:solidFill>
              </a:rPr>
              <a:t>El Cáncer de Pulmón NO es SOLO UNA Enfermedad</a:t>
            </a:r>
            <a:endParaRPr lang="es-ES_tradnl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31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85838" y="3071813"/>
            <a:ext cx="9858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dirty="0" smtClean="0"/>
              <a:t>¿Y </a:t>
            </a:r>
            <a:r>
              <a:rPr lang="es-ES_tradnl" sz="4000" dirty="0" smtClean="0"/>
              <a:t>ESE CONOCIMIENTO DE </a:t>
            </a:r>
            <a:r>
              <a:rPr lang="es-ES_tradnl" sz="4000" dirty="0" smtClean="0">
                <a:solidFill>
                  <a:srgbClr val="FFC000"/>
                </a:solidFill>
              </a:rPr>
              <a:t>QUE HA SERVIDO?</a:t>
            </a:r>
            <a:endParaRPr lang="es-ES_tradnl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6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885825" y="6488668"/>
            <a:ext cx="4671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GB" dirty="0">
                <a:ea typeface="ＭＳ Ｐゴシック" charset="-128"/>
                <a:cs typeface="ＭＳ Ｐゴシック" charset="-128"/>
              </a:rPr>
              <a:t>Schiller JH, et al. N </a:t>
            </a:r>
            <a:r>
              <a:rPr lang="en-GB" dirty="0" err="1">
                <a:ea typeface="ＭＳ Ｐゴシック" charset="-128"/>
                <a:cs typeface="ＭＳ Ｐゴシック" charset="-128"/>
              </a:rPr>
              <a:t>Engl</a:t>
            </a:r>
            <a:r>
              <a:rPr lang="en-GB" dirty="0">
                <a:ea typeface="ＭＳ Ｐゴシック" charset="-128"/>
                <a:cs typeface="ＭＳ Ｐゴシック" charset="-128"/>
              </a:rPr>
              <a:t> J Med 2002;346:92–98;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" y="1550450"/>
            <a:ext cx="5929313" cy="355758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0"/>
            <a:ext cx="12192000" cy="118586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238"/>
            <a:ext cx="1771650" cy="120385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936408" y="109024"/>
            <a:ext cx="8857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3200" b="1" kern="0" dirty="0" smtClean="0">
                <a:solidFill>
                  <a:schemeClr val="bg1"/>
                </a:solidFill>
                <a:ea typeface="ＭＳ Ｐゴシック" pitchFamily="-65" charset="-128"/>
              </a:rPr>
              <a:t>ANTES: Evolución </a:t>
            </a:r>
            <a:r>
              <a:rPr lang="es-ES_tradnl" sz="3200" b="1" kern="0" dirty="0">
                <a:solidFill>
                  <a:schemeClr val="bg1"/>
                </a:solidFill>
                <a:ea typeface="ＭＳ Ｐゴシック" pitchFamily="-65" charset="-128"/>
              </a:rPr>
              <a:t>en </a:t>
            </a:r>
            <a:r>
              <a:rPr lang="es-ES_tradnl" sz="3200" b="1" kern="0" dirty="0" smtClean="0">
                <a:solidFill>
                  <a:schemeClr val="bg1"/>
                </a:solidFill>
                <a:ea typeface="ＭＳ Ｐゴシック" pitchFamily="-65" charset="-128"/>
              </a:rPr>
              <a:t>el Tratamiento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3200" b="1" kern="0" dirty="0" smtClean="0">
                <a:solidFill>
                  <a:schemeClr val="bg1"/>
                </a:solidFill>
                <a:ea typeface="ＭＳ Ｐゴシック" pitchFamily="-65" charset="-128"/>
              </a:rPr>
              <a:t>QUIMIOTERAPIA</a:t>
            </a:r>
            <a:endParaRPr lang="es-ES_tradnl" sz="3200" b="1" kern="0" dirty="0">
              <a:solidFill>
                <a:schemeClr val="bg1"/>
              </a:solidFill>
              <a:ea typeface="ＭＳ Ｐゴシック" pitchFamily="-65" charset="-128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52449" y="5153290"/>
            <a:ext cx="51577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>
                <a:solidFill>
                  <a:srgbClr val="FFC000"/>
                </a:solidFill>
              </a:rPr>
              <a:t>SOBREVIDA GLOBAL</a:t>
            </a:r>
            <a:r>
              <a:rPr lang="es-ES_tradnl" sz="2800" dirty="0" smtClean="0"/>
              <a:t>: 9 MESES</a:t>
            </a:r>
          </a:p>
          <a:p>
            <a:r>
              <a:rPr lang="es-ES_tradnl" sz="2800" dirty="0" smtClean="0">
                <a:solidFill>
                  <a:srgbClr val="FFC000"/>
                </a:solidFill>
              </a:rPr>
              <a:t>SOBREVIDA A 1 AÑO</a:t>
            </a:r>
            <a:r>
              <a:rPr lang="es-ES_tradnl" sz="2800" dirty="0" smtClean="0"/>
              <a:t>: 32%</a:t>
            </a:r>
          </a:p>
          <a:p>
            <a:r>
              <a:rPr lang="es-ES_tradnl" sz="2800" dirty="0" smtClean="0">
                <a:solidFill>
                  <a:srgbClr val="FFC000"/>
                </a:solidFill>
              </a:rPr>
              <a:t>RESPUESTA: </a:t>
            </a:r>
            <a:r>
              <a:rPr lang="es-ES_tradnl" sz="2800" dirty="0" smtClean="0"/>
              <a:t>19-25%</a:t>
            </a:r>
            <a:endParaRPr lang="es-ES_tradnl" sz="28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280" y="1550451"/>
            <a:ext cx="5379720" cy="3616242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6502015" y="5184103"/>
            <a:ext cx="56899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>
                <a:solidFill>
                  <a:srgbClr val="FFC000"/>
                </a:solidFill>
              </a:rPr>
              <a:t>SOBREVIDA </a:t>
            </a:r>
            <a:r>
              <a:rPr lang="es-ES_tradnl" sz="2800" smtClean="0">
                <a:solidFill>
                  <a:srgbClr val="FFC000"/>
                </a:solidFill>
              </a:rPr>
              <a:t>GLOBAL BPC</a:t>
            </a:r>
            <a:r>
              <a:rPr lang="es-ES_tradnl" sz="2800" smtClean="0"/>
              <a:t>: </a:t>
            </a:r>
            <a:r>
              <a:rPr lang="es-ES_tradnl" sz="2800" dirty="0" smtClean="0"/>
              <a:t>12.3 MESES</a:t>
            </a:r>
          </a:p>
          <a:p>
            <a:r>
              <a:rPr lang="es-ES_tradnl" sz="2800" dirty="0" smtClean="0">
                <a:solidFill>
                  <a:srgbClr val="FFC000"/>
                </a:solidFill>
              </a:rPr>
              <a:t>SOBREVIDA A 1 AÑO</a:t>
            </a:r>
            <a:r>
              <a:rPr lang="es-ES_tradnl" sz="2800" dirty="0" smtClean="0"/>
              <a:t>:51%</a:t>
            </a:r>
          </a:p>
          <a:p>
            <a:r>
              <a:rPr lang="es-ES_tradnl" sz="2800" dirty="0" smtClean="0">
                <a:solidFill>
                  <a:srgbClr val="FFC000"/>
                </a:solidFill>
              </a:rPr>
              <a:t>RESPUESTA: </a:t>
            </a:r>
            <a:r>
              <a:rPr lang="es-ES_tradnl" sz="2800" dirty="0" smtClean="0"/>
              <a:t>19-25%</a:t>
            </a:r>
            <a:endParaRPr lang="es-ES_tradnl" sz="28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164040" y="6538285"/>
            <a:ext cx="454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u="none" dirty="0" err="1" smtClean="0"/>
              <a:t>Sandler</a:t>
            </a:r>
            <a:r>
              <a:rPr lang="es-ES_tradnl" sz="1600" u="none" dirty="0" smtClean="0"/>
              <a:t> y cols. N </a:t>
            </a:r>
            <a:r>
              <a:rPr lang="es-ES_tradnl" sz="1600" u="none" dirty="0" err="1" smtClean="0"/>
              <a:t>Engl</a:t>
            </a:r>
            <a:r>
              <a:rPr lang="es-ES_tradnl" sz="1600" u="none" dirty="0" smtClean="0"/>
              <a:t> J </a:t>
            </a:r>
            <a:r>
              <a:rPr lang="es-ES_tradnl" sz="1600" u="none" dirty="0" err="1" smtClean="0"/>
              <a:t>Med</a:t>
            </a:r>
            <a:r>
              <a:rPr lang="es-ES_tradnl" sz="1600" u="none" dirty="0" smtClean="0"/>
              <a:t> 2006;355:2542-50.</a:t>
            </a:r>
            <a:endParaRPr lang="es-ES_tradnl" sz="1600" u="none" dirty="0"/>
          </a:p>
        </p:txBody>
      </p:sp>
    </p:spTree>
    <p:extLst>
      <p:ext uri="{BB962C8B-B14F-4D97-AF65-F5344CB8AC3E}">
        <p14:creationId xmlns:p14="http://schemas.microsoft.com/office/powerpoint/2010/main" val="120337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9698</TotalTime>
  <Words>795</Words>
  <Application>Microsoft Macintosh PowerPoint</Application>
  <PresentationFormat>Panorámica</PresentationFormat>
  <Paragraphs>222</Paragraphs>
  <Slides>46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5" baseType="lpstr">
      <vt:lpstr>Apple Chancery</vt:lpstr>
      <vt:lpstr>Calibri</vt:lpstr>
      <vt:lpstr>Calibri Light</vt:lpstr>
      <vt:lpstr>Cooper Black</vt:lpstr>
      <vt:lpstr>ＭＳ Ｐゴシック</vt:lpstr>
      <vt:lpstr>Times New Roman</vt:lpstr>
      <vt:lpstr>Zapfino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AURA 3</vt:lpstr>
      <vt:lpstr>Inhibidores de ALK 1era Línea</vt:lpstr>
      <vt:lpstr>Presentación de PowerPoint</vt:lpstr>
      <vt:lpstr>Presentación de PowerPoint</vt:lpstr>
      <vt:lpstr>Presentación de PowerPoint</vt:lpstr>
      <vt:lpstr>Presentación de PowerPoint</vt:lpstr>
      <vt:lpstr>Slide 88</vt:lpstr>
      <vt:lpstr>Slide 89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Slide 6</vt:lpstr>
      <vt:lpstr>Presentación de PowerPoint</vt:lpstr>
      <vt:lpstr>Presentación de PowerPoint</vt:lpstr>
      <vt:lpstr>CheckMate-026: TMB Analysis</vt:lpstr>
      <vt:lpstr>Slide 9</vt:lpstr>
      <vt:lpstr>Presentación de PowerPoint</vt:lpstr>
      <vt:lpstr>Presentación de PowerPoint</vt:lpstr>
      <vt:lpstr>Slide 89</vt:lpstr>
      <vt:lpstr>Slide 90</vt:lpstr>
      <vt:lpstr>Combination blockade of the CTLA-4 and PD-1 pathways promotes rejection of B16 melanoma</vt:lpstr>
      <vt:lpstr>Presentación de PowerPoint</vt:lpstr>
      <vt:lpstr>Presentación de PowerPoint</vt:lpstr>
      <vt:lpstr>Otros avances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Jorge Arturo Alatorre Alexander</dc:creator>
  <cp:lastModifiedBy>Jorge Arturo Alatorre Alexander</cp:lastModifiedBy>
  <cp:revision>180</cp:revision>
  <dcterms:created xsi:type="dcterms:W3CDTF">2017-07-02T16:50:28Z</dcterms:created>
  <dcterms:modified xsi:type="dcterms:W3CDTF">2017-07-12T23:44:45Z</dcterms:modified>
</cp:coreProperties>
</file>