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42" r:id="rId2"/>
    <p:sldId id="425" r:id="rId3"/>
    <p:sldId id="489" r:id="rId4"/>
    <p:sldId id="558" r:id="rId5"/>
    <p:sldId id="461" r:id="rId6"/>
    <p:sldId id="460" r:id="rId7"/>
    <p:sldId id="435" r:id="rId8"/>
    <p:sldId id="463" r:id="rId9"/>
    <p:sldId id="464" r:id="rId10"/>
    <p:sldId id="523" r:id="rId11"/>
    <p:sldId id="524" r:id="rId12"/>
    <p:sldId id="512" r:id="rId13"/>
    <p:sldId id="545" r:id="rId14"/>
    <p:sldId id="517" r:id="rId15"/>
    <p:sldId id="514" r:id="rId16"/>
    <p:sldId id="516" r:id="rId17"/>
    <p:sldId id="536" r:id="rId18"/>
    <p:sldId id="518" r:id="rId19"/>
    <p:sldId id="543" r:id="rId20"/>
    <p:sldId id="546" r:id="rId21"/>
    <p:sldId id="548" r:id="rId22"/>
    <p:sldId id="559" r:id="rId23"/>
    <p:sldId id="510" r:id="rId2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2D62B"/>
    <a:srgbClr val="FC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78" autoAdjust="0"/>
    <p:restoredTop sz="96223" autoAdjust="0"/>
  </p:normalViewPr>
  <p:slideViewPr>
    <p:cSldViewPr snapToGrid="0" snapToObjects="1">
      <p:cViewPr varScale="1">
        <p:scale>
          <a:sx n="86" d="100"/>
          <a:sy n="86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00GBD%202013%20Mexico\0%20%20Articulos\Enfermedades\ERC\dkd%20mex%20us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00GBD%202013%20Mexico\0%20%20Articulos\Enfermedades\ERC\dkd%20mex%20us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flip="none" rotWithShape="1">
              <a:gsLst>
                <a:gs pos="0">
                  <a:srgbClr val="800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009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Hoja1!$A$2:$A$6</c:f>
              <c:strCache>
                <c:ptCount val="5"/>
                <c:pt idx="0">
                  <c:v>World population 1.1%</c:v>
                </c:pt>
                <c:pt idx="1">
                  <c:v>ESRD ~6%</c:v>
                </c:pt>
                <c:pt idx="2">
                  <c:v>HD 6 –7%</c:v>
                </c:pt>
                <c:pt idx="3">
                  <c:v>PD ~8%</c:v>
                </c:pt>
                <c:pt idx="4">
                  <c:v>TX 4%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88832"/>
        <c:axId val="140589392"/>
      </c:barChart>
      <c:catAx>
        <c:axId val="14058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140589392"/>
        <c:crosses val="autoZero"/>
        <c:auto val="1"/>
        <c:lblAlgn val="ctr"/>
        <c:lblOffset val="100"/>
        <c:noMultiLvlLbl val="0"/>
      </c:catAx>
      <c:valAx>
        <c:axId val="14058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58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2013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23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2013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JAPAN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2013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ROW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2013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50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593312"/>
        <c:axId val="140593872"/>
        <c:axId val="0"/>
      </c:bar3DChart>
      <c:catAx>
        <c:axId val="1405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es-MX"/>
          </a:p>
        </c:txPr>
        <c:crossAx val="140593872"/>
        <c:crosses val="autoZero"/>
        <c:auto val="1"/>
        <c:lblAlgn val="ctr"/>
        <c:lblOffset val="100"/>
        <c:noMultiLvlLbl val="0"/>
      </c:catAx>
      <c:valAx>
        <c:axId val="14059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593312"/>
        <c:crosses val="autoZero"/>
        <c:crossBetween val="between"/>
      </c:valAx>
    </c:plotArea>
    <c:legend>
      <c:legendPos val="r"/>
      <c:layout/>
      <c:overlay val="0"/>
      <c:spPr>
        <a:ln>
          <a:noFill/>
        </a:ln>
      </c:spPr>
      <c:txPr>
        <a:bodyPr/>
        <a:lstStyle/>
        <a:p>
          <a:pPr>
            <a:defRPr sz="2400" b="1" i="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Pacientes en </a:t>
            </a:r>
            <a:r>
              <a:rPr lang="es-ES" dirty="0" smtClean="0"/>
              <a:t>Diálisis</a:t>
            </a:r>
            <a:endParaRPr lang="es-ES" dirty="0"/>
          </a:p>
        </c:rich>
      </c:tx>
      <c:layout>
        <c:manualLayout>
          <c:xMode val="edge"/>
          <c:yMode val="edge"/>
          <c:x val="0.2077408136482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90091863517101"/>
          <c:y val="3.3750000000000002E-2"/>
          <c:w val="0.54124803149606304"/>
          <c:h val="0.7101774114173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Pacientes en Hemodiálisis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c:spPr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1994</c:v>
                </c:pt>
                <c:pt idx="1">
                  <c:v>2006</c:v>
                </c:pt>
                <c:pt idx="2">
                  <c:v>2016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13000</c:v>
                </c:pt>
                <c:pt idx="1">
                  <c:v>44000</c:v>
                </c:pt>
                <c:pt idx="2">
                  <c:v>96000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70288"/>
        <c:axId val="179070848"/>
      </c:barChart>
      <c:catAx>
        <c:axId val="17907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070848"/>
        <c:crosses val="autoZero"/>
        <c:auto val="1"/>
        <c:lblAlgn val="ctr"/>
        <c:lblOffset val="100"/>
        <c:noMultiLvlLbl val="0"/>
      </c:catAx>
      <c:valAx>
        <c:axId val="17907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07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Pacientes </a:t>
            </a:r>
            <a:r>
              <a:rPr lang="es-ES" dirty="0" smtClean="0"/>
              <a:t>PMH</a:t>
            </a:r>
            <a:endParaRPr lang="es-ES" dirty="0"/>
          </a:p>
        </c:rich>
      </c:tx>
      <c:layout>
        <c:manualLayout>
          <c:xMode val="edge"/>
          <c:yMode val="edge"/>
          <c:x val="0.2077408136482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90091863517101"/>
          <c:y val="3.3750000000000002E-2"/>
          <c:w val="0.54124803149606304"/>
          <c:h val="0.7101774114173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Pacientes en Hemodiálisis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c:spPr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1994</c:v>
                </c:pt>
                <c:pt idx="1">
                  <c:v>2006</c:v>
                </c:pt>
                <c:pt idx="2">
                  <c:v>2016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140</c:v>
                </c:pt>
                <c:pt idx="1">
                  <c:v>550</c:v>
                </c:pt>
                <c:pt idx="2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73088"/>
        <c:axId val="179073648"/>
      </c:barChart>
      <c:catAx>
        <c:axId val="1790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073648"/>
        <c:crosses val="autoZero"/>
        <c:auto val="1"/>
        <c:lblAlgn val="ctr"/>
        <c:lblOffset val="100"/>
        <c:noMultiLvlLbl val="0"/>
      </c:catAx>
      <c:valAx>
        <c:axId val="179073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073088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MEXICO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CKD!$K$2</c:f>
              <c:strCache>
                <c:ptCount val="1"/>
                <c:pt idx="0">
                  <c:v>AVD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CKD!$H$3:$H$8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CKD!$K$3:$K$8</c:f>
              <c:numCache>
                <c:formatCode>General</c:formatCode>
                <c:ptCount val="6"/>
                <c:pt idx="0">
                  <c:v>0.24880290814250799</c:v>
                </c:pt>
                <c:pt idx="1">
                  <c:v>0.219939716652649</c:v>
                </c:pt>
                <c:pt idx="2">
                  <c:v>0.166827592918524</c:v>
                </c:pt>
                <c:pt idx="3">
                  <c:v>0.136757307268491</c:v>
                </c:pt>
                <c:pt idx="4">
                  <c:v>0.118386246743223</c:v>
                </c:pt>
                <c:pt idx="5">
                  <c:v>0.11763002608302001</c:v>
                </c:pt>
              </c:numCache>
            </c:numRef>
          </c:val>
        </c:ser>
        <c:ser>
          <c:idx val="1"/>
          <c:order val="1"/>
          <c:tx>
            <c:strRef>
              <c:f>CKD!$L$2</c:f>
              <c:strCache>
                <c:ptCount val="1"/>
                <c:pt idx="0">
                  <c:v>APMP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CKD!$H$3:$H$8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CKD!$L$3:$L$8</c:f>
              <c:numCache>
                <c:formatCode>General</c:formatCode>
                <c:ptCount val="6"/>
                <c:pt idx="0">
                  <c:v>0.75119709185749195</c:v>
                </c:pt>
                <c:pt idx="1">
                  <c:v>0.780060283347351</c:v>
                </c:pt>
                <c:pt idx="2">
                  <c:v>0.833172407081476</c:v>
                </c:pt>
                <c:pt idx="3">
                  <c:v>0.863242692731509</c:v>
                </c:pt>
                <c:pt idx="4">
                  <c:v>0.88161375325677804</c:v>
                </c:pt>
                <c:pt idx="5">
                  <c:v>0.88236997391698002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198240"/>
        <c:axId val="182198800"/>
      </c:barChart>
      <c:catAx>
        <c:axId val="1821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198800"/>
        <c:crosses val="autoZero"/>
        <c:auto val="1"/>
        <c:lblAlgn val="ctr"/>
        <c:lblOffset val="100"/>
        <c:noMultiLvlLbl val="0"/>
      </c:catAx>
      <c:valAx>
        <c:axId val="18219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1982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CKD!$I$2</c:f>
              <c:strCache>
                <c:ptCount val="1"/>
                <c:pt idx="0">
                  <c:v>AVD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CKD!$H$3:$H$8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CKD!$I$3:$I$8</c:f>
              <c:numCache>
                <c:formatCode>General</c:formatCode>
                <c:ptCount val="6"/>
                <c:pt idx="0">
                  <c:v>0.49661807501359301</c:v>
                </c:pt>
                <c:pt idx="1">
                  <c:v>0.49663517301045301</c:v>
                </c:pt>
                <c:pt idx="2">
                  <c:v>0.48950640858413702</c:v>
                </c:pt>
                <c:pt idx="3">
                  <c:v>0.47209623517476401</c:v>
                </c:pt>
                <c:pt idx="4">
                  <c:v>0.45360210270176698</c:v>
                </c:pt>
                <c:pt idx="5">
                  <c:v>0.46745835855241402</c:v>
                </c:pt>
              </c:numCache>
            </c:numRef>
          </c:val>
        </c:ser>
        <c:ser>
          <c:idx val="1"/>
          <c:order val="1"/>
          <c:tx>
            <c:strRef>
              <c:f>CKD!$J$2</c:f>
              <c:strCache>
                <c:ptCount val="1"/>
                <c:pt idx="0">
                  <c:v>APMP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CKD!$H$3:$H$8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CKD!$J$3:$J$8</c:f>
              <c:numCache>
                <c:formatCode>General</c:formatCode>
                <c:ptCount val="6"/>
                <c:pt idx="0">
                  <c:v>0.50338192498640699</c:v>
                </c:pt>
                <c:pt idx="1">
                  <c:v>0.50336482698954699</c:v>
                </c:pt>
                <c:pt idx="2">
                  <c:v>0.51049359141586304</c:v>
                </c:pt>
                <c:pt idx="3">
                  <c:v>0.52790376482523604</c:v>
                </c:pt>
                <c:pt idx="4">
                  <c:v>0.54639789729823296</c:v>
                </c:pt>
                <c:pt idx="5">
                  <c:v>0.53254164144758598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201600"/>
        <c:axId val="182202160"/>
      </c:barChart>
      <c:catAx>
        <c:axId val="1822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202160"/>
        <c:crosses val="autoZero"/>
        <c:auto val="1"/>
        <c:lblAlgn val="ctr"/>
        <c:lblOffset val="100"/>
        <c:noMultiLvlLbl val="0"/>
      </c:catAx>
      <c:valAx>
        <c:axId val="18220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201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Pacientes en </a:t>
            </a:r>
            <a:r>
              <a:rPr lang="es-ES" dirty="0" smtClean="0"/>
              <a:t>Diálisis</a:t>
            </a:r>
            <a:endParaRPr lang="es-ES" dirty="0"/>
          </a:p>
        </c:rich>
      </c:tx>
      <c:layout>
        <c:manualLayout>
          <c:xMode val="edge"/>
          <c:yMode val="edge"/>
          <c:x val="0.2077408136482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90091863517101"/>
          <c:y val="3.3750000000000002E-2"/>
          <c:w val="0.54124803149606304"/>
          <c:h val="0.7101774114173230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03840"/>
        <c:axId val="182204400"/>
      </c:barChart>
      <c:catAx>
        <c:axId val="1822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204400"/>
        <c:crosses val="autoZero"/>
        <c:auto val="1"/>
        <c:lblAlgn val="ctr"/>
        <c:lblOffset val="100"/>
        <c:noMultiLvlLbl val="0"/>
      </c:catAx>
      <c:valAx>
        <c:axId val="18220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20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42B-EC93-434D-B184-3D45C7A9D36E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DF06-6203-4944-8BB3-AC86A459E5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1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4451" indent="-2786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4539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0355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6171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1986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7802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3618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9434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E14A2-FAB7-1345-83E1-0D6BAD6B1E50}" type="slidenum">
              <a:rPr lang="es-ES" sz="1200"/>
              <a:pPr eaLnBrk="1" hangingPunct="1"/>
              <a:t>12</a:t>
            </a:fld>
            <a:endParaRPr lang="es-E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25936-A785-364D-98F5-69F62BB6BF37}" type="slidenum">
              <a:rPr lang="en-US"/>
              <a:pPr/>
              <a:t>21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19"/>
            <a:ext cx="5486400" cy="41142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48383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03/08/2016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hdr.undp.org/hdr2006/statistics" TargetMode="External"/><Relationship Id="rId5" Type="http://schemas.openxmlformats.org/officeDocument/2006/relationships/image" Target="../media/image21.e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hyperlink" Target="http://models.ihme.washington.edu/gbd-comp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201" y="5918199"/>
            <a:ext cx="8343899" cy="7588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03201" y="4927600"/>
            <a:ext cx="8343899" cy="1104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03201" y="2806700"/>
            <a:ext cx="8343899" cy="1104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03201" y="3911600"/>
            <a:ext cx="8343899" cy="11049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03201" y="1714500"/>
            <a:ext cx="8343899" cy="11049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201" y="190500"/>
            <a:ext cx="8445499" cy="6511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Enfermedad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renal </a:t>
            </a:r>
            <a:r>
              <a:rPr lang="en-US" sz="2400" b="1" dirty="0" err="1" smtClean="0">
                <a:solidFill>
                  <a:srgbClr val="000000"/>
                </a:solidFill>
              </a:rPr>
              <a:t>crónica</a:t>
            </a:r>
            <a:r>
              <a:rPr lang="en-US" sz="2400" b="1" dirty="0" smtClean="0">
                <a:solidFill>
                  <a:srgbClr val="000000"/>
                </a:solidFill>
              </a:rPr>
              <a:t> (ERC): </a:t>
            </a:r>
            <a:r>
              <a:rPr lang="en-US" sz="2400" b="1" dirty="0">
                <a:solidFill>
                  <a:srgbClr val="000000"/>
                </a:solidFill>
              </a:rPr>
              <a:t>Los </a:t>
            </a:r>
            <a:r>
              <a:rPr lang="en-US" sz="2400" b="1" dirty="0" err="1" smtClean="0">
                <a:solidFill>
                  <a:srgbClr val="000000"/>
                </a:solidFill>
              </a:rPr>
              <a:t>retos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globales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 y </a:t>
            </a:r>
            <a:r>
              <a:rPr lang="en-US" sz="2400" b="1" dirty="0" err="1" smtClean="0">
                <a:solidFill>
                  <a:srgbClr val="000000"/>
                </a:solidFill>
              </a:rPr>
              <a:t>nacionales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de </a:t>
            </a:r>
            <a:r>
              <a:rPr lang="en-US" sz="2400" b="1" dirty="0" err="1">
                <a:solidFill>
                  <a:srgbClr val="000000"/>
                </a:solidFill>
              </a:rPr>
              <a:t>una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epidemia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creciente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Coordinador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Acad. Dr</a:t>
            </a:r>
            <a:r>
              <a:rPr lang="en-US" sz="2000" dirty="0">
                <a:solidFill>
                  <a:srgbClr val="000000"/>
                </a:solidFill>
              </a:rPr>
              <a:t>. José Ricardo Correa Rotter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La </a:t>
            </a:r>
            <a:r>
              <a:rPr lang="en-US" sz="2000" dirty="0" smtClean="0">
                <a:solidFill>
                  <a:srgbClr val="000000"/>
                </a:solidFill>
              </a:rPr>
              <a:t>ERC en </a:t>
            </a:r>
            <a:r>
              <a:rPr lang="en-US" sz="2000" dirty="0">
                <a:solidFill>
                  <a:srgbClr val="000000"/>
                </a:solidFill>
              </a:rPr>
              <a:t>México y el </a:t>
            </a:r>
            <a:r>
              <a:rPr lang="en-US" sz="2000" dirty="0" err="1" smtClean="0">
                <a:solidFill>
                  <a:srgbClr val="000000"/>
                </a:solidFill>
              </a:rPr>
              <a:t>mundo</a:t>
            </a:r>
            <a:r>
              <a:rPr lang="en-US" sz="2000" dirty="0" smtClean="0">
                <a:solidFill>
                  <a:srgbClr val="000000"/>
                </a:solidFill>
              </a:rPr>
              <a:t>: el </a:t>
            </a:r>
            <a:r>
              <a:rPr lang="en-US" sz="2000" dirty="0" err="1">
                <a:solidFill>
                  <a:srgbClr val="000000"/>
                </a:solidFill>
              </a:rPr>
              <a:t>porqué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dirty="0" err="1">
                <a:solidFill>
                  <a:srgbClr val="000000"/>
                </a:solidFill>
              </a:rPr>
              <a:t>crecimiento</a:t>
            </a:r>
            <a:r>
              <a:rPr lang="en-US" sz="2000" dirty="0">
                <a:solidFill>
                  <a:srgbClr val="000000"/>
                </a:solidFill>
              </a:rPr>
              <a:t> y del </a:t>
            </a:r>
            <a:r>
              <a:rPr lang="en-US" sz="2000" dirty="0" err="1">
                <a:solidFill>
                  <a:srgbClr val="000000"/>
                </a:solidFill>
              </a:rPr>
              <a:t>estado</a:t>
            </a:r>
            <a:r>
              <a:rPr lang="en-US" sz="2000" dirty="0">
                <a:solidFill>
                  <a:srgbClr val="000000"/>
                </a:solidFill>
              </a:rPr>
              <a:t> actual de </a:t>
            </a:r>
            <a:r>
              <a:rPr lang="en-US" sz="2000" dirty="0" err="1" smtClean="0">
                <a:solidFill>
                  <a:srgbClr val="000000"/>
                </a:solidFill>
              </a:rPr>
              <a:t>una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epidemia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global y </a:t>
            </a:r>
            <a:r>
              <a:rPr lang="en-US" sz="2000" dirty="0" err="1">
                <a:solidFill>
                  <a:srgbClr val="000000"/>
                </a:solidFill>
              </a:rPr>
              <a:t>nacional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Acad. Dr</a:t>
            </a:r>
            <a:r>
              <a:rPr lang="en-US" sz="1800" dirty="0">
                <a:solidFill>
                  <a:srgbClr val="000000"/>
                </a:solidFill>
              </a:rPr>
              <a:t>. José Ricardo Correa Rotter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Insuficiencia</a:t>
            </a:r>
            <a:r>
              <a:rPr lang="en-US" sz="2000" dirty="0">
                <a:solidFill>
                  <a:srgbClr val="000000"/>
                </a:solidFill>
              </a:rPr>
              <a:t> renal </a:t>
            </a:r>
            <a:r>
              <a:rPr lang="en-US" sz="2000" dirty="0" err="1">
                <a:solidFill>
                  <a:srgbClr val="000000"/>
                </a:solidFill>
              </a:rPr>
              <a:t>aguda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causa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smtClean="0">
                <a:solidFill>
                  <a:srgbClr val="000000"/>
                </a:solidFill>
              </a:rPr>
              <a:t>ERC. </a:t>
            </a:r>
            <a:r>
              <a:rPr lang="en-US" sz="2000" dirty="0">
                <a:solidFill>
                  <a:srgbClr val="000000"/>
                </a:solidFill>
              </a:rPr>
              <a:t>¿Un </a:t>
            </a:r>
            <a:r>
              <a:rPr lang="en-US" sz="2000" dirty="0" err="1">
                <a:solidFill>
                  <a:srgbClr val="000000"/>
                </a:solidFill>
              </a:rPr>
              <a:t>nuevo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paradigma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Dr.  Armando </a:t>
            </a:r>
            <a:r>
              <a:rPr lang="en-US" sz="1800" dirty="0" err="1" smtClean="0">
                <a:solidFill>
                  <a:srgbClr val="000000"/>
                </a:solidFill>
              </a:rPr>
              <a:t>Vázquez</a:t>
            </a:r>
            <a:r>
              <a:rPr lang="en-US" sz="1800" dirty="0" smtClean="0">
                <a:solidFill>
                  <a:srgbClr val="000000"/>
                </a:solidFill>
              </a:rPr>
              <a:t> Rangel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  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Terapias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dialíticas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presente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futuro</a:t>
            </a:r>
            <a:r>
              <a:rPr lang="en-US" sz="2000" dirty="0">
                <a:solidFill>
                  <a:srgbClr val="000000"/>
                </a:solidFill>
              </a:rPr>
              <a:t> en la </a:t>
            </a:r>
            <a:r>
              <a:rPr lang="en-US" sz="2000" dirty="0" err="1" smtClean="0">
                <a:solidFill>
                  <a:srgbClr val="000000"/>
                </a:solidFill>
              </a:rPr>
              <a:t>práctica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nefrológica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y en la </a:t>
            </a:r>
            <a:r>
              <a:rPr lang="en-US" sz="2000" dirty="0" err="1">
                <a:solidFill>
                  <a:srgbClr val="000000"/>
                </a:solidFill>
              </a:rPr>
              <a:t>atención</a:t>
            </a:r>
            <a:r>
              <a:rPr lang="en-US" sz="2000" dirty="0">
                <a:solidFill>
                  <a:srgbClr val="000000"/>
                </a:solidFill>
              </a:rPr>
              <a:t> de la </a:t>
            </a:r>
            <a:r>
              <a:rPr lang="en-US" sz="2000" dirty="0" smtClean="0">
                <a:solidFill>
                  <a:srgbClr val="000000"/>
                </a:solidFill>
              </a:rPr>
              <a:t>ERC.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Acad. Dr</a:t>
            </a:r>
            <a:r>
              <a:rPr lang="en-US" sz="1800" dirty="0">
                <a:solidFill>
                  <a:srgbClr val="000000"/>
                </a:solidFill>
              </a:rPr>
              <a:t>. José Dante Amato </a:t>
            </a:r>
            <a:r>
              <a:rPr lang="en-US" sz="1800" dirty="0" err="1">
                <a:solidFill>
                  <a:srgbClr val="000000"/>
                </a:solidFill>
              </a:rPr>
              <a:t>Martínez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El </a:t>
            </a:r>
            <a:r>
              <a:rPr lang="en-US" sz="2000" dirty="0" err="1">
                <a:solidFill>
                  <a:srgbClr val="000000"/>
                </a:solidFill>
              </a:rPr>
              <a:t>trasplante</a:t>
            </a:r>
            <a:r>
              <a:rPr lang="en-US" sz="2000" dirty="0">
                <a:solidFill>
                  <a:srgbClr val="000000"/>
                </a:solidFill>
              </a:rPr>
              <a:t> renal: </a:t>
            </a:r>
            <a:r>
              <a:rPr lang="en-US" sz="2000" dirty="0" err="1">
                <a:solidFill>
                  <a:srgbClr val="000000"/>
                </a:solidFill>
              </a:rPr>
              <a:t>presente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futuro</a:t>
            </a:r>
            <a:r>
              <a:rPr lang="en-US" sz="2000" dirty="0">
                <a:solidFill>
                  <a:srgbClr val="000000"/>
                </a:solidFill>
              </a:rPr>
              <a:t> en el </a:t>
            </a:r>
            <a:r>
              <a:rPr lang="en-US" sz="2000" dirty="0" err="1" smtClean="0">
                <a:solidFill>
                  <a:srgbClr val="000000"/>
                </a:solidFill>
              </a:rPr>
              <a:t>tratamiento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>
                <a:solidFill>
                  <a:srgbClr val="000000"/>
                </a:solidFill>
              </a:rPr>
              <a:t>la </a:t>
            </a:r>
            <a:r>
              <a:rPr lang="en-US" sz="2000" dirty="0" smtClean="0">
                <a:solidFill>
                  <a:srgbClr val="000000"/>
                </a:solidFill>
              </a:rPr>
              <a:t>ERC.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Dr. Alan Contreras </a:t>
            </a:r>
            <a:r>
              <a:rPr lang="en-US" sz="1800" dirty="0" err="1" smtClean="0">
                <a:solidFill>
                  <a:srgbClr val="000000"/>
                </a:solidFill>
              </a:rPr>
              <a:t>Saldivar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000" dirty="0" err="1" smtClean="0">
                <a:solidFill>
                  <a:srgbClr val="000000"/>
                </a:solidFill>
              </a:rPr>
              <a:t>Discusión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y </a:t>
            </a:r>
            <a:r>
              <a:rPr lang="en-US" sz="2000" dirty="0" err="1">
                <a:solidFill>
                  <a:srgbClr val="000000"/>
                </a:solidFill>
              </a:rPr>
              <a:t>conclusiones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90500"/>
            <a:ext cx="1168400" cy="13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11-07 a la(s) 19.01.2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0" y="1010584"/>
            <a:ext cx="6422667" cy="48011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63420" y="621982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Rosa-Diez et al, </a:t>
            </a:r>
            <a:r>
              <a:rPr lang="de-DE" dirty="0" err="1" smtClean="0"/>
              <a:t>Clin</a:t>
            </a:r>
            <a:r>
              <a:rPr lang="de-DE" dirty="0" smtClean="0"/>
              <a:t> </a:t>
            </a:r>
            <a:r>
              <a:rPr lang="de-DE" dirty="0" err="1"/>
              <a:t>Kidney</a:t>
            </a:r>
            <a:r>
              <a:rPr lang="de-DE" dirty="0"/>
              <a:t> J (2014) 7: 431–436</a:t>
            </a:r>
            <a:endParaRPr lang="en-US" dirty="0"/>
          </a:p>
        </p:txBody>
      </p:sp>
      <p:pic>
        <p:nvPicPr>
          <p:cNvPr id="5" name="Imagen 4" descr="Captura de pantalla 2015-11-07 a la(s) 19.1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5688543"/>
            <a:ext cx="1432301" cy="964611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400" b="1" dirty="0">
                  <a:solidFill>
                    <a:srgbClr val="000000"/>
                  </a:solidFill>
                </a:rPr>
                <a:t>Terapia de Reemplazo Renal </a:t>
              </a:r>
              <a:r>
                <a:rPr lang="es-MX" sz="2400" b="1" dirty="0" smtClean="0">
                  <a:solidFill>
                    <a:srgbClr val="000000"/>
                  </a:solidFill>
                </a:rPr>
                <a:t> en Latinoamérica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8" name="Imagen 7" descr="Captura de pantalla 2015-11-06 a la(s) 19.31.4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9" name="Imagen 8" descr="Captura de pantalla 2016-08-02 a las 9.00.56 p.m.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8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11-07 a la(s) 19.04.58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35" y="1094220"/>
            <a:ext cx="6133628" cy="45147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63420" y="6219820"/>
            <a:ext cx="459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Rosa-Diez et al, </a:t>
            </a:r>
            <a:r>
              <a:rPr lang="de-DE" dirty="0" err="1" smtClean="0"/>
              <a:t>Clin</a:t>
            </a:r>
            <a:r>
              <a:rPr lang="de-DE" dirty="0" smtClean="0"/>
              <a:t> </a:t>
            </a:r>
            <a:r>
              <a:rPr lang="de-DE" dirty="0" err="1"/>
              <a:t>Kidney</a:t>
            </a:r>
            <a:r>
              <a:rPr lang="de-DE" dirty="0"/>
              <a:t> J (2014) 7: 431–436</a:t>
            </a:r>
            <a:endParaRPr lang="en-US" dirty="0"/>
          </a:p>
        </p:txBody>
      </p:sp>
      <p:pic>
        <p:nvPicPr>
          <p:cNvPr id="6" name="Imagen 5" descr="Captura de pantalla 2015-11-07 a la(s) 19.1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5688543"/>
            <a:ext cx="1432301" cy="964611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400" b="1" dirty="0">
                  <a:solidFill>
                    <a:srgbClr val="000000"/>
                  </a:solidFill>
                </a:rPr>
                <a:t>Terapia de Reemplazo Renal </a:t>
              </a:r>
              <a:r>
                <a:rPr lang="es-MX" sz="2400" b="1" dirty="0" smtClean="0">
                  <a:solidFill>
                    <a:srgbClr val="000000"/>
                  </a:solidFill>
                </a:rPr>
                <a:t> en Latinoamérica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0" name="Imagen 9" descr="Captura de pantalla 2015-11-06 a la(s) 19.31.4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1" name="Imagen 10" descr="Captura de pantalla 2016-08-02 a las 9.00.56 p.m.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8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1331913" y="1371600"/>
          <a:ext cx="6119812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09" name="Prism Project" r:id="rId4" imgW="4356100" imgH="3124200" progId="Prism5.Document">
                  <p:embed/>
                </p:oleObj>
              </mc:Choice>
              <mc:Fallback>
                <p:oleObj name="Prism Project" r:id="rId4" imgW="4356100" imgH="31242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71600"/>
                        <a:ext cx="6119812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611188" y="5876925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b="1" dirty="0"/>
              <a:t>Ni=Nicaragua, Ho= Honduras, Bo= Bolivia, </a:t>
            </a:r>
            <a:r>
              <a:rPr lang="es-ES" sz="1200" b="1" dirty="0" err="1"/>
              <a:t>Gu</a:t>
            </a:r>
            <a:r>
              <a:rPr lang="es-ES" sz="1200" b="1" dirty="0"/>
              <a:t>= Guatemala, ES= El Salvador, RD= República Dominicana, Par= Paraguay, </a:t>
            </a:r>
            <a:r>
              <a:rPr lang="es-ES" sz="1200" b="1" dirty="0" err="1"/>
              <a:t>Ec</a:t>
            </a:r>
            <a:r>
              <a:rPr lang="es-ES" sz="1200" b="1" dirty="0"/>
              <a:t>= Ecuador, Pe= </a:t>
            </a:r>
            <a:r>
              <a:rPr lang="es-ES" sz="1200" b="1" dirty="0" err="1"/>
              <a:t>Peru</a:t>
            </a:r>
            <a:r>
              <a:rPr lang="es-ES" sz="1200" b="1" dirty="0"/>
              <a:t>, CR= Costa Rica, Cu= Cuba, Co= Colombia, Br= Brasil, </a:t>
            </a:r>
            <a:r>
              <a:rPr lang="es-ES" sz="1200" b="1" dirty="0" err="1"/>
              <a:t>Pa</a:t>
            </a:r>
            <a:r>
              <a:rPr lang="es-ES" sz="1200" b="1" dirty="0"/>
              <a:t>= Panamá, Me= </a:t>
            </a:r>
            <a:r>
              <a:rPr lang="es-ES" sz="1200" b="1" dirty="0" err="1"/>
              <a:t>Mexico</a:t>
            </a:r>
            <a:r>
              <a:rPr lang="es-ES" sz="1200" b="1" dirty="0"/>
              <a:t>, </a:t>
            </a:r>
            <a:r>
              <a:rPr lang="es-ES" sz="1200" b="1" dirty="0" err="1"/>
              <a:t>Ur</a:t>
            </a:r>
            <a:r>
              <a:rPr lang="es-ES" sz="1200" b="1" dirty="0"/>
              <a:t>=Uruguay, Ch= Chile, Ar= Argentina, Ve= Venezuela. Índice de desarrollo humano tomado de </a:t>
            </a:r>
            <a:r>
              <a:rPr lang="es-ES" sz="1200" b="1" dirty="0">
                <a:hlinkClick r:id="rId6"/>
              </a:rPr>
              <a:t>http://hdr.undp.org/</a:t>
            </a:r>
            <a:r>
              <a:rPr lang="es-ES" sz="1200" b="1" dirty="0" smtClean="0">
                <a:hlinkClick r:id="rId6"/>
              </a:rPr>
              <a:t>hdr2009/</a:t>
            </a:r>
            <a:r>
              <a:rPr lang="es-ES" sz="1200" b="1" dirty="0">
                <a:hlinkClick r:id="rId6"/>
              </a:rPr>
              <a:t>statistics</a:t>
            </a:r>
            <a:r>
              <a:rPr lang="es-ES" sz="1200" b="1" dirty="0"/>
              <a:t>)</a:t>
            </a:r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 flipV="1">
            <a:off x="3429000" y="1905000"/>
            <a:ext cx="3124200" cy="2286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5" descr="Latin%20america%20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9" y="4274623"/>
            <a:ext cx="94652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aptura de pantalla 2015-11-07 a la(s) 19.11.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8" y="4866761"/>
            <a:ext cx="1146334" cy="772021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000" dirty="0" smtClean="0">
                  <a:solidFill>
                    <a:srgbClr val="000000"/>
                  </a:solidFill>
                </a:rPr>
                <a:t>Indice de Desarrollo Humano y Prevalencia de TRR en Latinoamérica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Imagen 11" descr="Captura de pantalla 2015-11-06 a la(s) 19.31.4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3" name="Imagen 12" descr="Captura de pantalla 2016-08-02 a las 9.00.56 p.m.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3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846809"/>
            <a:ext cx="9161834" cy="502597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57" y="5745689"/>
            <a:ext cx="628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9770" name="AutoShape 26"/>
          <p:cNvSpPr>
            <a:spLocks noChangeAspect="1" noChangeArrowheads="1" noTextEdit="1"/>
          </p:cNvSpPr>
          <p:nvPr/>
        </p:nvSpPr>
        <p:spPr bwMode="auto">
          <a:xfrm>
            <a:off x="4572000" y="1722100"/>
            <a:ext cx="52466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Agrupar 3"/>
          <p:cNvGrpSpPr/>
          <p:nvPr/>
        </p:nvGrpSpPr>
        <p:grpSpPr>
          <a:xfrm>
            <a:off x="-88201" y="1605123"/>
            <a:ext cx="6096000" cy="4559666"/>
            <a:chOff x="-88201" y="1605123"/>
            <a:chExt cx="6096000" cy="4559666"/>
          </a:xfrm>
        </p:grpSpPr>
        <p:graphicFrame>
          <p:nvGraphicFramePr>
            <p:cNvPr id="2" name="Gráfico 1"/>
            <p:cNvGraphicFramePr/>
            <p:nvPr>
              <p:extLst>
                <p:ext uri="{D42A27DB-BD31-4B8C-83A1-F6EECF244321}">
                  <p14:modId xmlns:p14="http://schemas.microsoft.com/office/powerpoint/2010/main" val="1185908232"/>
                </p:ext>
              </p:extLst>
            </p:nvPr>
          </p:nvGraphicFramePr>
          <p:xfrm>
            <a:off x="-88201" y="1605123"/>
            <a:ext cx="6096000" cy="4559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CuadroTexto 2"/>
            <p:cNvSpPr txBox="1"/>
            <p:nvPr/>
          </p:nvSpPr>
          <p:spPr>
            <a:xfrm>
              <a:off x="1311459" y="4150376"/>
              <a:ext cx="8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13,000</a:t>
              </a:r>
              <a:endParaRPr lang="en-US" dirty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2430199" y="3405403"/>
              <a:ext cx="8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44,000</a:t>
              </a:r>
              <a:endParaRPr lang="en-US" dirty="0"/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3505951" y="2006369"/>
              <a:ext cx="8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96,000</a:t>
              </a:r>
              <a:endParaRPr lang="en-US" dirty="0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095221" y="1605123"/>
            <a:ext cx="6096000" cy="4559666"/>
            <a:chOff x="4095221" y="1605123"/>
            <a:chExt cx="6096000" cy="4559666"/>
          </a:xfrm>
        </p:grpSpPr>
        <p:graphicFrame>
          <p:nvGraphicFramePr>
            <p:cNvPr id="57" name="Gráfico 56"/>
            <p:cNvGraphicFramePr/>
            <p:nvPr>
              <p:extLst>
                <p:ext uri="{D42A27DB-BD31-4B8C-83A1-F6EECF244321}">
                  <p14:modId xmlns:p14="http://schemas.microsoft.com/office/powerpoint/2010/main" val="2980382963"/>
                </p:ext>
              </p:extLst>
            </p:nvPr>
          </p:nvGraphicFramePr>
          <p:xfrm>
            <a:off x="4095221" y="1605123"/>
            <a:ext cx="6096000" cy="4559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8" name="CuadroTexto 57"/>
            <p:cNvSpPr txBox="1"/>
            <p:nvPr/>
          </p:nvSpPr>
          <p:spPr>
            <a:xfrm>
              <a:off x="5616488" y="413498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130</a:t>
              </a:r>
              <a:endParaRPr lang="en-US" dirty="0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7789797" y="179225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850</a:t>
              </a:r>
              <a:endParaRPr lang="en-US" dirty="0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6700419" y="2777215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550</a:t>
              </a:r>
              <a:endParaRPr lang="en-US" dirty="0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400" b="1" dirty="0">
                  <a:solidFill>
                    <a:srgbClr val="000000"/>
                  </a:solidFill>
                </a:rPr>
                <a:t>Terapia </a:t>
              </a:r>
              <a:r>
                <a:rPr lang="es-MX" sz="2400" b="1" dirty="0" smtClean="0">
                  <a:solidFill>
                    <a:srgbClr val="000000"/>
                  </a:solidFill>
                </a:rPr>
                <a:t>Dialítica en México: Evolución en dos décadas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Imagen 16" descr="Captura de pantalla 2015-11-06 a la(s) 19.31.4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8" name="Imagen 17" descr="Captura de pantalla 2016-08-02 a las 9.00.56 p.m.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8227" y="930709"/>
            <a:ext cx="2206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EUA</a:t>
            </a:r>
            <a:endParaRPr lang="es-ES" sz="3200" dirty="0"/>
          </a:p>
          <a:p>
            <a:r>
              <a:rPr lang="es-ES" sz="1600" dirty="0" smtClean="0"/>
              <a:t>DM: 3.23 % </a:t>
            </a:r>
            <a:r>
              <a:rPr lang="es-ES" sz="1600" dirty="0"/>
              <a:t>de muertes</a:t>
            </a:r>
            <a:endParaRPr lang="es-ES" sz="1600" dirty="0" smtClean="0"/>
          </a:p>
          <a:p>
            <a:r>
              <a:rPr lang="es-ES" sz="1600" dirty="0" smtClean="0"/>
              <a:t>ERC: 2.26% </a:t>
            </a:r>
            <a:r>
              <a:rPr lang="es-ES" sz="1600" dirty="0"/>
              <a:t>de muertes</a:t>
            </a:r>
          </a:p>
        </p:txBody>
      </p:sp>
      <p:pic>
        <p:nvPicPr>
          <p:cNvPr id="7" name="Imagen 6" descr="Captura de pantalla 2014-03-02 a la(s) 18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1" y="756394"/>
            <a:ext cx="6788434" cy="3030944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18227" y="3861068"/>
            <a:ext cx="8964324" cy="2950094"/>
            <a:chOff x="118227" y="3861068"/>
            <a:chExt cx="8964324" cy="2950094"/>
          </a:xfrm>
        </p:grpSpPr>
        <p:grpSp>
          <p:nvGrpSpPr>
            <p:cNvPr id="3" name="Agrupar 2"/>
            <p:cNvGrpSpPr/>
            <p:nvPr/>
          </p:nvGrpSpPr>
          <p:grpSpPr>
            <a:xfrm>
              <a:off x="118227" y="3861068"/>
              <a:ext cx="8964324" cy="2950094"/>
              <a:chOff x="118227" y="3861068"/>
              <a:chExt cx="8964324" cy="2950094"/>
            </a:xfrm>
          </p:grpSpPr>
          <p:pic>
            <p:nvPicPr>
              <p:cNvPr id="2" name="Imagen 1" descr="Captura de pantalla 2014-03-02 a la(s) 18.44.1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8061" y="3861068"/>
                <a:ext cx="6784490" cy="2950094"/>
              </a:xfrm>
              <a:prstGeom prst="rect">
                <a:avLst/>
              </a:prstGeom>
            </p:spPr>
          </p:pic>
          <p:sp>
            <p:nvSpPr>
              <p:cNvPr id="5" name="CuadroTexto 4"/>
              <p:cNvSpPr txBox="1"/>
              <p:nvPr/>
            </p:nvSpPr>
            <p:spPr>
              <a:xfrm>
                <a:off x="118227" y="3911317"/>
                <a:ext cx="214353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dirty="0" smtClean="0"/>
                  <a:t>MEXICO</a:t>
                </a:r>
              </a:p>
              <a:p>
                <a:r>
                  <a:rPr lang="es-ES" sz="1600" dirty="0"/>
                  <a:t>DM: </a:t>
                </a:r>
                <a:r>
                  <a:rPr lang="es-ES" sz="1600" dirty="0" smtClean="0"/>
                  <a:t>9.24 </a:t>
                </a:r>
                <a:r>
                  <a:rPr lang="es-ES" sz="1600" dirty="0"/>
                  <a:t>% </a:t>
                </a:r>
                <a:r>
                  <a:rPr lang="es-ES" sz="1600" dirty="0" smtClean="0"/>
                  <a:t>de muertes</a:t>
                </a:r>
                <a:endParaRPr lang="es-ES" sz="1600" dirty="0"/>
              </a:p>
              <a:p>
                <a:r>
                  <a:rPr lang="es-ES" sz="1600" dirty="0" smtClean="0"/>
                  <a:t>ERC: 7.88 % </a:t>
                </a:r>
                <a:r>
                  <a:rPr lang="es-ES" sz="1600" dirty="0"/>
                  <a:t>de muertes</a:t>
                </a:r>
              </a:p>
              <a:p>
                <a:endParaRPr lang="es-ES" sz="2800" dirty="0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7709" y="4949188"/>
              <a:ext cx="609600" cy="358775"/>
              <a:chOff x="5173" y="3890"/>
              <a:chExt cx="360" cy="212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5174" y="3890"/>
                <a:ext cx="359" cy="212"/>
              </a:xfrm>
              <a:prstGeom prst="rect">
                <a:avLst/>
              </a:prstGeom>
              <a:solidFill>
                <a:srgbClr val="EB3D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5292" y="3890"/>
                <a:ext cx="127" cy="2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5173" y="3890"/>
                <a:ext cx="120" cy="212"/>
              </a:xfrm>
              <a:prstGeom prst="rect">
                <a:avLst/>
              </a:prstGeom>
              <a:solidFill>
                <a:srgbClr val="2C73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5335" y="4022"/>
                <a:ext cx="31" cy="10"/>
              </a:xfrm>
              <a:custGeom>
                <a:avLst/>
                <a:gdLst>
                  <a:gd name="T0" fmla="*/ 29 w 31"/>
                  <a:gd name="T1" fmla="*/ 4 h 10"/>
                  <a:gd name="T2" fmla="*/ 31 w 31"/>
                  <a:gd name="T3" fmla="*/ 5 h 10"/>
                  <a:gd name="T4" fmla="*/ 28 w 31"/>
                  <a:gd name="T5" fmla="*/ 9 h 10"/>
                  <a:gd name="T6" fmla="*/ 27 w 31"/>
                  <a:gd name="T7" fmla="*/ 9 h 10"/>
                  <a:gd name="T8" fmla="*/ 27 w 31"/>
                  <a:gd name="T9" fmla="*/ 10 h 10"/>
                  <a:gd name="T10" fmla="*/ 27 w 31"/>
                  <a:gd name="T11" fmla="*/ 10 h 10"/>
                  <a:gd name="T12" fmla="*/ 25 w 31"/>
                  <a:gd name="T13" fmla="*/ 9 h 10"/>
                  <a:gd name="T14" fmla="*/ 20 w 31"/>
                  <a:gd name="T15" fmla="*/ 7 h 10"/>
                  <a:gd name="T16" fmla="*/ 20 w 31"/>
                  <a:gd name="T17" fmla="*/ 7 h 10"/>
                  <a:gd name="T18" fmla="*/ 18 w 31"/>
                  <a:gd name="T19" fmla="*/ 9 h 10"/>
                  <a:gd name="T20" fmla="*/ 17 w 31"/>
                  <a:gd name="T21" fmla="*/ 10 h 10"/>
                  <a:gd name="T22" fmla="*/ 16 w 31"/>
                  <a:gd name="T23" fmla="*/ 10 h 10"/>
                  <a:gd name="T24" fmla="*/ 14 w 31"/>
                  <a:gd name="T25" fmla="*/ 8 h 10"/>
                  <a:gd name="T26" fmla="*/ 12 w 31"/>
                  <a:gd name="T27" fmla="*/ 6 h 10"/>
                  <a:gd name="T28" fmla="*/ 12 w 31"/>
                  <a:gd name="T29" fmla="*/ 6 h 10"/>
                  <a:gd name="T30" fmla="*/ 12 w 31"/>
                  <a:gd name="T31" fmla="*/ 5 h 10"/>
                  <a:gd name="T32" fmla="*/ 10 w 31"/>
                  <a:gd name="T33" fmla="*/ 6 h 10"/>
                  <a:gd name="T34" fmla="*/ 10 w 31"/>
                  <a:gd name="T35" fmla="*/ 4 h 10"/>
                  <a:gd name="T36" fmla="*/ 10 w 31"/>
                  <a:gd name="T37" fmla="*/ 5 h 10"/>
                  <a:gd name="T38" fmla="*/ 8 w 31"/>
                  <a:gd name="T39" fmla="*/ 6 h 10"/>
                  <a:gd name="T40" fmla="*/ 6 w 31"/>
                  <a:gd name="T41" fmla="*/ 6 h 10"/>
                  <a:gd name="T42" fmla="*/ 7 w 31"/>
                  <a:gd name="T43" fmla="*/ 5 h 10"/>
                  <a:gd name="T44" fmla="*/ 7 w 31"/>
                  <a:gd name="T45" fmla="*/ 4 h 10"/>
                  <a:gd name="T46" fmla="*/ 5 w 31"/>
                  <a:gd name="T47" fmla="*/ 5 h 10"/>
                  <a:gd name="T48" fmla="*/ 4 w 31"/>
                  <a:gd name="T49" fmla="*/ 5 h 10"/>
                  <a:gd name="T50" fmla="*/ 4 w 31"/>
                  <a:gd name="T51" fmla="*/ 5 h 10"/>
                  <a:gd name="T52" fmla="*/ 4 w 31"/>
                  <a:gd name="T53" fmla="*/ 4 h 10"/>
                  <a:gd name="T54" fmla="*/ 4 w 31"/>
                  <a:gd name="T55" fmla="*/ 4 h 10"/>
                  <a:gd name="T56" fmla="*/ 0 w 31"/>
                  <a:gd name="T57" fmla="*/ 4 h 10"/>
                  <a:gd name="T58" fmla="*/ 0 w 31"/>
                  <a:gd name="T59" fmla="*/ 3 h 10"/>
                  <a:gd name="T60" fmla="*/ 2 w 31"/>
                  <a:gd name="T61" fmla="*/ 2 h 10"/>
                  <a:gd name="T62" fmla="*/ 2 w 31"/>
                  <a:gd name="T63" fmla="*/ 2 h 10"/>
                  <a:gd name="T64" fmla="*/ 2 w 31"/>
                  <a:gd name="T65" fmla="*/ 1 h 10"/>
                  <a:gd name="T66" fmla="*/ 4 w 31"/>
                  <a:gd name="T67" fmla="*/ 1 h 10"/>
                  <a:gd name="T68" fmla="*/ 5 w 31"/>
                  <a:gd name="T69" fmla="*/ 2 h 10"/>
                  <a:gd name="T70" fmla="*/ 5 w 31"/>
                  <a:gd name="T71" fmla="*/ 0 h 10"/>
                  <a:gd name="T72" fmla="*/ 6 w 31"/>
                  <a:gd name="T73" fmla="*/ 0 h 10"/>
                  <a:gd name="T74" fmla="*/ 8 w 31"/>
                  <a:gd name="T75" fmla="*/ 2 h 10"/>
                  <a:gd name="T76" fmla="*/ 9 w 31"/>
                  <a:gd name="T77" fmla="*/ 2 h 10"/>
                  <a:gd name="T78" fmla="*/ 8 w 31"/>
                  <a:gd name="T79" fmla="*/ 1 h 10"/>
                  <a:gd name="T80" fmla="*/ 8 w 31"/>
                  <a:gd name="T81" fmla="*/ 0 h 10"/>
                  <a:gd name="T82" fmla="*/ 9 w 31"/>
                  <a:gd name="T83" fmla="*/ 0 h 10"/>
                  <a:gd name="T84" fmla="*/ 10 w 31"/>
                  <a:gd name="T85" fmla="*/ 0 h 10"/>
                  <a:gd name="T86" fmla="*/ 11 w 31"/>
                  <a:gd name="T87" fmla="*/ 2 h 10"/>
                  <a:gd name="T88" fmla="*/ 13 w 31"/>
                  <a:gd name="T89" fmla="*/ 1 h 10"/>
                  <a:gd name="T90" fmla="*/ 14 w 31"/>
                  <a:gd name="T91" fmla="*/ 2 h 10"/>
                  <a:gd name="T92" fmla="*/ 18 w 31"/>
                  <a:gd name="T93" fmla="*/ 1 h 10"/>
                  <a:gd name="T94" fmla="*/ 18 w 31"/>
                  <a:gd name="T95" fmla="*/ 1 h 10"/>
                  <a:gd name="T96" fmla="*/ 23 w 31"/>
                  <a:gd name="T97" fmla="*/ 1 h 10"/>
                  <a:gd name="T98" fmla="*/ 23 w 31"/>
                  <a:gd name="T99" fmla="*/ 1 h 10"/>
                  <a:gd name="T100" fmla="*/ 24 w 31"/>
                  <a:gd name="T101" fmla="*/ 1 h 10"/>
                  <a:gd name="T102" fmla="*/ 25 w 31"/>
                  <a:gd name="T103" fmla="*/ 1 h 10"/>
                  <a:gd name="T104" fmla="*/ 26 w 31"/>
                  <a:gd name="T105" fmla="*/ 2 h 10"/>
                  <a:gd name="T106" fmla="*/ 29 w 31"/>
                  <a:gd name="T107" fmla="*/ 4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"/>
                  <a:gd name="T163" fmla="*/ 0 h 10"/>
                  <a:gd name="T164" fmla="*/ 31 w 31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" h="10">
                    <a:moveTo>
                      <a:pt x="29" y="4"/>
                    </a:moveTo>
                    <a:cubicBezTo>
                      <a:pt x="29" y="4"/>
                      <a:pt x="31" y="5"/>
                      <a:pt x="31" y="5"/>
                    </a:cubicBezTo>
                    <a:cubicBezTo>
                      <a:pt x="30" y="6"/>
                      <a:pt x="29" y="8"/>
                      <a:pt x="28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7" y="9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5" y="9"/>
                    </a:cubicBezTo>
                    <a:cubicBezTo>
                      <a:pt x="22" y="7"/>
                      <a:pt x="22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8" y="9"/>
                    </a:cubicBezTo>
                    <a:cubicBezTo>
                      <a:pt x="17" y="9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9"/>
                      <a:pt x="15" y="9"/>
                      <a:pt x="14" y="8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9" y="5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3" y="1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5" y="2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0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5" y="1"/>
                      <a:pt x="26" y="2"/>
                      <a:pt x="26" y="2"/>
                    </a:cubicBezTo>
                    <a:cubicBezTo>
                      <a:pt x="26" y="2"/>
                      <a:pt x="29" y="4"/>
                      <a:pt x="29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5364" y="4019"/>
                <a:ext cx="10" cy="8"/>
              </a:xfrm>
              <a:custGeom>
                <a:avLst/>
                <a:gdLst>
                  <a:gd name="T0" fmla="*/ 2 w 10"/>
                  <a:gd name="T1" fmla="*/ 2 h 8"/>
                  <a:gd name="T2" fmla="*/ 6 w 10"/>
                  <a:gd name="T3" fmla="*/ 0 h 8"/>
                  <a:gd name="T4" fmla="*/ 6 w 10"/>
                  <a:gd name="T5" fmla="*/ 0 h 8"/>
                  <a:gd name="T6" fmla="*/ 4 w 10"/>
                  <a:gd name="T7" fmla="*/ 1 h 8"/>
                  <a:gd name="T8" fmla="*/ 2 w 10"/>
                  <a:gd name="T9" fmla="*/ 3 h 8"/>
                  <a:gd name="T10" fmla="*/ 7 w 10"/>
                  <a:gd name="T11" fmla="*/ 1 h 8"/>
                  <a:gd name="T12" fmla="*/ 7 w 10"/>
                  <a:gd name="T13" fmla="*/ 1 h 8"/>
                  <a:gd name="T14" fmla="*/ 2 w 10"/>
                  <a:gd name="T15" fmla="*/ 4 h 8"/>
                  <a:gd name="T16" fmla="*/ 2 w 10"/>
                  <a:gd name="T17" fmla="*/ 4 h 8"/>
                  <a:gd name="T18" fmla="*/ 7 w 10"/>
                  <a:gd name="T19" fmla="*/ 2 h 8"/>
                  <a:gd name="T20" fmla="*/ 8 w 10"/>
                  <a:gd name="T21" fmla="*/ 2 h 8"/>
                  <a:gd name="T22" fmla="*/ 2 w 10"/>
                  <a:gd name="T23" fmla="*/ 5 h 8"/>
                  <a:gd name="T24" fmla="*/ 1 w 10"/>
                  <a:gd name="T25" fmla="*/ 5 h 8"/>
                  <a:gd name="T26" fmla="*/ 1 w 10"/>
                  <a:gd name="T27" fmla="*/ 6 h 8"/>
                  <a:gd name="T28" fmla="*/ 3 w 10"/>
                  <a:gd name="T29" fmla="*/ 5 h 8"/>
                  <a:gd name="T30" fmla="*/ 8 w 10"/>
                  <a:gd name="T31" fmla="*/ 2 h 8"/>
                  <a:gd name="T32" fmla="*/ 9 w 10"/>
                  <a:gd name="T33" fmla="*/ 2 h 8"/>
                  <a:gd name="T34" fmla="*/ 3 w 10"/>
                  <a:gd name="T35" fmla="*/ 6 h 8"/>
                  <a:gd name="T36" fmla="*/ 4 w 10"/>
                  <a:gd name="T37" fmla="*/ 6 h 8"/>
                  <a:gd name="T38" fmla="*/ 9 w 10"/>
                  <a:gd name="T39" fmla="*/ 3 h 8"/>
                  <a:gd name="T40" fmla="*/ 10 w 10"/>
                  <a:gd name="T41" fmla="*/ 3 h 8"/>
                  <a:gd name="T42" fmla="*/ 4 w 10"/>
                  <a:gd name="T43" fmla="*/ 7 h 8"/>
                  <a:gd name="T44" fmla="*/ 5 w 10"/>
                  <a:gd name="T45" fmla="*/ 7 h 8"/>
                  <a:gd name="T46" fmla="*/ 10 w 10"/>
                  <a:gd name="T47" fmla="*/ 4 h 8"/>
                  <a:gd name="T48" fmla="*/ 10 w 10"/>
                  <a:gd name="T49" fmla="*/ 5 h 8"/>
                  <a:gd name="T50" fmla="*/ 3 w 10"/>
                  <a:gd name="T51" fmla="*/ 8 h 8"/>
                  <a:gd name="T52" fmla="*/ 0 w 10"/>
                  <a:gd name="T53" fmla="*/ 7 h 8"/>
                  <a:gd name="T54" fmla="*/ 0 w 10"/>
                  <a:gd name="T55" fmla="*/ 4 h 8"/>
                  <a:gd name="T56" fmla="*/ 2 w 10"/>
                  <a:gd name="T57" fmla="*/ 2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"/>
                  <a:gd name="T88" fmla="*/ 0 h 8"/>
                  <a:gd name="T89" fmla="*/ 10 w 10"/>
                  <a:gd name="T90" fmla="*/ 8 h 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" h="8">
                    <a:moveTo>
                      <a:pt x="2" y="2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6" y="0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2" y="3"/>
                      <a:pt x="6" y="1"/>
                      <a:pt x="7" y="1"/>
                    </a:cubicBezTo>
                    <a:cubicBezTo>
                      <a:pt x="7" y="1"/>
                      <a:pt x="8" y="1"/>
                      <a:pt x="7" y="1"/>
                    </a:cubicBezTo>
                    <a:cubicBezTo>
                      <a:pt x="6" y="2"/>
                      <a:pt x="4" y="3"/>
                      <a:pt x="2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7" y="2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3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3" y="5"/>
                      <a:pt x="8" y="3"/>
                      <a:pt x="8" y="2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10" y="2"/>
                      <a:pt x="2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6" y="5"/>
                      <a:pt x="7" y="4"/>
                      <a:pt x="9" y="3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5" y="6"/>
                      <a:pt x="4" y="7"/>
                    </a:cubicBezTo>
                    <a:cubicBezTo>
                      <a:pt x="2" y="8"/>
                      <a:pt x="5" y="7"/>
                      <a:pt x="5" y="7"/>
                    </a:cubicBezTo>
                    <a:cubicBezTo>
                      <a:pt x="5" y="7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6"/>
                      <a:pt x="5" y="8"/>
                      <a:pt x="3" y="8"/>
                    </a:cubicBezTo>
                    <a:cubicBezTo>
                      <a:pt x="2" y="8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3"/>
                      <a:pt x="2" y="2"/>
                      <a:pt x="2" y="2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5351" y="4026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4 h 5"/>
                  <a:gd name="T4" fmla="*/ 0 w 5"/>
                  <a:gd name="T5" fmla="*/ 4 h 5"/>
                  <a:gd name="T6" fmla="*/ 1 w 5"/>
                  <a:gd name="T7" fmla="*/ 2 h 5"/>
                  <a:gd name="T8" fmla="*/ 3 w 5"/>
                  <a:gd name="T9" fmla="*/ 0 h 5"/>
                  <a:gd name="T10" fmla="*/ 5 w 5"/>
                  <a:gd name="T11" fmla="*/ 0 h 5"/>
                  <a:gd name="T12" fmla="*/ 4 w 5"/>
                  <a:gd name="T13" fmla="*/ 1 h 5"/>
                  <a:gd name="T14" fmla="*/ 2 w 5"/>
                  <a:gd name="T15" fmla="*/ 3 h 5"/>
                  <a:gd name="T16" fmla="*/ 0 w 5"/>
                  <a:gd name="T17" fmla="*/ 5 h 5"/>
                  <a:gd name="T18" fmla="*/ 0 w 5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5"/>
                    </a:move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2" y="3"/>
                    </a:cubicBezTo>
                    <a:cubicBezTo>
                      <a:pt x="2" y="4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5356" y="4027"/>
                <a:ext cx="7" cy="4"/>
              </a:xfrm>
              <a:custGeom>
                <a:avLst/>
                <a:gdLst>
                  <a:gd name="T0" fmla="*/ 6 w 7"/>
                  <a:gd name="T1" fmla="*/ 4 h 4"/>
                  <a:gd name="T2" fmla="*/ 4 w 7"/>
                  <a:gd name="T3" fmla="*/ 3 h 4"/>
                  <a:gd name="T4" fmla="*/ 0 w 7"/>
                  <a:gd name="T5" fmla="*/ 1 h 4"/>
                  <a:gd name="T6" fmla="*/ 0 w 7"/>
                  <a:gd name="T7" fmla="*/ 0 h 4"/>
                  <a:gd name="T8" fmla="*/ 1 w 7"/>
                  <a:gd name="T9" fmla="*/ 0 h 4"/>
                  <a:gd name="T10" fmla="*/ 2 w 7"/>
                  <a:gd name="T11" fmla="*/ 0 h 4"/>
                  <a:gd name="T12" fmla="*/ 3 w 7"/>
                  <a:gd name="T13" fmla="*/ 1 h 4"/>
                  <a:gd name="T14" fmla="*/ 4 w 7"/>
                  <a:gd name="T15" fmla="*/ 1 h 4"/>
                  <a:gd name="T16" fmla="*/ 7 w 7"/>
                  <a:gd name="T17" fmla="*/ 3 h 4"/>
                  <a:gd name="T18" fmla="*/ 7 w 7"/>
                  <a:gd name="T19" fmla="*/ 3 h 4"/>
                  <a:gd name="T20" fmla="*/ 6 w 7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6" y="4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3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5349" y="402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3 h 4"/>
                  <a:gd name="T4" fmla="*/ 0 w 4"/>
                  <a:gd name="T5" fmla="*/ 3 h 4"/>
                  <a:gd name="T6" fmla="*/ 0 w 4"/>
                  <a:gd name="T7" fmla="*/ 3 h 4"/>
                  <a:gd name="T8" fmla="*/ 1 w 4"/>
                  <a:gd name="T9" fmla="*/ 2 h 4"/>
                  <a:gd name="T10" fmla="*/ 2 w 4"/>
                  <a:gd name="T11" fmla="*/ 1 h 4"/>
                  <a:gd name="T12" fmla="*/ 2 w 4"/>
                  <a:gd name="T13" fmla="*/ 1 h 4"/>
                  <a:gd name="T14" fmla="*/ 4 w 4"/>
                  <a:gd name="T15" fmla="*/ 0 h 4"/>
                  <a:gd name="T16" fmla="*/ 4 w 4"/>
                  <a:gd name="T17" fmla="*/ 1 h 4"/>
                  <a:gd name="T18" fmla="*/ 1 w 4"/>
                  <a:gd name="T19" fmla="*/ 4 h 4"/>
                  <a:gd name="T20" fmla="*/ 0 w 4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357" y="4026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3 w 7"/>
                  <a:gd name="T3" fmla="*/ 2 h 3"/>
                  <a:gd name="T4" fmla="*/ 3 w 7"/>
                  <a:gd name="T5" fmla="*/ 2 h 3"/>
                  <a:gd name="T6" fmla="*/ 0 w 7"/>
                  <a:gd name="T7" fmla="*/ 1 h 3"/>
                  <a:gd name="T8" fmla="*/ 1 w 7"/>
                  <a:gd name="T9" fmla="*/ 0 h 3"/>
                  <a:gd name="T10" fmla="*/ 2 w 7"/>
                  <a:gd name="T11" fmla="*/ 0 h 3"/>
                  <a:gd name="T12" fmla="*/ 2 w 7"/>
                  <a:gd name="T13" fmla="*/ 0 h 3"/>
                  <a:gd name="T14" fmla="*/ 7 w 7"/>
                  <a:gd name="T15" fmla="*/ 2 h 3"/>
                  <a:gd name="T16" fmla="*/ 6 w 7"/>
                  <a:gd name="T17" fmla="*/ 3 h 3"/>
                  <a:gd name="T18" fmla="*/ 6 w 7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6" y="3"/>
                    </a:move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6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5347" y="4024"/>
                <a:ext cx="6" cy="4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3 h 4"/>
                  <a:gd name="T4" fmla="*/ 0 w 6"/>
                  <a:gd name="T5" fmla="*/ 3 h 4"/>
                  <a:gd name="T6" fmla="*/ 0 w 6"/>
                  <a:gd name="T7" fmla="*/ 3 h 4"/>
                  <a:gd name="T8" fmla="*/ 1 w 6"/>
                  <a:gd name="T9" fmla="*/ 2 h 4"/>
                  <a:gd name="T10" fmla="*/ 2 w 6"/>
                  <a:gd name="T11" fmla="*/ 1 h 4"/>
                  <a:gd name="T12" fmla="*/ 4 w 6"/>
                  <a:gd name="T13" fmla="*/ 0 h 4"/>
                  <a:gd name="T14" fmla="*/ 6 w 6"/>
                  <a:gd name="T15" fmla="*/ 0 h 4"/>
                  <a:gd name="T16" fmla="*/ 6 w 6"/>
                  <a:gd name="T17" fmla="*/ 1 h 4"/>
                  <a:gd name="T18" fmla="*/ 3 w 6"/>
                  <a:gd name="T19" fmla="*/ 2 h 4"/>
                  <a:gd name="T20" fmla="*/ 2 w 6"/>
                  <a:gd name="T21" fmla="*/ 3 h 4"/>
                  <a:gd name="T22" fmla="*/ 1 w 6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4"/>
                  <a:gd name="T38" fmla="*/ 6 w 6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4">
                    <a:moveTo>
                      <a:pt x="1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5336" y="4023"/>
                <a:ext cx="12" cy="4"/>
              </a:xfrm>
              <a:custGeom>
                <a:avLst/>
                <a:gdLst>
                  <a:gd name="T0" fmla="*/ 7 w 12"/>
                  <a:gd name="T1" fmla="*/ 4 h 4"/>
                  <a:gd name="T2" fmla="*/ 7 w 12"/>
                  <a:gd name="T3" fmla="*/ 4 h 4"/>
                  <a:gd name="T4" fmla="*/ 7 w 12"/>
                  <a:gd name="T5" fmla="*/ 3 h 4"/>
                  <a:gd name="T6" fmla="*/ 8 w 12"/>
                  <a:gd name="T7" fmla="*/ 2 h 4"/>
                  <a:gd name="T8" fmla="*/ 6 w 12"/>
                  <a:gd name="T9" fmla="*/ 3 h 4"/>
                  <a:gd name="T10" fmla="*/ 4 w 12"/>
                  <a:gd name="T11" fmla="*/ 3 h 4"/>
                  <a:gd name="T12" fmla="*/ 4 w 12"/>
                  <a:gd name="T13" fmla="*/ 2 h 4"/>
                  <a:gd name="T14" fmla="*/ 0 w 12"/>
                  <a:gd name="T15" fmla="*/ 2 h 4"/>
                  <a:gd name="T16" fmla="*/ 0 w 12"/>
                  <a:gd name="T17" fmla="*/ 2 h 4"/>
                  <a:gd name="T18" fmla="*/ 2 w 12"/>
                  <a:gd name="T19" fmla="*/ 1 h 4"/>
                  <a:gd name="T20" fmla="*/ 2 w 12"/>
                  <a:gd name="T21" fmla="*/ 0 h 4"/>
                  <a:gd name="T22" fmla="*/ 4 w 12"/>
                  <a:gd name="T23" fmla="*/ 1 h 4"/>
                  <a:gd name="T24" fmla="*/ 6 w 12"/>
                  <a:gd name="T25" fmla="*/ 1 h 4"/>
                  <a:gd name="T26" fmla="*/ 5 w 12"/>
                  <a:gd name="T27" fmla="*/ 0 h 4"/>
                  <a:gd name="T28" fmla="*/ 6 w 12"/>
                  <a:gd name="T29" fmla="*/ 0 h 4"/>
                  <a:gd name="T30" fmla="*/ 7 w 12"/>
                  <a:gd name="T31" fmla="*/ 1 h 4"/>
                  <a:gd name="T32" fmla="*/ 9 w 12"/>
                  <a:gd name="T33" fmla="*/ 2 h 4"/>
                  <a:gd name="T34" fmla="*/ 8 w 12"/>
                  <a:gd name="T35" fmla="*/ 0 h 4"/>
                  <a:gd name="T36" fmla="*/ 9 w 12"/>
                  <a:gd name="T37" fmla="*/ 0 h 4"/>
                  <a:gd name="T38" fmla="*/ 10 w 12"/>
                  <a:gd name="T39" fmla="*/ 1 h 4"/>
                  <a:gd name="T40" fmla="*/ 11 w 12"/>
                  <a:gd name="T41" fmla="*/ 1 h 4"/>
                  <a:gd name="T42" fmla="*/ 11 w 12"/>
                  <a:gd name="T43" fmla="*/ 1 h 4"/>
                  <a:gd name="T44" fmla="*/ 12 w 12"/>
                  <a:gd name="T45" fmla="*/ 1 h 4"/>
                  <a:gd name="T46" fmla="*/ 12 w 12"/>
                  <a:gd name="T47" fmla="*/ 2 h 4"/>
                  <a:gd name="T48" fmla="*/ 12 w 12"/>
                  <a:gd name="T49" fmla="*/ 2 h 4"/>
                  <a:gd name="T50" fmla="*/ 11 w 12"/>
                  <a:gd name="T51" fmla="*/ 4 h 4"/>
                  <a:gd name="T52" fmla="*/ 10 w 12"/>
                  <a:gd name="T53" fmla="*/ 4 h 4"/>
                  <a:gd name="T54" fmla="*/ 10 w 12"/>
                  <a:gd name="T55" fmla="*/ 3 h 4"/>
                  <a:gd name="T56" fmla="*/ 9 w 12"/>
                  <a:gd name="T57" fmla="*/ 2 h 4"/>
                  <a:gd name="T58" fmla="*/ 8 w 12"/>
                  <a:gd name="T59" fmla="*/ 4 h 4"/>
                  <a:gd name="T60" fmla="*/ 7 w 12"/>
                  <a:gd name="T61" fmla="*/ 4 h 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"/>
                  <a:gd name="T94" fmla="*/ 0 h 4"/>
                  <a:gd name="T95" fmla="*/ 12 w 12"/>
                  <a:gd name="T96" fmla="*/ 4 h 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" h="4"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5358" y="402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2 h 3"/>
                  <a:gd name="T4" fmla="*/ 2 w 6"/>
                  <a:gd name="T5" fmla="*/ 1 h 3"/>
                  <a:gd name="T6" fmla="*/ 2 w 6"/>
                  <a:gd name="T7" fmla="*/ 1 h 3"/>
                  <a:gd name="T8" fmla="*/ 2 w 6"/>
                  <a:gd name="T9" fmla="*/ 1 h 3"/>
                  <a:gd name="T10" fmla="*/ 0 w 6"/>
                  <a:gd name="T11" fmla="*/ 0 h 3"/>
                  <a:gd name="T12" fmla="*/ 0 w 6"/>
                  <a:gd name="T13" fmla="*/ 0 h 3"/>
                  <a:gd name="T14" fmla="*/ 3 w 6"/>
                  <a:gd name="T15" fmla="*/ 0 h 3"/>
                  <a:gd name="T16" fmla="*/ 5 w 6"/>
                  <a:gd name="T17" fmla="*/ 1 h 3"/>
                  <a:gd name="T18" fmla="*/ 5 w 6"/>
                  <a:gd name="T19" fmla="*/ 1 h 3"/>
                  <a:gd name="T20" fmla="*/ 6 w 6"/>
                  <a:gd name="T21" fmla="*/ 2 h 3"/>
                  <a:gd name="T22" fmla="*/ 6 w 6"/>
                  <a:gd name="T23" fmla="*/ 3 h 3"/>
                  <a:gd name="T24" fmla="*/ 6 w 6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6" y="3"/>
                    </a:moveTo>
                    <a:cubicBezTo>
                      <a:pt x="5" y="2"/>
                      <a:pt x="4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5353" y="402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5355" y="402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2 h 3"/>
                  <a:gd name="T8" fmla="*/ 0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357" y="402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2 h 3"/>
                  <a:gd name="T8" fmla="*/ 1 w 1"/>
                  <a:gd name="T9" fmla="*/ 2 h 3"/>
                  <a:gd name="T10" fmla="*/ 0 w 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5333" y="4023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5325" y="4013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9 h 10"/>
                  <a:gd name="T4" fmla="*/ 6 w 11"/>
                  <a:gd name="T5" fmla="*/ 9 h 10"/>
                  <a:gd name="T6" fmla="*/ 6 w 11"/>
                  <a:gd name="T7" fmla="*/ 8 h 10"/>
                  <a:gd name="T8" fmla="*/ 4 w 11"/>
                  <a:gd name="T9" fmla="*/ 8 h 10"/>
                  <a:gd name="T10" fmla="*/ 3 w 11"/>
                  <a:gd name="T11" fmla="*/ 8 h 10"/>
                  <a:gd name="T12" fmla="*/ 2 w 11"/>
                  <a:gd name="T13" fmla="*/ 7 h 10"/>
                  <a:gd name="T14" fmla="*/ 4 w 11"/>
                  <a:gd name="T15" fmla="*/ 6 h 10"/>
                  <a:gd name="T16" fmla="*/ 4 w 11"/>
                  <a:gd name="T17" fmla="*/ 6 h 10"/>
                  <a:gd name="T18" fmla="*/ 1 w 11"/>
                  <a:gd name="T19" fmla="*/ 6 h 10"/>
                  <a:gd name="T20" fmla="*/ 0 w 11"/>
                  <a:gd name="T21" fmla="*/ 5 h 10"/>
                  <a:gd name="T22" fmla="*/ 0 w 11"/>
                  <a:gd name="T23" fmla="*/ 4 h 10"/>
                  <a:gd name="T24" fmla="*/ 2 w 11"/>
                  <a:gd name="T25" fmla="*/ 4 h 10"/>
                  <a:gd name="T26" fmla="*/ 2 w 11"/>
                  <a:gd name="T27" fmla="*/ 4 h 10"/>
                  <a:gd name="T28" fmla="*/ 0 w 11"/>
                  <a:gd name="T29" fmla="*/ 3 h 10"/>
                  <a:gd name="T30" fmla="*/ 0 w 11"/>
                  <a:gd name="T31" fmla="*/ 2 h 10"/>
                  <a:gd name="T32" fmla="*/ 2 w 11"/>
                  <a:gd name="T33" fmla="*/ 2 h 10"/>
                  <a:gd name="T34" fmla="*/ 2 w 11"/>
                  <a:gd name="T35" fmla="*/ 0 h 10"/>
                  <a:gd name="T36" fmla="*/ 3 w 11"/>
                  <a:gd name="T37" fmla="*/ 1 h 10"/>
                  <a:gd name="T38" fmla="*/ 4 w 11"/>
                  <a:gd name="T39" fmla="*/ 1 h 10"/>
                  <a:gd name="T40" fmla="*/ 4 w 11"/>
                  <a:gd name="T41" fmla="*/ 0 h 10"/>
                  <a:gd name="T42" fmla="*/ 4 w 11"/>
                  <a:gd name="T43" fmla="*/ 1 h 10"/>
                  <a:gd name="T44" fmla="*/ 5 w 11"/>
                  <a:gd name="T45" fmla="*/ 1 h 10"/>
                  <a:gd name="T46" fmla="*/ 5 w 11"/>
                  <a:gd name="T47" fmla="*/ 4 h 10"/>
                  <a:gd name="T48" fmla="*/ 6 w 11"/>
                  <a:gd name="T49" fmla="*/ 4 h 10"/>
                  <a:gd name="T50" fmla="*/ 6 w 11"/>
                  <a:gd name="T51" fmla="*/ 2 h 10"/>
                  <a:gd name="T52" fmla="*/ 6 w 11"/>
                  <a:gd name="T53" fmla="*/ 2 h 10"/>
                  <a:gd name="T54" fmla="*/ 7 w 11"/>
                  <a:gd name="T55" fmla="*/ 3 h 10"/>
                  <a:gd name="T56" fmla="*/ 8 w 11"/>
                  <a:gd name="T57" fmla="*/ 6 h 10"/>
                  <a:gd name="T58" fmla="*/ 8 w 11"/>
                  <a:gd name="T59" fmla="*/ 6 h 10"/>
                  <a:gd name="T60" fmla="*/ 8 w 11"/>
                  <a:gd name="T61" fmla="*/ 6 h 10"/>
                  <a:gd name="T62" fmla="*/ 9 w 11"/>
                  <a:gd name="T63" fmla="*/ 6 h 10"/>
                  <a:gd name="T64" fmla="*/ 9 w 11"/>
                  <a:gd name="T65" fmla="*/ 7 h 10"/>
                  <a:gd name="T66" fmla="*/ 10 w 11"/>
                  <a:gd name="T67" fmla="*/ 8 h 10"/>
                  <a:gd name="T68" fmla="*/ 11 w 11"/>
                  <a:gd name="T69" fmla="*/ 9 h 10"/>
                  <a:gd name="T70" fmla="*/ 11 w 11"/>
                  <a:gd name="T71" fmla="*/ 10 h 10"/>
                  <a:gd name="T72" fmla="*/ 11 w 11"/>
                  <a:gd name="T73" fmla="*/ 9 h 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"/>
                  <a:gd name="T112" fmla="*/ 0 h 10"/>
                  <a:gd name="T113" fmla="*/ 11 w 11"/>
                  <a:gd name="T114" fmla="*/ 10 h 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" h="10">
                    <a:moveTo>
                      <a:pt x="11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0" y="8"/>
                      <a:pt x="11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1" y="9"/>
                      <a:pt x="11" y="9"/>
                      <a:pt x="11" y="9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5375" y="402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5327" y="4015"/>
                <a:ext cx="7" cy="6"/>
              </a:xfrm>
              <a:custGeom>
                <a:avLst/>
                <a:gdLst>
                  <a:gd name="T0" fmla="*/ 6 w 7"/>
                  <a:gd name="T1" fmla="*/ 6 h 6"/>
                  <a:gd name="T2" fmla="*/ 5 w 7"/>
                  <a:gd name="T3" fmla="*/ 6 h 6"/>
                  <a:gd name="T4" fmla="*/ 5 w 7"/>
                  <a:gd name="T5" fmla="*/ 6 h 6"/>
                  <a:gd name="T6" fmla="*/ 2 w 7"/>
                  <a:gd name="T7" fmla="*/ 6 h 6"/>
                  <a:gd name="T8" fmla="*/ 2 w 7"/>
                  <a:gd name="T9" fmla="*/ 5 h 6"/>
                  <a:gd name="T10" fmla="*/ 3 w 7"/>
                  <a:gd name="T11" fmla="*/ 5 h 6"/>
                  <a:gd name="T12" fmla="*/ 2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2 w 7"/>
                  <a:gd name="T19" fmla="*/ 3 h 6"/>
                  <a:gd name="T20" fmla="*/ 1 w 7"/>
                  <a:gd name="T21" fmla="*/ 1 h 6"/>
                  <a:gd name="T22" fmla="*/ 0 w 7"/>
                  <a:gd name="T23" fmla="*/ 1 h 6"/>
                  <a:gd name="T24" fmla="*/ 0 w 7"/>
                  <a:gd name="T25" fmla="*/ 0 h 6"/>
                  <a:gd name="T26" fmla="*/ 1 w 7"/>
                  <a:gd name="T27" fmla="*/ 0 h 6"/>
                  <a:gd name="T28" fmla="*/ 2 w 7"/>
                  <a:gd name="T29" fmla="*/ 1 h 6"/>
                  <a:gd name="T30" fmla="*/ 2 w 7"/>
                  <a:gd name="T31" fmla="*/ 0 h 6"/>
                  <a:gd name="T32" fmla="*/ 2 w 7"/>
                  <a:gd name="T33" fmla="*/ 0 h 6"/>
                  <a:gd name="T34" fmla="*/ 2 w 7"/>
                  <a:gd name="T35" fmla="*/ 2 h 6"/>
                  <a:gd name="T36" fmla="*/ 3 w 7"/>
                  <a:gd name="T37" fmla="*/ 3 h 6"/>
                  <a:gd name="T38" fmla="*/ 4 w 7"/>
                  <a:gd name="T39" fmla="*/ 3 h 6"/>
                  <a:gd name="T40" fmla="*/ 4 w 7"/>
                  <a:gd name="T41" fmla="*/ 2 h 6"/>
                  <a:gd name="T42" fmla="*/ 5 w 7"/>
                  <a:gd name="T43" fmla="*/ 2 h 6"/>
                  <a:gd name="T44" fmla="*/ 5 w 7"/>
                  <a:gd name="T45" fmla="*/ 4 h 6"/>
                  <a:gd name="T46" fmla="*/ 5 w 7"/>
                  <a:gd name="T47" fmla="*/ 5 h 6"/>
                  <a:gd name="T48" fmla="*/ 7 w 7"/>
                  <a:gd name="T49" fmla="*/ 5 h 6"/>
                  <a:gd name="T50" fmla="*/ 7 w 7"/>
                  <a:gd name="T51" fmla="*/ 6 h 6"/>
                  <a:gd name="T52" fmla="*/ 7 w 7"/>
                  <a:gd name="T53" fmla="*/ 6 h 6"/>
                  <a:gd name="T54" fmla="*/ 6 w 7"/>
                  <a:gd name="T55" fmla="*/ 6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6"/>
                  <a:gd name="T86" fmla="*/ 7 w 7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6">
                    <a:moveTo>
                      <a:pt x="6" y="6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5335" y="401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  <a:gd name="T8" fmla="*/ 2 w 2"/>
                  <a:gd name="T9" fmla="*/ 1 h 2"/>
                  <a:gd name="T10" fmla="*/ 2 w 2"/>
                  <a:gd name="T11" fmla="*/ 2 h 2"/>
                  <a:gd name="T12" fmla="*/ 2 w 2"/>
                  <a:gd name="T13" fmla="*/ 2 h 2"/>
                  <a:gd name="T14" fmla="*/ 1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323" y="3960"/>
                <a:ext cx="60" cy="60"/>
              </a:xfrm>
              <a:custGeom>
                <a:avLst/>
                <a:gdLst>
                  <a:gd name="T0" fmla="*/ 21 w 60"/>
                  <a:gd name="T1" fmla="*/ 57 h 60"/>
                  <a:gd name="T2" fmla="*/ 15 w 60"/>
                  <a:gd name="T3" fmla="*/ 54 h 60"/>
                  <a:gd name="T4" fmla="*/ 8 w 60"/>
                  <a:gd name="T5" fmla="*/ 50 h 60"/>
                  <a:gd name="T6" fmla="*/ 18 w 60"/>
                  <a:gd name="T7" fmla="*/ 51 h 60"/>
                  <a:gd name="T8" fmla="*/ 22 w 60"/>
                  <a:gd name="T9" fmla="*/ 53 h 60"/>
                  <a:gd name="T10" fmla="*/ 32 w 60"/>
                  <a:gd name="T11" fmla="*/ 49 h 60"/>
                  <a:gd name="T12" fmla="*/ 26 w 60"/>
                  <a:gd name="T13" fmla="*/ 51 h 60"/>
                  <a:gd name="T14" fmla="*/ 16 w 60"/>
                  <a:gd name="T15" fmla="*/ 48 h 60"/>
                  <a:gd name="T16" fmla="*/ 11 w 60"/>
                  <a:gd name="T17" fmla="*/ 46 h 60"/>
                  <a:gd name="T18" fmla="*/ 5 w 60"/>
                  <a:gd name="T19" fmla="*/ 44 h 60"/>
                  <a:gd name="T20" fmla="*/ 5 w 60"/>
                  <a:gd name="T21" fmla="*/ 39 h 60"/>
                  <a:gd name="T22" fmla="*/ 11 w 60"/>
                  <a:gd name="T23" fmla="*/ 40 h 60"/>
                  <a:gd name="T24" fmla="*/ 15 w 60"/>
                  <a:gd name="T25" fmla="*/ 42 h 60"/>
                  <a:gd name="T26" fmla="*/ 22 w 60"/>
                  <a:gd name="T27" fmla="*/ 45 h 60"/>
                  <a:gd name="T28" fmla="*/ 25 w 60"/>
                  <a:gd name="T29" fmla="*/ 43 h 60"/>
                  <a:gd name="T30" fmla="*/ 30 w 60"/>
                  <a:gd name="T31" fmla="*/ 45 h 60"/>
                  <a:gd name="T32" fmla="*/ 33 w 60"/>
                  <a:gd name="T33" fmla="*/ 39 h 60"/>
                  <a:gd name="T34" fmla="*/ 29 w 60"/>
                  <a:gd name="T35" fmla="*/ 38 h 60"/>
                  <a:gd name="T36" fmla="*/ 17 w 60"/>
                  <a:gd name="T37" fmla="*/ 36 h 60"/>
                  <a:gd name="T38" fmla="*/ 15 w 60"/>
                  <a:gd name="T39" fmla="*/ 38 h 60"/>
                  <a:gd name="T40" fmla="*/ 8 w 60"/>
                  <a:gd name="T41" fmla="*/ 34 h 60"/>
                  <a:gd name="T42" fmla="*/ 4 w 60"/>
                  <a:gd name="T43" fmla="*/ 25 h 60"/>
                  <a:gd name="T44" fmla="*/ 4 w 60"/>
                  <a:gd name="T45" fmla="*/ 22 h 60"/>
                  <a:gd name="T46" fmla="*/ 7 w 60"/>
                  <a:gd name="T47" fmla="*/ 30 h 60"/>
                  <a:gd name="T48" fmla="*/ 14 w 60"/>
                  <a:gd name="T49" fmla="*/ 34 h 60"/>
                  <a:gd name="T50" fmla="*/ 12 w 60"/>
                  <a:gd name="T51" fmla="*/ 31 h 60"/>
                  <a:gd name="T52" fmla="*/ 15 w 60"/>
                  <a:gd name="T53" fmla="*/ 18 h 60"/>
                  <a:gd name="T54" fmla="*/ 12 w 60"/>
                  <a:gd name="T55" fmla="*/ 17 h 60"/>
                  <a:gd name="T56" fmla="*/ 10 w 60"/>
                  <a:gd name="T57" fmla="*/ 8 h 60"/>
                  <a:gd name="T58" fmla="*/ 12 w 60"/>
                  <a:gd name="T59" fmla="*/ 11 h 60"/>
                  <a:gd name="T60" fmla="*/ 13 w 60"/>
                  <a:gd name="T61" fmla="*/ 11 h 60"/>
                  <a:gd name="T62" fmla="*/ 17 w 60"/>
                  <a:gd name="T63" fmla="*/ 5 h 60"/>
                  <a:gd name="T64" fmla="*/ 19 w 60"/>
                  <a:gd name="T65" fmla="*/ 5 h 60"/>
                  <a:gd name="T66" fmla="*/ 22 w 60"/>
                  <a:gd name="T67" fmla="*/ 5 h 60"/>
                  <a:gd name="T68" fmla="*/ 30 w 60"/>
                  <a:gd name="T69" fmla="*/ 10 h 60"/>
                  <a:gd name="T70" fmla="*/ 24 w 60"/>
                  <a:gd name="T71" fmla="*/ 2 h 60"/>
                  <a:gd name="T72" fmla="*/ 42 w 60"/>
                  <a:gd name="T73" fmla="*/ 3 h 60"/>
                  <a:gd name="T74" fmla="*/ 58 w 60"/>
                  <a:gd name="T75" fmla="*/ 19 h 60"/>
                  <a:gd name="T76" fmla="*/ 56 w 60"/>
                  <a:gd name="T77" fmla="*/ 24 h 60"/>
                  <a:gd name="T78" fmla="*/ 55 w 60"/>
                  <a:gd name="T79" fmla="*/ 36 h 60"/>
                  <a:gd name="T80" fmla="*/ 49 w 60"/>
                  <a:gd name="T81" fmla="*/ 28 h 60"/>
                  <a:gd name="T82" fmla="*/ 42 w 60"/>
                  <a:gd name="T83" fmla="*/ 25 h 60"/>
                  <a:gd name="T84" fmla="*/ 41 w 60"/>
                  <a:gd name="T85" fmla="*/ 30 h 60"/>
                  <a:gd name="T86" fmla="*/ 52 w 60"/>
                  <a:gd name="T87" fmla="*/ 40 h 60"/>
                  <a:gd name="T88" fmla="*/ 40 w 60"/>
                  <a:gd name="T89" fmla="*/ 38 h 60"/>
                  <a:gd name="T90" fmla="*/ 44 w 60"/>
                  <a:gd name="T91" fmla="*/ 48 h 60"/>
                  <a:gd name="T92" fmla="*/ 51 w 60"/>
                  <a:gd name="T93" fmla="*/ 44 h 60"/>
                  <a:gd name="T94" fmla="*/ 53 w 60"/>
                  <a:gd name="T95" fmla="*/ 46 h 60"/>
                  <a:gd name="T96" fmla="*/ 51 w 60"/>
                  <a:gd name="T97" fmla="*/ 50 h 60"/>
                  <a:gd name="T98" fmla="*/ 41 w 60"/>
                  <a:gd name="T99" fmla="*/ 51 h 60"/>
                  <a:gd name="T100" fmla="*/ 40 w 60"/>
                  <a:gd name="T101" fmla="*/ 53 h 60"/>
                  <a:gd name="T102" fmla="*/ 47 w 60"/>
                  <a:gd name="T103" fmla="*/ 54 h 60"/>
                  <a:gd name="T104" fmla="*/ 47 w 60"/>
                  <a:gd name="T105" fmla="*/ 57 h 60"/>
                  <a:gd name="T106" fmla="*/ 39 w 60"/>
                  <a:gd name="T107" fmla="*/ 60 h 60"/>
                  <a:gd name="T108" fmla="*/ 21 w 60"/>
                  <a:gd name="T109" fmla="*/ 59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"/>
                  <a:gd name="T166" fmla="*/ 0 h 60"/>
                  <a:gd name="T167" fmla="*/ 60 w 60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" h="60">
                    <a:moveTo>
                      <a:pt x="17" y="60"/>
                    </a:moveTo>
                    <a:cubicBezTo>
                      <a:pt x="17" y="60"/>
                      <a:pt x="17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7" y="59"/>
                      <a:pt x="18" y="58"/>
                    </a:cubicBezTo>
                    <a:cubicBezTo>
                      <a:pt x="19" y="58"/>
                      <a:pt x="19" y="58"/>
                      <a:pt x="20" y="58"/>
                    </a:cubicBezTo>
                    <a:cubicBezTo>
                      <a:pt x="20" y="58"/>
                      <a:pt x="21" y="58"/>
                      <a:pt x="21" y="58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0" y="57"/>
                      <a:pt x="20" y="56"/>
                      <a:pt x="20" y="56"/>
                    </a:cubicBezTo>
                    <a:cubicBezTo>
                      <a:pt x="16" y="56"/>
                      <a:pt x="16" y="56"/>
                      <a:pt x="15" y="56"/>
                    </a:cubicBezTo>
                    <a:cubicBezTo>
                      <a:pt x="14" y="56"/>
                      <a:pt x="14" y="56"/>
                      <a:pt x="1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3" y="55"/>
                      <a:pt x="14" y="55"/>
                      <a:pt x="15" y="54"/>
                    </a:cubicBezTo>
                    <a:cubicBezTo>
                      <a:pt x="15" y="54"/>
                      <a:pt x="15" y="54"/>
                      <a:pt x="15" y="53"/>
                    </a:cubicBezTo>
                    <a:cubicBezTo>
                      <a:pt x="14" y="53"/>
                      <a:pt x="13" y="52"/>
                      <a:pt x="12" y="52"/>
                    </a:cubicBezTo>
                    <a:cubicBezTo>
                      <a:pt x="11" y="52"/>
                      <a:pt x="11" y="52"/>
                      <a:pt x="10" y="52"/>
                    </a:cubicBezTo>
                    <a:cubicBezTo>
                      <a:pt x="9" y="52"/>
                      <a:pt x="9" y="52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9" y="50"/>
                      <a:pt x="9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1"/>
                      <a:pt x="16" y="52"/>
                      <a:pt x="18" y="52"/>
                    </a:cubicBezTo>
                    <a:cubicBezTo>
                      <a:pt x="18" y="52"/>
                      <a:pt x="18" y="52"/>
                      <a:pt x="19" y="52"/>
                    </a:cubicBezTo>
                    <a:cubicBezTo>
                      <a:pt x="19" y="52"/>
                      <a:pt x="19" y="52"/>
                      <a:pt x="19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49"/>
                      <a:pt x="18" y="49"/>
                      <a:pt x="19" y="49"/>
                    </a:cubicBezTo>
                    <a:cubicBezTo>
                      <a:pt x="19" y="49"/>
                      <a:pt x="20" y="49"/>
                      <a:pt x="20" y="49"/>
                    </a:cubicBezTo>
                    <a:cubicBezTo>
                      <a:pt x="20" y="50"/>
                      <a:pt x="20" y="50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2" y="53"/>
                    </a:cubicBezTo>
                    <a:cubicBezTo>
                      <a:pt x="22" y="53"/>
                      <a:pt x="23" y="53"/>
                      <a:pt x="23" y="54"/>
                    </a:cubicBezTo>
                    <a:cubicBezTo>
                      <a:pt x="23" y="54"/>
                      <a:pt x="23" y="54"/>
                      <a:pt x="24" y="54"/>
                    </a:cubicBezTo>
                    <a:cubicBezTo>
                      <a:pt x="24" y="52"/>
                      <a:pt x="24" y="52"/>
                      <a:pt x="25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3"/>
                      <a:pt x="30" y="53"/>
                      <a:pt x="32" y="53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0" y="50"/>
                      <a:pt x="30" y="50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29" y="50"/>
                      <a:pt x="28" y="50"/>
                      <a:pt x="27" y="50"/>
                    </a:cubicBezTo>
                    <a:cubicBezTo>
                      <a:pt x="27" y="50"/>
                      <a:pt x="27" y="51"/>
                      <a:pt x="26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5" y="50"/>
                      <a:pt x="24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1" y="49"/>
                      <a:pt x="21" y="49"/>
                      <a:pt x="21" y="48"/>
                    </a:cubicBezTo>
                    <a:cubicBezTo>
                      <a:pt x="21" y="48"/>
                      <a:pt x="21" y="48"/>
                      <a:pt x="21" y="47"/>
                    </a:cubicBezTo>
                    <a:cubicBezTo>
                      <a:pt x="19" y="48"/>
                      <a:pt x="19" y="48"/>
                      <a:pt x="16" y="48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4" y="48"/>
                      <a:pt x="13" y="48"/>
                      <a:pt x="12" y="47"/>
                    </a:cubicBezTo>
                    <a:cubicBezTo>
                      <a:pt x="12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6"/>
                      <a:pt x="11" y="46"/>
                    </a:cubicBezTo>
                    <a:cubicBezTo>
                      <a:pt x="10" y="46"/>
                      <a:pt x="9" y="46"/>
                      <a:pt x="8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3"/>
                      <a:pt x="5" y="43"/>
                      <a:pt x="4" y="43"/>
                    </a:cubicBezTo>
                    <a:cubicBezTo>
                      <a:pt x="4" y="43"/>
                      <a:pt x="4" y="43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4" y="40"/>
                      <a:pt x="4" y="40"/>
                    </a:cubicBezTo>
                    <a:cubicBezTo>
                      <a:pt x="4" y="39"/>
                      <a:pt x="5" y="39"/>
                      <a:pt x="5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8" y="38"/>
                      <a:pt x="8" y="38"/>
                    </a:cubicBezTo>
                    <a:cubicBezTo>
                      <a:pt x="8" y="38"/>
                      <a:pt x="9" y="38"/>
                      <a:pt x="9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2" y="42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2"/>
                      <a:pt x="13" y="42"/>
                    </a:cubicBezTo>
                    <a:cubicBezTo>
                      <a:pt x="13" y="42"/>
                      <a:pt x="13" y="42"/>
                      <a:pt x="13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6" y="41"/>
                    </a:cubicBezTo>
                    <a:cubicBezTo>
                      <a:pt x="17" y="41"/>
                      <a:pt x="17" y="41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3"/>
                      <a:pt x="18" y="43"/>
                    </a:cubicBezTo>
                    <a:cubicBezTo>
                      <a:pt x="19" y="43"/>
                      <a:pt x="19" y="43"/>
                      <a:pt x="20" y="44"/>
                    </a:cubicBezTo>
                    <a:cubicBezTo>
                      <a:pt x="20" y="44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2" y="45"/>
                    </a:cubicBezTo>
                    <a:cubicBezTo>
                      <a:pt x="22" y="44"/>
                      <a:pt x="22" y="44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2" y="43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2"/>
                      <a:pt x="24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2"/>
                      <a:pt x="25" y="42"/>
                      <a:pt x="25" y="43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4"/>
                    </a:cubicBezTo>
                    <a:cubicBezTo>
                      <a:pt x="29" y="44"/>
                      <a:pt x="29" y="44"/>
                      <a:pt x="30" y="45"/>
                    </a:cubicBezTo>
                    <a:cubicBezTo>
                      <a:pt x="30" y="45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1" y="44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4" y="42"/>
                      <a:pt x="35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1"/>
                      <a:pt x="34" y="40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1" y="37"/>
                      <a:pt x="31" y="37"/>
                      <a:pt x="31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8"/>
                      <a:pt x="28" y="38"/>
                      <a:pt x="25" y="39"/>
                    </a:cubicBezTo>
                    <a:cubicBezTo>
                      <a:pt x="25" y="39"/>
                      <a:pt x="25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1" y="37"/>
                      <a:pt x="21" y="37"/>
                      <a:pt x="19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6" y="37"/>
                    </a:cubicBezTo>
                    <a:cubicBezTo>
                      <a:pt x="16" y="37"/>
                      <a:pt x="16" y="37"/>
                      <a:pt x="15" y="37"/>
                    </a:cubicBezTo>
                    <a:cubicBezTo>
                      <a:pt x="15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7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2" y="38"/>
                      <a:pt x="12" y="38"/>
                      <a:pt x="11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7"/>
                      <a:pt x="9" y="37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7" y="33"/>
                      <a:pt x="6" y="32"/>
                      <a:pt x="5" y="32"/>
                    </a:cubicBezTo>
                    <a:cubicBezTo>
                      <a:pt x="5" y="31"/>
                      <a:pt x="5" y="31"/>
                      <a:pt x="4" y="31"/>
                    </a:cubicBezTo>
                    <a:cubicBezTo>
                      <a:pt x="4" y="30"/>
                      <a:pt x="4" y="29"/>
                      <a:pt x="4" y="29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2" y="24"/>
                      <a:pt x="1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6" y="28"/>
                      <a:pt x="6" y="28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1"/>
                      <a:pt x="9" y="31"/>
                      <a:pt x="10" y="32"/>
                    </a:cubicBezTo>
                    <a:cubicBezTo>
                      <a:pt x="10" y="32"/>
                      <a:pt x="10" y="32"/>
                      <a:pt x="10" y="33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4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6" y="32"/>
                      <a:pt x="16" y="32"/>
                    </a:cubicBezTo>
                    <a:cubicBezTo>
                      <a:pt x="17" y="32"/>
                      <a:pt x="17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1"/>
                      <a:pt x="14" y="31"/>
                      <a:pt x="12" y="31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0"/>
                      <a:pt x="10" y="30"/>
                      <a:pt x="10" y="29"/>
                    </a:cubicBezTo>
                    <a:cubicBezTo>
                      <a:pt x="9" y="28"/>
                      <a:pt x="9" y="28"/>
                      <a:pt x="9" y="27"/>
                    </a:cubicBezTo>
                    <a:cubicBezTo>
                      <a:pt x="9" y="26"/>
                      <a:pt x="9" y="26"/>
                      <a:pt x="9" y="24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12" y="20"/>
                      <a:pt x="13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0" y="12"/>
                      <a:pt x="10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4"/>
                      <a:pt x="10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1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7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1" y="5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2" y="5"/>
                      <a:pt x="22" y="5"/>
                      <a:pt x="23" y="6"/>
                    </a:cubicBezTo>
                    <a:cubicBezTo>
                      <a:pt x="24" y="6"/>
                      <a:pt x="25" y="6"/>
                      <a:pt x="26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9" y="8"/>
                    </a:cubicBezTo>
                    <a:cubicBezTo>
                      <a:pt x="29" y="8"/>
                      <a:pt x="29" y="8"/>
                      <a:pt x="30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0" y="9"/>
                      <a:pt x="30" y="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8" y="6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4"/>
                      <a:pt x="24" y="4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3" y="0"/>
                      <a:pt x="34" y="0"/>
                      <a:pt x="36" y="1"/>
                    </a:cubicBezTo>
                    <a:cubicBezTo>
                      <a:pt x="38" y="1"/>
                      <a:pt x="40" y="2"/>
                      <a:pt x="42" y="2"/>
                    </a:cubicBezTo>
                    <a:cubicBezTo>
                      <a:pt x="42" y="2"/>
                      <a:pt x="42" y="2"/>
                      <a:pt x="42" y="3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6" y="4"/>
                      <a:pt x="46" y="5"/>
                      <a:pt x="46" y="5"/>
                    </a:cubicBezTo>
                    <a:cubicBezTo>
                      <a:pt x="46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6"/>
                      <a:pt x="49" y="6"/>
                      <a:pt x="50" y="7"/>
                    </a:cubicBezTo>
                    <a:cubicBezTo>
                      <a:pt x="51" y="8"/>
                      <a:pt x="52" y="9"/>
                      <a:pt x="55" y="13"/>
                    </a:cubicBezTo>
                    <a:cubicBezTo>
                      <a:pt x="56" y="14"/>
                      <a:pt x="57" y="16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ubicBezTo>
                      <a:pt x="59" y="20"/>
                      <a:pt x="59" y="20"/>
                      <a:pt x="58" y="20"/>
                    </a:cubicBezTo>
                    <a:cubicBezTo>
                      <a:pt x="59" y="22"/>
                      <a:pt x="60" y="24"/>
                      <a:pt x="60" y="26"/>
                    </a:cubicBezTo>
                    <a:cubicBezTo>
                      <a:pt x="60" y="30"/>
                      <a:pt x="60" y="35"/>
                      <a:pt x="59" y="39"/>
                    </a:cubicBezTo>
                    <a:cubicBezTo>
                      <a:pt x="58" y="39"/>
                      <a:pt x="57" y="27"/>
                      <a:pt x="57" y="26"/>
                    </a:cubicBezTo>
                    <a:cubicBezTo>
                      <a:pt x="57" y="25"/>
                      <a:pt x="56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9"/>
                      <a:pt x="57" y="33"/>
                      <a:pt x="57" y="37"/>
                    </a:cubicBezTo>
                    <a:cubicBezTo>
                      <a:pt x="57" y="37"/>
                      <a:pt x="56" y="32"/>
                      <a:pt x="55" y="31"/>
                    </a:cubicBezTo>
                    <a:cubicBezTo>
                      <a:pt x="55" y="29"/>
                      <a:pt x="54" y="27"/>
                      <a:pt x="54" y="25"/>
                    </a:cubicBezTo>
                    <a:cubicBezTo>
                      <a:pt x="53" y="25"/>
                      <a:pt x="53" y="24"/>
                      <a:pt x="52" y="24"/>
                    </a:cubicBezTo>
                    <a:cubicBezTo>
                      <a:pt x="52" y="25"/>
                      <a:pt x="52" y="25"/>
                      <a:pt x="52" y="26"/>
                    </a:cubicBezTo>
                    <a:cubicBezTo>
                      <a:pt x="54" y="28"/>
                      <a:pt x="53" y="31"/>
                      <a:pt x="54" y="33"/>
                    </a:cubicBezTo>
                    <a:cubicBezTo>
                      <a:pt x="55" y="34"/>
                      <a:pt x="55" y="35"/>
                      <a:pt x="55" y="36"/>
                    </a:cubicBezTo>
                    <a:cubicBezTo>
                      <a:pt x="54" y="36"/>
                      <a:pt x="53" y="33"/>
                      <a:pt x="53" y="32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6"/>
                      <a:pt x="51" y="26"/>
                      <a:pt x="50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50" y="27"/>
                      <a:pt x="51" y="29"/>
                    </a:cubicBezTo>
                    <a:cubicBezTo>
                      <a:pt x="51" y="30"/>
                      <a:pt x="51" y="31"/>
                      <a:pt x="51" y="32"/>
                    </a:cubicBezTo>
                    <a:cubicBezTo>
                      <a:pt x="50" y="32"/>
                      <a:pt x="49" y="28"/>
                      <a:pt x="49" y="28"/>
                    </a:cubicBezTo>
                    <a:cubicBezTo>
                      <a:pt x="48" y="27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7" y="27"/>
                      <a:pt x="47" y="28"/>
                    </a:cubicBezTo>
                    <a:cubicBezTo>
                      <a:pt x="48" y="29"/>
                      <a:pt x="48" y="29"/>
                      <a:pt x="48" y="30"/>
                    </a:cubicBezTo>
                    <a:cubicBezTo>
                      <a:pt x="46" y="30"/>
                      <a:pt x="46" y="27"/>
                      <a:pt x="45" y="27"/>
                    </a:cubicBezTo>
                    <a:cubicBezTo>
                      <a:pt x="44" y="26"/>
                      <a:pt x="44" y="26"/>
                      <a:pt x="43" y="26"/>
                    </a:cubicBezTo>
                    <a:cubicBezTo>
                      <a:pt x="43" y="26"/>
                      <a:pt x="42" y="26"/>
                      <a:pt x="42" y="25"/>
                    </a:cubicBezTo>
                    <a:cubicBezTo>
                      <a:pt x="41" y="25"/>
                      <a:pt x="40" y="24"/>
                      <a:pt x="40" y="24"/>
                    </a:cubicBezTo>
                    <a:cubicBezTo>
                      <a:pt x="40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4" y="38"/>
                      <a:pt x="54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4" y="39"/>
                      <a:pt x="54" y="40"/>
                    </a:cubicBezTo>
                    <a:cubicBezTo>
                      <a:pt x="53" y="40"/>
                      <a:pt x="52" y="40"/>
                      <a:pt x="52" y="40"/>
                    </a:cubicBezTo>
                    <a:cubicBezTo>
                      <a:pt x="51" y="40"/>
                      <a:pt x="51" y="40"/>
                      <a:pt x="51" y="41"/>
                    </a:cubicBezTo>
                    <a:cubicBezTo>
                      <a:pt x="49" y="41"/>
                      <a:pt x="49" y="41"/>
                      <a:pt x="48" y="42"/>
                    </a:cubicBezTo>
                    <a:cubicBezTo>
                      <a:pt x="48" y="42"/>
                      <a:pt x="47" y="42"/>
                      <a:pt x="47" y="42"/>
                    </a:cubicBezTo>
                    <a:cubicBezTo>
                      <a:pt x="46" y="41"/>
                      <a:pt x="46" y="41"/>
                      <a:pt x="45" y="42"/>
                    </a:cubicBezTo>
                    <a:cubicBezTo>
                      <a:pt x="45" y="42"/>
                      <a:pt x="45" y="42"/>
                      <a:pt x="44" y="42"/>
                    </a:cubicBezTo>
                    <a:cubicBezTo>
                      <a:pt x="44" y="41"/>
                      <a:pt x="43" y="41"/>
                      <a:pt x="43" y="41"/>
                    </a:cubicBezTo>
                    <a:cubicBezTo>
                      <a:pt x="43" y="40"/>
                      <a:pt x="40" y="38"/>
                      <a:pt x="40" y="38"/>
                    </a:cubicBezTo>
                    <a:cubicBezTo>
                      <a:pt x="40" y="39"/>
                      <a:pt x="40" y="40"/>
                      <a:pt x="41" y="41"/>
                    </a:cubicBezTo>
                    <a:cubicBezTo>
                      <a:pt x="41" y="41"/>
                      <a:pt x="41" y="42"/>
                      <a:pt x="42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3"/>
                      <a:pt x="44" y="43"/>
                      <a:pt x="44" y="44"/>
                    </a:cubicBezTo>
                    <a:cubicBezTo>
                      <a:pt x="44" y="44"/>
                      <a:pt x="44" y="44"/>
                      <a:pt x="43" y="45"/>
                    </a:cubicBezTo>
                    <a:cubicBezTo>
                      <a:pt x="44" y="46"/>
                      <a:pt x="44" y="46"/>
                      <a:pt x="44" y="47"/>
                    </a:cubicBezTo>
                    <a:cubicBezTo>
                      <a:pt x="44" y="47"/>
                      <a:pt x="44" y="48"/>
                      <a:pt x="44" y="48"/>
                    </a:cubicBezTo>
                    <a:cubicBezTo>
                      <a:pt x="45" y="48"/>
                      <a:pt x="45" y="48"/>
                      <a:pt x="46" y="48"/>
                    </a:cubicBezTo>
                    <a:cubicBezTo>
                      <a:pt x="46" y="47"/>
                      <a:pt x="46" y="47"/>
                      <a:pt x="47" y="46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9" y="44"/>
                      <a:pt x="50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5" y="44"/>
                      <a:pt x="55" y="44"/>
                      <a:pt x="55" y="45"/>
                    </a:cubicBezTo>
                    <a:cubicBezTo>
                      <a:pt x="55" y="45"/>
                      <a:pt x="55" y="45"/>
                      <a:pt x="54" y="45"/>
                    </a:cubicBezTo>
                    <a:cubicBezTo>
                      <a:pt x="54" y="46"/>
                      <a:pt x="54" y="46"/>
                      <a:pt x="53" y="46"/>
                    </a:cubicBezTo>
                    <a:cubicBezTo>
                      <a:pt x="54" y="47"/>
                      <a:pt x="54" y="47"/>
                      <a:pt x="54" y="48"/>
                    </a:cubicBezTo>
                    <a:cubicBezTo>
                      <a:pt x="54" y="48"/>
                      <a:pt x="55" y="48"/>
                      <a:pt x="55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8"/>
                      <a:pt x="53" y="48"/>
                      <a:pt x="53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49" y="50"/>
                      <a:pt x="48" y="50"/>
                      <a:pt x="46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5" y="51"/>
                      <a:pt x="45" y="51"/>
                    </a:cubicBezTo>
                    <a:cubicBezTo>
                      <a:pt x="45" y="51"/>
                      <a:pt x="45" y="50"/>
                      <a:pt x="45" y="50"/>
                    </a:cubicBezTo>
                    <a:cubicBezTo>
                      <a:pt x="43" y="50"/>
                      <a:pt x="43" y="50"/>
                      <a:pt x="42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50"/>
                      <a:pt x="41" y="51"/>
                      <a:pt x="41" y="51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39" y="51"/>
                      <a:pt x="39" y="51"/>
                      <a:pt x="37" y="51"/>
                    </a:cubicBezTo>
                    <a:cubicBezTo>
                      <a:pt x="36" y="52"/>
                      <a:pt x="36" y="52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2"/>
                      <a:pt x="37" y="52"/>
                      <a:pt x="38" y="52"/>
                    </a:cubicBezTo>
                    <a:cubicBezTo>
                      <a:pt x="38" y="52"/>
                      <a:pt x="39" y="52"/>
                      <a:pt x="39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2" y="53"/>
                    </a:cubicBezTo>
                    <a:cubicBezTo>
                      <a:pt x="43" y="53"/>
                      <a:pt x="45" y="53"/>
                      <a:pt x="47" y="52"/>
                    </a:cubicBezTo>
                    <a:cubicBezTo>
                      <a:pt x="47" y="52"/>
                      <a:pt x="47" y="52"/>
                      <a:pt x="48" y="52"/>
                    </a:cubicBezTo>
                    <a:cubicBezTo>
                      <a:pt x="49" y="52"/>
                      <a:pt x="49" y="52"/>
                      <a:pt x="51" y="52"/>
                    </a:cubicBezTo>
                    <a:cubicBezTo>
                      <a:pt x="51" y="52"/>
                      <a:pt x="51" y="52"/>
                      <a:pt x="51" y="53"/>
                    </a:cubicBezTo>
                    <a:cubicBezTo>
                      <a:pt x="50" y="53"/>
                      <a:pt x="50" y="53"/>
                      <a:pt x="48" y="54"/>
                    </a:cubicBezTo>
                    <a:cubicBezTo>
                      <a:pt x="48" y="54"/>
                      <a:pt x="47" y="54"/>
                      <a:pt x="47" y="54"/>
                    </a:cubicBezTo>
                    <a:cubicBezTo>
                      <a:pt x="45" y="54"/>
                      <a:pt x="44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6"/>
                      <a:pt x="44" y="56"/>
                      <a:pt x="45" y="56"/>
                    </a:cubicBezTo>
                    <a:cubicBezTo>
                      <a:pt x="45" y="55"/>
                      <a:pt x="45" y="55"/>
                      <a:pt x="46" y="55"/>
                    </a:cubicBezTo>
                    <a:cubicBezTo>
                      <a:pt x="46" y="55"/>
                      <a:pt x="46" y="55"/>
                      <a:pt x="46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4" y="57"/>
                      <a:pt x="44" y="57"/>
                    </a:cubicBezTo>
                    <a:cubicBezTo>
                      <a:pt x="43" y="58"/>
                      <a:pt x="43" y="58"/>
                      <a:pt x="42" y="58"/>
                    </a:cubicBezTo>
                    <a:cubicBezTo>
                      <a:pt x="41" y="58"/>
                      <a:pt x="41" y="58"/>
                      <a:pt x="40" y="59"/>
                    </a:cubicBezTo>
                    <a:cubicBezTo>
                      <a:pt x="40" y="59"/>
                      <a:pt x="40" y="59"/>
                      <a:pt x="40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4" y="59"/>
                      <a:pt x="30" y="59"/>
                      <a:pt x="27" y="60"/>
                    </a:cubicBezTo>
                    <a:cubicBezTo>
                      <a:pt x="27" y="60"/>
                      <a:pt x="27" y="60"/>
                      <a:pt x="26" y="60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4" y="60"/>
                    </a:cubicBezTo>
                    <a:cubicBezTo>
                      <a:pt x="23" y="59"/>
                      <a:pt x="22" y="59"/>
                      <a:pt x="21" y="59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9" y="60"/>
                      <a:pt x="18" y="60"/>
                      <a:pt x="17" y="6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340" y="40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1 w 3"/>
                  <a:gd name="T7" fmla="*/ 0 h 1"/>
                  <a:gd name="T8" fmla="*/ 2 w 3"/>
                  <a:gd name="T9" fmla="*/ 0 h 1"/>
                  <a:gd name="T10" fmla="*/ 2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0 w 3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5356" y="4013"/>
                <a:ext cx="6" cy="7"/>
              </a:xfrm>
              <a:custGeom>
                <a:avLst/>
                <a:gdLst>
                  <a:gd name="T0" fmla="*/ 5 w 6"/>
                  <a:gd name="T1" fmla="*/ 7 h 7"/>
                  <a:gd name="T2" fmla="*/ 5 w 6"/>
                  <a:gd name="T3" fmla="*/ 6 h 7"/>
                  <a:gd name="T4" fmla="*/ 2 w 6"/>
                  <a:gd name="T5" fmla="*/ 6 h 7"/>
                  <a:gd name="T6" fmla="*/ 0 w 6"/>
                  <a:gd name="T7" fmla="*/ 2 h 7"/>
                  <a:gd name="T8" fmla="*/ 0 w 6"/>
                  <a:gd name="T9" fmla="*/ 1 h 7"/>
                  <a:gd name="T10" fmla="*/ 3 w 6"/>
                  <a:gd name="T11" fmla="*/ 1 h 7"/>
                  <a:gd name="T12" fmla="*/ 3 w 6"/>
                  <a:gd name="T13" fmla="*/ 0 h 7"/>
                  <a:gd name="T14" fmla="*/ 4 w 6"/>
                  <a:gd name="T15" fmla="*/ 0 h 7"/>
                  <a:gd name="T16" fmla="*/ 5 w 6"/>
                  <a:gd name="T17" fmla="*/ 0 h 7"/>
                  <a:gd name="T18" fmla="*/ 6 w 6"/>
                  <a:gd name="T19" fmla="*/ 0 h 7"/>
                  <a:gd name="T20" fmla="*/ 6 w 6"/>
                  <a:gd name="T21" fmla="*/ 0 h 7"/>
                  <a:gd name="T22" fmla="*/ 6 w 6"/>
                  <a:gd name="T23" fmla="*/ 1 h 7"/>
                  <a:gd name="T24" fmla="*/ 6 w 6"/>
                  <a:gd name="T25" fmla="*/ 4 h 7"/>
                  <a:gd name="T26" fmla="*/ 6 w 6"/>
                  <a:gd name="T27" fmla="*/ 4 h 7"/>
                  <a:gd name="T28" fmla="*/ 6 w 6"/>
                  <a:gd name="T29" fmla="*/ 5 h 7"/>
                  <a:gd name="T30" fmla="*/ 6 w 6"/>
                  <a:gd name="T31" fmla="*/ 7 h 7"/>
                  <a:gd name="T32" fmla="*/ 5 w 6"/>
                  <a:gd name="T33" fmla="*/ 7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5" y="7"/>
                    </a:moveTo>
                    <a:cubicBezTo>
                      <a:pt x="5" y="7"/>
                      <a:pt x="5" y="6"/>
                      <a:pt x="5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5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</a:path>
                </a:pathLst>
              </a:custGeom>
              <a:solidFill>
                <a:srgbClr val="FD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5374" y="4010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0 w 11"/>
                  <a:gd name="T3" fmla="*/ 10 h 10"/>
                  <a:gd name="T4" fmla="*/ 2 w 11"/>
                  <a:gd name="T5" fmla="*/ 8 h 10"/>
                  <a:gd name="T6" fmla="*/ 2 w 11"/>
                  <a:gd name="T7" fmla="*/ 4 h 10"/>
                  <a:gd name="T8" fmla="*/ 5 w 11"/>
                  <a:gd name="T9" fmla="*/ 1 h 10"/>
                  <a:gd name="T10" fmla="*/ 6 w 11"/>
                  <a:gd name="T11" fmla="*/ 0 h 10"/>
                  <a:gd name="T12" fmla="*/ 3 w 11"/>
                  <a:gd name="T13" fmla="*/ 5 h 10"/>
                  <a:gd name="T14" fmla="*/ 3 w 11"/>
                  <a:gd name="T15" fmla="*/ 5 h 10"/>
                  <a:gd name="T16" fmla="*/ 8 w 11"/>
                  <a:gd name="T17" fmla="*/ 1 h 10"/>
                  <a:gd name="T18" fmla="*/ 8 w 11"/>
                  <a:gd name="T19" fmla="*/ 1 h 10"/>
                  <a:gd name="T20" fmla="*/ 8 w 11"/>
                  <a:gd name="T21" fmla="*/ 2 h 10"/>
                  <a:gd name="T22" fmla="*/ 2 w 11"/>
                  <a:gd name="T23" fmla="*/ 7 h 10"/>
                  <a:gd name="T24" fmla="*/ 2 w 11"/>
                  <a:gd name="T25" fmla="*/ 7 h 10"/>
                  <a:gd name="T26" fmla="*/ 4 w 11"/>
                  <a:gd name="T27" fmla="*/ 6 h 10"/>
                  <a:gd name="T28" fmla="*/ 6 w 11"/>
                  <a:gd name="T29" fmla="*/ 5 h 10"/>
                  <a:gd name="T30" fmla="*/ 8 w 11"/>
                  <a:gd name="T31" fmla="*/ 2 h 10"/>
                  <a:gd name="T32" fmla="*/ 9 w 11"/>
                  <a:gd name="T33" fmla="*/ 2 h 10"/>
                  <a:gd name="T34" fmla="*/ 4 w 11"/>
                  <a:gd name="T35" fmla="*/ 7 h 10"/>
                  <a:gd name="T36" fmla="*/ 4 w 11"/>
                  <a:gd name="T37" fmla="*/ 7 h 10"/>
                  <a:gd name="T38" fmla="*/ 10 w 11"/>
                  <a:gd name="T39" fmla="*/ 3 h 10"/>
                  <a:gd name="T40" fmla="*/ 10 w 11"/>
                  <a:gd name="T41" fmla="*/ 3 h 10"/>
                  <a:gd name="T42" fmla="*/ 5 w 11"/>
                  <a:gd name="T43" fmla="*/ 8 h 10"/>
                  <a:gd name="T44" fmla="*/ 5 w 11"/>
                  <a:gd name="T45" fmla="*/ 8 h 10"/>
                  <a:gd name="T46" fmla="*/ 11 w 11"/>
                  <a:gd name="T47" fmla="*/ 4 h 10"/>
                  <a:gd name="T48" fmla="*/ 8 w 11"/>
                  <a:gd name="T49" fmla="*/ 6 h 10"/>
                  <a:gd name="T50" fmla="*/ 10 w 11"/>
                  <a:gd name="T51" fmla="*/ 5 h 10"/>
                  <a:gd name="T52" fmla="*/ 11 w 11"/>
                  <a:gd name="T53" fmla="*/ 5 h 10"/>
                  <a:gd name="T54" fmla="*/ 7 w 11"/>
                  <a:gd name="T55" fmla="*/ 7 h 10"/>
                  <a:gd name="T56" fmla="*/ 5 w 11"/>
                  <a:gd name="T57" fmla="*/ 8 h 10"/>
                  <a:gd name="T58" fmla="*/ 2 w 11"/>
                  <a:gd name="T59" fmla="*/ 9 h 10"/>
                  <a:gd name="T60" fmla="*/ 0 w 11"/>
                  <a:gd name="T61" fmla="*/ 10 h 10"/>
                  <a:gd name="T62" fmla="*/ 0 w 11"/>
                  <a:gd name="T63" fmla="*/ 10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"/>
                  <a:gd name="T97" fmla="*/ 0 h 10"/>
                  <a:gd name="T98" fmla="*/ 11 w 11"/>
                  <a:gd name="T99" fmla="*/ 10 h 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6"/>
                      <a:pt x="2" y="7"/>
                      <a:pt x="2" y="4"/>
                    </a:cubicBezTo>
                    <a:cubicBezTo>
                      <a:pt x="3" y="4"/>
                      <a:pt x="3" y="3"/>
                      <a:pt x="5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1"/>
                      <a:pt x="3" y="3"/>
                      <a:pt x="3" y="5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5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7" y="2"/>
                      <a:pt x="3" y="6"/>
                      <a:pt x="2" y="7"/>
                    </a:cubicBezTo>
                    <a:cubicBezTo>
                      <a:pt x="1" y="7"/>
                      <a:pt x="3" y="7"/>
                      <a:pt x="2" y="7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4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10" y="3"/>
                      <a:pt x="11" y="4"/>
                    </a:cubicBezTo>
                    <a:cubicBezTo>
                      <a:pt x="11" y="4"/>
                      <a:pt x="8" y="6"/>
                      <a:pt x="8" y="6"/>
                    </a:cubicBezTo>
                    <a:cubicBezTo>
                      <a:pt x="8" y="7"/>
                      <a:pt x="10" y="5"/>
                      <a:pt x="10" y="5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0" y="6"/>
                      <a:pt x="9" y="6"/>
                      <a:pt x="7" y="7"/>
                    </a:cubicBezTo>
                    <a:cubicBezTo>
                      <a:pt x="7" y="8"/>
                      <a:pt x="7" y="8"/>
                      <a:pt x="5" y="8"/>
                    </a:cubicBezTo>
                    <a:cubicBezTo>
                      <a:pt x="4" y="8"/>
                      <a:pt x="4" y="9"/>
                      <a:pt x="2" y="9"/>
                    </a:cubicBezTo>
                    <a:cubicBezTo>
                      <a:pt x="2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5348" y="4013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6 h 7"/>
                  <a:gd name="T4" fmla="*/ 1 w 8"/>
                  <a:gd name="T5" fmla="*/ 5 h 7"/>
                  <a:gd name="T6" fmla="*/ 0 w 8"/>
                  <a:gd name="T7" fmla="*/ 4 h 7"/>
                  <a:gd name="T8" fmla="*/ 0 w 8"/>
                  <a:gd name="T9" fmla="*/ 1 h 7"/>
                  <a:gd name="T10" fmla="*/ 0 w 8"/>
                  <a:gd name="T11" fmla="*/ 1 h 7"/>
                  <a:gd name="T12" fmla="*/ 0 w 8"/>
                  <a:gd name="T13" fmla="*/ 0 h 7"/>
                  <a:gd name="T14" fmla="*/ 1 w 8"/>
                  <a:gd name="T15" fmla="*/ 0 h 7"/>
                  <a:gd name="T16" fmla="*/ 1 w 8"/>
                  <a:gd name="T17" fmla="*/ 0 h 7"/>
                  <a:gd name="T18" fmla="*/ 5 w 8"/>
                  <a:gd name="T19" fmla="*/ 0 h 7"/>
                  <a:gd name="T20" fmla="*/ 6 w 8"/>
                  <a:gd name="T21" fmla="*/ 1 h 7"/>
                  <a:gd name="T22" fmla="*/ 6 w 8"/>
                  <a:gd name="T23" fmla="*/ 2 h 7"/>
                  <a:gd name="T24" fmla="*/ 8 w 8"/>
                  <a:gd name="T25" fmla="*/ 6 h 7"/>
                  <a:gd name="T26" fmla="*/ 8 w 8"/>
                  <a:gd name="T27" fmla="*/ 6 h 7"/>
                  <a:gd name="T28" fmla="*/ 8 w 8"/>
                  <a:gd name="T29" fmla="*/ 6 h 7"/>
                  <a:gd name="T30" fmla="*/ 6 w 8"/>
                  <a:gd name="T31" fmla="*/ 6 h 7"/>
                  <a:gd name="T32" fmla="*/ 5 w 8"/>
                  <a:gd name="T33" fmla="*/ 2 h 7"/>
                  <a:gd name="T34" fmla="*/ 4 w 8"/>
                  <a:gd name="T35" fmla="*/ 1 h 7"/>
                  <a:gd name="T36" fmla="*/ 3 w 8"/>
                  <a:gd name="T37" fmla="*/ 1 h 7"/>
                  <a:gd name="T38" fmla="*/ 4 w 8"/>
                  <a:gd name="T39" fmla="*/ 2 h 7"/>
                  <a:gd name="T40" fmla="*/ 6 w 8"/>
                  <a:gd name="T41" fmla="*/ 6 h 7"/>
                  <a:gd name="T42" fmla="*/ 6 w 8"/>
                  <a:gd name="T43" fmla="*/ 6 h 7"/>
                  <a:gd name="T44" fmla="*/ 2 w 8"/>
                  <a:gd name="T45" fmla="*/ 6 h 7"/>
                  <a:gd name="T46" fmla="*/ 2 w 8"/>
                  <a:gd name="T47" fmla="*/ 7 h 7"/>
                  <a:gd name="T48" fmla="*/ 0 w 8"/>
                  <a:gd name="T49" fmla="*/ 7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7"/>
                  <a:gd name="T77" fmla="*/ 8 w 8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7"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5"/>
                      <a:pt x="5" y="3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1" y="7"/>
                      <a:pt x="1" y="7"/>
                      <a:pt x="0" y="7"/>
                    </a:cubicBezTo>
                  </a:path>
                </a:pathLst>
              </a:custGeom>
              <a:solidFill>
                <a:srgbClr val="FD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5335" y="4011"/>
                <a:ext cx="13" cy="8"/>
              </a:xfrm>
              <a:custGeom>
                <a:avLst/>
                <a:gdLst>
                  <a:gd name="T0" fmla="*/ 8 w 13"/>
                  <a:gd name="T1" fmla="*/ 8 h 8"/>
                  <a:gd name="T2" fmla="*/ 8 w 13"/>
                  <a:gd name="T3" fmla="*/ 7 h 8"/>
                  <a:gd name="T4" fmla="*/ 9 w 13"/>
                  <a:gd name="T5" fmla="*/ 7 h 8"/>
                  <a:gd name="T6" fmla="*/ 9 w 13"/>
                  <a:gd name="T7" fmla="*/ 6 h 8"/>
                  <a:gd name="T8" fmla="*/ 8 w 13"/>
                  <a:gd name="T9" fmla="*/ 5 h 8"/>
                  <a:gd name="T10" fmla="*/ 2 w 13"/>
                  <a:gd name="T11" fmla="*/ 4 h 8"/>
                  <a:gd name="T12" fmla="*/ 2 w 13"/>
                  <a:gd name="T13" fmla="*/ 4 h 8"/>
                  <a:gd name="T14" fmla="*/ 3 w 13"/>
                  <a:gd name="T15" fmla="*/ 3 h 8"/>
                  <a:gd name="T16" fmla="*/ 3 w 13"/>
                  <a:gd name="T17" fmla="*/ 3 h 8"/>
                  <a:gd name="T18" fmla="*/ 0 w 13"/>
                  <a:gd name="T19" fmla="*/ 0 h 8"/>
                  <a:gd name="T20" fmla="*/ 0 w 13"/>
                  <a:gd name="T21" fmla="*/ 0 h 8"/>
                  <a:gd name="T22" fmla="*/ 6 w 13"/>
                  <a:gd name="T23" fmla="*/ 2 h 8"/>
                  <a:gd name="T24" fmla="*/ 7 w 13"/>
                  <a:gd name="T25" fmla="*/ 2 h 8"/>
                  <a:gd name="T26" fmla="*/ 8 w 13"/>
                  <a:gd name="T27" fmla="*/ 0 h 8"/>
                  <a:gd name="T28" fmla="*/ 8 w 13"/>
                  <a:gd name="T29" fmla="*/ 0 h 8"/>
                  <a:gd name="T30" fmla="*/ 10 w 13"/>
                  <a:gd name="T31" fmla="*/ 3 h 8"/>
                  <a:gd name="T32" fmla="*/ 11 w 13"/>
                  <a:gd name="T33" fmla="*/ 3 h 8"/>
                  <a:gd name="T34" fmla="*/ 12 w 13"/>
                  <a:gd name="T35" fmla="*/ 3 h 8"/>
                  <a:gd name="T36" fmla="*/ 12 w 13"/>
                  <a:gd name="T37" fmla="*/ 6 h 8"/>
                  <a:gd name="T38" fmla="*/ 13 w 13"/>
                  <a:gd name="T39" fmla="*/ 7 h 8"/>
                  <a:gd name="T40" fmla="*/ 12 w 13"/>
                  <a:gd name="T41" fmla="*/ 8 h 8"/>
                  <a:gd name="T42" fmla="*/ 9 w 13"/>
                  <a:gd name="T43" fmla="*/ 8 h 8"/>
                  <a:gd name="T44" fmla="*/ 8 w 13"/>
                  <a:gd name="T45" fmla="*/ 8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"/>
                  <a:gd name="T70" fmla="*/ 0 h 8"/>
                  <a:gd name="T71" fmla="*/ 13 w 13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" h="8">
                    <a:moveTo>
                      <a:pt x="8" y="8"/>
                    </a:moveTo>
                    <a:cubicBezTo>
                      <a:pt x="8" y="8"/>
                      <a:pt x="8" y="8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6" y="4"/>
                      <a:pt x="6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9" y="8"/>
                    </a:cubicBezTo>
                    <a:cubicBezTo>
                      <a:pt x="9" y="8"/>
                      <a:pt x="9" y="8"/>
                      <a:pt x="8" y="8"/>
                    </a:cubicBezTo>
                  </a:path>
                </a:pathLst>
              </a:custGeom>
              <a:solidFill>
                <a:srgbClr val="FD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5354" y="4013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1 h 6"/>
                  <a:gd name="T4" fmla="*/ 0 w 4"/>
                  <a:gd name="T5" fmla="*/ 0 h 6"/>
                  <a:gd name="T6" fmla="*/ 1 w 4"/>
                  <a:gd name="T7" fmla="*/ 0 h 6"/>
                  <a:gd name="T8" fmla="*/ 1 w 4"/>
                  <a:gd name="T9" fmla="*/ 1 h 6"/>
                  <a:gd name="T10" fmla="*/ 2 w 4"/>
                  <a:gd name="T11" fmla="*/ 2 h 6"/>
                  <a:gd name="T12" fmla="*/ 4 w 4"/>
                  <a:gd name="T13" fmla="*/ 6 h 6"/>
                  <a:gd name="T14" fmla="*/ 3 w 4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6"/>
                  <a:gd name="T26" fmla="*/ 4 w 4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6">
                    <a:moveTo>
                      <a:pt x="3" y="6"/>
                    </a:moveTo>
                    <a:cubicBezTo>
                      <a:pt x="2" y="4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5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D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5373" y="4016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1 h 3"/>
                  <a:gd name="T8" fmla="*/ 1 w 1"/>
                  <a:gd name="T9" fmla="*/ 0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5363" y="4013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0 w 7"/>
                  <a:gd name="T5" fmla="*/ 2 h 5"/>
                  <a:gd name="T6" fmla="*/ 0 w 7"/>
                  <a:gd name="T7" fmla="*/ 1 h 5"/>
                  <a:gd name="T8" fmla="*/ 4 w 7"/>
                  <a:gd name="T9" fmla="*/ 0 h 5"/>
                  <a:gd name="T10" fmla="*/ 6 w 7"/>
                  <a:gd name="T11" fmla="*/ 0 h 5"/>
                  <a:gd name="T12" fmla="*/ 7 w 7"/>
                  <a:gd name="T13" fmla="*/ 0 h 5"/>
                  <a:gd name="T14" fmla="*/ 7 w 7"/>
                  <a:gd name="T15" fmla="*/ 0 h 5"/>
                  <a:gd name="T16" fmla="*/ 3 w 7"/>
                  <a:gd name="T17" fmla="*/ 2 h 5"/>
                  <a:gd name="T18" fmla="*/ 3 w 7"/>
                  <a:gd name="T19" fmla="*/ 3 h 5"/>
                  <a:gd name="T20" fmla="*/ 4 w 7"/>
                  <a:gd name="T21" fmla="*/ 3 h 5"/>
                  <a:gd name="T22" fmla="*/ 5 w 7"/>
                  <a:gd name="T23" fmla="*/ 3 h 5"/>
                  <a:gd name="T24" fmla="*/ 4 w 7"/>
                  <a:gd name="T25" fmla="*/ 4 h 5"/>
                  <a:gd name="T26" fmla="*/ 1 w 7"/>
                  <a:gd name="T27" fmla="*/ 5 h 5"/>
                  <a:gd name="T28" fmla="*/ 0 w 7"/>
                  <a:gd name="T29" fmla="*/ 5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</a:path>
                </a:pathLst>
              </a:custGeom>
              <a:solidFill>
                <a:srgbClr val="FDC9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5368" y="4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5336" y="4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5322" y="401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  <a:gd name="T8" fmla="*/ 2 w 2"/>
                  <a:gd name="T9" fmla="*/ 1 h 2"/>
                  <a:gd name="T10" fmla="*/ 2 w 2"/>
                  <a:gd name="T11" fmla="*/ 1 h 2"/>
                  <a:gd name="T12" fmla="*/ 1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5316" y="4004"/>
                <a:ext cx="10" cy="10"/>
              </a:xfrm>
              <a:custGeom>
                <a:avLst/>
                <a:gdLst>
                  <a:gd name="T0" fmla="*/ 9 w 10"/>
                  <a:gd name="T1" fmla="*/ 10 h 10"/>
                  <a:gd name="T2" fmla="*/ 8 w 10"/>
                  <a:gd name="T3" fmla="*/ 9 h 10"/>
                  <a:gd name="T4" fmla="*/ 8 w 10"/>
                  <a:gd name="T5" fmla="*/ 9 h 10"/>
                  <a:gd name="T6" fmla="*/ 7 w 10"/>
                  <a:gd name="T7" fmla="*/ 8 h 10"/>
                  <a:gd name="T8" fmla="*/ 3 w 10"/>
                  <a:gd name="T9" fmla="*/ 7 h 10"/>
                  <a:gd name="T10" fmla="*/ 3 w 10"/>
                  <a:gd name="T11" fmla="*/ 6 h 10"/>
                  <a:gd name="T12" fmla="*/ 4 w 10"/>
                  <a:gd name="T13" fmla="*/ 6 h 10"/>
                  <a:gd name="T14" fmla="*/ 4 w 10"/>
                  <a:gd name="T15" fmla="*/ 6 h 10"/>
                  <a:gd name="T16" fmla="*/ 1 w 10"/>
                  <a:gd name="T17" fmla="*/ 5 h 10"/>
                  <a:gd name="T18" fmla="*/ 1 w 10"/>
                  <a:gd name="T19" fmla="*/ 4 h 10"/>
                  <a:gd name="T20" fmla="*/ 2 w 10"/>
                  <a:gd name="T21" fmla="*/ 4 h 10"/>
                  <a:gd name="T22" fmla="*/ 2 w 10"/>
                  <a:gd name="T23" fmla="*/ 4 h 10"/>
                  <a:gd name="T24" fmla="*/ 0 w 10"/>
                  <a:gd name="T25" fmla="*/ 3 h 10"/>
                  <a:gd name="T26" fmla="*/ 0 w 10"/>
                  <a:gd name="T27" fmla="*/ 2 h 10"/>
                  <a:gd name="T28" fmla="*/ 1 w 10"/>
                  <a:gd name="T29" fmla="*/ 2 h 10"/>
                  <a:gd name="T30" fmla="*/ 1 w 10"/>
                  <a:gd name="T31" fmla="*/ 1 h 10"/>
                  <a:gd name="T32" fmla="*/ 2 w 10"/>
                  <a:gd name="T33" fmla="*/ 1 h 10"/>
                  <a:gd name="T34" fmla="*/ 3 w 10"/>
                  <a:gd name="T35" fmla="*/ 1 h 10"/>
                  <a:gd name="T36" fmla="*/ 3 w 10"/>
                  <a:gd name="T37" fmla="*/ 1 h 10"/>
                  <a:gd name="T38" fmla="*/ 4 w 10"/>
                  <a:gd name="T39" fmla="*/ 0 h 10"/>
                  <a:gd name="T40" fmla="*/ 4 w 10"/>
                  <a:gd name="T41" fmla="*/ 0 h 10"/>
                  <a:gd name="T42" fmla="*/ 4 w 10"/>
                  <a:gd name="T43" fmla="*/ 2 h 10"/>
                  <a:gd name="T44" fmla="*/ 5 w 10"/>
                  <a:gd name="T45" fmla="*/ 2 h 10"/>
                  <a:gd name="T46" fmla="*/ 5 w 10"/>
                  <a:gd name="T47" fmla="*/ 1 h 10"/>
                  <a:gd name="T48" fmla="*/ 6 w 10"/>
                  <a:gd name="T49" fmla="*/ 1 h 10"/>
                  <a:gd name="T50" fmla="*/ 7 w 10"/>
                  <a:gd name="T51" fmla="*/ 1 h 10"/>
                  <a:gd name="T52" fmla="*/ 6 w 10"/>
                  <a:gd name="T53" fmla="*/ 4 h 10"/>
                  <a:gd name="T54" fmla="*/ 8 w 10"/>
                  <a:gd name="T55" fmla="*/ 4 h 10"/>
                  <a:gd name="T56" fmla="*/ 8 w 10"/>
                  <a:gd name="T57" fmla="*/ 8 h 10"/>
                  <a:gd name="T58" fmla="*/ 9 w 10"/>
                  <a:gd name="T59" fmla="*/ 10 h 10"/>
                  <a:gd name="T60" fmla="*/ 10 w 10"/>
                  <a:gd name="T61" fmla="*/ 10 h 10"/>
                  <a:gd name="T62" fmla="*/ 10 w 10"/>
                  <a:gd name="T63" fmla="*/ 10 h 10"/>
                  <a:gd name="T64" fmla="*/ 9 w 10"/>
                  <a:gd name="T65" fmla="*/ 1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"/>
                  <a:gd name="T100" fmla="*/ 0 h 10"/>
                  <a:gd name="T101" fmla="*/ 10 w 10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" h="10">
                    <a:moveTo>
                      <a:pt x="9" y="10"/>
                    </a:move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7" y="8"/>
                    </a:cubicBezTo>
                    <a:cubicBezTo>
                      <a:pt x="6" y="8"/>
                      <a:pt x="4" y="8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9"/>
                      <a:pt x="8" y="9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1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5355" y="4004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1 w 11"/>
                  <a:gd name="T3" fmla="*/ 5 h 10"/>
                  <a:gd name="T4" fmla="*/ 1 w 11"/>
                  <a:gd name="T5" fmla="*/ 4 h 10"/>
                  <a:gd name="T6" fmla="*/ 2 w 11"/>
                  <a:gd name="T7" fmla="*/ 4 h 10"/>
                  <a:gd name="T8" fmla="*/ 2 w 11"/>
                  <a:gd name="T9" fmla="*/ 3 h 10"/>
                  <a:gd name="T10" fmla="*/ 2 w 11"/>
                  <a:gd name="T11" fmla="*/ 3 h 10"/>
                  <a:gd name="T12" fmla="*/ 2 w 11"/>
                  <a:gd name="T13" fmla="*/ 3 h 10"/>
                  <a:gd name="T14" fmla="*/ 4 w 11"/>
                  <a:gd name="T15" fmla="*/ 2 h 10"/>
                  <a:gd name="T16" fmla="*/ 5 w 11"/>
                  <a:gd name="T17" fmla="*/ 1 h 10"/>
                  <a:gd name="T18" fmla="*/ 6 w 11"/>
                  <a:gd name="T19" fmla="*/ 0 h 10"/>
                  <a:gd name="T20" fmla="*/ 7 w 11"/>
                  <a:gd name="T21" fmla="*/ 0 h 10"/>
                  <a:gd name="T22" fmla="*/ 7 w 11"/>
                  <a:gd name="T23" fmla="*/ 0 h 10"/>
                  <a:gd name="T24" fmla="*/ 8 w 11"/>
                  <a:gd name="T25" fmla="*/ 0 h 10"/>
                  <a:gd name="T26" fmla="*/ 8 w 11"/>
                  <a:gd name="T27" fmla="*/ 0 h 10"/>
                  <a:gd name="T28" fmla="*/ 8 w 11"/>
                  <a:gd name="T29" fmla="*/ 0 h 10"/>
                  <a:gd name="T30" fmla="*/ 9 w 11"/>
                  <a:gd name="T31" fmla="*/ 1 h 10"/>
                  <a:gd name="T32" fmla="*/ 11 w 11"/>
                  <a:gd name="T33" fmla="*/ 1 h 10"/>
                  <a:gd name="T34" fmla="*/ 11 w 11"/>
                  <a:gd name="T35" fmla="*/ 3 h 10"/>
                  <a:gd name="T36" fmla="*/ 9 w 11"/>
                  <a:gd name="T37" fmla="*/ 5 h 10"/>
                  <a:gd name="T38" fmla="*/ 6 w 11"/>
                  <a:gd name="T39" fmla="*/ 6 h 10"/>
                  <a:gd name="T40" fmla="*/ 4 w 11"/>
                  <a:gd name="T41" fmla="*/ 7 h 10"/>
                  <a:gd name="T42" fmla="*/ 3 w 11"/>
                  <a:gd name="T43" fmla="*/ 10 h 10"/>
                  <a:gd name="T44" fmla="*/ 0 w 11"/>
                  <a:gd name="T45" fmla="*/ 1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10"/>
                  <a:gd name="T71" fmla="*/ 11 w 11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10">
                    <a:moveTo>
                      <a:pt x="0" y="10"/>
                    </a:moveTo>
                    <a:cubicBezTo>
                      <a:pt x="0" y="8"/>
                      <a:pt x="0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5" y="6"/>
                      <a:pt x="5" y="7"/>
                      <a:pt x="4" y="7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0"/>
                      <a:pt x="1" y="10"/>
                      <a:pt x="0" y="10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5370" y="4012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0 w 3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5324" y="4011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1 h 2"/>
                  <a:gd name="T14" fmla="*/ 1 w 2"/>
                  <a:gd name="T15" fmla="*/ 2 h 2"/>
                  <a:gd name="T16" fmla="*/ 1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317" y="4005"/>
                <a:ext cx="6" cy="6"/>
              </a:xfrm>
              <a:custGeom>
                <a:avLst/>
                <a:gdLst>
                  <a:gd name="T0" fmla="*/ 5 w 6"/>
                  <a:gd name="T1" fmla="*/ 6 h 6"/>
                  <a:gd name="T2" fmla="*/ 4 w 6"/>
                  <a:gd name="T3" fmla="*/ 6 h 6"/>
                  <a:gd name="T4" fmla="*/ 4 w 6"/>
                  <a:gd name="T5" fmla="*/ 6 h 6"/>
                  <a:gd name="T6" fmla="*/ 5 w 6"/>
                  <a:gd name="T7" fmla="*/ 6 h 6"/>
                  <a:gd name="T8" fmla="*/ 4 w 6"/>
                  <a:gd name="T9" fmla="*/ 5 h 6"/>
                  <a:gd name="T10" fmla="*/ 1 w 6"/>
                  <a:gd name="T11" fmla="*/ 4 h 6"/>
                  <a:gd name="T12" fmla="*/ 1 w 6"/>
                  <a:gd name="T13" fmla="*/ 4 h 6"/>
                  <a:gd name="T14" fmla="*/ 3 w 6"/>
                  <a:gd name="T15" fmla="*/ 4 h 6"/>
                  <a:gd name="T16" fmla="*/ 3 w 6"/>
                  <a:gd name="T17" fmla="*/ 3 h 6"/>
                  <a:gd name="T18" fmla="*/ 2 w 6"/>
                  <a:gd name="T19" fmla="*/ 3 h 6"/>
                  <a:gd name="T20" fmla="*/ 0 w 6"/>
                  <a:gd name="T21" fmla="*/ 2 h 6"/>
                  <a:gd name="T22" fmla="*/ 0 w 6"/>
                  <a:gd name="T23" fmla="*/ 1 h 6"/>
                  <a:gd name="T24" fmla="*/ 1 w 6"/>
                  <a:gd name="T25" fmla="*/ 2 h 6"/>
                  <a:gd name="T26" fmla="*/ 1 w 6"/>
                  <a:gd name="T27" fmla="*/ 1 h 6"/>
                  <a:gd name="T28" fmla="*/ 1 w 6"/>
                  <a:gd name="T29" fmla="*/ 1 h 6"/>
                  <a:gd name="T30" fmla="*/ 1 w 6"/>
                  <a:gd name="T31" fmla="*/ 0 h 6"/>
                  <a:gd name="T32" fmla="*/ 1 w 6"/>
                  <a:gd name="T33" fmla="*/ 0 h 6"/>
                  <a:gd name="T34" fmla="*/ 2 w 6"/>
                  <a:gd name="T35" fmla="*/ 1 h 6"/>
                  <a:gd name="T36" fmla="*/ 3 w 6"/>
                  <a:gd name="T37" fmla="*/ 0 h 6"/>
                  <a:gd name="T38" fmla="*/ 3 w 6"/>
                  <a:gd name="T39" fmla="*/ 2 h 6"/>
                  <a:gd name="T40" fmla="*/ 4 w 6"/>
                  <a:gd name="T41" fmla="*/ 3 h 6"/>
                  <a:gd name="T42" fmla="*/ 4 w 6"/>
                  <a:gd name="T43" fmla="*/ 3 h 6"/>
                  <a:gd name="T44" fmla="*/ 4 w 6"/>
                  <a:gd name="T45" fmla="*/ 1 h 6"/>
                  <a:gd name="T46" fmla="*/ 5 w 6"/>
                  <a:gd name="T47" fmla="*/ 1 h 6"/>
                  <a:gd name="T48" fmla="*/ 5 w 6"/>
                  <a:gd name="T49" fmla="*/ 4 h 6"/>
                  <a:gd name="T50" fmla="*/ 5 w 6"/>
                  <a:gd name="T51" fmla="*/ 4 h 6"/>
                  <a:gd name="T52" fmla="*/ 6 w 6"/>
                  <a:gd name="T53" fmla="*/ 4 h 6"/>
                  <a:gd name="T54" fmla="*/ 6 w 6"/>
                  <a:gd name="T55" fmla="*/ 6 h 6"/>
                  <a:gd name="T56" fmla="*/ 6 w 6"/>
                  <a:gd name="T57" fmla="*/ 6 h 6"/>
                  <a:gd name="T58" fmla="*/ 5 w 6"/>
                  <a:gd name="T59" fmla="*/ 6 h 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"/>
                  <a:gd name="T91" fmla="*/ 0 h 6"/>
                  <a:gd name="T92" fmla="*/ 6 w 6"/>
                  <a:gd name="T93" fmla="*/ 6 h 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" h="6">
                    <a:moveTo>
                      <a:pt x="5" y="6"/>
                    </a:move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4"/>
                      <a:pt x="3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331" y="401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0 w 3"/>
                  <a:gd name="T7" fmla="*/ 0 h 1"/>
                  <a:gd name="T8" fmla="*/ 3 w 3"/>
                  <a:gd name="T9" fmla="*/ 0 h 1"/>
                  <a:gd name="T10" fmla="*/ 3 w 3"/>
                  <a:gd name="T11" fmla="*/ 1 h 1"/>
                  <a:gd name="T12" fmla="*/ 2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386" y="401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341" y="401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384" y="3999"/>
                <a:ext cx="6" cy="11"/>
              </a:xfrm>
              <a:custGeom>
                <a:avLst/>
                <a:gdLst>
                  <a:gd name="T0" fmla="*/ 0 w 6"/>
                  <a:gd name="T1" fmla="*/ 11 h 11"/>
                  <a:gd name="T2" fmla="*/ 2 w 6"/>
                  <a:gd name="T3" fmla="*/ 9 h 11"/>
                  <a:gd name="T4" fmla="*/ 2 w 6"/>
                  <a:gd name="T5" fmla="*/ 7 h 11"/>
                  <a:gd name="T6" fmla="*/ 4 w 6"/>
                  <a:gd name="T7" fmla="*/ 2 h 11"/>
                  <a:gd name="T8" fmla="*/ 4 w 6"/>
                  <a:gd name="T9" fmla="*/ 2 h 11"/>
                  <a:gd name="T10" fmla="*/ 2 w 6"/>
                  <a:gd name="T11" fmla="*/ 8 h 11"/>
                  <a:gd name="T12" fmla="*/ 3 w 6"/>
                  <a:gd name="T13" fmla="*/ 8 h 11"/>
                  <a:gd name="T14" fmla="*/ 4 w 6"/>
                  <a:gd name="T15" fmla="*/ 6 h 11"/>
                  <a:gd name="T16" fmla="*/ 6 w 6"/>
                  <a:gd name="T17" fmla="*/ 0 h 11"/>
                  <a:gd name="T18" fmla="*/ 6 w 6"/>
                  <a:gd name="T19" fmla="*/ 0 h 11"/>
                  <a:gd name="T20" fmla="*/ 6 w 6"/>
                  <a:gd name="T21" fmla="*/ 3 h 11"/>
                  <a:gd name="T22" fmla="*/ 4 w 6"/>
                  <a:gd name="T23" fmla="*/ 7 h 11"/>
                  <a:gd name="T24" fmla="*/ 3 w 6"/>
                  <a:gd name="T25" fmla="*/ 9 h 11"/>
                  <a:gd name="T26" fmla="*/ 2 w 6"/>
                  <a:gd name="T27" fmla="*/ 10 h 11"/>
                  <a:gd name="T28" fmla="*/ 1 w 6"/>
                  <a:gd name="T29" fmla="*/ 11 h 11"/>
                  <a:gd name="T30" fmla="*/ 0 w 6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11"/>
                  <a:gd name="T50" fmla="*/ 6 w 6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11">
                    <a:moveTo>
                      <a:pt x="0" y="11"/>
                    </a:moveTo>
                    <a:cubicBezTo>
                      <a:pt x="1" y="11"/>
                      <a:pt x="1" y="10"/>
                      <a:pt x="2" y="9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3" y="5"/>
                      <a:pt x="3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8"/>
                      <a:pt x="4" y="6"/>
                    </a:cubicBezTo>
                    <a:cubicBezTo>
                      <a:pt x="5" y="2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5365" y="4004"/>
                <a:ext cx="11" cy="6"/>
              </a:xfrm>
              <a:custGeom>
                <a:avLst/>
                <a:gdLst>
                  <a:gd name="T0" fmla="*/ 4 w 11"/>
                  <a:gd name="T1" fmla="*/ 6 h 6"/>
                  <a:gd name="T2" fmla="*/ 0 w 11"/>
                  <a:gd name="T3" fmla="*/ 5 h 6"/>
                  <a:gd name="T4" fmla="*/ 0 w 11"/>
                  <a:gd name="T5" fmla="*/ 5 h 6"/>
                  <a:gd name="T6" fmla="*/ 1 w 11"/>
                  <a:gd name="T7" fmla="*/ 4 h 6"/>
                  <a:gd name="T8" fmla="*/ 4 w 11"/>
                  <a:gd name="T9" fmla="*/ 4 h 6"/>
                  <a:gd name="T10" fmla="*/ 5 w 11"/>
                  <a:gd name="T11" fmla="*/ 3 h 6"/>
                  <a:gd name="T12" fmla="*/ 6 w 11"/>
                  <a:gd name="T13" fmla="*/ 1 h 6"/>
                  <a:gd name="T14" fmla="*/ 8 w 11"/>
                  <a:gd name="T15" fmla="*/ 0 h 6"/>
                  <a:gd name="T16" fmla="*/ 9 w 11"/>
                  <a:gd name="T17" fmla="*/ 0 h 6"/>
                  <a:gd name="T18" fmla="*/ 10 w 11"/>
                  <a:gd name="T19" fmla="*/ 1 h 6"/>
                  <a:gd name="T20" fmla="*/ 10 w 11"/>
                  <a:gd name="T21" fmla="*/ 2 h 6"/>
                  <a:gd name="T22" fmla="*/ 11 w 11"/>
                  <a:gd name="T23" fmla="*/ 3 h 6"/>
                  <a:gd name="T24" fmla="*/ 11 w 11"/>
                  <a:gd name="T25" fmla="*/ 4 h 6"/>
                  <a:gd name="T26" fmla="*/ 6 w 11"/>
                  <a:gd name="T27" fmla="*/ 6 h 6"/>
                  <a:gd name="T28" fmla="*/ 4 w 11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6"/>
                  <a:gd name="T47" fmla="*/ 11 w 11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6">
                    <a:moveTo>
                      <a:pt x="4" y="6"/>
                    </a:moveTo>
                    <a:cubicBezTo>
                      <a:pt x="3" y="6"/>
                      <a:pt x="2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9" y="5"/>
                      <a:pt x="9" y="5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5382" y="400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5344" y="4004"/>
                <a:ext cx="13" cy="5"/>
              </a:xfrm>
              <a:custGeom>
                <a:avLst/>
                <a:gdLst>
                  <a:gd name="T0" fmla="*/ 5 w 13"/>
                  <a:gd name="T1" fmla="*/ 5 h 5"/>
                  <a:gd name="T2" fmla="*/ 1 w 13"/>
                  <a:gd name="T3" fmla="*/ 5 h 5"/>
                  <a:gd name="T4" fmla="*/ 0 w 13"/>
                  <a:gd name="T5" fmla="*/ 4 h 5"/>
                  <a:gd name="T6" fmla="*/ 1 w 13"/>
                  <a:gd name="T7" fmla="*/ 0 h 5"/>
                  <a:gd name="T8" fmla="*/ 2 w 13"/>
                  <a:gd name="T9" fmla="*/ 0 h 5"/>
                  <a:gd name="T10" fmla="*/ 5 w 13"/>
                  <a:gd name="T11" fmla="*/ 0 h 5"/>
                  <a:gd name="T12" fmla="*/ 7 w 13"/>
                  <a:gd name="T13" fmla="*/ 0 h 5"/>
                  <a:gd name="T14" fmla="*/ 9 w 13"/>
                  <a:gd name="T15" fmla="*/ 1 h 5"/>
                  <a:gd name="T16" fmla="*/ 10 w 13"/>
                  <a:gd name="T17" fmla="*/ 1 h 5"/>
                  <a:gd name="T18" fmla="*/ 10 w 13"/>
                  <a:gd name="T19" fmla="*/ 1 h 5"/>
                  <a:gd name="T20" fmla="*/ 10 w 13"/>
                  <a:gd name="T21" fmla="*/ 1 h 5"/>
                  <a:gd name="T22" fmla="*/ 10 w 13"/>
                  <a:gd name="T23" fmla="*/ 1 h 5"/>
                  <a:gd name="T24" fmla="*/ 13 w 13"/>
                  <a:gd name="T25" fmla="*/ 1 h 5"/>
                  <a:gd name="T26" fmla="*/ 13 w 13"/>
                  <a:gd name="T27" fmla="*/ 1 h 5"/>
                  <a:gd name="T28" fmla="*/ 13 w 13"/>
                  <a:gd name="T29" fmla="*/ 1 h 5"/>
                  <a:gd name="T30" fmla="*/ 12 w 13"/>
                  <a:gd name="T31" fmla="*/ 2 h 5"/>
                  <a:gd name="T32" fmla="*/ 12 w 13"/>
                  <a:gd name="T33" fmla="*/ 4 h 5"/>
                  <a:gd name="T34" fmla="*/ 9 w 13"/>
                  <a:gd name="T35" fmla="*/ 5 h 5"/>
                  <a:gd name="T36" fmla="*/ 7 w 13"/>
                  <a:gd name="T37" fmla="*/ 5 h 5"/>
                  <a:gd name="T38" fmla="*/ 5 w 13"/>
                  <a:gd name="T39" fmla="*/ 5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5"/>
                  <a:gd name="T62" fmla="*/ 13 w 13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5">
                    <a:moveTo>
                      <a:pt x="5" y="5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3"/>
                      <a:pt x="12" y="3"/>
                      <a:pt x="12" y="4"/>
                    </a:cubicBezTo>
                    <a:cubicBezTo>
                      <a:pt x="11" y="4"/>
                      <a:pt x="11" y="4"/>
                      <a:pt x="9" y="5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6" y="5"/>
                      <a:pt x="5" y="5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5370" y="400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5362" y="40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5348" y="400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5388" y="400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1 w 4"/>
                  <a:gd name="T3" fmla="*/ 5 h 6"/>
                  <a:gd name="T4" fmla="*/ 3 w 4"/>
                  <a:gd name="T5" fmla="*/ 0 h 6"/>
                  <a:gd name="T6" fmla="*/ 3 w 4"/>
                  <a:gd name="T7" fmla="*/ 0 h 6"/>
                  <a:gd name="T8" fmla="*/ 1 w 4"/>
                  <a:gd name="T9" fmla="*/ 5 h 6"/>
                  <a:gd name="T10" fmla="*/ 2 w 4"/>
                  <a:gd name="T11" fmla="*/ 5 h 6"/>
                  <a:gd name="T12" fmla="*/ 4 w 4"/>
                  <a:gd name="T13" fmla="*/ 0 h 6"/>
                  <a:gd name="T14" fmla="*/ 4 w 4"/>
                  <a:gd name="T15" fmla="*/ 0 h 6"/>
                  <a:gd name="T16" fmla="*/ 2 w 4"/>
                  <a:gd name="T17" fmla="*/ 4 h 6"/>
                  <a:gd name="T18" fmla="*/ 2 w 4"/>
                  <a:gd name="T19" fmla="*/ 5 h 6"/>
                  <a:gd name="T20" fmla="*/ 0 w 4"/>
                  <a:gd name="T21" fmla="*/ 6 h 6"/>
                  <a:gd name="T22" fmla="*/ 0 w 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6"/>
                  <a:gd name="T38" fmla="*/ 4 w 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6">
                    <a:moveTo>
                      <a:pt x="0" y="6"/>
                    </a:moveTo>
                    <a:cubicBezTo>
                      <a:pt x="0" y="6"/>
                      <a:pt x="0" y="5"/>
                      <a:pt x="1" y="5"/>
                    </a:cubicBezTo>
                    <a:cubicBezTo>
                      <a:pt x="1" y="4"/>
                      <a:pt x="1" y="3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5335" y="4002"/>
                <a:ext cx="9" cy="6"/>
              </a:xfrm>
              <a:custGeom>
                <a:avLst/>
                <a:gdLst>
                  <a:gd name="T0" fmla="*/ 4 w 9"/>
                  <a:gd name="T1" fmla="*/ 6 h 6"/>
                  <a:gd name="T2" fmla="*/ 0 w 9"/>
                  <a:gd name="T3" fmla="*/ 4 h 6"/>
                  <a:gd name="T4" fmla="*/ 0 w 9"/>
                  <a:gd name="T5" fmla="*/ 3 h 6"/>
                  <a:gd name="T6" fmla="*/ 1 w 9"/>
                  <a:gd name="T7" fmla="*/ 1 h 6"/>
                  <a:gd name="T8" fmla="*/ 3 w 9"/>
                  <a:gd name="T9" fmla="*/ 0 h 6"/>
                  <a:gd name="T10" fmla="*/ 3 w 9"/>
                  <a:gd name="T11" fmla="*/ 1 h 6"/>
                  <a:gd name="T12" fmla="*/ 4 w 9"/>
                  <a:gd name="T13" fmla="*/ 3 h 6"/>
                  <a:gd name="T14" fmla="*/ 5 w 9"/>
                  <a:gd name="T15" fmla="*/ 3 h 6"/>
                  <a:gd name="T16" fmla="*/ 6 w 9"/>
                  <a:gd name="T17" fmla="*/ 2 h 6"/>
                  <a:gd name="T18" fmla="*/ 6 w 9"/>
                  <a:gd name="T19" fmla="*/ 1 h 6"/>
                  <a:gd name="T20" fmla="*/ 7 w 9"/>
                  <a:gd name="T21" fmla="*/ 2 h 6"/>
                  <a:gd name="T22" fmla="*/ 9 w 9"/>
                  <a:gd name="T23" fmla="*/ 4 h 6"/>
                  <a:gd name="T24" fmla="*/ 9 w 9"/>
                  <a:gd name="T25" fmla="*/ 4 h 6"/>
                  <a:gd name="T26" fmla="*/ 8 w 9"/>
                  <a:gd name="T27" fmla="*/ 5 h 6"/>
                  <a:gd name="T28" fmla="*/ 5 w 9"/>
                  <a:gd name="T29" fmla="*/ 6 h 6"/>
                  <a:gd name="T30" fmla="*/ 4 w 9"/>
                  <a:gd name="T31" fmla="*/ 6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6"/>
                  <a:gd name="T50" fmla="*/ 9 w 9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6">
                    <a:moveTo>
                      <a:pt x="4" y="6"/>
                    </a:moveTo>
                    <a:cubicBezTo>
                      <a:pt x="2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5353" y="400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5338" y="400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5350" y="40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5366" y="4004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1 h 3"/>
                  <a:gd name="T4" fmla="*/ 0 w 2"/>
                  <a:gd name="T5" fmla="*/ 1 h 3"/>
                  <a:gd name="T6" fmla="*/ 0 w 2"/>
                  <a:gd name="T7" fmla="*/ 0 h 3"/>
                  <a:gd name="T8" fmla="*/ 1 w 2"/>
                  <a:gd name="T9" fmla="*/ 0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2 h 3"/>
                  <a:gd name="T16" fmla="*/ 1 w 2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371" y="40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384" y="4000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6 h 7"/>
                  <a:gd name="T4" fmla="*/ 0 w 2"/>
                  <a:gd name="T5" fmla="*/ 3 h 7"/>
                  <a:gd name="T6" fmla="*/ 2 w 2"/>
                  <a:gd name="T7" fmla="*/ 0 h 7"/>
                  <a:gd name="T8" fmla="*/ 2 w 2"/>
                  <a:gd name="T9" fmla="*/ 0 h 7"/>
                  <a:gd name="T10" fmla="*/ 0 w 2"/>
                  <a:gd name="T11" fmla="*/ 4 h 7"/>
                  <a:gd name="T12" fmla="*/ 0 w 2"/>
                  <a:gd name="T13" fmla="*/ 5 h 7"/>
                  <a:gd name="T14" fmla="*/ 1 w 2"/>
                  <a:gd name="T15" fmla="*/ 5 h 7"/>
                  <a:gd name="T16" fmla="*/ 1 w 2"/>
                  <a:gd name="T17" fmla="*/ 4 h 7"/>
                  <a:gd name="T18" fmla="*/ 2 w 2"/>
                  <a:gd name="T19" fmla="*/ 4 h 7"/>
                  <a:gd name="T20" fmla="*/ 1 w 2"/>
                  <a:gd name="T21" fmla="*/ 7 h 7"/>
                  <a:gd name="T22" fmla="*/ 0 w 2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7"/>
                  <a:gd name="T38" fmla="*/ 2 w 2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7"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357" y="401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73" y="40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373" y="40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359" y="40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5362" y="40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5360" y="400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5357" y="4000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5 h 6"/>
                  <a:gd name="T4" fmla="*/ 2 w 9"/>
                  <a:gd name="T5" fmla="*/ 4 h 6"/>
                  <a:gd name="T6" fmla="*/ 3 w 9"/>
                  <a:gd name="T7" fmla="*/ 3 h 6"/>
                  <a:gd name="T8" fmla="*/ 3 w 9"/>
                  <a:gd name="T9" fmla="*/ 2 h 6"/>
                  <a:gd name="T10" fmla="*/ 2 w 9"/>
                  <a:gd name="T11" fmla="*/ 2 h 6"/>
                  <a:gd name="T12" fmla="*/ 2 w 9"/>
                  <a:gd name="T13" fmla="*/ 2 h 6"/>
                  <a:gd name="T14" fmla="*/ 3 w 9"/>
                  <a:gd name="T15" fmla="*/ 2 h 6"/>
                  <a:gd name="T16" fmla="*/ 4 w 9"/>
                  <a:gd name="T17" fmla="*/ 2 h 6"/>
                  <a:gd name="T18" fmla="*/ 5 w 9"/>
                  <a:gd name="T19" fmla="*/ 1 h 6"/>
                  <a:gd name="T20" fmla="*/ 6 w 9"/>
                  <a:gd name="T21" fmla="*/ 1 h 6"/>
                  <a:gd name="T22" fmla="*/ 6 w 9"/>
                  <a:gd name="T23" fmla="*/ 0 h 6"/>
                  <a:gd name="T24" fmla="*/ 6 w 9"/>
                  <a:gd name="T25" fmla="*/ 0 h 6"/>
                  <a:gd name="T26" fmla="*/ 6 w 9"/>
                  <a:gd name="T27" fmla="*/ 1 h 6"/>
                  <a:gd name="T28" fmla="*/ 7 w 9"/>
                  <a:gd name="T29" fmla="*/ 2 h 6"/>
                  <a:gd name="T30" fmla="*/ 9 w 9"/>
                  <a:gd name="T31" fmla="*/ 3 h 6"/>
                  <a:gd name="T32" fmla="*/ 9 w 9"/>
                  <a:gd name="T33" fmla="*/ 4 h 6"/>
                  <a:gd name="T34" fmla="*/ 8 w 9"/>
                  <a:gd name="T35" fmla="*/ 4 h 6"/>
                  <a:gd name="T36" fmla="*/ 7 w 9"/>
                  <a:gd name="T37" fmla="*/ 4 h 6"/>
                  <a:gd name="T38" fmla="*/ 7 w 9"/>
                  <a:gd name="T39" fmla="*/ 3 h 6"/>
                  <a:gd name="T40" fmla="*/ 6 w 9"/>
                  <a:gd name="T41" fmla="*/ 2 h 6"/>
                  <a:gd name="T42" fmla="*/ 4 w 9"/>
                  <a:gd name="T43" fmla="*/ 3 h 6"/>
                  <a:gd name="T44" fmla="*/ 2 w 9"/>
                  <a:gd name="T45" fmla="*/ 5 h 6"/>
                  <a:gd name="T46" fmla="*/ 2 w 9"/>
                  <a:gd name="T47" fmla="*/ 5 h 6"/>
                  <a:gd name="T48" fmla="*/ 1 w 9"/>
                  <a:gd name="T49" fmla="*/ 6 h 6"/>
                  <a:gd name="T50" fmla="*/ 0 w 9"/>
                  <a:gd name="T51" fmla="*/ 6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6"/>
                  <a:gd name="T80" fmla="*/ 9 w 9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6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5342" y="40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5347" y="40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5349" y="40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5375" y="4004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5327" y="3999"/>
                <a:ext cx="8" cy="6"/>
              </a:xfrm>
              <a:custGeom>
                <a:avLst/>
                <a:gdLst>
                  <a:gd name="T0" fmla="*/ 6 w 8"/>
                  <a:gd name="T1" fmla="*/ 6 h 6"/>
                  <a:gd name="T2" fmla="*/ 3 w 8"/>
                  <a:gd name="T3" fmla="*/ 6 h 6"/>
                  <a:gd name="T4" fmla="*/ 2 w 8"/>
                  <a:gd name="T5" fmla="*/ 5 h 6"/>
                  <a:gd name="T6" fmla="*/ 0 w 8"/>
                  <a:gd name="T7" fmla="*/ 3 h 6"/>
                  <a:gd name="T8" fmla="*/ 0 w 8"/>
                  <a:gd name="T9" fmla="*/ 2 h 6"/>
                  <a:gd name="T10" fmla="*/ 1 w 8"/>
                  <a:gd name="T11" fmla="*/ 0 h 6"/>
                  <a:gd name="T12" fmla="*/ 2 w 8"/>
                  <a:gd name="T13" fmla="*/ 0 h 6"/>
                  <a:gd name="T14" fmla="*/ 4 w 8"/>
                  <a:gd name="T15" fmla="*/ 0 h 6"/>
                  <a:gd name="T16" fmla="*/ 5 w 8"/>
                  <a:gd name="T17" fmla="*/ 1 h 6"/>
                  <a:gd name="T18" fmla="*/ 6 w 8"/>
                  <a:gd name="T19" fmla="*/ 2 h 6"/>
                  <a:gd name="T20" fmla="*/ 7 w 8"/>
                  <a:gd name="T21" fmla="*/ 4 h 6"/>
                  <a:gd name="T22" fmla="*/ 8 w 8"/>
                  <a:gd name="T23" fmla="*/ 4 h 6"/>
                  <a:gd name="T24" fmla="*/ 8 w 8"/>
                  <a:gd name="T25" fmla="*/ 5 h 6"/>
                  <a:gd name="T26" fmla="*/ 7 w 8"/>
                  <a:gd name="T27" fmla="*/ 6 h 6"/>
                  <a:gd name="T28" fmla="*/ 6 w 8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6" y="6"/>
                    </a:moveTo>
                    <a:cubicBezTo>
                      <a:pt x="5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</a:path>
                </a:pathLst>
              </a:custGeom>
              <a:solidFill>
                <a:srgbClr val="2C736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5336" y="400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  <a:gd name="T10" fmla="*/ 2 w 2"/>
                  <a:gd name="T11" fmla="*/ 1 h 1"/>
                  <a:gd name="T12" fmla="*/ 1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5355" y="4002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1 h 2"/>
                  <a:gd name="T4" fmla="*/ 1 w 5"/>
                  <a:gd name="T5" fmla="*/ 1 h 2"/>
                  <a:gd name="T6" fmla="*/ 4 w 5"/>
                  <a:gd name="T7" fmla="*/ 1 h 2"/>
                  <a:gd name="T8" fmla="*/ 4 w 5"/>
                  <a:gd name="T9" fmla="*/ 0 h 2"/>
                  <a:gd name="T10" fmla="*/ 5 w 5"/>
                  <a:gd name="T11" fmla="*/ 0 h 2"/>
                  <a:gd name="T12" fmla="*/ 4 w 5"/>
                  <a:gd name="T13" fmla="*/ 2 h 2"/>
                  <a:gd name="T14" fmla="*/ 3 w 5"/>
                  <a:gd name="T15" fmla="*/ 2 h 2"/>
                  <a:gd name="T16" fmla="*/ 0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5339" y="40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1 h 2"/>
                  <a:gd name="T12" fmla="*/ 1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5332" y="400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313" y="3993"/>
                <a:ext cx="6" cy="10"/>
              </a:xfrm>
              <a:custGeom>
                <a:avLst/>
                <a:gdLst>
                  <a:gd name="T0" fmla="*/ 5 w 6"/>
                  <a:gd name="T1" fmla="*/ 10 h 10"/>
                  <a:gd name="T2" fmla="*/ 3 w 6"/>
                  <a:gd name="T3" fmla="*/ 8 h 10"/>
                  <a:gd name="T4" fmla="*/ 2 w 6"/>
                  <a:gd name="T5" fmla="*/ 7 h 10"/>
                  <a:gd name="T6" fmla="*/ 2 w 6"/>
                  <a:gd name="T7" fmla="*/ 6 h 10"/>
                  <a:gd name="T8" fmla="*/ 0 w 6"/>
                  <a:gd name="T9" fmla="*/ 5 h 10"/>
                  <a:gd name="T10" fmla="*/ 0 w 6"/>
                  <a:gd name="T11" fmla="*/ 4 h 10"/>
                  <a:gd name="T12" fmla="*/ 1 w 6"/>
                  <a:gd name="T13" fmla="*/ 4 h 10"/>
                  <a:gd name="T14" fmla="*/ 1 w 6"/>
                  <a:gd name="T15" fmla="*/ 3 h 10"/>
                  <a:gd name="T16" fmla="*/ 0 w 6"/>
                  <a:gd name="T17" fmla="*/ 3 h 10"/>
                  <a:gd name="T18" fmla="*/ 1 w 6"/>
                  <a:gd name="T19" fmla="*/ 2 h 10"/>
                  <a:gd name="T20" fmla="*/ 1 w 6"/>
                  <a:gd name="T21" fmla="*/ 2 h 10"/>
                  <a:gd name="T22" fmla="*/ 2 w 6"/>
                  <a:gd name="T23" fmla="*/ 2 h 10"/>
                  <a:gd name="T24" fmla="*/ 2 w 6"/>
                  <a:gd name="T25" fmla="*/ 0 h 10"/>
                  <a:gd name="T26" fmla="*/ 4 w 6"/>
                  <a:gd name="T27" fmla="*/ 0 h 10"/>
                  <a:gd name="T28" fmla="*/ 5 w 6"/>
                  <a:gd name="T29" fmla="*/ 0 h 10"/>
                  <a:gd name="T30" fmla="*/ 5 w 6"/>
                  <a:gd name="T31" fmla="*/ 1 h 10"/>
                  <a:gd name="T32" fmla="*/ 4 w 6"/>
                  <a:gd name="T33" fmla="*/ 2 h 10"/>
                  <a:gd name="T34" fmla="*/ 6 w 6"/>
                  <a:gd name="T35" fmla="*/ 1 h 10"/>
                  <a:gd name="T36" fmla="*/ 5 w 6"/>
                  <a:gd name="T37" fmla="*/ 2 h 10"/>
                  <a:gd name="T38" fmla="*/ 4 w 6"/>
                  <a:gd name="T39" fmla="*/ 4 h 10"/>
                  <a:gd name="T40" fmla="*/ 4 w 6"/>
                  <a:gd name="T41" fmla="*/ 4 h 10"/>
                  <a:gd name="T42" fmla="*/ 5 w 6"/>
                  <a:gd name="T43" fmla="*/ 4 h 10"/>
                  <a:gd name="T44" fmla="*/ 5 w 6"/>
                  <a:gd name="T45" fmla="*/ 5 h 10"/>
                  <a:gd name="T46" fmla="*/ 4 w 6"/>
                  <a:gd name="T47" fmla="*/ 6 h 10"/>
                  <a:gd name="T48" fmla="*/ 4 w 6"/>
                  <a:gd name="T49" fmla="*/ 8 h 10"/>
                  <a:gd name="T50" fmla="*/ 5 w 6"/>
                  <a:gd name="T51" fmla="*/ 10 h 10"/>
                  <a:gd name="T52" fmla="*/ 5 w 6"/>
                  <a:gd name="T53" fmla="*/ 10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10"/>
                  <a:gd name="T83" fmla="*/ 6 w 6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10">
                    <a:moveTo>
                      <a:pt x="5" y="10"/>
                    </a:moveTo>
                    <a:cubicBezTo>
                      <a:pt x="4" y="10"/>
                      <a:pt x="4" y="8"/>
                      <a:pt x="3" y="8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314" y="400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2 h 2"/>
                  <a:gd name="T4" fmla="*/ 1 w 3"/>
                  <a:gd name="T5" fmla="*/ 0 h 2"/>
                  <a:gd name="T6" fmla="*/ 1 w 3"/>
                  <a:gd name="T7" fmla="*/ 0 h 2"/>
                  <a:gd name="T8" fmla="*/ 3 w 3"/>
                  <a:gd name="T9" fmla="*/ 2 h 2"/>
                  <a:gd name="T10" fmla="*/ 2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329" y="400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85" y="4000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2 w 2"/>
                  <a:gd name="T5" fmla="*/ 0 h 4"/>
                  <a:gd name="T6" fmla="*/ 1 w 2"/>
                  <a:gd name="T7" fmla="*/ 4 h 4"/>
                  <a:gd name="T8" fmla="*/ 0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318" y="400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1 h 2"/>
                  <a:gd name="T6" fmla="*/ 2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332" y="40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5380" y="400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5336" y="3961"/>
                <a:ext cx="46" cy="40"/>
              </a:xfrm>
              <a:custGeom>
                <a:avLst/>
                <a:gdLst>
                  <a:gd name="T0" fmla="*/ 20 w 46"/>
                  <a:gd name="T1" fmla="*/ 35 h 40"/>
                  <a:gd name="T2" fmla="*/ 19 w 46"/>
                  <a:gd name="T3" fmla="*/ 35 h 40"/>
                  <a:gd name="T4" fmla="*/ 15 w 46"/>
                  <a:gd name="T5" fmla="*/ 33 h 40"/>
                  <a:gd name="T6" fmla="*/ 16 w 46"/>
                  <a:gd name="T7" fmla="*/ 35 h 40"/>
                  <a:gd name="T8" fmla="*/ 12 w 46"/>
                  <a:gd name="T9" fmla="*/ 37 h 40"/>
                  <a:gd name="T10" fmla="*/ 9 w 46"/>
                  <a:gd name="T11" fmla="*/ 36 h 40"/>
                  <a:gd name="T12" fmla="*/ 9 w 46"/>
                  <a:gd name="T13" fmla="*/ 34 h 40"/>
                  <a:gd name="T14" fmla="*/ 10 w 46"/>
                  <a:gd name="T15" fmla="*/ 32 h 40"/>
                  <a:gd name="T16" fmla="*/ 10 w 46"/>
                  <a:gd name="T17" fmla="*/ 28 h 40"/>
                  <a:gd name="T18" fmla="*/ 14 w 46"/>
                  <a:gd name="T19" fmla="*/ 33 h 40"/>
                  <a:gd name="T20" fmla="*/ 12 w 46"/>
                  <a:gd name="T21" fmla="*/ 30 h 40"/>
                  <a:gd name="T22" fmla="*/ 14 w 46"/>
                  <a:gd name="T23" fmla="*/ 30 h 40"/>
                  <a:gd name="T24" fmla="*/ 8 w 46"/>
                  <a:gd name="T25" fmla="*/ 23 h 40"/>
                  <a:gd name="T26" fmla="*/ 8 w 46"/>
                  <a:gd name="T27" fmla="*/ 25 h 40"/>
                  <a:gd name="T28" fmla="*/ 7 w 46"/>
                  <a:gd name="T29" fmla="*/ 18 h 40"/>
                  <a:gd name="T30" fmla="*/ 10 w 46"/>
                  <a:gd name="T31" fmla="*/ 12 h 40"/>
                  <a:gd name="T32" fmla="*/ 9 w 46"/>
                  <a:gd name="T33" fmla="*/ 12 h 40"/>
                  <a:gd name="T34" fmla="*/ 8 w 46"/>
                  <a:gd name="T35" fmla="*/ 11 h 40"/>
                  <a:gd name="T36" fmla="*/ 0 w 46"/>
                  <a:gd name="T37" fmla="*/ 11 h 40"/>
                  <a:gd name="T38" fmla="*/ 4 w 46"/>
                  <a:gd name="T39" fmla="*/ 5 h 40"/>
                  <a:gd name="T40" fmla="*/ 6 w 46"/>
                  <a:gd name="T41" fmla="*/ 7 h 40"/>
                  <a:gd name="T42" fmla="*/ 14 w 46"/>
                  <a:gd name="T43" fmla="*/ 6 h 40"/>
                  <a:gd name="T44" fmla="*/ 14 w 46"/>
                  <a:gd name="T45" fmla="*/ 7 h 40"/>
                  <a:gd name="T46" fmla="*/ 18 w 46"/>
                  <a:gd name="T47" fmla="*/ 11 h 40"/>
                  <a:gd name="T48" fmla="*/ 16 w 46"/>
                  <a:gd name="T49" fmla="*/ 5 h 40"/>
                  <a:gd name="T50" fmla="*/ 19 w 46"/>
                  <a:gd name="T51" fmla="*/ 4 h 40"/>
                  <a:gd name="T52" fmla="*/ 20 w 46"/>
                  <a:gd name="T53" fmla="*/ 15 h 40"/>
                  <a:gd name="T54" fmla="*/ 19 w 46"/>
                  <a:gd name="T55" fmla="*/ 3 h 40"/>
                  <a:gd name="T56" fmla="*/ 20 w 46"/>
                  <a:gd name="T57" fmla="*/ 0 h 40"/>
                  <a:gd name="T58" fmla="*/ 29 w 46"/>
                  <a:gd name="T59" fmla="*/ 4 h 40"/>
                  <a:gd name="T60" fmla="*/ 44 w 46"/>
                  <a:gd name="T61" fmla="*/ 15 h 40"/>
                  <a:gd name="T62" fmla="*/ 38 w 46"/>
                  <a:gd name="T63" fmla="*/ 12 h 40"/>
                  <a:gd name="T64" fmla="*/ 35 w 46"/>
                  <a:gd name="T65" fmla="*/ 8 h 40"/>
                  <a:gd name="T66" fmla="*/ 41 w 46"/>
                  <a:gd name="T67" fmla="*/ 17 h 40"/>
                  <a:gd name="T68" fmla="*/ 43 w 46"/>
                  <a:gd name="T69" fmla="*/ 22 h 40"/>
                  <a:gd name="T70" fmla="*/ 39 w 46"/>
                  <a:gd name="T71" fmla="*/ 21 h 40"/>
                  <a:gd name="T72" fmla="*/ 41 w 46"/>
                  <a:gd name="T73" fmla="*/ 30 h 40"/>
                  <a:gd name="T74" fmla="*/ 33 w 46"/>
                  <a:gd name="T75" fmla="*/ 20 h 40"/>
                  <a:gd name="T76" fmla="*/ 30 w 46"/>
                  <a:gd name="T77" fmla="*/ 22 h 40"/>
                  <a:gd name="T78" fmla="*/ 29 w 46"/>
                  <a:gd name="T79" fmla="*/ 24 h 40"/>
                  <a:gd name="T80" fmla="*/ 25 w 46"/>
                  <a:gd name="T81" fmla="*/ 23 h 40"/>
                  <a:gd name="T82" fmla="*/ 23 w 46"/>
                  <a:gd name="T83" fmla="*/ 23 h 40"/>
                  <a:gd name="T84" fmla="*/ 24 w 46"/>
                  <a:gd name="T85" fmla="*/ 23 h 40"/>
                  <a:gd name="T86" fmla="*/ 27 w 46"/>
                  <a:gd name="T87" fmla="*/ 32 h 40"/>
                  <a:gd name="T88" fmla="*/ 27 w 46"/>
                  <a:gd name="T89" fmla="*/ 33 h 40"/>
                  <a:gd name="T90" fmla="*/ 41 w 46"/>
                  <a:gd name="T91" fmla="*/ 37 h 40"/>
                  <a:gd name="T92" fmla="*/ 28 w 46"/>
                  <a:gd name="T93" fmla="*/ 32 h 40"/>
                  <a:gd name="T94" fmla="*/ 38 w 46"/>
                  <a:gd name="T95" fmla="*/ 39 h 40"/>
                  <a:gd name="T96" fmla="*/ 31 w 46"/>
                  <a:gd name="T97" fmla="*/ 36 h 40"/>
                  <a:gd name="T98" fmla="*/ 32 w 46"/>
                  <a:gd name="T99" fmla="*/ 39 h 40"/>
                  <a:gd name="T100" fmla="*/ 32 w 46"/>
                  <a:gd name="T101" fmla="*/ 40 h 40"/>
                  <a:gd name="T102" fmla="*/ 27 w 46"/>
                  <a:gd name="T103" fmla="*/ 36 h 40"/>
                  <a:gd name="T104" fmla="*/ 26 w 46"/>
                  <a:gd name="T105" fmla="*/ 37 h 40"/>
                  <a:gd name="T106" fmla="*/ 25 w 46"/>
                  <a:gd name="T107" fmla="*/ 38 h 40"/>
                  <a:gd name="T108" fmla="*/ 24 w 46"/>
                  <a:gd name="T109" fmla="*/ 37 h 40"/>
                  <a:gd name="T110" fmla="*/ 24 w 46"/>
                  <a:gd name="T111" fmla="*/ 40 h 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40"/>
                  <a:gd name="T170" fmla="*/ 46 w 46"/>
                  <a:gd name="T171" fmla="*/ 40 h 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40">
                    <a:moveTo>
                      <a:pt x="23" y="40"/>
                    </a:moveTo>
                    <a:cubicBezTo>
                      <a:pt x="23" y="40"/>
                      <a:pt x="23" y="40"/>
                      <a:pt x="22" y="40"/>
                    </a:cubicBezTo>
                    <a:cubicBezTo>
                      <a:pt x="22" y="39"/>
                      <a:pt x="21" y="39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7"/>
                      <a:pt x="20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8" y="34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5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7"/>
                      <a:pt x="19" y="37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7" y="34"/>
                      <a:pt x="17" y="34"/>
                    </a:cubicBezTo>
                    <a:cubicBezTo>
                      <a:pt x="16" y="33"/>
                      <a:pt x="16" y="33"/>
                      <a:pt x="15" y="33"/>
                    </a:cubicBezTo>
                    <a:cubicBezTo>
                      <a:pt x="17" y="34"/>
                      <a:pt x="17" y="34"/>
                      <a:pt x="17" y="35"/>
                    </a:cubicBezTo>
                    <a:cubicBezTo>
                      <a:pt x="17" y="35"/>
                      <a:pt x="17" y="35"/>
                      <a:pt x="17" y="37"/>
                    </a:cubicBezTo>
                    <a:cubicBezTo>
                      <a:pt x="16" y="37"/>
                      <a:pt x="16" y="37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5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5"/>
                      <a:pt x="10" y="35"/>
                      <a:pt x="8" y="35"/>
                    </a:cubicBezTo>
                    <a:cubicBezTo>
                      <a:pt x="8" y="36"/>
                      <a:pt x="8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8" y="35"/>
                      <a:pt x="8" y="35"/>
                      <a:pt x="9" y="34"/>
                    </a:cubicBezTo>
                    <a:cubicBezTo>
                      <a:pt x="9" y="33"/>
                      <a:pt x="9" y="33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ubicBezTo>
                      <a:pt x="10" y="32"/>
                      <a:pt x="10" y="32"/>
                      <a:pt x="10" y="31"/>
                    </a:cubicBezTo>
                    <a:cubicBezTo>
                      <a:pt x="10" y="31"/>
                      <a:pt x="11" y="31"/>
                      <a:pt x="11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29"/>
                      <a:pt x="9" y="29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1" y="29"/>
                      <a:pt x="12" y="30"/>
                    </a:cubicBezTo>
                    <a:cubicBezTo>
                      <a:pt x="12" y="30"/>
                      <a:pt x="12" y="31"/>
                      <a:pt x="12" y="31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3"/>
                      <a:pt x="13" y="34"/>
                      <a:pt x="13" y="34"/>
                    </a:cubicBezTo>
                    <a:cubicBezTo>
                      <a:pt x="13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4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3" y="33"/>
                      <a:pt x="13" y="33"/>
                      <a:pt x="12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1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1" y="29"/>
                      <a:pt x="10" y="27"/>
                      <a:pt x="9" y="26"/>
                    </a:cubicBezTo>
                    <a:cubicBezTo>
                      <a:pt x="9" y="25"/>
                      <a:pt x="8" y="24"/>
                      <a:pt x="8" y="23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4"/>
                      <a:pt x="8" y="24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4"/>
                      <a:pt x="7" y="23"/>
                      <a:pt x="6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7" y="20"/>
                      <a:pt x="7" y="20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1"/>
                    </a:cubicBezTo>
                    <a:cubicBezTo>
                      <a:pt x="4" y="11"/>
                      <a:pt x="4" y="11"/>
                      <a:pt x="2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11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6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4" y="6"/>
                    </a:cubicBezTo>
                    <a:cubicBezTo>
                      <a:pt x="14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6" y="8"/>
                      <a:pt x="16" y="8"/>
                      <a:pt x="17" y="10"/>
                    </a:cubicBezTo>
                    <a:cubicBezTo>
                      <a:pt x="17" y="10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8" y="8"/>
                    </a:cubicBezTo>
                    <a:cubicBezTo>
                      <a:pt x="18" y="8"/>
                      <a:pt x="18" y="7"/>
                      <a:pt x="17" y="6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4"/>
                      <a:pt x="12" y="3"/>
                      <a:pt x="12" y="3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1"/>
                      <a:pt x="12" y="1"/>
                      <a:pt x="14" y="1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5" y="3"/>
                      <a:pt x="18" y="4"/>
                      <a:pt x="19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20" y="6"/>
                      <a:pt x="20" y="6"/>
                      <a:pt x="21" y="7"/>
                    </a:cubicBezTo>
                    <a:cubicBezTo>
                      <a:pt x="21" y="8"/>
                      <a:pt x="21" y="10"/>
                      <a:pt x="22" y="11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0" y="14"/>
                      <a:pt x="20" y="14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5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2" y="10"/>
                      <a:pt x="22" y="9"/>
                    </a:cubicBezTo>
                    <a:cubicBezTo>
                      <a:pt x="21" y="6"/>
                      <a:pt x="21" y="6"/>
                      <a:pt x="20" y="4"/>
                    </a:cubicBezTo>
                    <a:cubicBezTo>
                      <a:pt x="20" y="4"/>
                      <a:pt x="20" y="4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0"/>
                      <a:pt x="24" y="0"/>
                      <a:pt x="26" y="1"/>
                    </a:cubicBezTo>
                    <a:cubicBezTo>
                      <a:pt x="29" y="2"/>
                      <a:pt x="30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4"/>
                      <a:pt x="31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4" y="5"/>
                      <a:pt x="38" y="8"/>
                    </a:cubicBezTo>
                    <a:cubicBezTo>
                      <a:pt x="38" y="8"/>
                      <a:pt x="43" y="15"/>
                      <a:pt x="44" y="15"/>
                    </a:cubicBezTo>
                    <a:cubicBezTo>
                      <a:pt x="44" y="16"/>
                      <a:pt x="45" y="16"/>
                      <a:pt x="44" y="17"/>
                    </a:cubicBezTo>
                    <a:cubicBezTo>
                      <a:pt x="42" y="17"/>
                      <a:pt x="41" y="16"/>
                      <a:pt x="40" y="14"/>
                    </a:cubicBezTo>
                    <a:cubicBezTo>
                      <a:pt x="40" y="14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1"/>
                      <a:pt x="38" y="11"/>
                    </a:cubicBezTo>
                    <a:cubicBezTo>
                      <a:pt x="38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9"/>
                      <a:pt x="35" y="8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3" y="7"/>
                      <a:pt x="34" y="8"/>
                      <a:pt x="35" y="9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7" y="11"/>
                      <a:pt x="37" y="11"/>
                    </a:cubicBezTo>
                    <a:cubicBezTo>
                      <a:pt x="41" y="16"/>
                      <a:pt x="41" y="16"/>
                      <a:pt x="41" y="17"/>
                    </a:cubicBezTo>
                    <a:cubicBezTo>
                      <a:pt x="43" y="17"/>
                      <a:pt x="43" y="18"/>
                      <a:pt x="45" y="18"/>
                    </a:cubicBezTo>
                    <a:cubicBezTo>
                      <a:pt x="45" y="20"/>
                      <a:pt x="46" y="22"/>
                      <a:pt x="46" y="24"/>
                    </a:cubicBezTo>
                    <a:cubicBezTo>
                      <a:pt x="46" y="26"/>
                      <a:pt x="46" y="26"/>
                      <a:pt x="46" y="28"/>
                    </a:cubicBezTo>
                    <a:cubicBezTo>
                      <a:pt x="46" y="30"/>
                      <a:pt x="46" y="35"/>
                      <a:pt x="46" y="36"/>
                    </a:cubicBezTo>
                    <a:cubicBezTo>
                      <a:pt x="46" y="36"/>
                      <a:pt x="45" y="26"/>
                      <a:pt x="44" y="24"/>
                    </a:cubicBezTo>
                    <a:cubicBezTo>
                      <a:pt x="44" y="23"/>
                      <a:pt x="43" y="23"/>
                      <a:pt x="43" y="22"/>
                    </a:cubicBezTo>
                    <a:cubicBezTo>
                      <a:pt x="42" y="21"/>
                      <a:pt x="42" y="18"/>
                      <a:pt x="40" y="18"/>
                    </a:cubicBezTo>
                    <a:cubicBezTo>
                      <a:pt x="41" y="19"/>
                      <a:pt x="41" y="21"/>
                      <a:pt x="42" y="22"/>
                    </a:cubicBezTo>
                    <a:cubicBezTo>
                      <a:pt x="42" y="25"/>
                      <a:pt x="44" y="32"/>
                      <a:pt x="43" y="33"/>
                    </a:cubicBezTo>
                    <a:cubicBezTo>
                      <a:pt x="43" y="33"/>
                      <a:pt x="41" y="25"/>
                      <a:pt x="41" y="24"/>
                    </a:cubicBezTo>
                    <a:cubicBezTo>
                      <a:pt x="41" y="24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39" y="21"/>
                    </a:cubicBezTo>
                    <a:cubicBezTo>
                      <a:pt x="39" y="21"/>
                      <a:pt x="38" y="18"/>
                      <a:pt x="37" y="18"/>
                    </a:cubicBezTo>
                    <a:cubicBezTo>
                      <a:pt x="37" y="19"/>
                      <a:pt x="37" y="19"/>
                      <a:pt x="37" y="20"/>
                    </a:cubicBezTo>
                    <a:cubicBezTo>
                      <a:pt x="38" y="20"/>
                      <a:pt x="38" y="21"/>
                      <a:pt x="39" y="22"/>
                    </a:cubicBezTo>
                    <a:cubicBezTo>
                      <a:pt x="39" y="24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40" y="27"/>
                    </a:cubicBezTo>
                    <a:cubicBezTo>
                      <a:pt x="40" y="28"/>
                      <a:pt x="40" y="29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9"/>
                      <a:pt x="39" y="28"/>
                      <a:pt x="39" y="27"/>
                    </a:cubicBezTo>
                    <a:cubicBezTo>
                      <a:pt x="39" y="26"/>
                      <a:pt x="39" y="26"/>
                      <a:pt x="38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7" y="23"/>
                      <a:pt x="36" y="23"/>
                      <a:pt x="36" y="22"/>
                    </a:cubicBezTo>
                    <a:cubicBezTo>
                      <a:pt x="35" y="22"/>
                      <a:pt x="34" y="20"/>
                      <a:pt x="33" y="2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6" y="24"/>
                    </a:cubicBezTo>
                    <a:cubicBezTo>
                      <a:pt x="36" y="25"/>
                      <a:pt x="38" y="28"/>
                      <a:pt x="37" y="29"/>
                    </a:cubicBezTo>
                    <a:cubicBezTo>
                      <a:pt x="36" y="26"/>
                      <a:pt x="36" y="26"/>
                      <a:pt x="35" y="25"/>
                    </a:cubicBezTo>
                    <a:cubicBezTo>
                      <a:pt x="35" y="25"/>
                      <a:pt x="35" y="25"/>
                      <a:pt x="32" y="23"/>
                    </a:cubicBezTo>
                    <a:cubicBezTo>
                      <a:pt x="31" y="23"/>
                      <a:pt x="31" y="21"/>
                      <a:pt x="30" y="22"/>
                    </a:cubicBezTo>
                    <a:cubicBezTo>
                      <a:pt x="30" y="23"/>
                      <a:pt x="32" y="24"/>
                      <a:pt x="33" y="24"/>
                    </a:cubicBezTo>
                    <a:cubicBezTo>
                      <a:pt x="33" y="24"/>
                      <a:pt x="33" y="25"/>
                      <a:pt x="33" y="25"/>
                    </a:cubicBezTo>
                    <a:cubicBezTo>
                      <a:pt x="33" y="26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2" y="26"/>
                      <a:pt x="31" y="25"/>
                    </a:cubicBezTo>
                    <a:cubicBezTo>
                      <a:pt x="30" y="24"/>
                      <a:pt x="30" y="24"/>
                      <a:pt x="29" y="24"/>
                    </a:cubicBezTo>
                    <a:cubicBezTo>
                      <a:pt x="28" y="23"/>
                      <a:pt x="27" y="23"/>
                      <a:pt x="26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2"/>
                      <a:pt x="26" y="22"/>
                    </a:cubicBezTo>
                    <a:cubicBezTo>
                      <a:pt x="26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1"/>
                      <a:pt x="23" y="21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1"/>
                      <a:pt x="23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2"/>
                      <a:pt x="22" y="22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2"/>
                      <a:pt x="22" y="23"/>
                    </a:cubicBezTo>
                    <a:cubicBezTo>
                      <a:pt x="23" y="24"/>
                      <a:pt x="23" y="24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6"/>
                      <a:pt x="27" y="29"/>
                    </a:cubicBezTo>
                    <a:cubicBezTo>
                      <a:pt x="27" y="30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0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4" y="27"/>
                    </a:cubicBezTo>
                    <a:cubicBezTo>
                      <a:pt x="26" y="30"/>
                      <a:pt x="26" y="30"/>
                      <a:pt x="27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1"/>
                      <a:pt x="28" y="30"/>
                      <a:pt x="28" y="29"/>
                    </a:cubicBezTo>
                    <a:cubicBezTo>
                      <a:pt x="31" y="31"/>
                      <a:pt x="31" y="31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3"/>
                      <a:pt x="37" y="35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6"/>
                      <a:pt x="38" y="36"/>
                      <a:pt x="41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39" y="38"/>
                    </a:cubicBezTo>
                    <a:cubicBezTo>
                      <a:pt x="39" y="38"/>
                      <a:pt x="38" y="38"/>
                      <a:pt x="38" y="38"/>
                    </a:cubicBezTo>
                    <a:cubicBezTo>
                      <a:pt x="37" y="38"/>
                      <a:pt x="36" y="37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29" y="32"/>
                      <a:pt x="29" y="32"/>
                      <a:pt x="28" y="32"/>
                    </a:cubicBezTo>
                    <a:cubicBezTo>
                      <a:pt x="29" y="32"/>
                      <a:pt x="29" y="32"/>
                      <a:pt x="29" y="33"/>
                    </a:cubicBezTo>
                    <a:cubicBezTo>
                      <a:pt x="30" y="33"/>
                      <a:pt x="30" y="33"/>
                      <a:pt x="31" y="34"/>
                    </a:cubicBezTo>
                    <a:cubicBezTo>
                      <a:pt x="32" y="35"/>
                      <a:pt x="34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6" y="39"/>
                    </a:cubicBezTo>
                    <a:cubicBezTo>
                      <a:pt x="34" y="39"/>
                      <a:pt x="33" y="38"/>
                      <a:pt x="32" y="37"/>
                    </a:cubicBezTo>
                    <a:cubicBezTo>
                      <a:pt x="32" y="37"/>
                      <a:pt x="31" y="36"/>
                      <a:pt x="29" y="35"/>
                    </a:cubicBezTo>
                    <a:cubicBezTo>
                      <a:pt x="29" y="35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5"/>
                    </a:cubicBezTo>
                    <a:cubicBezTo>
                      <a:pt x="30" y="36"/>
                      <a:pt x="30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7"/>
                      <a:pt x="35" y="40"/>
                      <a:pt x="36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4" y="40"/>
                      <a:pt x="34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2" y="39"/>
                      <a:pt x="29" y="37"/>
                    </a:cubicBezTo>
                    <a:cubicBezTo>
                      <a:pt x="29" y="37"/>
                      <a:pt x="29" y="37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0" y="38"/>
                      <a:pt x="30" y="38"/>
                      <a:pt x="31" y="39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1" y="40"/>
                      <a:pt x="31" y="40"/>
                    </a:cubicBezTo>
                    <a:cubicBezTo>
                      <a:pt x="30" y="39"/>
                      <a:pt x="29" y="39"/>
                      <a:pt x="28" y="38"/>
                    </a:cubicBezTo>
                    <a:cubicBezTo>
                      <a:pt x="28" y="38"/>
                      <a:pt x="28" y="38"/>
                      <a:pt x="28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7" y="37"/>
                      <a:pt x="27" y="37"/>
                    </a:cubicBezTo>
                    <a:cubicBezTo>
                      <a:pt x="27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8"/>
                      <a:pt x="26" y="38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7"/>
                      <a:pt x="25" y="37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9"/>
                      <a:pt x="27" y="39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40"/>
                      <a:pt x="26" y="40"/>
                    </a:cubicBezTo>
                    <a:cubicBezTo>
                      <a:pt x="25" y="38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8"/>
                      <a:pt x="25" y="38"/>
                      <a:pt x="25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3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3" y="40"/>
                      <a:pt x="23" y="40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5341" y="40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5338" y="40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5340" y="399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2 h 2"/>
                  <a:gd name="T10" fmla="*/ 0 w 1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5314" y="3994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1 w 3"/>
                  <a:gd name="T5" fmla="*/ 5 h 6"/>
                  <a:gd name="T6" fmla="*/ 1 w 3"/>
                  <a:gd name="T7" fmla="*/ 5 h 6"/>
                  <a:gd name="T8" fmla="*/ 1 w 3"/>
                  <a:gd name="T9" fmla="*/ 5 h 6"/>
                  <a:gd name="T10" fmla="*/ 0 w 3"/>
                  <a:gd name="T11" fmla="*/ 5 h 6"/>
                  <a:gd name="T12" fmla="*/ 0 w 3"/>
                  <a:gd name="T13" fmla="*/ 4 h 6"/>
                  <a:gd name="T14" fmla="*/ 1 w 3"/>
                  <a:gd name="T15" fmla="*/ 4 h 6"/>
                  <a:gd name="T16" fmla="*/ 0 w 3"/>
                  <a:gd name="T17" fmla="*/ 2 h 6"/>
                  <a:gd name="T18" fmla="*/ 1 w 3"/>
                  <a:gd name="T19" fmla="*/ 2 h 6"/>
                  <a:gd name="T20" fmla="*/ 1 w 3"/>
                  <a:gd name="T21" fmla="*/ 0 h 6"/>
                  <a:gd name="T22" fmla="*/ 3 w 3"/>
                  <a:gd name="T23" fmla="*/ 0 h 6"/>
                  <a:gd name="T24" fmla="*/ 3 w 3"/>
                  <a:gd name="T25" fmla="*/ 0 h 6"/>
                  <a:gd name="T26" fmla="*/ 2 w 3"/>
                  <a:gd name="T27" fmla="*/ 1 h 6"/>
                  <a:gd name="T28" fmla="*/ 2 w 3"/>
                  <a:gd name="T29" fmla="*/ 2 h 6"/>
                  <a:gd name="T30" fmla="*/ 3 w 3"/>
                  <a:gd name="T31" fmla="*/ 2 h 6"/>
                  <a:gd name="T32" fmla="*/ 3 w 3"/>
                  <a:gd name="T33" fmla="*/ 2 h 6"/>
                  <a:gd name="T34" fmla="*/ 2 w 3"/>
                  <a:gd name="T35" fmla="*/ 3 h 6"/>
                  <a:gd name="T36" fmla="*/ 2 w 3"/>
                  <a:gd name="T37" fmla="*/ 4 h 6"/>
                  <a:gd name="T38" fmla="*/ 3 w 3"/>
                  <a:gd name="T39" fmla="*/ 4 h 6"/>
                  <a:gd name="T40" fmla="*/ 2 w 3"/>
                  <a:gd name="T41" fmla="*/ 5 h 6"/>
                  <a:gd name="T42" fmla="*/ 3 w 3"/>
                  <a:gd name="T43" fmla="*/ 6 h 6"/>
                  <a:gd name="T44" fmla="*/ 3 w 3"/>
                  <a:gd name="T45" fmla="*/ 6 h 6"/>
                  <a:gd name="T46" fmla="*/ 3 w 3"/>
                  <a:gd name="T47" fmla="*/ 6 h 6"/>
                  <a:gd name="T48" fmla="*/ 2 w 3"/>
                  <a:gd name="T49" fmla="*/ 6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"/>
                  <a:gd name="T76" fmla="*/ 0 h 6"/>
                  <a:gd name="T77" fmla="*/ 3 w 3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5364" y="3996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4 w 5"/>
                  <a:gd name="T3" fmla="*/ 4 h 4"/>
                  <a:gd name="T4" fmla="*/ 2 w 5"/>
                  <a:gd name="T5" fmla="*/ 2 h 4"/>
                  <a:gd name="T6" fmla="*/ 0 w 5"/>
                  <a:gd name="T7" fmla="*/ 0 h 4"/>
                  <a:gd name="T8" fmla="*/ 0 w 5"/>
                  <a:gd name="T9" fmla="*/ 0 h 4"/>
                  <a:gd name="T10" fmla="*/ 5 w 5"/>
                  <a:gd name="T11" fmla="*/ 4 h 4"/>
                  <a:gd name="T12" fmla="*/ 5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5364" y="399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3 w 8"/>
                  <a:gd name="T3" fmla="*/ 2 h 6"/>
                  <a:gd name="T4" fmla="*/ 3 w 8"/>
                  <a:gd name="T5" fmla="*/ 2 h 6"/>
                  <a:gd name="T6" fmla="*/ 3 w 8"/>
                  <a:gd name="T7" fmla="*/ 2 h 6"/>
                  <a:gd name="T8" fmla="*/ 3 w 8"/>
                  <a:gd name="T9" fmla="*/ 2 h 6"/>
                  <a:gd name="T10" fmla="*/ 1 w 8"/>
                  <a:gd name="T11" fmla="*/ 1 h 6"/>
                  <a:gd name="T12" fmla="*/ 1 w 8"/>
                  <a:gd name="T13" fmla="*/ 1 h 6"/>
                  <a:gd name="T14" fmla="*/ 0 w 8"/>
                  <a:gd name="T15" fmla="*/ 0 h 6"/>
                  <a:gd name="T16" fmla="*/ 1 w 8"/>
                  <a:gd name="T17" fmla="*/ 0 h 6"/>
                  <a:gd name="T18" fmla="*/ 5 w 8"/>
                  <a:gd name="T19" fmla="*/ 3 h 6"/>
                  <a:gd name="T20" fmla="*/ 5 w 8"/>
                  <a:gd name="T21" fmla="*/ 3 h 6"/>
                  <a:gd name="T22" fmla="*/ 7 w 8"/>
                  <a:gd name="T23" fmla="*/ 4 h 6"/>
                  <a:gd name="T24" fmla="*/ 7 w 8"/>
                  <a:gd name="T25" fmla="*/ 5 h 6"/>
                  <a:gd name="T26" fmla="*/ 8 w 8"/>
                  <a:gd name="T27" fmla="*/ 5 h 6"/>
                  <a:gd name="T28" fmla="*/ 8 w 8"/>
                  <a:gd name="T29" fmla="*/ 6 h 6"/>
                  <a:gd name="T30" fmla="*/ 8 w 8"/>
                  <a:gd name="T31" fmla="*/ 6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8" y="6"/>
                    </a:move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5360" y="399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5364" y="3992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7 w 11"/>
                  <a:gd name="T3" fmla="*/ 4 h 7"/>
                  <a:gd name="T4" fmla="*/ 7 w 11"/>
                  <a:gd name="T5" fmla="*/ 4 h 7"/>
                  <a:gd name="T6" fmla="*/ 0 w 11"/>
                  <a:gd name="T7" fmla="*/ 0 h 7"/>
                  <a:gd name="T8" fmla="*/ 0 w 11"/>
                  <a:gd name="T9" fmla="*/ 0 h 7"/>
                  <a:gd name="T10" fmla="*/ 5 w 11"/>
                  <a:gd name="T11" fmla="*/ 2 h 7"/>
                  <a:gd name="T12" fmla="*/ 7 w 11"/>
                  <a:gd name="T13" fmla="*/ 4 h 7"/>
                  <a:gd name="T14" fmla="*/ 11 w 11"/>
                  <a:gd name="T15" fmla="*/ 6 h 7"/>
                  <a:gd name="T16" fmla="*/ 11 w 11"/>
                  <a:gd name="T17" fmla="*/ 7 h 7"/>
                  <a:gd name="T18" fmla="*/ 11 w 11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7"/>
                  <a:gd name="T32" fmla="*/ 11 w 11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7">
                    <a:moveTo>
                      <a:pt x="11" y="7"/>
                    </a:moveTo>
                    <a:cubicBezTo>
                      <a:pt x="10" y="6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5" y="2"/>
                    </a:cubicBezTo>
                    <a:cubicBezTo>
                      <a:pt x="5" y="3"/>
                      <a:pt x="6" y="3"/>
                      <a:pt x="7" y="4"/>
                    </a:cubicBezTo>
                    <a:cubicBezTo>
                      <a:pt x="8" y="4"/>
                      <a:pt x="10" y="5"/>
                      <a:pt x="11" y="6"/>
                    </a:cubicBezTo>
                    <a:cubicBezTo>
                      <a:pt x="11" y="6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5325" y="3995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0 w 3"/>
                  <a:gd name="T5" fmla="*/ 2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0 h 3"/>
                  <a:gd name="T12" fmla="*/ 2 w 3"/>
                  <a:gd name="T13" fmla="*/ 0 h 3"/>
                  <a:gd name="T14" fmla="*/ 3 w 3"/>
                  <a:gd name="T15" fmla="*/ 1 h 3"/>
                  <a:gd name="T16" fmla="*/ 3 w 3"/>
                  <a:gd name="T17" fmla="*/ 3 h 3"/>
                  <a:gd name="T18" fmla="*/ 2 w 3"/>
                  <a:gd name="T19" fmla="*/ 3 h 3"/>
                  <a:gd name="T20" fmla="*/ 1 w 3"/>
                  <a:gd name="T21" fmla="*/ 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5391" y="3997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w 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1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389" y="3988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1 w 3"/>
                  <a:gd name="T3" fmla="*/ 8 h 10"/>
                  <a:gd name="T4" fmla="*/ 1 w 3"/>
                  <a:gd name="T5" fmla="*/ 1 h 10"/>
                  <a:gd name="T6" fmla="*/ 1 w 3"/>
                  <a:gd name="T7" fmla="*/ 0 h 10"/>
                  <a:gd name="T8" fmla="*/ 1 w 3"/>
                  <a:gd name="T9" fmla="*/ 0 h 10"/>
                  <a:gd name="T10" fmla="*/ 1 w 3"/>
                  <a:gd name="T11" fmla="*/ 4 h 10"/>
                  <a:gd name="T12" fmla="*/ 1 w 3"/>
                  <a:gd name="T13" fmla="*/ 6 h 10"/>
                  <a:gd name="T14" fmla="*/ 2 w 3"/>
                  <a:gd name="T15" fmla="*/ 6 h 10"/>
                  <a:gd name="T16" fmla="*/ 3 w 3"/>
                  <a:gd name="T17" fmla="*/ 2 h 10"/>
                  <a:gd name="T18" fmla="*/ 2 w 3"/>
                  <a:gd name="T19" fmla="*/ 1 h 10"/>
                  <a:gd name="T20" fmla="*/ 3 w 3"/>
                  <a:gd name="T21" fmla="*/ 1 h 10"/>
                  <a:gd name="T22" fmla="*/ 3 w 3"/>
                  <a:gd name="T23" fmla="*/ 2 h 10"/>
                  <a:gd name="T24" fmla="*/ 3 w 3"/>
                  <a:gd name="T25" fmla="*/ 6 h 10"/>
                  <a:gd name="T26" fmla="*/ 1 w 3"/>
                  <a:gd name="T27" fmla="*/ 8 h 10"/>
                  <a:gd name="T28" fmla="*/ 1 w 3"/>
                  <a:gd name="T29" fmla="*/ 10 h 10"/>
                  <a:gd name="T30" fmla="*/ 0 w 3"/>
                  <a:gd name="T31" fmla="*/ 1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0"/>
                  <a:gd name="T50" fmla="*/ 3 w 3"/>
                  <a:gd name="T51" fmla="*/ 10 h 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0">
                    <a:moveTo>
                      <a:pt x="0" y="10"/>
                    </a:moveTo>
                    <a:cubicBezTo>
                      <a:pt x="1" y="9"/>
                      <a:pt x="1" y="9"/>
                      <a:pt x="1" y="8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325" y="3996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0 w 3"/>
                  <a:gd name="T5" fmla="*/ 0 h 2"/>
                  <a:gd name="T6" fmla="*/ 1 w 3"/>
                  <a:gd name="T7" fmla="*/ 0 h 2"/>
                  <a:gd name="T8" fmla="*/ 2 w 3"/>
                  <a:gd name="T9" fmla="*/ 0 h 2"/>
                  <a:gd name="T10" fmla="*/ 3 w 3"/>
                  <a:gd name="T11" fmla="*/ 1 h 2"/>
                  <a:gd name="T12" fmla="*/ 2 w 3"/>
                  <a:gd name="T13" fmla="*/ 2 h 2"/>
                  <a:gd name="T14" fmla="*/ 1 w 3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355" y="3992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3 h 6"/>
                  <a:gd name="T4" fmla="*/ 0 w 4"/>
                  <a:gd name="T5" fmla="*/ 1 h 6"/>
                  <a:gd name="T6" fmla="*/ 0 w 4"/>
                  <a:gd name="T7" fmla="*/ 2 h 6"/>
                  <a:gd name="T8" fmla="*/ 3 w 4"/>
                  <a:gd name="T9" fmla="*/ 5 h 6"/>
                  <a:gd name="T10" fmla="*/ 4 w 4"/>
                  <a:gd name="T11" fmla="*/ 5 h 6"/>
                  <a:gd name="T12" fmla="*/ 3 w 4"/>
                  <a:gd name="T13" fmla="*/ 4 h 6"/>
                  <a:gd name="T14" fmla="*/ 2 w 4"/>
                  <a:gd name="T15" fmla="*/ 0 h 6"/>
                  <a:gd name="T16" fmla="*/ 2 w 4"/>
                  <a:gd name="T17" fmla="*/ 0 h 6"/>
                  <a:gd name="T18" fmla="*/ 4 w 4"/>
                  <a:gd name="T19" fmla="*/ 4 h 6"/>
                  <a:gd name="T20" fmla="*/ 4 w 4"/>
                  <a:gd name="T21" fmla="*/ 6 h 6"/>
                  <a:gd name="T22" fmla="*/ 3 w 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6"/>
                  <a:gd name="T38" fmla="*/ 4 w 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6">
                    <a:moveTo>
                      <a:pt x="3" y="6"/>
                    </a:moveTo>
                    <a:cubicBezTo>
                      <a:pt x="2" y="5"/>
                      <a:pt x="2" y="5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26" y="3983"/>
                <a:ext cx="10" cy="15"/>
              </a:xfrm>
              <a:custGeom>
                <a:avLst/>
                <a:gdLst>
                  <a:gd name="T0" fmla="*/ 8 w 10"/>
                  <a:gd name="T1" fmla="*/ 15 h 15"/>
                  <a:gd name="T2" fmla="*/ 7 w 10"/>
                  <a:gd name="T3" fmla="*/ 14 h 15"/>
                  <a:gd name="T4" fmla="*/ 6 w 10"/>
                  <a:gd name="T5" fmla="*/ 11 h 15"/>
                  <a:gd name="T6" fmla="*/ 5 w 10"/>
                  <a:gd name="T7" fmla="*/ 10 h 15"/>
                  <a:gd name="T8" fmla="*/ 2 w 10"/>
                  <a:gd name="T9" fmla="*/ 8 h 15"/>
                  <a:gd name="T10" fmla="*/ 2 w 10"/>
                  <a:gd name="T11" fmla="*/ 7 h 15"/>
                  <a:gd name="T12" fmla="*/ 2 w 10"/>
                  <a:gd name="T13" fmla="*/ 5 h 15"/>
                  <a:gd name="T14" fmla="*/ 2 w 10"/>
                  <a:gd name="T15" fmla="*/ 3 h 15"/>
                  <a:gd name="T16" fmla="*/ 1 w 10"/>
                  <a:gd name="T17" fmla="*/ 2 h 15"/>
                  <a:gd name="T18" fmla="*/ 0 w 10"/>
                  <a:gd name="T19" fmla="*/ 2 h 15"/>
                  <a:gd name="T20" fmla="*/ 0 w 10"/>
                  <a:gd name="T21" fmla="*/ 0 h 15"/>
                  <a:gd name="T22" fmla="*/ 1 w 10"/>
                  <a:gd name="T23" fmla="*/ 0 h 15"/>
                  <a:gd name="T24" fmla="*/ 1 w 10"/>
                  <a:gd name="T25" fmla="*/ 0 h 15"/>
                  <a:gd name="T26" fmla="*/ 3 w 10"/>
                  <a:gd name="T27" fmla="*/ 1 h 15"/>
                  <a:gd name="T28" fmla="*/ 4 w 10"/>
                  <a:gd name="T29" fmla="*/ 2 h 15"/>
                  <a:gd name="T30" fmla="*/ 3 w 10"/>
                  <a:gd name="T31" fmla="*/ 7 h 15"/>
                  <a:gd name="T32" fmla="*/ 4 w 10"/>
                  <a:gd name="T33" fmla="*/ 7 h 15"/>
                  <a:gd name="T34" fmla="*/ 6 w 10"/>
                  <a:gd name="T35" fmla="*/ 9 h 15"/>
                  <a:gd name="T36" fmla="*/ 7 w 10"/>
                  <a:gd name="T37" fmla="*/ 10 h 15"/>
                  <a:gd name="T38" fmla="*/ 7 w 10"/>
                  <a:gd name="T39" fmla="*/ 12 h 15"/>
                  <a:gd name="T40" fmla="*/ 8 w 10"/>
                  <a:gd name="T41" fmla="*/ 13 h 15"/>
                  <a:gd name="T42" fmla="*/ 9 w 10"/>
                  <a:gd name="T43" fmla="*/ 13 h 15"/>
                  <a:gd name="T44" fmla="*/ 10 w 10"/>
                  <a:gd name="T45" fmla="*/ 13 h 15"/>
                  <a:gd name="T46" fmla="*/ 10 w 10"/>
                  <a:gd name="T47" fmla="*/ 14 h 15"/>
                  <a:gd name="T48" fmla="*/ 8 w 10"/>
                  <a:gd name="T49" fmla="*/ 15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15"/>
                  <a:gd name="T77" fmla="*/ 10 w 10"/>
                  <a:gd name="T78" fmla="*/ 15 h 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15">
                    <a:moveTo>
                      <a:pt x="8" y="1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2"/>
                      <a:pt x="6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9"/>
                      <a:pt x="3" y="9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3" y="4"/>
                      <a:pt x="3" y="6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8"/>
                      <a:pt x="5" y="9"/>
                      <a:pt x="6" y="9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4"/>
                    </a:cubicBezTo>
                    <a:cubicBezTo>
                      <a:pt x="10" y="14"/>
                      <a:pt x="10" y="14"/>
                      <a:pt x="8" y="15"/>
                    </a:cubicBezTo>
                  </a:path>
                </a:pathLst>
              </a:custGeom>
              <a:solidFill>
                <a:srgbClr val="716F6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349" y="399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387" y="399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336" y="3994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337" y="39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1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346" y="3994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1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2 w 2"/>
                  <a:gd name="T17" fmla="*/ 2 h 2"/>
                  <a:gd name="T18" fmla="*/ 1 w 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358" y="3990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1 h 6"/>
                  <a:gd name="T4" fmla="*/ 0 w 3"/>
                  <a:gd name="T5" fmla="*/ 2 h 6"/>
                  <a:gd name="T6" fmla="*/ 2 w 3"/>
                  <a:gd name="T7" fmla="*/ 5 h 6"/>
                  <a:gd name="T8" fmla="*/ 3 w 3"/>
                  <a:gd name="T9" fmla="*/ 5 h 6"/>
                  <a:gd name="T10" fmla="*/ 3 w 3"/>
                  <a:gd name="T11" fmla="*/ 5 h 6"/>
                  <a:gd name="T12" fmla="*/ 3 w 3"/>
                  <a:gd name="T13" fmla="*/ 3 h 6"/>
                  <a:gd name="T14" fmla="*/ 2 w 3"/>
                  <a:gd name="T15" fmla="*/ 0 h 6"/>
                  <a:gd name="T16" fmla="*/ 2 w 3"/>
                  <a:gd name="T17" fmla="*/ 0 h 6"/>
                  <a:gd name="T18" fmla="*/ 3 w 3"/>
                  <a:gd name="T19" fmla="*/ 4 h 6"/>
                  <a:gd name="T20" fmla="*/ 3 w 3"/>
                  <a:gd name="T21" fmla="*/ 6 h 6"/>
                  <a:gd name="T22" fmla="*/ 3 w 3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6"/>
                  <a:gd name="T38" fmla="*/ 3 w 3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6">
                    <a:moveTo>
                      <a:pt x="3" y="6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8" name="Freeform 109"/>
              <p:cNvSpPr>
                <a:spLocks/>
              </p:cNvSpPr>
              <p:nvPr/>
            </p:nvSpPr>
            <p:spPr bwMode="auto">
              <a:xfrm>
                <a:off x="5341" y="3992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3 h 4"/>
                  <a:gd name="T6" fmla="*/ 2 w 4"/>
                  <a:gd name="T7" fmla="*/ 3 h 4"/>
                  <a:gd name="T8" fmla="*/ 3 w 4"/>
                  <a:gd name="T9" fmla="*/ 1 h 4"/>
                  <a:gd name="T10" fmla="*/ 3 w 4"/>
                  <a:gd name="T11" fmla="*/ 1 h 4"/>
                  <a:gd name="T12" fmla="*/ 2 w 4"/>
                  <a:gd name="T13" fmla="*/ 2 h 4"/>
                  <a:gd name="T14" fmla="*/ 1 w 4"/>
                  <a:gd name="T15" fmla="*/ 3 h 4"/>
                  <a:gd name="T16" fmla="*/ 1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3 w 4"/>
                  <a:gd name="T23" fmla="*/ 0 h 4"/>
                  <a:gd name="T24" fmla="*/ 4 w 4"/>
                  <a:gd name="T25" fmla="*/ 2 h 4"/>
                  <a:gd name="T26" fmla="*/ 2 w 4"/>
                  <a:gd name="T27" fmla="*/ 4 h 4"/>
                  <a:gd name="T28" fmla="*/ 1 w 4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09" name="Freeform 110"/>
              <p:cNvSpPr>
                <a:spLocks/>
              </p:cNvSpPr>
              <p:nvPr/>
            </p:nvSpPr>
            <p:spPr bwMode="auto">
              <a:xfrm>
                <a:off x="5391" y="399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1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0" name="Freeform 111"/>
              <p:cNvSpPr>
                <a:spLocks/>
              </p:cNvSpPr>
              <p:nvPr/>
            </p:nvSpPr>
            <p:spPr bwMode="auto">
              <a:xfrm>
                <a:off x="5339" y="399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0 h 4"/>
                  <a:gd name="T8" fmla="*/ 1 w 1"/>
                  <a:gd name="T9" fmla="*/ 0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4 h 4"/>
                  <a:gd name="T16" fmla="*/ 0 w 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1" name="Freeform 112"/>
              <p:cNvSpPr>
                <a:spLocks/>
              </p:cNvSpPr>
              <p:nvPr/>
            </p:nvSpPr>
            <p:spPr bwMode="auto">
              <a:xfrm>
                <a:off x="5323" y="3996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1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2" name="Freeform 113"/>
              <p:cNvSpPr>
                <a:spLocks/>
              </p:cNvSpPr>
              <p:nvPr/>
            </p:nvSpPr>
            <p:spPr bwMode="auto">
              <a:xfrm>
                <a:off x="5324" y="399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3" name="Freeform 114"/>
              <p:cNvSpPr>
                <a:spLocks/>
              </p:cNvSpPr>
              <p:nvPr/>
            </p:nvSpPr>
            <p:spPr bwMode="auto">
              <a:xfrm>
                <a:off x="5325" y="39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4" name="Freeform 115"/>
              <p:cNvSpPr>
                <a:spLocks/>
              </p:cNvSpPr>
              <p:nvPr/>
            </p:nvSpPr>
            <p:spPr bwMode="auto">
              <a:xfrm>
                <a:off x="5355" y="399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1 w 2"/>
                  <a:gd name="T5" fmla="*/ 1 h 3"/>
                  <a:gd name="T6" fmla="*/ 2 w 2"/>
                  <a:gd name="T7" fmla="*/ 3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5" name="Freeform 116"/>
              <p:cNvSpPr>
                <a:spLocks/>
              </p:cNvSpPr>
              <p:nvPr/>
            </p:nvSpPr>
            <p:spPr bwMode="auto">
              <a:xfrm>
                <a:off x="5332" y="3978"/>
                <a:ext cx="11" cy="17"/>
              </a:xfrm>
              <a:custGeom>
                <a:avLst/>
                <a:gdLst>
                  <a:gd name="T0" fmla="*/ 8 w 11"/>
                  <a:gd name="T1" fmla="*/ 17 h 17"/>
                  <a:gd name="T2" fmla="*/ 8 w 11"/>
                  <a:gd name="T3" fmla="*/ 16 h 17"/>
                  <a:gd name="T4" fmla="*/ 9 w 11"/>
                  <a:gd name="T5" fmla="*/ 15 h 17"/>
                  <a:gd name="T6" fmla="*/ 8 w 11"/>
                  <a:gd name="T7" fmla="*/ 15 h 17"/>
                  <a:gd name="T8" fmla="*/ 8 w 11"/>
                  <a:gd name="T9" fmla="*/ 15 h 17"/>
                  <a:gd name="T10" fmla="*/ 9 w 11"/>
                  <a:gd name="T11" fmla="*/ 14 h 17"/>
                  <a:gd name="T12" fmla="*/ 9 w 11"/>
                  <a:gd name="T13" fmla="*/ 14 h 17"/>
                  <a:gd name="T14" fmla="*/ 9 w 11"/>
                  <a:gd name="T15" fmla="*/ 13 h 17"/>
                  <a:gd name="T16" fmla="*/ 9 w 11"/>
                  <a:gd name="T17" fmla="*/ 12 h 17"/>
                  <a:gd name="T18" fmla="*/ 3 w 11"/>
                  <a:gd name="T19" fmla="*/ 13 h 17"/>
                  <a:gd name="T20" fmla="*/ 2 w 11"/>
                  <a:gd name="T21" fmla="*/ 12 h 17"/>
                  <a:gd name="T22" fmla="*/ 1 w 11"/>
                  <a:gd name="T23" fmla="*/ 11 h 17"/>
                  <a:gd name="T24" fmla="*/ 0 w 11"/>
                  <a:gd name="T25" fmla="*/ 9 h 17"/>
                  <a:gd name="T26" fmla="*/ 0 w 11"/>
                  <a:gd name="T27" fmla="*/ 7 h 17"/>
                  <a:gd name="T28" fmla="*/ 1 w 11"/>
                  <a:gd name="T29" fmla="*/ 6 h 17"/>
                  <a:gd name="T30" fmla="*/ 3 w 11"/>
                  <a:gd name="T31" fmla="*/ 3 h 17"/>
                  <a:gd name="T32" fmla="*/ 6 w 11"/>
                  <a:gd name="T33" fmla="*/ 1 h 17"/>
                  <a:gd name="T34" fmla="*/ 7 w 11"/>
                  <a:gd name="T35" fmla="*/ 0 h 17"/>
                  <a:gd name="T36" fmla="*/ 7 w 11"/>
                  <a:gd name="T37" fmla="*/ 1 h 17"/>
                  <a:gd name="T38" fmla="*/ 5 w 11"/>
                  <a:gd name="T39" fmla="*/ 3 h 17"/>
                  <a:gd name="T40" fmla="*/ 2 w 11"/>
                  <a:gd name="T41" fmla="*/ 7 h 17"/>
                  <a:gd name="T42" fmla="*/ 1 w 11"/>
                  <a:gd name="T43" fmla="*/ 8 h 17"/>
                  <a:gd name="T44" fmla="*/ 2 w 11"/>
                  <a:gd name="T45" fmla="*/ 11 h 17"/>
                  <a:gd name="T46" fmla="*/ 2 w 11"/>
                  <a:gd name="T47" fmla="*/ 11 h 17"/>
                  <a:gd name="T48" fmla="*/ 2 w 11"/>
                  <a:gd name="T49" fmla="*/ 10 h 17"/>
                  <a:gd name="T50" fmla="*/ 3 w 11"/>
                  <a:gd name="T51" fmla="*/ 10 h 17"/>
                  <a:gd name="T52" fmla="*/ 4 w 11"/>
                  <a:gd name="T53" fmla="*/ 11 h 17"/>
                  <a:gd name="T54" fmla="*/ 9 w 11"/>
                  <a:gd name="T55" fmla="*/ 11 h 17"/>
                  <a:gd name="T56" fmla="*/ 10 w 11"/>
                  <a:gd name="T57" fmla="*/ 12 h 17"/>
                  <a:gd name="T58" fmla="*/ 11 w 11"/>
                  <a:gd name="T59" fmla="*/ 13 h 17"/>
                  <a:gd name="T60" fmla="*/ 11 w 11"/>
                  <a:gd name="T61" fmla="*/ 14 h 17"/>
                  <a:gd name="T62" fmla="*/ 9 w 11"/>
                  <a:gd name="T63" fmla="*/ 16 h 17"/>
                  <a:gd name="T64" fmla="*/ 8 w 11"/>
                  <a:gd name="T65" fmla="*/ 1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7"/>
                  <a:gd name="T101" fmla="*/ 11 w 11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7">
                    <a:moveTo>
                      <a:pt x="8" y="17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7" y="13"/>
                      <a:pt x="5" y="13"/>
                      <a:pt x="3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4"/>
                      <a:pt x="4" y="4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4" y="11"/>
                      <a:pt x="7" y="11"/>
                      <a:pt x="9" y="11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6"/>
                      <a:pt x="9" y="16"/>
                    </a:cubicBezTo>
                    <a:cubicBezTo>
                      <a:pt x="9" y="16"/>
                      <a:pt x="9" y="17"/>
                      <a:pt x="8" y="17"/>
                    </a:cubicBezTo>
                  </a:path>
                </a:pathLst>
              </a:custGeom>
              <a:solidFill>
                <a:srgbClr val="716F6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6" name="Freeform 117"/>
              <p:cNvSpPr>
                <a:spLocks/>
              </p:cNvSpPr>
              <p:nvPr/>
            </p:nvSpPr>
            <p:spPr bwMode="auto">
              <a:xfrm>
                <a:off x="5387" y="3989"/>
                <a:ext cx="2" cy="6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5 h 6"/>
                  <a:gd name="T4" fmla="*/ 0 w 2"/>
                  <a:gd name="T5" fmla="*/ 3 h 6"/>
                  <a:gd name="T6" fmla="*/ 0 w 2"/>
                  <a:gd name="T7" fmla="*/ 0 h 6"/>
                  <a:gd name="T8" fmla="*/ 1 w 2"/>
                  <a:gd name="T9" fmla="*/ 1 h 6"/>
                  <a:gd name="T10" fmla="*/ 1 w 2"/>
                  <a:gd name="T11" fmla="*/ 4 h 6"/>
                  <a:gd name="T12" fmla="*/ 1 w 2"/>
                  <a:gd name="T13" fmla="*/ 5 h 6"/>
                  <a:gd name="T14" fmla="*/ 2 w 2"/>
                  <a:gd name="T15" fmla="*/ 5 h 6"/>
                  <a:gd name="T16" fmla="*/ 2 w 2"/>
                  <a:gd name="T17" fmla="*/ 6 h 6"/>
                  <a:gd name="T18" fmla="*/ 1 w 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2"/>
                      <a:pt x="0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5393" y="3990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0 h 4"/>
                  <a:gd name="T6" fmla="*/ 1 w 1"/>
                  <a:gd name="T7" fmla="*/ 4 h 4"/>
                  <a:gd name="T8" fmla="*/ 0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8" name="Freeform 119"/>
              <p:cNvSpPr>
                <a:spLocks/>
              </p:cNvSpPr>
              <p:nvPr/>
            </p:nvSpPr>
            <p:spPr bwMode="auto">
              <a:xfrm>
                <a:off x="5359" y="3990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0 w 1"/>
                  <a:gd name="T5" fmla="*/ 0 h 4"/>
                  <a:gd name="T6" fmla="*/ 1 w 1"/>
                  <a:gd name="T7" fmla="*/ 4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19" name="Freeform 120"/>
              <p:cNvSpPr>
                <a:spLocks/>
              </p:cNvSpPr>
              <p:nvPr/>
            </p:nvSpPr>
            <p:spPr bwMode="auto">
              <a:xfrm>
                <a:off x="5323" y="3993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2 w 2"/>
                  <a:gd name="T13" fmla="*/ 1 h 1"/>
                  <a:gd name="T14" fmla="*/ 1 w 2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0" name="Freeform 121"/>
              <p:cNvSpPr>
                <a:spLocks/>
              </p:cNvSpPr>
              <p:nvPr/>
            </p:nvSpPr>
            <p:spPr bwMode="auto">
              <a:xfrm>
                <a:off x="5349" y="3987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3 w 5"/>
                  <a:gd name="T3" fmla="*/ 5 h 6"/>
                  <a:gd name="T4" fmla="*/ 0 w 5"/>
                  <a:gd name="T5" fmla="*/ 1 h 6"/>
                  <a:gd name="T6" fmla="*/ 0 w 5"/>
                  <a:gd name="T7" fmla="*/ 1 h 6"/>
                  <a:gd name="T8" fmla="*/ 3 w 5"/>
                  <a:gd name="T9" fmla="*/ 4 h 6"/>
                  <a:gd name="T10" fmla="*/ 4 w 5"/>
                  <a:gd name="T11" fmla="*/ 5 h 6"/>
                  <a:gd name="T12" fmla="*/ 5 w 5"/>
                  <a:gd name="T13" fmla="*/ 5 h 6"/>
                  <a:gd name="T14" fmla="*/ 5 w 5"/>
                  <a:gd name="T15" fmla="*/ 4 h 6"/>
                  <a:gd name="T16" fmla="*/ 2 w 5"/>
                  <a:gd name="T17" fmla="*/ 0 h 6"/>
                  <a:gd name="T18" fmla="*/ 3 w 5"/>
                  <a:gd name="T19" fmla="*/ 1 h 6"/>
                  <a:gd name="T20" fmla="*/ 5 w 5"/>
                  <a:gd name="T21" fmla="*/ 4 h 6"/>
                  <a:gd name="T22" fmla="*/ 5 w 5"/>
                  <a:gd name="T23" fmla="*/ 5 h 6"/>
                  <a:gd name="T24" fmla="*/ 5 w 5"/>
                  <a:gd name="T25" fmla="*/ 6 h 6"/>
                  <a:gd name="T26" fmla="*/ 4 w 5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6"/>
                  <a:gd name="T44" fmla="*/ 5 w 5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6">
                    <a:moveTo>
                      <a:pt x="4" y="6"/>
                    </a:moveTo>
                    <a:cubicBezTo>
                      <a:pt x="4" y="6"/>
                      <a:pt x="4" y="5"/>
                      <a:pt x="3" y="5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1" name="Freeform 122"/>
              <p:cNvSpPr>
                <a:spLocks/>
              </p:cNvSpPr>
              <p:nvPr/>
            </p:nvSpPr>
            <p:spPr bwMode="auto">
              <a:xfrm>
                <a:off x="5334" y="3974"/>
                <a:ext cx="12" cy="18"/>
              </a:xfrm>
              <a:custGeom>
                <a:avLst/>
                <a:gdLst>
                  <a:gd name="T0" fmla="*/ 11 w 12"/>
                  <a:gd name="T1" fmla="*/ 18 h 18"/>
                  <a:gd name="T2" fmla="*/ 11 w 12"/>
                  <a:gd name="T3" fmla="*/ 18 h 18"/>
                  <a:gd name="T4" fmla="*/ 10 w 12"/>
                  <a:gd name="T5" fmla="*/ 18 h 18"/>
                  <a:gd name="T6" fmla="*/ 9 w 12"/>
                  <a:gd name="T7" fmla="*/ 16 h 18"/>
                  <a:gd name="T8" fmla="*/ 9 w 12"/>
                  <a:gd name="T9" fmla="*/ 15 h 18"/>
                  <a:gd name="T10" fmla="*/ 9 w 12"/>
                  <a:gd name="T11" fmla="*/ 15 h 18"/>
                  <a:gd name="T12" fmla="*/ 9 w 12"/>
                  <a:gd name="T13" fmla="*/ 15 h 18"/>
                  <a:gd name="T14" fmla="*/ 7 w 12"/>
                  <a:gd name="T15" fmla="*/ 14 h 18"/>
                  <a:gd name="T16" fmla="*/ 2 w 12"/>
                  <a:gd name="T17" fmla="*/ 15 h 18"/>
                  <a:gd name="T18" fmla="*/ 1 w 12"/>
                  <a:gd name="T19" fmla="*/ 13 h 18"/>
                  <a:gd name="T20" fmla="*/ 1 w 12"/>
                  <a:gd name="T21" fmla="*/ 13 h 18"/>
                  <a:gd name="T22" fmla="*/ 0 w 12"/>
                  <a:gd name="T23" fmla="*/ 13 h 18"/>
                  <a:gd name="T24" fmla="*/ 0 w 12"/>
                  <a:gd name="T25" fmla="*/ 12 h 18"/>
                  <a:gd name="T26" fmla="*/ 2 w 12"/>
                  <a:gd name="T27" fmla="*/ 9 h 18"/>
                  <a:gd name="T28" fmla="*/ 5 w 12"/>
                  <a:gd name="T29" fmla="*/ 7 h 18"/>
                  <a:gd name="T30" fmla="*/ 7 w 12"/>
                  <a:gd name="T31" fmla="*/ 5 h 18"/>
                  <a:gd name="T32" fmla="*/ 7 w 12"/>
                  <a:gd name="T33" fmla="*/ 4 h 18"/>
                  <a:gd name="T34" fmla="*/ 7 w 12"/>
                  <a:gd name="T35" fmla="*/ 2 h 18"/>
                  <a:gd name="T36" fmla="*/ 8 w 12"/>
                  <a:gd name="T37" fmla="*/ 2 h 18"/>
                  <a:gd name="T38" fmla="*/ 10 w 12"/>
                  <a:gd name="T39" fmla="*/ 0 h 18"/>
                  <a:gd name="T40" fmla="*/ 10 w 12"/>
                  <a:gd name="T41" fmla="*/ 0 h 18"/>
                  <a:gd name="T42" fmla="*/ 10 w 12"/>
                  <a:gd name="T43" fmla="*/ 3 h 18"/>
                  <a:gd name="T44" fmla="*/ 9 w 12"/>
                  <a:gd name="T45" fmla="*/ 5 h 18"/>
                  <a:gd name="T46" fmla="*/ 9 w 12"/>
                  <a:gd name="T47" fmla="*/ 6 h 18"/>
                  <a:gd name="T48" fmla="*/ 8 w 12"/>
                  <a:gd name="T49" fmla="*/ 8 h 18"/>
                  <a:gd name="T50" fmla="*/ 8 w 12"/>
                  <a:gd name="T51" fmla="*/ 9 h 18"/>
                  <a:gd name="T52" fmla="*/ 10 w 12"/>
                  <a:gd name="T53" fmla="*/ 13 h 18"/>
                  <a:gd name="T54" fmla="*/ 11 w 12"/>
                  <a:gd name="T55" fmla="*/ 13 h 18"/>
                  <a:gd name="T56" fmla="*/ 11 w 12"/>
                  <a:gd name="T57" fmla="*/ 14 h 18"/>
                  <a:gd name="T58" fmla="*/ 11 w 12"/>
                  <a:gd name="T59" fmla="*/ 16 h 18"/>
                  <a:gd name="T60" fmla="*/ 12 w 12"/>
                  <a:gd name="T61" fmla="*/ 17 h 18"/>
                  <a:gd name="T62" fmla="*/ 12 w 12"/>
                  <a:gd name="T63" fmla="*/ 17 h 18"/>
                  <a:gd name="T64" fmla="*/ 12 w 12"/>
                  <a:gd name="T65" fmla="*/ 18 h 18"/>
                  <a:gd name="T66" fmla="*/ 12 w 12"/>
                  <a:gd name="T67" fmla="*/ 18 h 18"/>
                  <a:gd name="T68" fmla="*/ 12 w 12"/>
                  <a:gd name="T69" fmla="*/ 18 h 18"/>
                  <a:gd name="T70" fmla="*/ 11 w 12"/>
                  <a:gd name="T71" fmla="*/ 18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"/>
                  <a:gd name="T109" fmla="*/ 0 h 18"/>
                  <a:gd name="T110" fmla="*/ 12 w 12"/>
                  <a:gd name="T111" fmla="*/ 18 h 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" h="18">
                    <a:moveTo>
                      <a:pt x="1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5"/>
                      <a:pt x="8" y="15"/>
                      <a:pt x="7" y="14"/>
                    </a:cubicBezTo>
                    <a:cubicBezTo>
                      <a:pt x="6" y="14"/>
                      <a:pt x="3" y="15"/>
                      <a:pt x="2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11"/>
                      <a:pt x="1" y="10"/>
                      <a:pt x="2" y="9"/>
                    </a:cubicBezTo>
                    <a:cubicBezTo>
                      <a:pt x="3" y="9"/>
                      <a:pt x="4" y="7"/>
                      <a:pt x="5" y="7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1"/>
                      <a:pt x="8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2"/>
                      <a:pt x="10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8" y="10"/>
                      <a:pt x="9" y="11"/>
                      <a:pt x="10" y="13"/>
                    </a:cubicBezTo>
                    <a:cubicBezTo>
                      <a:pt x="10" y="13"/>
                      <a:pt x="10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2" name="Freeform 123"/>
              <p:cNvSpPr>
                <a:spLocks/>
              </p:cNvSpPr>
              <p:nvPr/>
            </p:nvSpPr>
            <p:spPr bwMode="auto">
              <a:xfrm>
                <a:off x="5388" y="399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3 h 3"/>
                  <a:gd name="T8" fmla="*/ 0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3" name="Freeform 124"/>
              <p:cNvSpPr>
                <a:spLocks/>
              </p:cNvSpPr>
              <p:nvPr/>
            </p:nvSpPr>
            <p:spPr bwMode="auto">
              <a:xfrm>
                <a:off x="5392" y="3990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</a:path>
                </a:pathLst>
              </a:custGeom>
              <a:solidFill>
                <a:srgbClr val="23906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4" name="Freeform 125"/>
              <p:cNvSpPr>
                <a:spLocks/>
              </p:cNvSpPr>
              <p:nvPr/>
            </p:nvSpPr>
            <p:spPr bwMode="auto">
              <a:xfrm>
                <a:off x="5352" y="3985"/>
                <a:ext cx="5" cy="6"/>
              </a:xfrm>
              <a:custGeom>
                <a:avLst/>
                <a:gdLst>
                  <a:gd name="T0" fmla="*/ 4 w 5"/>
                  <a:gd name="T1" fmla="*/ 6 h 6"/>
                  <a:gd name="T2" fmla="*/ 3 w 5"/>
                  <a:gd name="T3" fmla="*/ 6 h 6"/>
                  <a:gd name="T4" fmla="*/ 1 w 5"/>
                  <a:gd name="T5" fmla="*/ 3 h 6"/>
                  <a:gd name="T6" fmla="*/ 1 w 5"/>
                  <a:gd name="T7" fmla="*/ 3 h 6"/>
                  <a:gd name="T8" fmla="*/ 0 w 5"/>
                  <a:gd name="T9" fmla="*/ 2 h 6"/>
                  <a:gd name="T10" fmla="*/ 1 w 5"/>
                  <a:gd name="T11" fmla="*/ 2 h 6"/>
                  <a:gd name="T12" fmla="*/ 2 w 5"/>
                  <a:gd name="T13" fmla="*/ 5 h 6"/>
                  <a:gd name="T14" fmla="*/ 4 w 5"/>
                  <a:gd name="T15" fmla="*/ 6 h 6"/>
                  <a:gd name="T16" fmla="*/ 5 w 5"/>
                  <a:gd name="T17" fmla="*/ 6 h 6"/>
                  <a:gd name="T18" fmla="*/ 5 w 5"/>
                  <a:gd name="T19" fmla="*/ 5 h 6"/>
                  <a:gd name="T20" fmla="*/ 3 w 5"/>
                  <a:gd name="T21" fmla="*/ 0 h 6"/>
                  <a:gd name="T22" fmla="*/ 3 w 5"/>
                  <a:gd name="T23" fmla="*/ 1 h 6"/>
                  <a:gd name="T24" fmla="*/ 5 w 5"/>
                  <a:gd name="T25" fmla="*/ 5 h 6"/>
                  <a:gd name="T26" fmla="*/ 5 w 5"/>
                  <a:gd name="T27" fmla="*/ 6 h 6"/>
                  <a:gd name="T28" fmla="*/ 5 w 5"/>
                  <a:gd name="T29" fmla="*/ 6 h 6"/>
                  <a:gd name="T30" fmla="*/ 4 w 5"/>
                  <a:gd name="T31" fmla="*/ 6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4" y="6"/>
                    </a:moveTo>
                    <a:cubicBezTo>
                      <a:pt x="4" y="6"/>
                      <a:pt x="3" y="6"/>
                      <a:pt x="3" y="6"/>
                    </a:cubicBezTo>
                    <a:cubicBezTo>
                      <a:pt x="3" y="5"/>
                      <a:pt x="2" y="5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5" name="Freeform 126"/>
              <p:cNvSpPr>
                <a:spLocks/>
              </p:cNvSpPr>
              <p:nvPr/>
            </p:nvSpPr>
            <p:spPr bwMode="auto">
              <a:xfrm>
                <a:off x="5350" y="3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3 h 3"/>
                  <a:gd name="T12" fmla="*/ 2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6" name="Freeform 127"/>
              <p:cNvSpPr>
                <a:spLocks/>
              </p:cNvSpPr>
              <p:nvPr/>
            </p:nvSpPr>
            <p:spPr bwMode="auto">
              <a:xfrm>
                <a:off x="5348" y="398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5355" y="3983"/>
                <a:ext cx="5" cy="6"/>
              </a:xfrm>
              <a:custGeom>
                <a:avLst/>
                <a:gdLst>
                  <a:gd name="T0" fmla="*/ 3 w 5"/>
                  <a:gd name="T1" fmla="*/ 6 h 6"/>
                  <a:gd name="T2" fmla="*/ 2 w 5"/>
                  <a:gd name="T3" fmla="*/ 6 h 6"/>
                  <a:gd name="T4" fmla="*/ 0 w 5"/>
                  <a:gd name="T5" fmla="*/ 2 h 6"/>
                  <a:gd name="T6" fmla="*/ 1 w 5"/>
                  <a:gd name="T7" fmla="*/ 2 h 6"/>
                  <a:gd name="T8" fmla="*/ 3 w 5"/>
                  <a:gd name="T9" fmla="*/ 5 h 6"/>
                  <a:gd name="T10" fmla="*/ 4 w 5"/>
                  <a:gd name="T11" fmla="*/ 5 h 6"/>
                  <a:gd name="T12" fmla="*/ 4 w 5"/>
                  <a:gd name="T13" fmla="*/ 4 h 6"/>
                  <a:gd name="T14" fmla="*/ 1 w 5"/>
                  <a:gd name="T15" fmla="*/ 0 h 6"/>
                  <a:gd name="T16" fmla="*/ 2 w 5"/>
                  <a:gd name="T17" fmla="*/ 0 h 6"/>
                  <a:gd name="T18" fmla="*/ 3 w 5"/>
                  <a:gd name="T19" fmla="*/ 1 h 6"/>
                  <a:gd name="T20" fmla="*/ 5 w 5"/>
                  <a:gd name="T21" fmla="*/ 4 h 6"/>
                  <a:gd name="T22" fmla="*/ 5 w 5"/>
                  <a:gd name="T23" fmla="*/ 5 h 6"/>
                  <a:gd name="T24" fmla="*/ 4 w 5"/>
                  <a:gd name="T25" fmla="*/ 6 h 6"/>
                  <a:gd name="T26" fmla="*/ 3 w 5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6"/>
                  <a:gd name="T44" fmla="*/ 5 w 5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6">
                    <a:moveTo>
                      <a:pt x="3" y="6"/>
                    </a:moveTo>
                    <a:cubicBezTo>
                      <a:pt x="3" y="6"/>
                      <a:pt x="3" y="6"/>
                      <a:pt x="2" y="6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2"/>
                      <a:pt x="2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5353" y="3986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5361" y="3986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3 h 3"/>
                  <a:gd name="T8" fmla="*/ 1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5345" y="3981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1 w 4"/>
                  <a:gd name="T3" fmla="*/ 6 h 7"/>
                  <a:gd name="T4" fmla="*/ 0 w 4"/>
                  <a:gd name="T5" fmla="*/ 3 h 7"/>
                  <a:gd name="T6" fmla="*/ 0 w 4"/>
                  <a:gd name="T7" fmla="*/ 0 h 7"/>
                  <a:gd name="T8" fmla="*/ 1 w 4"/>
                  <a:gd name="T9" fmla="*/ 0 h 7"/>
                  <a:gd name="T10" fmla="*/ 0 w 4"/>
                  <a:gd name="T11" fmla="*/ 3 h 7"/>
                  <a:gd name="T12" fmla="*/ 1 w 4"/>
                  <a:gd name="T13" fmla="*/ 5 h 7"/>
                  <a:gd name="T14" fmla="*/ 2 w 4"/>
                  <a:gd name="T15" fmla="*/ 6 h 7"/>
                  <a:gd name="T16" fmla="*/ 3 w 4"/>
                  <a:gd name="T17" fmla="*/ 6 h 7"/>
                  <a:gd name="T18" fmla="*/ 3 w 4"/>
                  <a:gd name="T19" fmla="*/ 1 h 7"/>
                  <a:gd name="T20" fmla="*/ 3 w 4"/>
                  <a:gd name="T21" fmla="*/ 0 h 7"/>
                  <a:gd name="T22" fmla="*/ 3 w 4"/>
                  <a:gd name="T23" fmla="*/ 0 h 7"/>
                  <a:gd name="T24" fmla="*/ 3 w 4"/>
                  <a:gd name="T25" fmla="*/ 4 h 7"/>
                  <a:gd name="T26" fmla="*/ 4 w 4"/>
                  <a:gd name="T27" fmla="*/ 6 h 7"/>
                  <a:gd name="T28" fmla="*/ 3 w 4"/>
                  <a:gd name="T29" fmla="*/ 7 h 7"/>
                  <a:gd name="T30" fmla="*/ 2 w 4"/>
                  <a:gd name="T31" fmla="*/ 7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7"/>
                  <a:gd name="T50" fmla="*/ 4 w 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7">
                    <a:moveTo>
                      <a:pt x="2" y="7"/>
                    </a:moveTo>
                    <a:cubicBezTo>
                      <a:pt x="2" y="6"/>
                      <a:pt x="2" y="6"/>
                      <a:pt x="1" y="6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5356" y="39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1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5349" y="3980"/>
                <a:ext cx="3" cy="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6 h 6"/>
                  <a:gd name="T4" fmla="*/ 0 w 3"/>
                  <a:gd name="T5" fmla="*/ 3 h 6"/>
                  <a:gd name="T6" fmla="*/ 0 w 3"/>
                  <a:gd name="T7" fmla="*/ 1 h 6"/>
                  <a:gd name="T8" fmla="*/ 1 w 3"/>
                  <a:gd name="T9" fmla="*/ 1 h 6"/>
                  <a:gd name="T10" fmla="*/ 1 w 3"/>
                  <a:gd name="T11" fmla="*/ 5 h 6"/>
                  <a:gd name="T12" fmla="*/ 1 w 3"/>
                  <a:gd name="T13" fmla="*/ 6 h 6"/>
                  <a:gd name="T14" fmla="*/ 2 w 3"/>
                  <a:gd name="T15" fmla="*/ 5 h 6"/>
                  <a:gd name="T16" fmla="*/ 3 w 3"/>
                  <a:gd name="T17" fmla="*/ 5 h 6"/>
                  <a:gd name="T18" fmla="*/ 2 w 3"/>
                  <a:gd name="T19" fmla="*/ 0 h 6"/>
                  <a:gd name="T20" fmla="*/ 3 w 3"/>
                  <a:gd name="T21" fmla="*/ 1 h 6"/>
                  <a:gd name="T22" fmla="*/ 3 w 3"/>
                  <a:gd name="T23" fmla="*/ 3 h 6"/>
                  <a:gd name="T24" fmla="*/ 3 w 3"/>
                  <a:gd name="T25" fmla="*/ 4 h 6"/>
                  <a:gd name="T26" fmla="*/ 3 w 3"/>
                  <a:gd name="T27" fmla="*/ 6 h 6"/>
                  <a:gd name="T28" fmla="*/ 2 w 3"/>
                  <a:gd name="T29" fmla="*/ 6 h 6"/>
                  <a:gd name="T30" fmla="*/ 1 w 3"/>
                  <a:gd name="T31" fmla="*/ 6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6"/>
                  <a:gd name="T50" fmla="*/ 3 w 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5346" y="3981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3 h 5"/>
                  <a:gd name="T4" fmla="*/ 1 w 1"/>
                  <a:gd name="T5" fmla="*/ 0 h 5"/>
                  <a:gd name="T6" fmla="*/ 1 w 1"/>
                  <a:gd name="T7" fmla="*/ 0 h 5"/>
                  <a:gd name="T8" fmla="*/ 1 w 1"/>
                  <a:gd name="T9" fmla="*/ 5 h 5"/>
                  <a:gd name="T10" fmla="*/ 1 w 1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5353" y="3979"/>
                <a:ext cx="2" cy="6"/>
              </a:xfrm>
              <a:custGeom>
                <a:avLst/>
                <a:gdLst>
                  <a:gd name="T0" fmla="*/ 1 w 2"/>
                  <a:gd name="T1" fmla="*/ 6 h 6"/>
                  <a:gd name="T2" fmla="*/ 0 w 2"/>
                  <a:gd name="T3" fmla="*/ 5 h 6"/>
                  <a:gd name="T4" fmla="*/ 0 w 2"/>
                  <a:gd name="T5" fmla="*/ 1 h 6"/>
                  <a:gd name="T6" fmla="*/ 0 w 2"/>
                  <a:gd name="T7" fmla="*/ 1 h 6"/>
                  <a:gd name="T8" fmla="*/ 0 w 2"/>
                  <a:gd name="T9" fmla="*/ 4 h 6"/>
                  <a:gd name="T10" fmla="*/ 1 w 2"/>
                  <a:gd name="T11" fmla="*/ 5 h 6"/>
                  <a:gd name="T12" fmla="*/ 2 w 2"/>
                  <a:gd name="T13" fmla="*/ 4 h 6"/>
                  <a:gd name="T14" fmla="*/ 2 w 2"/>
                  <a:gd name="T15" fmla="*/ 3 h 6"/>
                  <a:gd name="T16" fmla="*/ 1 w 2"/>
                  <a:gd name="T17" fmla="*/ 0 h 6"/>
                  <a:gd name="T18" fmla="*/ 1 w 2"/>
                  <a:gd name="T19" fmla="*/ 0 h 6"/>
                  <a:gd name="T20" fmla="*/ 2 w 2"/>
                  <a:gd name="T21" fmla="*/ 3 h 6"/>
                  <a:gd name="T22" fmla="*/ 2 w 2"/>
                  <a:gd name="T23" fmla="*/ 4 h 6"/>
                  <a:gd name="T24" fmla="*/ 1 w 2"/>
                  <a:gd name="T25" fmla="*/ 6 h 6"/>
                  <a:gd name="T26" fmla="*/ 1 w 2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6"/>
                  <a:gd name="T44" fmla="*/ 2 w 2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0" y="5"/>
                      <a:pt x="0" y="5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5325" y="398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0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2 h 2"/>
                  <a:gd name="T16" fmla="*/ 0 w 1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5350" y="398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3 h 3"/>
                  <a:gd name="T8" fmla="*/ 0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5324" y="398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72635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5368" y="3982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2 h 2"/>
                  <a:gd name="T18" fmla="*/ 1 w 1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5362" y="3979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3 h 4"/>
                  <a:gd name="T4" fmla="*/ 0 w 3"/>
                  <a:gd name="T5" fmla="*/ 2 h 4"/>
                  <a:gd name="T6" fmla="*/ 1 w 3"/>
                  <a:gd name="T7" fmla="*/ 3 h 4"/>
                  <a:gd name="T8" fmla="*/ 3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  <a:gd name="T14" fmla="*/ 1 w 3"/>
                  <a:gd name="T15" fmla="*/ 0 h 4"/>
                  <a:gd name="T16" fmla="*/ 2 w 3"/>
                  <a:gd name="T17" fmla="*/ 0 h 4"/>
                  <a:gd name="T18" fmla="*/ 3 w 3"/>
                  <a:gd name="T19" fmla="*/ 2 h 4"/>
                  <a:gd name="T20" fmla="*/ 3 w 3"/>
                  <a:gd name="T21" fmla="*/ 2 h 4"/>
                  <a:gd name="T22" fmla="*/ 3 w 3"/>
                  <a:gd name="T23" fmla="*/ 3 h 4"/>
                  <a:gd name="T24" fmla="*/ 3 w 3"/>
                  <a:gd name="T25" fmla="*/ 4 h 4"/>
                  <a:gd name="T26" fmla="*/ 2 w 3"/>
                  <a:gd name="T27" fmla="*/ 4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4"/>
                  <a:gd name="T44" fmla="*/ 3 w 3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5371" y="3980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1 w 2"/>
                  <a:gd name="T7" fmla="*/ 1 h 3"/>
                  <a:gd name="T8" fmla="*/ 2 w 2"/>
                  <a:gd name="T9" fmla="*/ 3 h 3"/>
                  <a:gd name="T10" fmla="*/ 2 w 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1" name="Freeform 142"/>
              <p:cNvSpPr>
                <a:spLocks/>
              </p:cNvSpPr>
              <p:nvPr/>
            </p:nvSpPr>
            <p:spPr bwMode="auto">
              <a:xfrm>
                <a:off x="5379" y="39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2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3 h 3"/>
                  <a:gd name="T10" fmla="*/ 1 w 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2" name="Freeform 143"/>
              <p:cNvSpPr>
                <a:spLocks/>
              </p:cNvSpPr>
              <p:nvPr/>
            </p:nvSpPr>
            <p:spPr bwMode="auto">
              <a:xfrm>
                <a:off x="5375" y="397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  <a:gd name="T8" fmla="*/ 1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3" name="Freeform 144"/>
              <p:cNvSpPr>
                <a:spLocks/>
              </p:cNvSpPr>
              <p:nvPr/>
            </p:nvSpPr>
            <p:spPr bwMode="auto">
              <a:xfrm>
                <a:off x="5358" y="3978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2 w 3"/>
                  <a:gd name="T11" fmla="*/ 1 h 3"/>
                  <a:gd name="T12" fmla="*/ 2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3 w 3"/>
                  <a:gd name="T19" fmla="*/ 2 h 3"/>
                  <a:gd name="T20" fmla="*/ 2 w 3"/>
                  <a:gd name="T21" fmla="*/ 3 h 3"/>
                  <a:gd name="T22" fmla="*/ 1 w 3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4" name="Freeform 145"/>
              <p:cNvSpPr>
                <a:spLocks/>
              </p:cNvSpPr>
              <p:nvPr/>
            </p:nvSpPr>
            <p:spPr bwMode="auto">
              <a:xfrm>
                <a:off x="5356" y="397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0 w 1"/>
                  <a:gd name="T5" fmla="*/ 2 h 3"/>
                  <a:gd name="T6" fmla="*/ 0 w 1"/>
                  <a:gd name="T7" fmla="*/ 1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1 h 3"/>
                  <a:gd name="T14" fmla="*/ 0 w 1"/>
                  <a:gd name="T15" fmla="*/ 3 h 3"/>
                  <a:gd name="T16" fmla="*/ 0 w 1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5" name="Freeform 146"/>
              <p:cNvSpPr>
                <a:spLocks/>
              </p:cNvSpPr>
              <p:nvPr/>
            </p:nvSpPr>
            <p:spPr bwMode="auto">
              <a:xfrm>
                <a:off x="5362" y="3979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1 w 2"/>
                  <a:gd name="T7" fmla="*/ 2 h 2"/>
                  <a:gd name="T8" fmla="*/ 2 w 2"/>
                  <a:gd name="T9" fmla="*/ 2 h 2"/>
                  <a:gd name="T10" fmla="*/ 1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6" name="Freeform 147"/>
              <p:cNvSpPr>
                <a:spLocks/>
              </p:cNvSpPr>
              <p:nvPr/>
            </p:nvSpPr>
            <p:spPr bwMode="auto">
              <a:xfrm>
                <a:off x="5364" y="3976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2 w 5"/>
                  <a:gd name="T3" fmla="*/ 4 h 5"/>
                  <a:gd name="T4" fmla="*/ 1 w 5"/>
                  <a:gd name="T5" fmla="*/ 3 h 5"/>
                  <a:gd name="T6" fmla="*/ 0 w 5"/>
                  <a:gd name="T7" fmla="*/ 2 h 5"/>
                  <a:gd name="T8" fmla="*/ 0 w 5"/>
                  <a:gd name="T9" fmla="*/ 2 h 5"/>
                  <a:gd name="T10" fmla="*/ 2 w 5"/>
                  <a:gd name="T11" fmla="*/ 4 h 5"/>
                  <a:gd name="T12" fmla="*/ 3 w 5"/>
                  <a:gd name="T13" fmla="*/ 4 h 5"/>
                  <a:gd name="T14" fmla="*/ 4 w 5"/>
                  <a:gd name="T15" fmla="*/ 4 h 5"/>
                  <a:gd name="T16" fmla="*/ 4 w 5"/>
                  <a:gd name="T17" fmla="*/ 3 h 5"/>
                  <a:gd name="T18" fmla="*/ 2 w 5"/>
                  <a:gd name="T19" fmla="*/ 1 h 5"/>
                  <a:gd name="T20" fmla="*/ 1 w 5"/>
                  <a:gd name="T21" fmla="*/ 0 h 5"/>
                  <a:gd name="T22" fmla="*/ 2 w 5"/>
                  <a:gd name="T23" fmla="*/ 0 h 5"/>
                  <a:gd name="T24" fmla="*/ 5 w 5"/>
                  <a:gd name="T25" fmla="*/ 3 h 5"/>
                  <a:gd name="T26" fmla="*/ 5 w 5"/>
                  <a:gd name="T27" fmla="*/ 4 h 5"/>
                  <a:gd name="T28" fmla="*/ 4 w 5"/>
                  <a:gd name="T29" fmla="*/ 5 h 5"/>
                  <a:gd name="T30" fmla="*/ 3 w 5"/>
                  <a:gd name="T31" fmla="*/ 5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3" y="5"/>
                    </a:move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7" name="Freeform 148"/>
              <p:cNvSpPr>
                <a:spLocks/>
              </p:cNvSpPr>
              <p:nvPr/>
            </p:nvSpPr>
            <p:spPr bwMode="auto">
              <a:xfrm>
                <a:off x="5347" y="3975"/>
                <a:ext cx="4" cy="5"/>
              </a:xfrm>
              <a:custGeom>
                <a:avLst/>
                <a:gdLst>
                  <a:gd name="T0" fmla="*/ 1 w 4"/>
                  <a:gd name="T1" fmla="*/ 5 h 5"/>
                  <a:gd name="T2" fmla="*/ 0 w 4"/>
                  <a:gd name="T3" fmla="*/ 5 h 5"/>
                  <a:gd name="T4" fmla="*/ 1 w 4"/>
                  <a:gd name="T5" fmla="*/ 1 h 5"/>
                  <a:gd name="T6" fmla="*/ 1 w 4"/>
                  <a:gd name="T7" fmla="*/ 1 h 5"/>
                  <a:gd name="T8" fmla="*/ 1 w 4"/>
                  <a:gd name="T9" fmla="*/ 4 h 5"/>
                  <a:gd name="T10" fmla="*/ 3 w 4"/>
                  <a:gd name="T11" fmla="*/ 4 h 5"/>
                  <a:gd name="T12" fmla="*/ 3 w 4"/>
                  <a:gd name="T13" fmla="*/ 0 h 5"/>
                  <a:gd name="T14" fmla="*/ 4 w 4"/>
                  <a:gd name="T15" fmla="*/ 0 h 5"/>
                  <a:gd name="T16" fmla="*/ 3 w 4"/>
                  <a:gd name="T17" fmla="*/ 4 h 5"/>
                  <a:gd name="T18" fmla="*/ 3 w 4"/>
                  <a:gd name="T19" fmla="*/ 5 h 5"/>
                  <a:gd name="T20" fmla="*/ 1 w 4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8" name="Freeform 149"/>
              <p:cNvSpPr>
                <a:spLocks/>
              </p:cNvSpPr>
              <p:nvPr/>
            </p:nvSpPr>
            <p:spPr bwMode="auto">
              <a:xfrm>
                <a:off x="5344" y="3977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0 w 3"/>
                  <a:gd name="T5" fmla="*/ 2 h 3"/>
                  <a:gd name="T6" fmla="*/ 1 w 3"/>
                  <a:gd name="T7" fmla="*/ 0 h 3"/>
                  <a:gd name="T8" fmla="*/ 2 w 3"/>
                  <a:gd name="T9" fmla="*/ 0 h 3"/>
                  <a:gd name="T10" fmla="*/ 1 w 3"/>
                  <a:gd name="T11" fmla="*/ 2 h 3"/>
                  <a:gd name="T12" fmla="*/ 1 w 3"/>
                  <a:gd name="T13" fmla="*/ 2 h 3"/>
                  <a:gd name="T14" fmla="*/ 2 w 3"/>
                  <a:gd name="T15" fmla="*/ 2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3 h 3"/>
                  <a:gd name="T22" fmla="*/ 1 w 3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49" name="Freeform 150"/>
              <p:cNvSpPr>
                <a:spLocks/>
              </p:cNvSpPr>
              <p:nvPr/>
            </p:nvSpPr>
            <p:spPr bwMode="auto">
              <a:xfrm>
                <a:off x="5336" y="3974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3 h 6"/>
                  <a:gd name="T4" fmla="*/ 2 w 4"/>
                  <a:gd name="T5" fmla="*/ 2 h 6"/>
                  <a:gd name="T6" fmla="*/ 2 w 4"/>
                  <a:gd name="T7" fmla="*/ 2 h 6"/>
                  <a:gd name="T8" fmla="*/ 2 w 4"/>
                  <a:gd name="T9" fmla="*/ 1 h 6"/>
                  <a:gd name="T10" fmla="*/ 0 w 4"/>
                  <a:gd name="T11" fmla="*/ 1 h 6"/>
                  <a:gd name="T12" fmla="*/ 1 w 4"/>
                  <a:gd name="T13" fmla="*/ 0 h 6"/>
                  <a:gd name="T14" fmla="*/ 2 w 4"/>
                  <a:gd name="T15" fmla="*/ 0 h 6"/>
                  <a:gd name="T16" fmla="*/ 4 w 4"/>
                  <a:gd name="T17" fmla="*/ 1 h 6"/>
                  <a:gd name="T18" fmla="*/ 4 w 4"/>
                  <a:gd name="T19" fmla="*/ 2 h 6"/>
                  <a:gd name="T20" fmla="*/ 4 w 4"/>
                  <a:gd name="T21" fmla="*/ 5 h 6"/>
                  <a:gd name="T22" fmla="*/ 4 w 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6"/>
                  <a:gd name="T38" fmla="*/ 4 w 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4" y="4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</a:path>
                </a:pathLst>
              </a:custGeom>
              <a:solidFill>
                <a:srgbClr val="716F6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0" name="Freeform 151"/>
              <p:cNvSpPr>
                <a:spLocks/>
              </p:cNvSpPr>
              <p:nvPr/>
            </p:nvSpPr>
            <p:spPr bwMode="auto">
              <a:xfrm>
                <a:off x="5351" y="3973"/>
                <a:ext cx="3" cy="6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2 h 6"/>
                  <a:gd name="T4" fmla="*/ 1 w 3"/>
                  <a:gd name="T5" fmla="*/ 2 h 6"/>
                  <a:gd name="T6" fmla="*/ 1 w 3"/>
                  <a:gd name="T7" fmla="*/ 6 h 6"/>
                  <a:gd name="T8" fmla="*/ 2 w 3"/>
                  <a:gd name="T9" fmla="*/ 5 h 6"/>
                  <a:gd name="T10" fmla="*/ 2 w 3"/>
                  <a:gd name="T11" fmla="*/ 0 h 6"/>
                  <a:gd name="T12" fmla="*/ 3 w 3"/>
                  <a:gd name="T13" fmla="*/ 0 h 6"/>
                  <a:gd name="T14" fmla="*/ 2 w 3"/>
                  <a:gd name="T15" fmla="*/ 5 h 6"/>
                  <a:gd name="T16" fmla="*/ 2 w 3"/>
                  <a:gd name="T17" fmla="*/ 6 h 6"/>
                  <a:gd name="T18" fmla="*/ 1 w 3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6"/>
                  <a:gd name="T32" fmla="*/ 3 w 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6">
                    <a:moveTo>
                      <a:pt x="1" y="6"/>
                    </a:moveTo>
                    <a:cubicBezTo>
                      <a:pt x="1" y="5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1" name="Freeform 152"/>
              <p:cNvSpPr>
                <a:spLocks/>
              </p:cNvSpPr>
              <p:nvPr/>
            </p:nvSpPr>
            <p:spPr bwMode="auto">
              <a:xfrm>
                <a:off x="5364" y="397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0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2" name="Freeform 153"/>
              <p:cNvSpPr>
                <a:spLocks/>
              </p:cNvSpPr>
              <p:nvPr/>
            </p:nvSpPr>
            <p:spPr bwMode="auto">
              <a:xfrm>
                <a:off x="5366" y="3972"/>
                <a:ext cx="6" cy="7"/>
              </a:xfrm>
              <a:custGeom>
                <a:avLst/>
                <a:gdLst>
                  <a:gd name="T0" fmla="*/ 4 w 6"/>
                  <a:gd name="T1" fmla="*/ 7 h 7"/>
                  <a:gd name="T2" fmla="*/ 3 w 6"/>
                  <a:gd name="T3" fmla="*/ 6 h 7"/>
                  <a:gd name="T4" fmla="*/ 1 w 6"/>
                  <a:gd name="T5" fmla="*/ 5 h 7"/>
                  <a:gd name="T6" fmla="*/ 0 w 6"/>
                  <a:gd name="T7" fmla="*/ 3 h 7"/>
                  <a:gd name="T8" fmla="*/ 0 w 6"/>
                  <a:gd name="T9" fmla="*/ 3 h 7"/>
                  <a:gd name="T10" fmla="*/ 0 w 6"/>
                  <a:gd name="T11" fmla="*/ 3 h 7"/>
                  <a:gd name="T12" fmla="*/ 2 w 6"/>
                  <a:gd name="T13" fmla="*/ 5 h 7"/>
                  <a:gd name="T14" fmla="*/ 2 w 6"/>
                  <a:gd name="T15" fmla="*/ 5 h 7"/>
                  <a:gd name="T16" fmla="*/ 3 w 6"/>
                  <a:gd name="T17" fmla="*/ 5 h 7"/>
                  <a:gd name="T18" fmla="*/ 4 w 6"/>
                  <a:gd name="T19" fmla="*/ 7 h 7"/>
                  <a:gd name="T20" fmla="*/ 6 w 6"/>
                  <a:gd name="T21" fmla="*/ 7 h 7"/>
                  <a:gd name="T22" fmla="*/ 6 w 6"/>
                  <a:gd name="T23" fmla="*/ 6 h 7"/>
                  <a:gd name="T24" fmla="*/ 3 w 6"/>
                  <a:gd name="T25" fmla="*/ 3 h 7"/>
                  <a:gd name="T26" fmla="*/ 0 w 6"/>
                  <a:gd name="T27" fmla="*/ 0 h 7"/>
                  <a:gd name="T28" fmla="*/ 2 w 6"/>
                  <a:gd name="T29" fmla="*/ 2 h 7"/>
                  <a:gd name="T30" fmla="*/ 6 w 6"/>
                  <a:gd name="T31" fmla="*/ 6 h 7"/>
                  <a:gd name="T32" fmla="*/ 6 w 6"/>
                  <a:gd name="T33" fmla="*/ 7 h 7"/>
                  <a:gd name="T34" fmla="*/ 5 w 6"/>
                  <a:gd name="T35" fmla="*/ 7 h 7"/>
                  <a:gd name="T36" fmla="*/ 4 w 6"/>
                  <a:gd name="T37" fmla="*/ 7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7"/>
                  <a:gd name="T59" fmla="*/ 6 w 6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7">
                    <a:moveTo>
                      <a:pt x="4" y="7"/>
                    </a:moveTo>
                    <a:cubicBezTo>
                      <a:pt x="4" y="7"/>
                      <a:pt x="3" y="7"/>
                      <a:pt x="3" y="6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3" name="Freeform 154"/>
              <p:cNvSpPr>
                <a:spLocks/>
              </p:cNvSpPr>
              <p:nvPr/>
            </p:nvSpPr>
            <p:spPr bwMode="auto">
              <a:xfrm>
                <a:off x="5357" y="397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  <a:gd name="T12" fmla="*/ 1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4" name="Freeform 155"/>
              <p:cNvSpPr>
                <a:spLocks/>
              </p:cNvSpPr>
              <p:nvPr/>
            </p:nvSpPr>
            <p:spPr bwMode="auto">
              <a:xfrm>
                <a:off x="5360" y="39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1 h 3"/>
                  <a:gd name="T10" fmla="*/ 2 w 3"/>
                  <a:gd name="T11" fmla="*/ 0 h 3"/>
                  <a:gd name="T12" fmla="*/ 3 w 3"/>
                  <a:gd name="T13" fmla="*/ 2 h 3"/>
                  <a:gd name="T14" fmla="*/ 3 w 3"/>
                  <a:gd name="T15" fmla="*/ 2 h 3"/>
                  <a:gd name="T16" fmla="*/ 2 w 3"/>
                  <a:gd name="T17" fmla="*/ 3 h 3"/>
                  <a:gd name="T18" fmla="*/ 2 w 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5" name="Freeform 156"/>
              <p:cNvSpPr>
                <a:spLocks/>
              </p:cNvSpPr>
              <p:nvPr/>
            </p:nvSpPr>
            <p:spPr bwMode="auto">
              <a:xfrm>
                <a:off x="5367" y="3969"/>
                <a:ext cx="9" cy="9"/>
              </a:xfrm>
              <a:custGeom>
                <a:avLst/>
                <a:gdLst>
                  <a:gd name="T0" fmla="*/ 8 w 9"/>
                  <a:gd name="T1" fmla="*/ 9 h 9"/>
                  <a:gd name="T2" fmla="*/ 7 w 9"/>
                  <a:gd name="T3" fmla="*/ 9 h 9"/>
                  <a:gd name="T4" fmla="*/ 4 w 9"/>
                  <a:gd name="T5" fmla="*/ 5 h 9"/>
                  <a:gd name="T6" fmla="*/ 2 w 9"/>
                  <a:gd name="T7" fmla="*/ 4 h 9"/>
                  <a:gd name="T8" fmla="*/ 2 w 9"/>
                  <a:gd name="T9" fmla="*/ 4 h 9"/>
                  <a:gd name="T10" fmla="*/ 0 w 9"/>
                  <a:gd name="T11" fmla="*/ 2 h 9"/>
                  <a:gd name="T12" fmla="*/ 0 w 9"/>
                  <a:gd name="T13" fmla="*/ 2 h 9"/>
                  <a:gd name="T14" fmla="*/ 1 w 9"/>
                  <a:gd name="T15" fmla="*/ 2 h 9"/>
                  <a:gd name="T16" fmla="*/ 1 w 9"/>
                  <a:gd name="T17" fmla="*/ 2 h 9"/>
                  <a:gd name="T18" fmla="*/ 3 w 9"/>
                  <a:gd name="T19" fmla="*/ 4 h 9"/>
                  <a:gd name="T20" fmla="*/ 5 w 9"/>
                  <a:gd name="T21" fmla="*/ 6 h 9"/>
                  <a:gd name="T22" fmla="*/ 7 w 9"/>
                  <a:gd name="T23" fmla="*/ 8 h 9"/>
                  <a:gd name="T24" fmla="*/ 8 w 9"/>
                  <a:gd name="T25" fmla="*/ 8 h 9"/>
                  <a:gd name="T26" fmla="*/ 8 w 9"/>
                  <a:gd name="T27" fmla="*/ 8 h 9"/>
                  <a:gd name="T28" fmla="*/ 7 w 9"/>
                  <a:gd name="T29" fmla="*/ 7 h 9"/>
                  <a:gd name="T30" fmla="*/ 7 w 9"/>
                  <a:gd name="T31" fmla="*/ 6 h 9"/>
                  <a:gd name="T32" fmla="*/ 5 w 9"/>
                  <a:gd name="T33" fmla="*/ 4 h 9"/>
                  <a:gd name="T34" fmla="*/ 5 w 9"/>
                  <a:gd name="T35" fmla="*/ 4 h 9"/>
                  <a:gd name="T36" fmla="*/ 4 w 9"/>
                  <a:gd name="T37" fmla="*/ 4 h 9"/>
                  <a:gd name="T38" fmla="*/ 2 w 9"/>
                  <a:gd name="T39" fmla="*/ 2 h 9"/>
                  <a:gd name="T40" fmla="*/ 0 w 9"/>
                  <a:gd name="T41" fmla="*/ 0 h 9"/>
                  <a:gd name="T42" fmla="*/ 0 w 9"/>
                  <a:gd name="T43" fmla="*/ 0 h 9"/>
                  <a:gd name="T44" fmla="*/ 0 w 9"/>
                  <a:gd name="T45" fmla="*/ 0 h 9"/>
                  <a:gd name="T46" fmla="*/ 5 w 9"/>
                  <a:gd name="T47" fmla="*/ 4 h 9"/>
                  <a:gd name="T48" fmla="*/ 7 w 9"/>
                  <a:gd name="T49" fmla="*/ 7 h 9"/>
                  <a:gd name="T50" fmla="*/ 8 w 9"/>
                  <a:gd name="T51" fmla="*/ 7 h 9"/>
                  <a:gd name="T52" fmla="*/ 9 w 9"/>
                  <a:gd name="T53" fmla="*/ 8 h 9"/>
                  <a:gd name="T54" fmla="*/ 8 w 9"/>
                  <a:gd name="T55" fmla="*/ 9 h 9"/>
                  <a:gd name="T56" fmla="*/ 8 w 9"/>
                  <a:gd name="T57" fmla="*/ 9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9"/>
                  <a:gd name="T89" fmla="*/ 9 w 9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9">
                    <a:moveTo>
                      <a:pt x="8" y="9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5" y="7"/>
                      <a:pt x="5" y="7"/>
                      <a:pt x="4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6" y="7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6" y="6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5" y="4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6" name="Freeform 157"/>
              <p:cNvSpPr>
                <a:spLocks/>
              </p:cNvSpPr>
              <p:nvPr/>
            </p:nvSpPr>
            <p:spPr bwMode="auto">
              <a:xfrm>
                <a:off x="5344" y="397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7" name="Freeform 158"/>
              <p:cNvSpPr>
                <a:spLocks/>
              </p:cNvSpPr>
              <p:nvPr/>
            </p:nvSpPr>
            <p:spPr bwMode="auto">
              <a:xfrm>
                <a:off x="5349" y="397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8" name="Freeform 159"/>
              <p:cNvSpPr>
                <a:spLocks/>
              </p:cNvSpPr>
              <p:nvPr/>
            </p:nvSpPr>
            <p:spPr bwMode="auto">
              <a:xfrm>
                <a:off x="5354" y="397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0 h 5"/>
                  <a:gd name="T8" fmla="*/ 1 w 1"/>
                  <a:gd name="T9" fmla="*/ 4 h 5"/>
                  <a:gd name="T10" fmla="*/ 1 w 1"/>
                  <a:gd name="T11" fmla="*/ 5 h 5"/>
                  <a:gd name="T12" fmla="*/ 0 w 1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5"/>
                  <a:gd name="T23" fmla="*/ 1 w 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59" name="Freeform 160"/>
              <p:cNvSpPr>
                <a:spLocks/>
              </p:cNvSpPr>
              <p:nvPr/>
            </p:nvSpPr>
            <p:spPr bwMode="auto">
              <a:xfrm>
                <a:off x="5366" y="397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0 w 4"/>
                  <a:gd name="T5" fmla="*/ 1 h 4"/>
                  <a:gd name="T6" fmla="*/ 0 w 4"/>
                  <a:gd name="T7" fmla="*/ 0 h 4"/>
                  <a:gd name="T8" fmla="*/ 1 w 4"/>
                  <a:gd name="T9" fmla="*/ 1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3 w 4"/>
                  <a:gd name="T17" fmla="*/ 2 h 4"/>
                  <a:gd name="T18" fmla="*/ 3 w 4"/>
                  <a:gd name="T19" fmla="*/ 3 h 4"/>
                  <a:gd name="T20" fmla="*/ 4 w 4"/>
                  <a:gd name="T21" fmla="*/ 4 h 4"/>
                  <a:gd name="T22" fmla="*/ 4 w 4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0" name="Freeform 161"/>
              <p:cNvSpPr>
                <a:spLocks/>
              </p:cNvSpPr>
              <p:nvPr/>
            </p:nvSpPr>
            <p:spPr bwMode="auto">
              <a:xfrm>
                <a:off x="5358" y="397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0 w 2"/>
                  <a:gd name="T11" fmla="*/ 0 h 2"/>
                  <a:gd name="T12" fmla="*/ 0 w 2"/>
                  <a:gd name="T13" fmla="*/ 0 h 2"/>
                  <a:gd name="T14" fmla="*/ 2 w 2"/>
                  <a:gd name="T15" fmla="*/ 0 h 2"/>
                  <a:gd name="T16" fmla="*/ 2 w 2"/>
                  <a:gd name="T17" fmla="*/ 1 h 2"/>
                  <a:gd name="T18" fmla="*/ 1 w 2"/>
                  <a:gd name="T19" fmla="*/ 2 h 2"/>
                  <a:gd name="T20" fmla="*/ 1 w 2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1" name="Freeform 162"/>
              <p:cNvSpPr>
                <a:spLocks/>
              </p:cNvSpPr>
              <p:nvPr/>
            </p:nvSpPr>
            <p:spPr bwMode="auto">
              <a:xfrm>
                <a:off x="5368" y="3966"/>
                <a:ext cx="11" cy="11"/>
              </a:xfrm>
              <a:custGeom>
                <a:avLst/>
                <a:gdLst>
                  <a:gd name="T0" fmla="*/ 11 w 11"/>
                  <a:gd name="T1" fmla="*/ 11 h 11"/>
                  <a:gd name="T2" fmla="*/ 8 w 11"/>
                  <a:gd name="T3" fmla="*/ 8 h 11"/>
                  <a:gd name="T4" fmla="*/ 4 w 11"/>
                  <a:gd name="T5" fmla="*/ 3 h 11"/>
                  <a:gd name="T6" fmla="*/ 2 w 11"/>
                  <a:gd name="T7" fmla="*/ 1 h 11"/>
                  <a:gd name="T8" fmla="*/ 0 w 11"/>
                  <a:gd name="T9" fmla="*/ 0 h 11"/>
                  <a:gd name="T10" fmla="*/ 0 w 11"/>
                  <a:gd name="T11" fmla="*/ 0 h 11"/>
                  <a:gd name="T12" fmla="*/ 1 w 11"/>
                  <a:gd name="T13" fmla="*/ 0 h 11"/>
                  <a:gd name="T14" fmla="*/ 1 w 11"/>
                  <a:gd name="T15" fmla="*/ 0 h 11"/>
                  <a:gd name="T16" fmla="*/ 4 w 11"/>
                  <a:gd name="T17" fmla="*/ 3 h 11"/>
                  <a:gd name="T18" fmla="*/ 7 w 11"/>
                  <a:gd name="T19" fmla="*/ 5 h 11"/>
                  <a:gd name="T20" fmla="*/ 11 w 11"/>
                  <a:gd name="T21" fmla="*/ 10 h 11"/>
                  <a:gd name="T22" fmla="*/ 11 w 11"/>
                  <a:gd name="T23" fmla="*/ 11 h 11"/>
                  <a:gd name="T24" fmla="*/ 11 w 11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1"/>
                  <a:gd name="T41" fmla="*/ 11 w 1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1">
                    <a:moveTo>
                      <a:pt x="11" y="11"/>
                    </a:moveTo>
                    <a:cubicBezTo>
                      <a:pt x="10" y="10"/>
                      <a:pt x="9" y="9"/>
                      <a:pt x="8" y="8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4" y="3"/>
                    </a:cubicBezTo>
                    <a:cubicBezTo>
                      <a:pt x="5" y="3"/>
                      <a:pt x="6" y="4"/>
                      <a:pt x="7" y="5"/>
                    </a:cubicBezTo>
                    <a:cubicBezTo>
                      <a:pt x="7" y="5"/>
                      <a:pt x="7" y="6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2" name="Freeform 163"/>
              <p:cNvSpPr>
                <a:spLocks/>
              </p:cNvSpPr>
              <p:nvPr/>
            </p:nvSpPr>
            <p:spPr bwMode="auto">
              <a:xfrm>
                <a:off x="5334" y="3973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1 w 5"/>
                  <a:gd name="T3" fmla="*/ 3 h 3"/>
                  <a:gd name="T4" fmla="*/ 1 w 5"/>
                  <a:gd name="T5" fmla="*/ 1 h 3"/>
                  <a:gd name="T6" fmla="*/ 1 w 5"/>
                  <a:gd name="T7" fmla="*/ 0 h 3"/>
                  <a:gd name="T8" fmla="*/ 2 w 5"/>
                  <a:gd name="T9" fmla="*/ 0 h 3"/>
                  <a:gd name="T10" fmla="*/ 3 w 5"/>
                  <a:gd name="T11" fmla="*/ 0 h 3"/>
                  <a:gd name="T12" fmla="*/ 5 w 5"/>
                  <a:gd name="T13" fmla="*/ 0 h 3"/>
                  <a:gd name="T14" fmla="*/ 5 w 5"/>
                  <a:gd name="T15" fmla="*/ 0 h 3"/>
                  <a:gd name="T16" fmla="*/ 3 w 5"/>
                  <a:gd name="T17" fmla="*/ 1 h 3"/>
                  <a:gd name="T18" fmla="*/ 2 w 5"/>
                  <a:gd name="T19" fmla="*/ 2 h 3"/>
                  <a:gd name="T20" fmla="*/ 2 w 5"/>
                  <a:gd name="T21" fmla="*/ 3 h 3"/>
                  <a:gd name="T22" fmla="*/ 1 w 5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3" name="Freeform 164"/>
              <p:cNvSpPr>
                <a:spLocks/>
              </p:cNvSpPr>
              <p:nvPr/>
            </p:nvSpPr>
            <p:spPr bwMode="auto">
              <a:xfrm>
                <a:off x="5340" y="3973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0 h 3"/>
                  <a:gd name="T8" fmla="*/ 4 w 4"/>
                  <a:gd name="T9" fmla="*/ 1 h 3"/>
                  <a:gd name="T10" fmla="*/ 1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2"/>
                      <a:pt x="1" y="3"/>
                    </a:cubicBezTo>
                  </a:path>
                </a:pathLst>
              </a:custGeom>
              <a:solidFill>
                <a:srgbClr val="FDFA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4" name="Freeform 165"/>
              <p:cNvSpPr>
                <a:spLocks/>
              </p:cNvSpPr>
              <p:nvPr/>
            </p:nvSpPr>
            <p:spPr bwMode="auto">
              <a:xfrm>
                <a:off x="5330" y="3968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0 w 4"/>
                  <a:gd name="T5" fmla="*/ 4 h 7"/>
                  <a:gd name="T6" fmla="*/ 1 w 4"/>
                  <a:gd name="T7" fmla="*/ 1 h 7"/>
                  <a:gd name="T8" fmla="*/ 1 w 4"/>
                  <a:gd name="T9" fmla="*/ 1 h 7"/>
                  <a:gd name="T10" fmla="*/ 1 w 4"/>
                  <a:gd name="T11" fmla="*/ 1 h 7"/>
                  <a:gd name="T12" fmla="*/ 2 w 4"/>
                  <a:gd name="T13" fmla="*/ 0 h 7"/>
                  <a:gd name="T14" fmla="*/ 2 w 4"/>
                  <a:gd name="T15" fmla="*/ 2 h 7"/>
                  <a:gd name="T16" fmla="*/ 1 w 4"/>
                  <a:gd name="T17" fmla="*/ 4 h 7"/>
                  <a:gd name="T18" fmla="*/ 2 w 4"/>
                  <a:gd name="T19" fmla="*/ 5 h 7"/>
                  <a:gd name="T20" fmla="*/ 2 w 4"/>
                  <a:gd name="T21" fmla="*/ 6 h 7"/>
                  <a:gd name="T22" fmla="*/ 4 w 4"/>
                  <a:gd name="T23" fmla="*/ 6 h 7"/>
                  <a:gd name="T24" fmla="*/ 4 w 4"/>
                  <a:gd name="T25" fmla="*/ 7 h 7"/>
                  <a:gd name="T26" fmla="*/ 1 w 4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cubicBezTo>
                      <a:pt x="1" y="7"/>
                      <a:pt x="1" y="7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solidFill>
                <a:srgbClr val="716F6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5" name="Freeform 166"/>
              <p:cNvSpPr>
                <a:spLocks/>
              </p:cNvSpPr>
              <p:nvPr/>
            </p:nvSpPr>
            <p:spPr bwMode="auto">
              <a:xfrm>
                <a:off x="5347" y="3971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1 w 2"/>
                  <a:gd name="T9" fmla="*/ 4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3 h 4"/>
                  <a:gd name="T16" fmla="*/ 1 w 2"/>
                  <a:gd name="T17" fmla="*/ 4 h 4"/>
                  <a:gd name="T18" fmla="*/ 0 w 2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6" name="Freeform 167"/>
              <p:cNvSpPr>
                <a:spLocks/>
              </p:cNvSpPr>
              <p:nvPr/>
            </p:nvSpPr>
            <p:spPr bwMode="auto">
              <a:xfrm>
                <a:off x="5362" y="39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3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2 h 3"/>
                  <a:gd name="T10" fmla="*/ 2 w 3"/>
                  <a:gd name="T11" fmla="*/ 1 h 3"/>
                  <a:gd name="T12" fmla="*/ 0 w 3"/>
                  <a:gd name="T13" fmla="*/ 0 h 3"/>
                  <a:gd name="T14" fmla="*/ 2 w 3"/>
                  <a:gd name="T15" fmla="*/ 1 h 3"/>
                  <a:gd name="T16" fmla="*/ 3 w 3"/>
                  <a:gd name="T17" fmla="*/ 1 h 3"/>
                  <a:gd name="T18" fmla="*/ 3 w 3"/>
                  <a:gd name="T19" fmla="*/ 2 h 3"/>
                  <a:gd name="T20" fmla="*/ 2 w 3"/>
                  <a:gd name="T21" fmla="*/ 3 h 3"/>
                  <a:gd name="T22" fmla="*/ 2 w 3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7" name="Freeform 168"/>
              <p:cNvSpPr>
                <a:spLocks/>
              </p:cNvSpPr>
              <p:nvPr/>
            </p:nvSpPr>
            <p:spPr bwMode="auto">
              <a:xfrm>
                <a:off x="5359" y="397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3 h 3"/>
                  <a:gd name="T4" fmla="*/ 0 w 2"/>
                  <a:gd name="T5" fmla="*/ 2 h 3"/>
                  <a:gd name="T6" fmla="*/ 1 w 2"/>
                  <a:gd name="T7" fmla="*/ 2 h 3"/>
                  <a:gd name="T8" fmla="*/ 1 w 2"/>
                  <a:gd name="T9" fmla="*/ 2 h 3"/>
                  <a:gd name="T10" fmla="*/ 1 w 2"/>
                  <a:gd name="T11" fmla="*/ 1 h 3"/>
                  <a:gd name="T12" fmla="*/ 1 w 2"/>
                  <a:gd name="T13" fmla="*/ 1 h 3"/>
                  <a:gd name="T14" fmla="*/ 0 w 2"/>
                  <a:gd name="T15" fmla="*/ 0 h 3"/>
                  <a:gd name="T16" fmla="*/ 2 w 2"/>
                  <a:gd name="T17" fmla="*/ 1 h 3"/>
                  <a:gd name="T18" fmla="*/ 1 w 2"/>
                  <a:gd name="T19" fmla="*/ 3 h 3"/>
                  <a:gd name="T20" fmla="*/ 1 w 2"/>
                  <a:gd name="T21" fmla="*/ 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3"/>
                  <a:gd name="T35" fmla="*/ 2 w 2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8" name="Freeform 169"/>
              <p:cNvSpPr>
                <a:spLocks/>
              </p:cNvSpPr>
              <p:nvPr/>
            </p:nvSpPr>
            <p:spPr bwMode="auto">
              <a:xfrm>
                <a:off x="5339" y="3973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2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1 w 3"/>
                  <a:gd name="T13" fmla="*/ 1 h 1"/>
                  <a:gd name="T14" fmla="*/ 1 w 3"/>
                  <a:gd name="T15" fmla="*/ 1 h 1"/>
                  <a:gd name="T16" fmla="*/ 0 w 3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69" name="Freeform 170"/>
              <p:cNvSpPr>
                <a:spLocks/>
              </p:cNvSpPr>
              <p:nvPr/>
            </p:nvSpPr>
            <p:spPr bwMode="auto">
              <a:xfrm>
                <a:off x="5350" y="3969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2 h 5"/>
                  <a:gd name="T4" fmla="*/ 0 w 2"/>
                  <a:gd name="T5" fmla="*/ 2 h 5"/>
                  <a:gd name="T6" fmla="*/ 0 w 2"/>
                  <a:gd name="T7" fmla="*/ 4 h 5"/>
                  <a:gd name="T8" fmla="*/ 1 w 2"/>
                  <a:gd name="T9" fmla="*/ 4 h 5"/>
                  <a:gd name="T10" fmla="*/ 2 w 2"/>
                  <a:gd name="T11" fmla="*/ 3 h 5"/>
                  <a:gd name="T12" fmla="*/ 0 w 2"/>
                  <a:gd name="T13" fmla="*/ 0 h 5"/>
                  <a:gd name="T14" fmla="*/ 0 w 2"/>
                  <a:gd name="T15" fmla="*/ 0 h 5"/>
                  <a:gd name="T16" fmla="*/ 2 w 2"/>
                  <a:gd name="T17" fmla="*/ 3 h 5"/>
                  <a:gd name="T18" fmla="*/ 2 w 2"/>
                  <a:gd name="T19" fmla="*/ 4 h 5"/>
                  <a:gd name="T20" fmla="*/ 1 w 2"/>
                  <a:gd name="T21" fmla="*/ 5 h 5"/>
                  <a:gd name="T22" fmla="*/ 0 w 2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0" y="5"/>
                    </a:move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0" name="Freeform 171"/>
              <p:cNvSpPr>
                <a:spLocks/>
              </p:cNvSpPr>
              <p:nvPr/>
            </p:nvSpPr>
            <p:spPr bwMode="auto">
              <a:xfrm>
                <a:off x="5355" y="3971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1 h 3"/>
                  <a:gd name="T4" fmla="*/ 1 w 2"/>
                  <a:gd name="T5" fmla="*/ 1 h 3"/>
                  <a:gd name="T6" fmla="*/ 0 w 2"/>
                  <a:gd name="T7" fmla="*/ 1 h 3"/>
                  <a:gd name="T8" fmla="*/ 0 w 2"/>
                  <a:gd name="T9" fmla="*/ 0 h 3"/>
                  <a:gd name="T10" fmla="*/ 2 w 2"/>
                  <a:gd name="T11" fmla="*/ 1 h 3"/>
                  <a:gd name="T12" fmla="*/ 2 w 2"/>
                  <a:gd name="T13" fmla="*/ 2 h 3"/>
                  <a:gd name="T14" fmla="*/ 1 w 2"/>
                  <a:gd name="T15" fmla="*/ 3 h 3"/>
                  <a:gd name="T16" fmla="*/ 1 w 2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1" name="Freeform 172"/>
              <p:cNvSpPr>
                <a:spLocks/>
              </p:cNvSpPr>
              <p:nvPr/>
            </p:nvSpPr>
            <p:spPr bwMode="auto">
              <a:xfrm>
                <a:off x="5345" y="3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1 h 2"/>
                  <a:gd name="T6" fmla="*/ 2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  <a:gd name="T12" fmla="*/ 2 w 2"/>
                  <a:gd name="T13" fmla="*/ 0 h 2"/>
                  <a:gd name="T14" fmla="*/ 2 w 2"/>
                  <a:gd name="T15" fmla="*/ 1 h 2"/>
                  <a:gd name="T16" fmla="*/ 2 w 2"/>
                  <a:gd name="T17" fmla="*/ 2 h 2"/>
                  <a:gd name="T18" fmla="*/ 1 w 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2" name="Freeform 173"/>
              <p:cNvSpPr>
                <a:spLocks/>
              </p:cNvSpPr>
              <p:nvPr/>
            </p:nvSpPr>
            <p:spPr bwMode="auto">
              <a:xfrm>
                <a:off x="5361" y="3967"/>
                <a:ext cx="5" cy="5"/>
              </a:xfrm>
              <a:custGeom>
                <a:avLst/>
                <a:gdLst>
                  <a:gd name="T0" fmla="*/ 4 w 5"/>
                  <a:gd name="T1" fmla="*/ 5 h 5"/>
                  <a:gd name="T2" fmla="*/ 1 w 5"/>
                  <a:gd name="T3" fmla="*/ 4 h 5"/>
                  <a:gd name="T4" fmla="*/ 1 w 5"/>
                  <a:gd name="T5" fmla="*/ 3 h 5"/>
                  <a:gd name="T6" fmla="*/ 2 w 5"/>
                  <a:gd name="T7" fmla="*/ 3 h 5"/>
                  <a:gd name="T8" fmla="*/ 2 w 5"/>
                  <a:gd name="T9" fmla="*/ 4 h 5"/>
                  <a:gd name="T10" fmla="*/ 4 w 5"/>
                  <a:gd name="T11" fmla="*/ 4 h 5"/>
                  <a:gd name="T12" fmla="*/ 4 w 5"/>
                  <a:gd name="T13" fmla="*/ 3 h 5"/>
                  <a:gd name="T14" fmla="*/ 4 w 5"/>
                  <a:gd name="T15" fmla="*/ 3 h 5"/>
                  <a:gd name="T16" fmla="*/ 0 w 5"/>
                  <a:gd name="T17" fmla="*/ 1 h 5"/>
                  <a:gd name="T18" fmla="*/ 0 w 5"/>
                  <a:gd name="T19" fmla="*/ 0 h 5"/>
                  <a:gd name="T20" fmla="*/ 4 w 5"/>
                  <a:gd name="T21" fmla="*/ 2 h 5"/>
                  <a:gd name="T22" fmla="*/ 5 w 5"/>
                  <a:gd name="T23" fmla="*/ 3 h 5"/>
                  <a:gd name="T24" fmla="*/ 4 w 5"/>
                  <a:gd name="T25" fmla="*/ 5 h 5"/>
                  <a:gd name="T26" fmla="*/ 4 w 5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4" y="5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4" y="2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3" name="Freeform 174"/>
              <p:cNvSpPr>
                <a:spLocks/>
              </p:cNvSpPr>
              <p:nvPr/>
            </p:nvSpPr>
            <p:spPr bwMode="auto">
              <a:xfrm>
                <a:off x="5339" y="3967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4 h 5"/>
                  <a:gd name="T4" fmla="*/ 0 w 5"/>
                  <a:gd name="T5" fmla="*/ 4 h 5"/>
                  <a:gd name="T6" fmla="*/ 0 w 5"/>
                  <a:gd name="T7" fmla="*/ 2 h 5"/>
                  <a:gd name="T8" fmla="*/ 1 w 5"/>
                  <a:gd name="T9" fmla="*/ 3 h 5"/>
                  <a:gd name="T10" fmla="*/ 1 w 5"/>
                  <a:gd name="T11" fmla="*/ 3 h 5"/>
                  <a:gd name="T12" fmla="*/ 2 w 5"/>
                  <a:gd name="T13" fmla="*/ 3 h 5"/>
                  <a:gd name="T14" fmla="*/ 4 w 5"/>
                  <a:gd name="T15" fmla="*/ 1 h 5"/>
                  <a:gd name="T16" fmla="*/ 4 w 5"/>
                  <a:gd name="T17" fmla="*/ 1 h 5"/>
                  <a:gd name="T18" fmla="*/ 2 w 5"/>
                  <a:gd name="T19" fmla="*/ 2 h 5"/>
                  <a:gd name="T20" fmla="*/ 4 w 5"/>
                  <a:gd name="T21" fmla="*/ 0 h 5"/>
                  <a:gd name="T22" fmla="*/ 5 w 5"/>
                  <a:gd name="T23" fmla="*/ 0 h 5"/>
                  <a:gd name="T24" fmla="*/ 4 w 5"/>
                  <a:gd name="T25" fmla="*/ 2 h 5"/>
                  <a:gd name="T26" fmla="*/ 2 w 5"/>
                  <a:gd name="T27" fmla="*/ 3 h 5"/>
                  <a:gd name="T28" fmla="*/ 2 w 5"/>
                  <a:gd name="T29" fmla="*/ 4 h 5"/>
                  <a:gd name="T30" fmla="*/ 2 w 5"/>
                  <a:gd name="T31" fmla="*/ 4 h 5"/>
                  <a:gd name="T32" fmla="*/ 2 w 5"/>
                  <a:gd name="T33" fmla="*/ 4 h 5"/>
                  <a:gd name="T34" fmla="*/ 0 w 5"/>
                  <a:gd name="T35" fmla="*/ 5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0" y="5"/>
                    </a:move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0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4" name="Freeform 175"/>
              <p:cNvSpPr>
                <a:spLocks/>
              </p:cNvSpPr>
              <p:nvPr/>
            </p:nvSpPr>
            <p:spPr bwMode="auto">
              <a:xfrm>
                <a:off x="5342" y="397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1 h 1"/>
                  <a:gd name="T16" fmla="*/ 1 w 2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5" name="Freeform 176"/>
              <p:cNvSpPr>
                <a:spLocks/>
              </p:cNvSpPr>
              <p:nvPr/>
            </p:nvSpPr>
            <p:spPr bwMode="auto">
              <a:xfrm>
                <a:off x="5340" y="3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6" name="Freeform 177"/>
              <p:cNvSpPr>
                <a:spLocks/>
              </p:cNvSpPr>
              <p:nvPr/>
            </p:nvSpPr>
            <p:spPr bwMode="auto">
              <a:xfrm>
                <a:off x="5358" y="3968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1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  <a:gd name="T10" fmla="*/ 0 w 3"/>
                  <a:gd name="T11" fmla="*/ 0 h 3"/>
                  <a:gd name="T12" fmla="*/ 0 w 3"/>
                  <a:gd name="T13" fmla="*/ 0 h 3"/>
                  <a:gd name="T14" fmla="*/ 2 w 3"/>
                  <a:gd name="T15" fmla="*/ 0 h 3"/>
                  <a:gd name="T16" fmla="*/ 3 w 3"/>
                  <a:gd name="T17" fmla="*/ 3 h 3"/>
                  <a:gd name="T18" fmla="*/ 2 w 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7" name="Freeform 178"/>
              <p:cNvSpPr>
                <a:spLocks/>
              </p:cNvSpPr>
              <p:nvPr/>
            </p:nvSpPr>
            <p:spPr bwMode="auto">
              <a:xfrm>
                <a:off x="5355" y="396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2 h 3"/>
                  <a:gd name="T6" fmla="*/ 1 w 1"/>
                  <a:gd name="T7" fmla="*/ 2 h 3"/>
                  <a:gd name="T8" fmla="*/ 1 w 1"/>
                  <a:gd name="T9" fmla="*/ 1 h 3"/>
                  <a:gd name="T10" fmla="*/ 0 w 1"/>
                  <a:gd name="T11" fmla="*/ 1 h 3"/>
                  <a:gd name="T12" fmla="*/ 0 w 1"/>
                  <a:gd name="T13" fmla="*/ 0 h 3"/>
                  <a:gd name="T14" fmla="*/ 1 w 1"/>
                  <a:gd name="T15" fmla="*/ 1 h 3"/>
                  <a:gd name="T16" fmla="*/ 1 w 1"/>
                  <a:gd name="T17" fmla="*/ 2 h 3"/>
                  <a:gd name="T18" fmla="*/ 0 w 1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3"/>
                  <a:gd name="T32" fmla="*/ 1 w 1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8" name="Freeform 179"/>
              <p:cNvSpPr>
                <a:spLocks/>
              </p:cNvSpPr>
              <p:nvPr/>
            </p:nvSpPr>
            <p:spPr bwMode="auto">
              <a:xfrm>
                <a:off x="5347" y="3969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  <a:gd name="T12" fmla="*/ 2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79" name="Freeform 180"/>
              <p:cNvSpPr>
                <a:spLocks/>
              </p:cNvSpPr>
              <p:nvPr/>
            </p:nvSpPr>
            <p:spPr bwMode="auto">
              <a:xfrm>
                <a:off x="5362" y="396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0" name="Freeform 181"/>
              <p:cNvSpPr>
                <a:spLocks/>
              </p:cNvSpPr>
              <p:nvPr/>
            </p:nvSpPr>
            <p:spPr bwMode="auto">
              <a:xfrm>
                <a:off x="5333" y="3968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1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1" name="Freeform 182"/>
              <p:cNvSpPr>
                <a:spLocks/>
              </p:cNvSpPr>
              <p:nvPr/>
            </p:nvSpPr>
            <p:spPr bwMode="auto">
              <a:xfrm>
                <a:off x="5360" y="3964"/>
                <a:ext cx="6" cy="5"/>
              </a:xfrm>
              <a:custGeom>
                <a:avLst/>
                <a:gdLst>
                  <a:gd name="T0" fmla="*/ 5 w 6"/>
                  <a:gd name="T1" fmla="*/ 5 h 5"/>
                  <a:gd name="T2" fmla="*/ 1 w 6"/>
                  <a:gd name="T3" fmla="*/ 2 h 5"/>
                  <a:gd name="T4" fmla="*/ 1 w 6"/>
                  <a:gd name="T5" fmla="*/ 2 h 5"/>
                  <a:gd name="T6" fmla="*/ 5 w 6"/>
                  <a:gd name="T7" fmla="*/ 4 h 5"/>
                  <a:gd name="T8" fmla="*/ 5 w 6"/>
                  <a:gd name="T9" fmla="*/ 4 h 5"/>
                  <a:gd name="T10" fmla="*/ 5 w 6"/>
                  <a:gd name="T11" fmla="*/ 3 h 5"/>
                  <a:gd name="T12" fmla="*/ 5 w 6"/>
                  <a:gd name="T13" fmla="*/ 3 h 5"/>
                  <a:gd name="T14" fmla="*/ 0 w 6"/>
                  <a:gd name="T15" fmla="*/ 1 h 5"/>
                  <a:gd name="T16" fmla="*/ 0 w 6"/>
                  <a:gd name="T17" fmla="*/ 0 h 5"/>
                  <a:gd name="T18" fmla="*/ 3 w 6"/>
                  <a:gd name="T19" fmla="*/ 1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5" y="5"/>
                    </a:moveTo>
                    <a:cubicBezTo>
                      <a:pt x="4" y="4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2" name="Freeform 183"/>
              <p:cNvSpPr>
                <a:spLocks/>
              </p:cNvSpPr>
              <p:nvPr/>
            </p:nvSpPr>
            <p:spPr bwMode="auto">
              <a:xfrm>
                <a:off x="5346" y="396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1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3" name="Freeform 184"/>
              <p:cNvSpPr>
                <a:spLocks/>
              </p:cNvSpPr>
              <p:nvPr/>
            </p:nvSpPr>
            <p:spPr bwMode="auto">
              <a:xfrm>
                <a:off x="5357" y="3965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1 w 3"/>
                  <a:gd name="T3" fmla="*/ 1 h 2"/>
                  <a:gd name="T4" fmla="*/ 2 w 3"/>
                  <a:gd name="T5" fmla="*/ 1 h 2"/>
                  <a:gd name="T6" fmla="*/ 2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2 w 3"/>
                  <a:gd name="T13" fmla="*/ 0 h 2"/>
                  <a:gd name="T14" fmla="*/ 3 w 3"/>
                  <a:gd name="T15" fmla="*/ 2 h 2"/>
                  <a:gd name="T16" fmla="*/ 2 w 3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4" name="Freeform 185"/>
              <p:cNvSpPr>
                <a:spLocks/>
              </p:cNvSpPr>
              <p:nvPr/>
            </p:nvSpPr>
            <p:spPr bwMode="auto">
              <a:xfrm>
                <a:off x="5353" y="396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5" name="Freeform 186"/>
              <p:cNvSpPr>
                <a:spLocks/>
              </p:cNvSpPr>
              <p:nvPr/>
            </p:nvSpPr>
            <p:spPr bwMode="auto">
              <a:xfrm>
                <a:off x="5350" y="396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3 w 3"/>
                  <a:gd name="T9" fmla="*/ 1 h 1"/>
                  <a:gd name="T10" fmla="*/ 3 w 3"/>
                  <a:gd name="T11" fmla="*/ 1 h 1"/>
                  <a:gd name="T12" fmla="*/ 2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6" name="Freeform 187"/>
              <p:cNvSpPr>
                <a:spLocks/>
              </p:cNvSpPr>
              <p:nvPr/>
            </p:nvSpPr>
            <p:spPr bwMode="auto">
              <a:xfrm>
                <a:off x="5362" y="396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0 h 2"/>
                  <a:gd name="T14" fmla="*/ 2 w 2"/>
                  <a:gd name="T15" fmla="*/ 1 h 2"/>
                  <a:gd name="T16" fmla="*/ 2 w 2"/>
                  <a:gd name="T17" fmla="*/ 2 h 2"/>
                  <a:gd name="T18" fmla="*/ 1 w 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7" name="Freeform 188"/>
              <p:cNvSpPr>
                <a:spLocks/>
              </p:cNvSpPr>
              <p:nvPr/>
            </p:nvSpPr>
            <p:spPr bwMode="auto">
              <a:xfrm>
                <a:off x="5352" y="3962"/>
                <a:ext cx="6" cy="2"/>
              </a:xfrm>
              <a:custGeom>
                <a:avLst/>
                <a:gdLst>
                  <a:gd name="T0" fmla="*/ 5 w 6"/>
                  <a:gd name="T1" fmla="*/ 2 h 2"/>
                  <a:gd name="T2" fmla="*/ 5 w 6"/>
                  <a:gd name="T3" fmla="*/ 2 h 2"/>
                  <a:gd name="T4" fmla="*/ 5 w 6"/>
                  <a:gd name="T5" fmla="*/ 2 h 2"/>
                  <a:gd name="T6" fmla="*/ 5 w 6"/>
                  <a:gd name="T7" fmla="*/ 2 h 2"/>
                  <a:gd name="T8" fmla="*/ 5 w 6"/>
                  <a:gd name="T9" fmla="*/ 1 h 2"/>
                  <a:gd name="T10" fmla="*/ 3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4 w 6"/>
                  <a:gd name="T17" fmla="*/ 0 h 2"/>
                  <a:gd name="T18" fmla="*/ 6 w 6"/>
                  <a:gd name="T19" fmla="*/ 2 h 2"/>
                  <a:gd name="T20" fmla="*/ 6 w 6"/>
                  <a:gd name="T21" fmla="*/ 2 h 2"/>
                  <a:gd name="T22" fmla="*/ 5 w 6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4" y="0"/>
                    </a:cubicBezTo>
                    <a:cubicBezTo>
                      <a:pt x="5" y="0"/>
                      <a:pt x="5" y="0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8" name="Freeform 189"/>
              <p:cNvSpPr>
                <a:spLocks/>
              </p:cNvSpPr>
              <p:nvPr/>
            </p:nvSpPr>
            <p:spPr bwMode="auto">
              <a:xfrm>
                <a:off x="5358" y="3962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1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2 w 3"/>
                  <a:gd name="T9" fmla="*/ 1 h 2"/>
                  <a:gd name="T10" fmla="*/ 2 w 3"/>
                  <a:gd name="T11" fmla="*/ 0 h 2"/>
                  <a:gd name="T12" fmla="*/ 2 w 3"/>
                  <a:gd name="T13" fmla="*/ 0 h 2"/>
                  <a:gd name="T14" fmla="*/ 3 w 3"/>
                  <a:gd name="T15" fmla="*/ 2 h 2"/>
                  <a:gd name="T16" fmla="*/ 2 w 3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89" name="Freeform 190"/>
              <p:cNvSpPr>
                <a:spLocks/>
              </p:cNvSpPr>
              <p:nvPr/>
            </p:nvSpPr>
            <p:spPr bwMode="auto">
              <a:xfrm>
                <a:off x="5348" y="396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0 h 2"/>
                  <a:gd name="T12" fmla="*/ 2 w 2"/>
                  <a:gd name="T13" fmla="*/ 1 h 2"/>
                  <a:gd name="T14" fmla="*/ 1 w 2"/>
                  <a:gd name="T15" fmla="*/ 1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90" name="Freeform 191"/>
              <p:cNvSpPr>
                <a:spLocks/>
              </p:cNvSpPr>
              <p:nvPr/>
            </p:nvSpPr>
            <p:spPr bwMode="auto">
              <a:xfrm>
                <a:off x="5378" y="400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91" name="Freeform 192"/>
              <p:cNvSpPr>
                <a:spLocks/>
              </p:cNvSpPr>
              <p:nvPr/>
            </p:nvSpPr>
            <p:spPr bwMode="auto">
              <a:xfrm>
                <a:off x="5378" y="40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92" name="Freeform 193"/>
              <p:cNvSpPr>
                <a:spLocks/>
              </p:cNvSpPr>
              <p:nvPr/>
            </p:nvSpPr>
            <p:spPr bwMode="auto">
              <a:xfrm>
                <a:off x="5377" y="40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sp>
            <p:nvSpPr>
              <p:cNvPr id="193" name="Freeform 194"/>
              <p:cNvSpPr>
                <a:spLocks/>
              </p:cNvSpPr>
              <p:nvPr/>
            </p:nvSpPr>
            <p:spPr bwMode="auto">
              <a:xfrm>
                <a:off x="5329" y="40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25221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</p:grpSp>
      </p:grpSp>
      <p:pic>
        <p:nvPicPr>
          <p:cNvPr id="1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35" y="2007927"/>
            <a:ext cx="618874" cy="3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" name="Agrupar 203"/>
          <p:cNvGrpSpPr/>
          <p:nvPr/>
        </p:nvGrpSpPr>
        <p:grpSpPr>
          <a:xfrm>
            <a:off x="2656087" y="5409035"/>
            <a:ext cx="3178280" cy="732629"/>
            <a:chOff x="2656087" y="5409035"/>
            <a:chExt cx="3178280" cy="732629"/>
          </a:xfrm>
        </p:grpSpPr>
        <p:sp>
          <p:nvSpPr>
            <p:cNvPr id="199" name="Rectángulo 198"/>
            <p:cNvSpPr/>
            <p:nvPr/>
          </p:nvSpPr>
          <p:spPr>
            <a:xfrm>
              <a:off x="2656087" y="5409035"/>
              <a:ext cx="1676172" cy="71561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0" name="Rectángulo 199"/>
            <p:cNvSpPr/>
            <p:nvPr/>
          </p:nvSpPr>
          <p:spPr>
            <a:xfrm>
              <a:off x="4332259" y="5426047"/>
              <a:ext cx="1502108" cy="71561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3" name="Agrupar 202"/>
          <p:cNvGrpSpPr/>
          <p:nvPr/>
        </p:nvGrpSpPr>
        <p:grpSpPr>
          <a:xfrm>
            <a:off x="2576401" y="2737648"/>
            <a:ext cx="2606838" cy="269611"/>
            <a:chOff x="2576401" y="2737648"/>
            <a:chExt cx="2606838" cy="269611"/>
          </a:xfrm>
        </p:grpSpPr>
        <p:sp>
          <p:nvSpPr>
            <p:cNvPr id="201" name="Rectángulo 200"/>
            <p:cNvSpPr/>
            <p:nvPr/>
          </p:nvSpPr>
          <p:spPr>
            <a:xfrm>
              <a:off x="2576401" y="2737648"/>
              <a:ext cx="1530220" cy="26021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" name="Rectángulo 201"/>
            <p:cNvSpPr/>
            <p:nvPr/>
          </p:nvSpPr>
          <p:spPr>
            <a:xfrm>
              <a:off x="4106621" y="2747049"/>
              <a:ext cx="1076618" cy="26021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5" name="Agrupar 204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206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200" dirty="0" smtClean="0">
                  <a:solidFill>
                    <a:srgbClr val="000000"/>
                  </a:solidFill>
                </a:rPr>
                <a:t>Causas de Muerte en EUA y en México </a:t>
              </a:r>
              <a:r>
                <a:rPr lang="es-MX" sz="1600" dirty="0" smtClean="0">
                  <a:solidFill>
                    <a:srgbClr val="000000"/>
                  </a:solidFill>
                </a:rPr>
                <a:t>(IHME, Seattle Washington)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pic>
          <p:nvPicPr>
            <p:cNvPr id="207" name="Imagen 206" descr="Captura de pantalla 2015-11-06 a la(s) 19.31.4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208" name="Imagen 207" descr="Captura de pantalla 2016-08-02 a las 9.00.56 p.m.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5-16 a las 15.5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6" y="1520759"/>
            <a:ext cx="7848285" cy="4487049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75" y="6091992"/>
            <a:ext cx="759603" cy="2447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00027" y="6484705"/>
            <a:ext cx="3310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http://</a:t>
            </a:r>
            <a:r>
              <a:rPr lang="es-ES" sz="1100" dirty="0" err="1"/>
              <a:t>www.healthdata.org</a:t>
            </a:r>
            <a:r>
              <a:rPr lang="es-ES" sz="1100" dirty="0"/>
              <a:t>/</a:t>
            </a:r>
            <a:r>
              <a:rPr lang="es-ES" sz="1100" dirty="0" err="1"/>
              <a:t>results</a:t>
            </a:r>
            <a:r>
              <a:rPr lang="es-ES" sz="1100" dirty="0"/>
              <a:t>/data-</a:t>
            </a:r>
            <a:r>
              <a:rPr lang="es-ES" sz="1100" dirty="0" err="1"/>
              <a:t>visualizations</a:t>
            </a:r>
            <a:endParaRPr lang="es-ES" sz="11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9436" y="61435"/>
            <a:ext cx="7296447" cy="12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err="1" smtClean="0"/>
              <a:t>Cambio</a:t>
            </a:r>
            <a:r>
              <a:rPr lang="en-GB" sz="2400" dirty="0" smtClean="0"/>
              <a:t> de </a:t>
            </a:r>
            <a:r>
              <a:rPr lang="en-GB" sz="2400" dirty="0" err="1" smtClean="0"/>
              <a:t>Prevalencia</a:t>
            </a:r>
            <a:r>
              <a:rPr lang="en-GB" sz="2400" dirty="0" smtClean="0"/>
              <a:t> de Diabetes Mellitus </a:t>
            </a:r>
            <a:r>
              <a:rPr lang="en-GB" sz="2400" dirty="0" err="1" smtClean="0"/>
              <a:t>como</a:t>
            </a:r>
            <a:r>
              <a:rPr lang="en-GB" sz="2400" dirty="0" smtClean="0"/>
              <a:t> </a:t>
            </a:r>
            <a:r>
              <a:rPr lang="en-GB" sz="2400" dirty="0" err="1" smtClean="0"/>
              <a:t>causa</a:t>
            </a:r>
            <a:r>
              <a:rPr lang="en-GB" sz="2400" dirty="0" smtClean="0"/>
              <a:t> de DALYs (Disability adjusted  Life Years) en México </a:t>
            </a:r>
          </a:p>
          <a:p>
            <a:pPr algn="ctr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1990 a 2010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228252" y="2205932"/>
            <a:ext cx="1721223" cy="4261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137952" y="2205932"/>
            <a:ext cx="1721223" cy="4261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5-11-06 a la(s) 19.3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9" y="52400"/>
            <a:ext cx="598958" cy="674276"/>
          </a:xfrm>
          <a:prstGeom prst="rect">
            <a:avLst/>
          </a:prstGeom>
        </p:spPr>
      </p:pic>
      <p:pic>
        <p:nvPicPr>
          <p:cNvPr id="12" name="Imagen 11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5-16 a las 15.59.1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301"/>
            <a:ext cx="9144000" cy="5058921"/>
          </a:xfrm>
          <a:prstGeom prst="rect">
            <a:avLst/>
          </a:prstGeom>
        </p:spPr>
      </p:pic>
      <p:pic>
        <p:nvPicPr>
          <p:cNvPr id="3" name="Imagen 2" descr="Captura de pantalla 2014-03-02 a la(s) 20.4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0" y="5702256"/>
            <a:ext cx="4354017" cy="3720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3555" y="268960"/>
            <a:ext cx="608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ERC secundaria a Diabetes en el Mundo</a:t>
            </a:r>
            <a:endParaRPr lang="es-E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700027" y="6472610"/>
            <a:ext cx="3310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http://</a:t>
            </a:r>
            <a:r>
              <a:rPr lang="es-ES" sz="1100" dirty="0" err="1"/>
              <a:t>www.healthdata.org</a:t>
            </a:r>
            <a:r>
              <a:rPr lang="es-ES" sz="1100" dirty="0"/>
              <a:t>/</a:t>
            </a:r>
            <a:r>
              <a:rPr lang="es-ES" sz="1100" dirty="0" err="1"/>
              <a:t>results</a:t>
            </a:r>
            <a:r>
              <a:rPr lang="es-ES" sz="1100" dirty="0"/>
              <a:t>/data-</a:t>
            </a:r>
            <a:r>
              <a:rPr lang="es-ES" sz="1100" dirty="0" err="1"/>
              <a:t>visualizations</a:t>
            </a:r>
            <a:endParaRPr lang="es-ES" sz="1100" dirty="0"/>
          </a:p>
        </p:txBody>
      </p:sp>
      <p:pic>
        <p:nvPicPr>
          <p:cNvPr id="6" name="Imagen 5" descr="Captura de pantalla 2015-11-06 a la(s) 19.31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9" y="52400"/>
            <a:ext cx="598958" cy="674276"/>
          </a:xfrm>
          <a:prstGeom prst="rect">
            <a:avLst/>
          </a:prstGeom>
        </p:spPr>
      </p:pic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0000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8602369" cy="421556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México tiene el Primer Lugar en Años de Vida Saludable Perdidos debido a Nefropatía Diabética en el Mundo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6023715"/>
            <a:ext cx="487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solidFill>
                  <a:srgbClr val="2F2B20"/>
                </a:solidFill>
                <a:latin typeface="Calibri" panose="020F0502020204030204" pitchFamily="34" charset="0"/>
              </a:rPr>
              <a:t>Fuente: </a:t>
            </a:r>
            <a:r>
              <a:rPr lang="es-MX" sz="1100" b="1" dirty="0">
                <a:solidFill>
                  <a:srgbClr val="2F2B20"/>
                </a:solidFill>
                <a:latin typeface="Calibri" panose="020F0502020204030204" pitchFamily="34" charset="0"/>
                <a:hlinkClick r:id="rId2"/>
              </a:rPr>
              <a:t>http://models.ihme.washington.edu/gbd-compare/</a:t>
            </a:r>
            <a:r>
              <a:rPr lang="es-MX" sz="1100" b="1" dirty="0">
                <a:solidFill>
                  <a:srgbClr val="2F2B20"/>
                </a:solidFill>
                <a:latin typeface="Calibri" panose="020F0502020204030204" pitchFamily="34" charset="0"/>
              </a:rPr>
              <a:t>  </a:t>
            </a:r>
            <a:r>
              <a:rPr lang="es-MX" sz="1100" b="1" dirty="0" smtClean="0">
                <a:solidFill>
                  <a:srgbClr val="2F2B20"/>
                </a:solidFill>
                <a:latin typeface="Calibri" panose="020F0502020204030204" pitchFamily="34" charset="0"/>
              </a:rPr>
              <a:t>Preliminary results</a:t>
            </a:r>
            <a:endParaRPr lang="es-MX" sz="1100" b="1" dirty="0">
              <a:solidFill>
                <a:srgbClr val="2F2B2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598052"/>
            <a:ext cx="4523073" cy="3423010"/>
            <a:chOff x="1143000" y="1988841"/>
            <a:chExt cx="3631593" cy="2752235"/>
          </a:xfrm>
        </p:grpSpPr>
        <p:grpSp>
          <p:nvGrpSpPr>
            <p:cNvPr id="22" name="Group 21"/>
            <p:cNvGrpSpPr/>
            <p:nvPr/>
          </p:nvGrpSpPr>
          <p:grpSpPr>
            <a:xfrm>
              <a:off x="1143000" y="1988841"/>
              <a:ext cx="3631593" cy="2752235"/>
              <a:chOff x="0" y="1628801"/>
              <a:chExt cx="4644009" cy="315441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1628801"/>
                <a:ext cx="4644009" cy="2925041"/>
                <a:chOff x="0" y="1628801"/>
                <a:chExt cx="4644009" cy="292504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628801"/>
                  <a:ext cx="4644009" cy="237626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" y="4077072"/>
                  <a:ext cx="4499992" cy="47677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584956" y="2636912"/>
                <a:ext cx="430888" cy="1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52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880.5</a:t>
                </a:r>
                <a:endParaRPr lang="es-MX" sz="450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23523" y="2780928"/>
                <a:ext cx="436109" cy="19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2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607.5</a:t>
                </a:r>
                <a:endParaRPr lang="es-MX" sz="450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03648" y="3141548"/>
                <a:ext cx="436109" cy="19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25" b="1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205.0</a:t>
                </a:r>
                <a:endParaRPr lang="es-MX" sz="450" b="1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632" y="4581128"/>
                <a:ext cx="1916072" cy="202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2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HY of Life Lost  per 100,000 inhabitants</a:t>
                </a:r>
                <a:endParaRPr lang="es-MX" sz="82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19649" y="2834935"/>
              <a:ext cx="3262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25" b="1" dirty="0">
                  <a:solidFill>
                    <a:srgbClr val="2F2B20"/>
                  </a:solidFill>
                  <a:latin typeface="Calibri" panose="020F0502020204030204" pitchFamily="34" charset="0"/>
                </a:rPr>
                <a:t>419.0</a:t>
              </a:r>
              <a:endParaRPr lang="es-MX" sz="450" b="1" dirty="0">
                <a:solidFill>
                  <a:srgbClr val="2F2B2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6041717"/>
            <a:ext cx="566682" cy="182577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4932040" y="1559219"/>
            <a:ext cx="3829854" cy="4196209"/>
            <a:chOff x="4932040" y="1559219"/>
            <a:chExt cx="3829854" cy="4196209"/>
          </a:xfrm>
        </p:grpSpPr>
        <p:grpSp>
          <p:nvGrpSpPr>
            <p:cNvPr id="43" name="Group 42"/>
            <p:cNvGrpSpPr/>
            <p:nvPr/>
          </p:nvGrpSpPr>
          <p:grpSpPr>
            <a:xfrm>
              <a:off x="4932040" y="1559219"/>
              <a:ext cx="3829854" cy="3485419"/>
              <a:chOff x="4842124" y="1490304"/>
              <a:chExt cx="4301875" cy="373889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124" y="1490304"/>
                <a:ext cx="4301875" cy="373889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460432" y="1772816"/>
                <a:ext cx="56468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Puebla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172400" y="3054152"/>
                <a:ext cx="581784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Sinaloa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82047" y="3558208"/>
                <a:ext cx="72498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Costa Rica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11174" y="3789040"/>
                <a:ext cx="42382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Brazil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731997" y="3284984"/>
                <a:ext cx="70184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Saudi Arabia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33476" y="2262064"/>
                <a:ext cx="53873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MEXICO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06503" y="2852936"/>
                <a:ext cx="733849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Nicaragua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73436" y="2550096"/>
                <a:ext cx="66086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Mauricio</a:t>
                </a: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5148064" y="5159619"/>
              <a:ext cx="144016" cy="144016"/>
            </a:xfrm>
            <a:prstGeom prst="ellipse">
              <a:avLst/>
            </a:prstGeom>
            <a:solidFill>
              <a:srgbClr val="5A94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>
              <a:off x="6516216" y="5159619"/>
              <a:ext cx="144016" cy="144016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5148064" y="5519659"/>
              <a:ext cx="144016" cy="1440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6516216" y="5519659"/>
              <a:ext cx="144016" cy="144016"/>
            </a:xfrm>
            <a:prstGeom prst="ellipse">
              <a:avLst/>
            </a:prstGeom>
            <a:solidFill>
              <a:srgbClr val="FFAD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08104" y="4511547"/>
              <a:ext cx="32403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>
                  <a:solidFill>
                    <a:srgbClr val="2F2B20"/>
                  </a:solidFill>
                </a:rPr>
                <a:t>Countries</a:t>
              </a:r>
              <a:r>
                <a:rPr lang="es-ES" sz="1600" b="1" dirty="0" smtClean="0">
                  <a:solidFill>
                    <a:srgbClr val="2F2B20"/>
                  </a:solidFill>
                </a:rPr>
                <a:t>, </a:t>
              </a:r>
              <a:r>
                <a:rPr lang="es-ES" sz="1600" b="1" dirty="0" err="1" smtClean="0">
                  <a:solidFill>
                    <a:srgbClr val="2F2B20"/>
                  </a:solidFill>
                </a:rPr>
                <a:t>provinces</a:t>
              </a:r>
              <a:r>
                <a:rPr lang="es-ES" sz="1600" b="1" dirty="0" smtClean="0">
                  <a:solidFill>
                    <a:srgbClr val="2F2B20"/>
                  </a:solidFill>
                </a:rPr>
                <a:t> and </a:t>
              </a:r>
              <a:r>
                <a:rPr lang="es-ES" sz="1600" b="1" dirty="0" err="1" smtClean="0">
                  <a:solidFill>
                    <a:srgbClr val="2F2B20"/>
                  </a:solidFill>
                </a:rPr>
                <a:t>states</a:t>
              </a:r>
              <a:endParaRPr lang="es-ES" sz="1600" b="1" dirty="0">
                <a:solidFill>
                  <a:srgbClr val="2F2B20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292080" y="5087611"/>
              <a:ext cx="668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Global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876256" y="5087611"/>
              <a:ext cx="641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China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7229" y="544765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Reino Unido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948264" y="5375643"/>
              <a:ext cx="1497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>
                  <a:solidFill>
                    <a:srgbClr val="2F2B20"/>
                  </a:solidFill>
                </a:rPr>
                <a:t>Mexico</a:t>
              </a:r>
              <a:r>
                <a:rPr lang="es-ES" sz="1400" b="1" dirty="0" smtClean="0">
                  <a:solidFill>
                    <a:srgbClr val="2F2B20"/>
                  </a:solidFill>
                </a:rPr>
                <a:t>  (Estados)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0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9892" y="64091"/>
            <a:ext cx="7361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Causa de años perdidos por muerte prematura: </a:t>
            </a:r>
          </a:p>
          <a:p>
            <a:pPr algn="ctr"/>
            <a:r>
              <a:rPr lang="es-ES" sz="2800" b="1" dirty="0" smtClean="0"/>
              <a:t>Cambio de 1990 a 2013 en </a:t>
            </a:r>
            <a:r>
              <a:rPr lang="es-ES" sz="2800" b="1" dirty="0" err="1" smtClean="0"/>
              <a:t>Mexico</a:t>
            </a:r>
            <a:endParaRPr lang="es-ES" sz="2800" b="1" dirty="0"/>
          </a:p>
        </p:txBody>
      </p:sp>
      <p:pic>
        <p:nvPicPr>
          <p:cNvPr id="5" name="Imagen 4" descr="Captura de pantalla 2015-11-06 a la(s) 19.3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9" y="52400"/>
            <a:ext cx="598958" cy="674276"/>
          </a:xfrm>
          <a:prstGeom prst="rect">
            <a:avLst/>
          </a:prstGeom>
        </p:spPr>
      </p:pic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2" name="Imagen 1" descr="Captura de pantalla 2016-08-03 a la(s) 16.31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9" y="1090955"/>
            <a:ext cx="7743684" cy="521814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73358" y="6362195"/>
            <a:ext cx="351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http://</a:t>
            </a:r>
            <a:r>
              <a:rPr lang="es-ES" dirty="0" err="1"/>
              <a:t>www.healthdata.org</a:t>
            </a:r>
            <a:r>
              <a:rPr lang="es-ES" dirty="0"/>
              <a:t>/</a:t>
            </a:r>
            <a:r>
              <a:rPr lang="es-ES" dirty="0" err="1"/>
              <a:t>mexico</a:t>
            </a:r>
            <a:endParaRPr lang="es-ES" dirty="0"/>
          </a:p>
        </p:txBody>
      </p:sp>
      <p:pic>
        <p:nvPicPr>
          <p:cNvPr id="8" name="Imagen 7" descr="Captura de pantalla 2016-08-03 a la(s) 16.32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1" y="6309097"/>
            <a:ext cx="1377542" cy="52625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2746427" y="3231545"/>
            <a:ext cx="2416029" cy="267402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"/>
            <a:ext cx="9144000" cy="1428678"/>
          </a:xfrm>
          <a:prstGeom prst="rect">
            <a:avLst/>
          </a:prstGeom>
          <a:solidFill>
            <a:srgbClr val="00009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882329"/>
              </p:ext>
            </p:extLst>
          </p:nvPr>
        </p:nvGraphicFramePr>
        <p:xfrm>
          <a:off x="0" y="1767966"/>
          <a:ext cx="4208690" cy="31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41196"/>
              </p:ext>
            </p:extLst>
          </p:nvPr>
        </p:nvGraphicFramePr>
        <p:xfrm>
          <a:off x="4582838" y="1587660"/>
          <a:ext cx="4475437" cy="336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8049" y="188640"/>
            <a:ext cx="9114471" cy="624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Distribución de los Años Perdidos por Muerte Prematura y Años Vividos con Discapacidad por ERC en México y EUA, 1990-2013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6558791"/>
            <a:ext cx="566682" cy="182577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546553" y="5108526"/>
            <a:ext cx="752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libri" panose="020F0502020204030204" pitchFamily="34" charset="0"/>
            </a:endParaRPr>
          </a:p>
          <a:p>
            <a:r>
              <a:rPr lang="es-MX" dirty="0">
                <a:latin typeface="Calibri" panose="020F0502020204030204" pitchFamily="34" charset="0"/>
              </a:rPr>
              <a:t>En México 88% de las pérdidas por ERC se deben a muertes prematuras y en EUA 47% de las perdidas se deben a discapacidad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9144000" cy="1549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 dirty="0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5054600"/>
            <a:ext cx="9144000" cy="180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737382" y="5215088"/>
            <a:ext cx="3609568" cy="14403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b="1" dirty="0" smtClean="0">
                <a:solidFill>
                  <a:schemeClr val="bg1"/>
                </a:solidFill>
              </a:rPr>
              <a:t>Acad. Dr</a:t>
            </a:r>
            <a:r>
              <a:rPr lang="es-MX" sz="2000" b="1" dirty="0">
                <a:solidFill>
                  <a:schemeClr val="bg1"/>
                </a:solidFill>
              </a:rPr>
              <a:t>. Ricardo Correa-Rotter</a:t>
            </a:r>
          </a:p>
          <a:p>
            <a:pPr algn="ctr">
              <a:lnSpc>
                <a:spcPct val="130000"/>
              </a:lnSpc>
            </a:pPr>
            <a:r>
              <a:rPr lang="es-MX" sz="1600" b="1" dirty="0">
                <a:solidFill>
                  <a:schemeClr val="bg1"/>
                </a:solidFill>
              </a:rPr>
              <a:t>Instituto Nacional de Ciencias </a:t>
            </a:r>
            <a:r>
              <a:rPr lang="es-MX" sz="1600" b="1" dirty="0" smtClean="0">
                <a:solidFill>
                  <a:schemeClr val="bg1"/>
                </a:solidFill>
              </a:rPr>
              <a:t>Médicas</a:t>
            </a:r>
          </a:p>
          <a:p>
            <a:pPr algn="ctr">
              <a:lnSpc>
                <a:spcPct val="130000"/>
              </a:lnSpc>
            </a:pPr>
            <a:r>
              <a:rPr lang="es-MX" sz="1600" b="1" dirty="0" smtClean="0">
                <a:solidFill>
                  <a:schemeClr val="bg1"/>
                </a:solidFill>
              </a:rPr>
              <a:t> </a:t>
            </a:r>
            <a:r>
              <a:rPr lang="es-MX" sz="1600" b="1" dirty="0">
                <a:solidFill>
                  <a:schemeClr val="bg1"/>
                </a:solidFill>
              </a:rPr>
              <a:t>y </a:t>
            </a:r>
            <a:r>
              <a:rPr lang="es-MX" sz="1600" b="1" dirty="0" smtClean="0">
                <a:solidFill>
                  <a:schemeClr val="bg1"/>
                </a:solidFill>
              </a:rPr>
              <a:t>Nutrición Salvador </a:t>
            </a:r>
            <a:r>
              <a:rPr lang="es-MX" sz="1600" b="1" dirty="0">
                <a:solidFill>
                  <a:schemeClr val="bg1"/>
                </a:solidFill>
              </a:rPr>
              <a:t>Zubirán</a:t>
            </a:r>
          </a:p>
          <a:p>
            <a:pPr algn="ctr">
              <a:lnSpc>
                <a:spcPct val="130000"/>
              </a:lnSpc>
            </a:pPr>
            <a:r>
              <a:rPr lang="es-MX" sz="1600" b="1" dirty="0">
                <a:solidFill>
                  <a:schemeClr val="bg1"/>
                </a:solidFill>
              </a:rPr>
              <a:t>MEXICO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275" y="5720302"/>
            <a:ext cx="1927538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b="1" dirty="0" smtClean="0">
                <a:solidFill>
                  <a:schemeClr val="bg1"/>
                </a:solidFill>
              </a:rPr>
              <a:t>Agosto 2016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9276" y="2097451"/>
            <a:ext cx="858547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Helvetica"/>
                <a:cs typeface="Helvetica"/>
              </a:rPr>
              <a:t>La </a:t>
            </a:r>
            <a:r>
              <a:rPr lang="en-US" sz="2800" dirty="0" err="1">
                <a:latin typeface="Helvetica"/>
                <a:cs typeface="Helvetica"/>
              </a:rPr>
              <a:t>enfermedad</a:t>
            </a:r>
            <a:r>
              <a:rPr lang="en-US" sz="2800" dirty="0">
                <a:latin typeface="Helvetica"/>
                <a:cs typeface="Helvetica"/>
              </a:rPr>
              <a:t> renal </a:t>
            </a:r>
            <a:r>
              <a:rPr lang="en-US" sz="2800" dirty="0" err="1">
                <a:latin typeface="Helvetica"/>
                <a:cs typeface="Helvetica"/>
              </a:rPr>
              <a:t>crónica</a:t>
            </a:r>
            <a:r>
              <a:rPr lang="en-US" sz="2800" dirty="0">
                <a:latin typeface="Helvetica"/>
                <a:cs typeface="Helvetica"/>
              </a:rPr>
              <a:t> en México y el </a:t>
            </a:r>
            <a:r>
              <a:rPr lang="en-US" sz="2800" dirty="0" err="1">
                <a:latin typeface="Helvetica"/>
                <a:cs typeface="Helvetica"/>
              </a:rPr>
              <a:t>mundo</a:t>
            </a:r>
            <a:r>
              <a:rPr lang="en-US" sz="2800" dirty="0">
                <a:latin typeface="Helvetica"/>
                <a:cs typeface="Helvetica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Helvetica"/>
                <a:cs typeface="Helvetica"/>
              </a:rPr>
              <a:t>el </a:t>
            </a:r>
            <a:r>
              <a:rPr lang="en-US" sz="2800" dirty="0" err="1">
                <a:latin typeface="Helvetica"/>
                <a:cs typeface="Helvetica"/>
              </a:rPr>
              <a:t>porqué</a:t>
            </a:r>
            <a:r>
              <a:rPr lang="en-US" sz="2800" dirty="0">
                <a:latin typeface="Helvetica"/>
                <a:cs typeface="Helvetica"/>
              </a:rPr>
              <a:t> del </a:t>
            </a:r>
            <a:r>
              <a:rPr lang="en-US" sz="2800" dirty="0" err="1">
                <a:latin typeface="Helvetica"/>
                <a:cs typeface="Helvetica"/>
              </a:rPr>
              <a:t>crecimiento</a:t>
            </a:r>
            <a:r>
              <a:rPr lang="en-US" sz="2800" dirty="0">
                <a:latin typeface="Helvetica"/>
                <a:cs typeface="Helvetica"/>
              </a:rPr>
              <a:t> y del </a:t>
            </a:r>
            <a:r>
              <a:rPr lang="en-US" sz="2800" dirty="0" err="1">
                <a:latin typeface="Helvetica"/>
                <a:cs typeface="Helvetica"/>
              </a:rPr>
              <a:t>estado</a:t>
            </a:r>
            <a:r>
              <a:rPr lang="en-US" sz="2800" dirty="0">
                <a:latin typeface="Helvetica"/>
                <a:cs typeface="Helvetica"/>
              </a:rPr>
              <a:t> actual de </a:t>
            </a:r>
            <a:r>
              <a:rPr lang="en-US" sz="2800" dirty="0" err="1">
                <a:latin typeface="Helvetica"/>
                <a:cs typeface="Helvetica"/>
              </a:rPr>
              <a:t>una</a:t>
            </a:r>
            <a:endParaRPr lang="en-US" sz="28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Helvetica"/>
                <a:cs typeface="Helvetica"/>
              </a:rPr>
              <a:t>epidemia</a:t>
            </a:r>
            <a:r>
              <a:rPr lang="en-US" sz="2800" dirty="0">
                <a:latin typeface="Helvetica"/>
                <a:cs typeface="Helvetica"/>
              </a:rPr>
              <a:t> global y </a:t>
            </a:r>
            <a:r>
              <a:rPr lang="en-US" sz="2800" dirty="0" err="1">
                <a:latin typeface="Helvetica"/>
                <a:cs typeface="Helvetica"/>
              </a:rPr>
              <a:t>nacional</a:t>
            </a:r>
            <a:r>
              <a:rPr lang="en-US" sz="2800" dirty="0">
                <a:latin typeface="Helvetica"/>
                <a:cs typeface="Helvetica"/>
              </a:rPr>
              <a:t>.</a:t>
            </a:r>
          </a:p>
        </p:txBody>
      </p:sp>
      <p:pic>
        <p:nvPicPr>
          <p:cNvPr id="5" name="Imagen 4" descr="Captura de pantalla 2015-11-06 a la(s) 19.3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1" y="5283200"/>
            <a:ext cx="1162588" cy="1308782"/>
          </a:xfrm>
          <a:prstGeom prst="rect">
            <a:avLst/>
          </a:prstGeom>
        </p:spPr>
      </p:pic>
      <p:pic>
        <p:nvPicPr>
          <p:cNvPr id="9" name="Imagen 8" descr="Captura de pantalla 2015-11-07 a la(s) 12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6" y="101600"/>
            <a:ext cx="655235" cy="416888"/>
          </a:xfrm>
          <a:prstGeom prst="rect">
            <a:avLst/>
          </a:prstGeom>
        </p:spPr>
      </p:pic>
      <p:pic>
        <p:nvPicPr>
          <p:cNvPr id="10" name="Imagen 9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1600"/>
            <a:ext cx="1168400" cy="132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1"/>
            <a:ext cx="9144000" cy="1428678"/>
          </a:xfrm>
          <a:prstGeom prst="rect">
            <a:avLst/>
          </a:prstGeom>
          <a:solidFill>
            <a:srgbClr val="00009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01475" y="752002"/>
            <a:ext cx="6041004" cy="46166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SEGUIMOS SIN REGISTRO NACIONAL</a:t>
            </a:r>
            <a:endParaRPr lang="es-E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74889" y="6040102"/>
            <a:ext cx="655272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/>
            <a:r>
              <a:rPr lang="es-MX" sz="1000" dirty="0" smtClean="0">
                <a:latin typeface="Franklin Gothic Book" pitchFamily="34" charset="0"/>
              </a:rPr>
              <a:t>Fuentes:</a:t>
            </a:r>
          </a:p>
          <a:p>
            <a:pPr marL="228600" indent="-228600">
              <a:buAutoNum type="arabicPeriod"/>
            </a:pPr>
            <a:r>
              <a:rPr lang="es-MX" sz="1000" dirty="0" smtClean="0">
                <a:latin typeface="Franklin Gothic Book" pitchFamily="34" charset="0"/>
              </a:rPr>
              <a:t>SSA. Boletín de Información Estadística. Servicios Otorgados y Programas Sustantivos, 2006 y 2007. México, DF.</a:t>
            </a:r>
          </a:p>
          <a:p>
            <a:pPr marL="228600" indent="-228600">
              <a:buAutoNum type="arabicPeriod"/>
            </a:pPr>
            <a:r>
              <a:rPr lang="es-MX" sz="1000" dirty="0" smtClean="0">
                <a:latin typeface="Franklin Gothic Book" pitchFamily="34" charset="0"/>
              </a:rPr>
              <a:t>Agenda estadística de los Estados Unidos Mexicanos 2009. INEGI</a:t>
            </a:r>
          </a:p>
          <a:p>
            <a:pPr marL="228600" indent="-228600">
              <a:buAutoNum type="arabicPeriod"/>
            </a:pPr>
            <a:r>
              <a:rPr lang="es-MX" sz="1000" dirty="0" smtClean="0">
                <a:latin typeface="Franklin Gothic Book" pitchFamily="34" charset="0"/>
              </a:rPr>
              <a:t>Información no publicada de la Industria Farmacéutica.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16025" y="1428679"/>
          <a:ext cx="8676458" cy="4680517"/>
        </p:xfrm>
        <a:graphic>
          <a:graphicData uri="http://schemas.openxmlformats.org/drawingml/2006/table">
            <a:tbl>
              <a:tblPr/>
              <a:tblGrid>
                <a:gridCol w="916528"/>
                <a:gridCol w="916528"/>
                <a:gridCol w="904306"/>
                <a:gridCol w="745442"/>
                <a:gridCol w="745442"/>
                <a:gridCol w="745442"/>
                <a:gridCol w="745442"/>
                <a:gridCol w="745442"/>
                <a:gridCol w="745442"/>
                <a:gridCol w="733222"/>
                <a:gridCol w="733222"/>
              </a:tblGrid>
              <a:tr h="351730"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5A3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Proveedor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5A3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Población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5A3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en diálisis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5A3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Prevalencia total, 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pmh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5A3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DP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0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HD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%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DP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0B5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%HD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4E9"/>
                    </a:solidFill>
                  </a:tcPr>
                </a:tc>
              </a:tr>
              <a:tr h="383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Prevalencia DP,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pmh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4E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Prevalencia HD,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pmh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4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1730">
                <a:tc rowSpan="8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DIALISIS CUBIERTA </a:t>
                      </a:r>
                    </a:p>
                  </a:txBody>
                  <a:tcPr marL="5028" marR="5028" marT="5028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PEMEX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712,499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1,200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1,684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842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842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ISSSTE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10,980,931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8,450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770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5,800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528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2,650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IMSS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50,560,924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50,860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1,006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35,260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697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15,600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ISSEMYM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919,000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880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958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620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675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260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283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SEDENA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667,281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SEMAR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201,869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4284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ESTATALES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1,424,263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PRIVADOS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8,000,000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4,300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538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4,300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538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  <a:tr h="351730">
                <a:tc row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DIALISIS NO CUBIERTA </a:t>
                      </a:r>
                    </a:p>
                  </a:txBody>
                  <a:tcPr marL="5028" marR="5028" marT="5028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SEG. POP. 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39,000,000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1,120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1,120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</a:tr>
              <a:tr h="351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IMSS-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Oport.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10,570,594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?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084">
                        <a:lumMod val="20000"/>
                        <a:lumOff val="80000"/>
                      </a:srgbClr>
                    </a:solidFill>
                  </a:tcPr>
                </a:tc>
              </a:tr>
              <a:tr h="351730">
                <a:tc gridSpan="2"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123,037,361</a:t>
                      </a:r>
                      <a:endParaRPr lang="es-MX" sz="1400" b="1" i="0" u="none" strike="noStrike" kern="1200" dirty="0">
                        <a:solidFill>
                          <a:srgbClr val="000000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67,000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kern="1200" dirty="0">
                          <a:solidFill>
                            <a:srgbClr val="000000"/>
                          </a:solidFill>
                          <a:latin typeface="Arial Narrow"/>
                          <a:ea typeface="+mn-ea"/>
                          <a:cs typeface="+mn-cs"/>
                        </a:rPr>
                        <a:t>620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42,280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391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24,530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227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63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E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MX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37</a:t>
                      </a:r>
                    </a:p>
                  </a:txBody>
                  <a:tcPr marL="5028" marR="5028" marT="50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D1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4889" y="139123"/>
            <a:ext cx="7384815" cy="4572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 Rounded MT Bold" pitchFamily="34" charset="0"/>
              </a:rPr>
              <a:t>Estimación de la ERC en Diálisis en México</a:t>
            </a:r>
            <a:endParaRPr lang="es-ES" sz="2400" b="1" dirty="0" smtClean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819406" y="2079037"/>
            <a:ext cx="837259" cy="158044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Elipse 11"/>
          <p:cNvSpPr/>
          <p:nvPr/>
        </p:nvSpPr>
        <p:spPr>
          <a:xfrm>
            <a:off x="3793073" y="4995334"/>
            <a:ext cx="837259" cy="75259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43150" y="1841500"/>
            <a:ext cx="2306638" cy="1974850"/>
            <a:chOff x="1420" y="1136"/>
            <a:chExt cx="1453" cy="1244"/>
          </a:xfrm>
        </p:grpSpPr>
        <p:sp>
          <p:nvSpPr>
            <p:cNvPr id="646147" name="Line 3"/>
            <p:cNvSpPr>
              <a:spLocks noChangeShapeType="1"/>
            </p:cNvSpPr>
            <p:nvPr/>
          </p:nvSpPr>
          <p:spPr bwMode="auto">
            <a:xfrm rot="21189116" flipH="1">
              <a:off x="1855" y="1136"/>
              <a:ext cx="1018" cy="76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48" name="Text Box 4"/>
            <p:cNvSpPr txBox="1">
              <a:spLocks noChangeArrowheads="1"/>
            </p:cNvSpPr>
            <p:nvPr/>
          </p:nvSpPr>
          <p:spPr bwMode="auto">
            <a:xfrm>
              <a:off x="1420" y="2015"/>
              <a:ext cx="525" cy="36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3200" b="1"/>
                <a:t>HD</a:t>
              </a:r>
              <a:endParaRPr lang="es-ES" sz="3200" b="1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1138" y="1784350"/>
            <a:ext cx="1693862" cy="2051050"/>
            <a:chOff x="3381" y="1088"/>
            <a:chExt cx="1067" cy="1292"/>
          </a:xfrm>
        </p:grpSpPr>
        <p:sp>
          <p:nvSpPr>
            <p:cNvPr id="646150" name="Text Box 6"/>
            <p:cNvSpPr txBox="1">
              <a:spLocks noChangeArrowheads="1"/>
            </p:cNvSpPr>
            <p:nvPr/>
          </p:nvSpPr>
          <p:spPr bwMode="auto">
            <a:xfrm>
              <a:off x="3978" y="2015"/>
              <a:ext cx="470" cy="36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3200" b="1" dirty="0" smtClean="0"/>
                <a:t>DP</a:t>
              </a:r>
              <a:endParaRPr lang="es-ES" sz="3200" b="1" dirty="0"/>
            </a:p>
          </p:txBody>
        </p:sp>
        <p:sp>
          <p:nvSpPr>
            <p:cNvPr id="646151" name="Line 7"/>
            <p:cNvSpPr>
              <a:spLocks noChangeShapeType="1"/>
            </p:cNvSpPr>
            <p:nvPr/>
          </p:nvSpPr>
          <p:spPr bwMode="auto">
            <a:xfrm rot="15631131" flipH="1">
              <a:off x="3269" y="1200"/>
              <a:ext cx="905" cy="68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30525" y="3875088"/>
            <a:ext cx="3868738" cy="1935162"/>
            <a:chOff x="1846" y="2441"/>
            <a:chExt cx="2437" cy="1219"/>
          </a:xfrm>
        </p:grpSpPr>
        <p:sp>
          <p:nvSpPr>
            <p:cNvPr id="646153" name="Line 9"/>
            <p:cNvSpPr>
              <a:spLocks noChangeShapeType="1"/>
            </p:cNvSpPr>
            <p:nvPr/>
          </p:nvSpPr>
          <p:spPr bwMode="auto">
            <a:xfrm rot="15631131" flipH="1">
              <a:off x="1693" y="2594"/>
              <a:ext cx="1219" cy="91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54" name="Line 10"/>
            <p:cNvSpPr>
              <a:spLocks noChangeShapeType="1"/>
            </p:cNvSpPr>
            <p:nvPr/>
          </p:nvSpPr>
          <p:spPr bwMode="auto">
            <a:xfrm rot="20871856" flipH="1">
              <a:off x="3065" y="2563"/>
              <a:ext cx="1218" cy="91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4381500" y="5810250"/>
            <a:ext cx="771525" cy="5794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TR</a:t>
            </a:r>
            <a:endParaRPr lang="es-ES" sz="3200" b="1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 flipH="1">
            <a:off x="3254375" y="3689350"/>
            <a:ext cx="28051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57" name="Line 14"/>
          <p:cNvSpPr>
            <a:spLocks noChangeShapeType="1"/>
          </p:cNvSpPr>
          <p:nvPr/>
        </p:nvSpPr>
        <p:spPr bwMode="auto">
          <a:xfrm>
            <a:off x="3389313" y="3487738"/>
            <a:ext cx="28051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6158" name="Group 14"/>
          <p:cNvGrpSpPr>
            <a:grpSpLocks/>
          </p:cNvGrpSpPr>
          <p:nvPr/>
        </p:nvGrpSpPr>
        <p:grpSpPr bwMode="auto">
          <a:xfrm>
            <a:off x="2576513" y="3784600"/>
            <a:ext cx="4386262" cy="1935163"/>
            <a:chOff x="1623" y="2384"/>
            <a:chExt cx="2763" cy="1219"/>
          </a:xfrm>
        </p:grpSpPr>
        <p:sp>
          <p:nvSpPr>
            <p:cNvPr id="646159" name="Line 15"/>
            <p:cNvSpPr>
              <a:spLocks noChangeShapeType="1"/>
            </p:cNvSpPr>
            <p:nvPr/>
          </p:nvSpPr>
          <p:spPr bwMode="auto">
            <a:xfrm rot="4831131" flipH="1">
              <a:off x="1470" y="2537"/>
              <a:ext cx="1219" cy="91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60" name="Line 16"/>
            <p:cNvSpPr>
              <a:spLocks noChangeShapeType="1"/>
            </p:cNvSpPr>
            <p:nvPr/>
          </p:nvSpPr>
          <p:spPr bwMode="auto">
            <a:xfrm rot="10055724" flipH="1">
              <a:off x="3167" y="2592"/>
              <a:ext cx="1219" cy="91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6161" name="Rectangle 17"/>
          <p:cNvSpPr>
            <a:spLocks noChangeArrowheads="1"/>
          </p:cNvSpPr>
          <p:nvPr/>
        </p:nvSpPr>
        <p:spPr bwMode="auto">
          <a:xfrm>
            <a:off x="2286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>
            <a:off x="4826000" y="0"/>
            <a:ext cx="12700" cy="15367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63" name="Line 19"/>
          <p:cNvSpPr>
            <a:spLocks noChangeShapeType="1"/>
          </p:cNvSpPr>
          <p:nvPr/>
        </p:nvSpPr>
        <p:spPr bwMode="auto">
          <a:xfrm>
            <a:off x="4114800" y="431800"/>
            <a:ext cx="571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4121150" y="1003300"/>
            <a:ext cx="571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4222750" y="1611313"/>
            <a:ext cx="1125538" cy="5794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3200" b="1" dirty="0" smtClean="0"/>
              <a:t>TRR</a:t>
            </a:r>
            <a:endParaRPr lang="es-ES" sz="3200" b="1" dirty="0"/>
          </a:p>
        </p:txBody>
      </p:sp>
      <p:sp>
        <p:nvSpPr>
          <p:cNvPr id="646166" name="Text Box 22"/>
          <p:cNvSpPr txBox="1">
            <a:spLocks noChangeArrowheads="1"/>
          </p:cNvSpPr>
          <p:nvPr/>
        </p:nvSpPr>
        <p:spPr bwMode="auto">
          <a:xfrm>
            <a:off x="123825" y="774700"/>
            <a:ext cx="4029075" cy="40011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dirty="0"/>
              <a:t>  </a:t>
            </a:r>
            <a:r>
              <a:rPr lang="es-ES_tradnl" sz="2000" dirty="0" smtClean="0"/>
              <a:t>Tratamiento Adecuado de la ERCT</a:t>
            </a:r>
            <a:endParaRPr lang="es-ES_tradnl" sz="1800" b="1" dirty="0"/>
          </a:p>
        </p:txBody>
      </p:sp>
      <p:sp>
        <p:nvSpPr>
          <p:cNvPr id="646167" name="Text Box 23"/>
          <p:cNvSpPr txBox="1">
            <a:spLocks noChangeArrowheads="1"/>
          </p:cNvSpPr>
          <p:nvPr/>
        </p:nvSpPr>
        <p:spPr bwMode="auto">
          <a:xfrm>
            <a:off x="0" y="228600"/>
            <a:ext cx="429260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 dirty="0" smtClean="0"/>
              <a:t>Prevención o retraso de la ERC</a:t>
            </a:r>
            <a:endParaRPr lang="es-ES_tradnl" b="1" dirty="0"/>
          </a:p>
        </p:txBody>
      </p:sp>
      <p:sp>
        <p:nvSpPr>
          <p:cNvPr id="303128" name="AutoShape 24"/>
          <p:cNvSpPr>
            <a:spLocks noChangeArrowheads="1"/>
          </p:cNvSpPr>
          <p:nvPr/>
        </p:nvSpPr>
        <p:spPr bwMode="auto">
          <a:xfrm>
            <a:off x="5346700" y="1714500"/>
            <a:ext cx="3556000" cy="5143500"/>
          </a:xfrm>
          <a:prstGeom prst="curvedLeftArrow">
            <a:avLst>
              <a:gd name="adj1" fmla="val 9589"/>
              <a:gd name="adj2" fmla="val 3487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29" name="Text Box 25"/>
          <p:cNvSpPr txBox="1">
            <a:spLocks noChangeArrowheads="1"/>
          </p:cNvSpPr>
          <p:nvPr/>
        </p:nvSpPr>
        <p:spPr bwMode="auto">
          <a:xfrm>
            <a:off x="123826" y="5088181"/>
            <a:ext cx="3265488" cy="175432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 smtClean="0">
                <a:solidFill>
                  <a:schemeClr val="bg1"/>
                </a:solidFill>
                <a:latin typeface="Arial" charset="0"/>
              </a:rPr>
              <a:t>Las Terapias de Reemplazo Renal  NO deben Competir, deben ser Complementarias y esquemas de flujo RACIONALES deben ser desarrollados y favorecidos</a:t>
            </a:r>
            <a:endParaRPr lang="es-ES" sz="1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5" grpId="0" animBg="1"/>
      <p:bldP spid="303116" grpId="0" animBg="1"/>
      <p:bldP spid="646157" grpId="0" animBg="1"/>
      <p:bldP spid="303125" grpId="0" animBg="1"/>
      <p:bldP spid="303128" grpId="0" animBg="1"/>
      <p:bldP spid="3031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846809"/>
            <a:ext cx="9161834" cy="502597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702" y="6164789"/>
            <a:ext cx="628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9770" name="AutoShape 26"/>
          <p:cNvSpPr>
            <a:spLocks noChangeAspect="1" noChangeArrowheads="1" noTextEdit="1"/>
          </p:cNvSpPr>
          <p:nvPr/>
        </p:nvSpPr>
        <p:spPr bwMode="auto">
          <a:xfrm>
            <a:off x="4572000" y="1722100"/>
            <a:ext cx="52466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89178033"/>
              </p:ext>
            </p:extLst>
          </p:nvPr>
        </p:nvGraphicFramePr>
        <p:xfrm>
          <a:off x="-88201" y="1605123"/>
          <a:ext cx="6096000" cy="455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Agrupar 14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400" b="1" dirty="0" smtClean="0">
                  <a:solidFill>
                    <a:srgbClr val="000000"/>
                  </a:solidFill>
                </a:rPr>
                <a:t>El Futuro Necesario y Justo en Enfermedad Renal Crónica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Imagen 16" descr="Captura de pantalla 2015-11-06 a la(s) 19.31.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8" name="Imagen 17" descr="Captura de pantalla 2016-08-02 a las 9.00.56 p.m.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304193" y="1048357"/>
            <a:ext cx="8535614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dirty="0" smtClean="0"/>
              <a:t>Acciones prioritarias que requieren planeación y logística, coordinación intersectorial y asignación de recursos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413" y="1783302"/>
            <a:ext cx="853561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es-ES" dirty="0"/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Establecimiento de un </a:t>
            </a:r>
            <a:r>
              <a:rPr lang="es-ES" dirty="0" smtClean="0">
                <a:solidFill>
                  <a:srgbClr val="FF0000"/>
                </a:solidFill>
              </a:rPr>
              <a:t>PLAN NACIONAL </a:t>
            </a:r>
            <a:r>
              <a:rPr lang="es-ES" dirty="0" smtClean="0"/>
              <a:t>para atención de la enfermedad renal crónica en forma </a:t>
            </a:r>
            <a:r>
              <a:rPr lang="es-ES" dirty="0" smtClean="0"/>
              <a:t>integral, </a:t>
            </a:r>
            <a:r>
              <a:rPr lang="es-ES" dirty="0" smtClean="0"/>
              <a:t>considerando TODOS los aspectos necesarios para poder llegar a MEDIANO PLAZO a una mejor cobertura, </a:t>
            </a:r>
            <a:r>
              <a:rPr lang="es-ES" dirty="0" smtClean="0"/>
              <a:t>a una </a:t>
            </a:r>
            <a:r>
              <a:rPr lang="es-ES" dirty="0" smtClean="0"/>
              <a:t>atención óptica y </a:t>
            </a:r>
            <a:r>
              <a:rPr lang="es-ES" dirty="0" smtClean="0"/>
              <a:t>a un </a:t>
            </a:r>
            <a:r>
              <a:rPr lang="es-ES" dirty="0" smtClean="0"/>
              <a:t>complimiento del derecho a la </a:t>
            </a:r>
            <a:r>
              <a:rPr lang="es-ES" dirty="0" smtClean="0"/>
              <a:t>salud para todos los mexicanos.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Formación </a:t>
            </a:r>
            <a:r>
              <a:rPr lang="es-ES" dirty="0" smtClean="0"/>
              <a:t>de mas y mejores recursos humanos en nefrología y en aspectos técnicos asociados a la atención del enfermo </a:t>
            </a:r>
            <a:r>
              <a:rPr lang="es-ES" dirty="0" smtClean="0"/>
              <a:t>renal.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Creación </a:t>
            </a:r>
            <a:r>
              <a:rPr lang="es-ES" dirty="0" smtClean="0"/>
              <a:t>de un registro de enfermos renal crónicos en fase de sustitución de la función </a:t>
            </a:r>
            <a:r>
              <a:rPr lang="es-ES" dirty="0" smtClean="0"/>
              <a:t>renal.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Promover </a:t>
            </a:r>
            <a:r>
              <a:rPr lang="es-ES" dirty="0" smtClean="0"/>
              <a:t>en forma adecuada la instalación de programas de </a:t>
            </a:r>
            <a:r>
              <a:rPr lang="es-ES" dirty="0" smtClean="0"/>
              <a:t>educación </a:t>
            </a:r>
            <a:r>
              <a:rPr lang="es-ES" dirty="0" smtClean="0"/>
              <a:t>y </a:t>
            </a:r>
            <a:r>
              <a:rPr lang="es-ES" dirty="0" smtClean="0"/>
              <a:t>PREVENCION (primaria </a:t>
            </a:r>
            <a:r>
              <a:rPr lang="es-ES" dirty="0" smtClean="0"/>
              <a:t>y secundaria) de la enfermedad renal </a:t>
            </a:r>
            <a:r>
              <a:rPr lang="es-ES" dirty="0" smtClean="0"/>
              <a:t>crónica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dirty="0" smtClean="0"/>
              <a:t>Ofrecer </a:t>
            </a:r>
            <a:r>
              <a:rPr lang="es-ES" dirty="0" smtClean="0"/>
              <a:t>cobertura universal y la posibilidad de terapia de sustitución de la función renal a todo mexicano con enfermedad renal crónica que lo </a:t>
            </a:r>
            <a:r>
              <a:rPr lang="es-ES" dirty="0" smtClean="0"/>
              <a:t>requiera y en quien est</a:t>
            </a:r>
            <a:r>
              <a:rPr lang="es-ES" dirty="0" smtClean="0"/>
              <a:t>é indicado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3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2"/>
          <p:cNvSpPr txBox="1">
            <a:spLocks noChangeArrowheads="1"/>
          </p:cNvSpPr>
          <p:nvPr/>
        </p:nvSpPr>
        <p:spPr bwMode="auto">
          <a:xfrm>
            <a:off x="179512" y="239780"/>
            <a:ext cx="8839200" cy="21544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Nuestra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meta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última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es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bienestar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nuestros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pacientes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, no el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empleo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una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modalidad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terapéutica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específica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just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lo anterior,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siempre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debemos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usar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con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sabiduría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todos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los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recursos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nuestro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alcance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y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buscar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siempre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desarrollo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nuevos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y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mejores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Arial" pitchFamily="34" charset="0"/>
              </a:rPr>
              <a:t>recursos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69636" name="CuadroTexto 12"/>
          <p:cNvSpPr txBox="1">
            <a:spLocks noChangeArrowheads="1"/>
          </p:cNvSpPr>
          <p:nvPr/>
        </p:nvSpPr>
        <p:spPr bwMode="auto">
          <a:xfrm>
            <a:off x="7483475" y="27130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30141" y="5833874"/>
            <a:ext cx="3597940" cy="10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s-MX" sz="1400" b="1" dirty="0"/>
              <a:t>Dr. Ricardo Correa-Rotter</a:t>
            </a:r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 smtClean="0"/>
              <a:t>INSTITUTO NACIONAL DE CIENCIAS MÉDICAS Y</a:t>
            </a:r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 smtClean="0"/>
              <a:t>NUTRICION SALVADOR ZUIBRAN</a:t>
            </a:r>
            <a:endParaRPr lang="es-MX" sz="1100" b="1" dirty="0"/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/>
              <a:t>MEXICO</a:t>
            </a:r>
            <a:endParaRPr lang="es-ES" sz="1100" b="1" dirty="0"/>
          </a:p>
        </p:txBody>
      </p:sp>
      <p:pic>
        <p:nvPicPr>
          <p:cNvPr id="8" name="Imagen 7" descr="Captura de pantalla 2014-09-10 a la(s) 07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7" y="2394217"/>
            <a:ext cx="5752593" cy="3770678"/>
          </a:xfrm>
          <a:prstGeom prst="rect">
            <a:avLst/>
          </a:prstGeom>
        </p:spPr>
      </p:pic>
      <p:pic>
        <p:nvPicPr>
          <p:cNvPr id="10" name="Imagen 9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11" y="3081338"/>
            <a:ext cx="1814476" cy="20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KolffMachine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1598" y="3290457"/>
            <a:ext cx="1557214" cy="1152055"/>
          </a:xfrm>
          <a:noFill/>
        </p:spPr>
      </p:pic>
      <p:grpSp>
        <p:nvGrpSpPr>
          <p:cNvPr id="8" name="Agrupar 7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Helvetica"/>
                  <a:cs typeface="Helvetica"/>
                </a:rPr>
                <a:t>La </a:t>
              </a:r>
              <a:r>
                <a:rPr lang="en-US" sz="2400" dirty="0" err="1">
                  <a:solidFill>
                    <a:schemeClr val="tx1"/>
                  </a:solidFill>
                  <a:latin typeface="Helvetica"/>
                  <a:cs typeface="Helvetica"/>
                </a:rPr>
                <a:t>enfermedad</a:t>
              </a:r>
              <a:r>
                <a:rPr lang="en-US" sz="2400" dirty="0">
                  <a:solidFill>
                    <a:schemeClr val="tx1"/>
                  </a:solidFill>
                  <a:latin typeface="Helvetica"/>
                  <a:cs typeface="Helvetica"/>
                </a:rPr>
                <a:t> renal </a:t>
              </a:r>
              <a:r>
                <a:rPr lang="en-US" sz="2400" dirty="0" err="1">
                  <a:solidFill>
                    <a:schemeClr val="tx1"/>
                  </a:solidFill>
                  <a:latin typeface="Helvetica"/>
                  <a:cs typeface="Helvetica"/>
                </a:rPr>
                <a:t>crónica</a:t>
              </a:r>
              <a:r>
                <a:rPr lang="en-US" sz="2400" dirty="0">
                  <a:solidFill>
                    <a:schemeClr val="tx1"/>
                  </a:solidFill>
                  <a:latin typeface="Helvetica"/>
                  <a:cs typeface="Helvetica"/>
                </a:rPr>
                <a:t> en México y el </a:t>
              </a:r>
              <a:r>
                <a:rPr lang="en-US" sz="2400" dirty="0" err="1">
                  <a:solidFill>
                    <a:schemeClr val="tx1"/>
                  </a:solidFill>
                  <a:latin typeface="Helvetica"/>
                  <a:cs typeface="Helvetica"/>
                </a:rPr>
                <a:t>mundo</a:t>
              </a:r>
              <a:endParaRPr lang="es-ES" sz="2800" dirty="0">
                <a:solidFill>
                  <a:schemeClr val="tx1"/>
                </a:solidFill>
                <a:latin typeface="Calibri" pitchFamily="1" charset="0"/>
                <a:ea typeface="Arial" pitchFamily="1" charset="0"/>
                <a:cs typeface="Arial" pitchFamily="1" charset="0"/>
              </a:endParaRPr>
            </a:p>
          </p:txBody>
        </p:sp>
        <p:pic>
          <p:nvPicPr>
            <p:cNvPr id="25" name="Imagen 24" descr="Captura de pantalla 2015-11-06 a la(s) 19.31.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24" name="Imagen 23" descr="Captura de pantalla 2016-08-02 a las 9.00.56 p.m.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151599" y="738923"/>
            <a:ext cx="8459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Entidad </a:t>
            </a:r>
            <a:r>
              <a:rPr lang="es-ES" dirty="0" err="1" smtClean="0"/>
              <a:t>sindromática</a:t>
            </a:r>
            <a:r>
              <a:rPr lang="es-ES" dirty="0" smtClean="0"/>
              <a:t> que es vía común de evolución hacia el deterioro progresivo de la función renal condicionado por una larga lista de patologías.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Su tratamiento es un desarrollo tecnológico/médico </a:t>
            </a:r>
            <a:r>
              <a:rPr lang="es-ES" u="sng" dirty="0" smtClean="0"/>
              <a:t>relativamente nuevo</a:t>
            </a:r>
            <a:r>
              <a:rPr lang="es-ES" dirty="0" smtClean="0"/>
              <a:t>. En los primeros 90 años de ésta ANM, prácticamente no existía posibilidad de tratamiento.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La Terapia de sustitución de la función renal ha cambiado el panorama radicalmente de la ERC en los últimos 50 años</a:t>
            </a:r>
            <a:endParaRPr lang="es-ES" dirty="0"/>
          </a:p>
        </p:txBody>
      </p:sp>
      <p:grpSp>
        <p:nvGrpSpPr>
          <p:cNvPr id="42" name="Agrupar 41"/>
          <p:cNvGrpSpPr/>
          <p:nvPr/>
        </p:nvGrpSpPr>
        <p:grpSpPr>
          <a:xfrm>
            <a:off x="151598" y="4513758"/>
            <a:ext cx="8645054" cy="417279"/>
            <a:chOff x="151598" y="4513758"/>
            <a:chExt cx="8645054" cy="417279"/>
          </a:xfrm>
        </p:grpSpPr>
        <p:sp>
          <p:nvSpPr>
            <p:cNvPr id="14" name="Flecha derecha 13"/>
            <p:cNvSpPr/>
            <p:nvPr/>
          </p:nvSpPr>
          <p:spPr>
            <a:xfrm>
              <a:off x="151598" y="4513758"/>
              <a:ext cx="8645054" cy="41727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75050" y="452761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1945</a:t>
              </a:r>
              <a:endParaRPr lang="es-ES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829131" y="4522686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2016</a:t>
              </a:r>
              <a:endParaRPr lang="es-ES" dirty="0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1815586" y="2477596"/>
            <a:ext cx="6871214" cy="1964916"/>
            <a:chOff x="1815586" y="2477596"/>
            <a:chExt cx="6871214" cy="1964916"/>
          </a:xfrm>
        </p:grpSpPr>
        <p:pic>
          <p:nvPicPr>
            <p:cNvPr id="30" name="Imagen 29" descr="Captura de pantalla 2014-09-10 a la(s) 07.29.3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586" y="3194241"/>
              <a:ext cx="1822593" cy="1248271"/>
            </a:xfrm>
            <a:prstGeom prst="rect">
              <a:avLst/>
            </a:prstGeom>
          </p:spPr>
        </p:pic>
        <p:grpSp>
          <p:nvGrpSpPr>
            <p:cNvPr id="37" name="Agrupar 36"/>
            <p:cNvGrpSpPr/>
            <p:nvPr/>
          </p:nvGrpSpPr>
          <p:grpSpPr>
            <a:xfrm>
              <a:off x="4219267" y="2477596"/>
              <a:ext cx="4467533" cy="1964916"/>
              <a:chOff x="4219267" y="2477596"/>
              <a:chExt cx="4467533" cy="1964916"/>
            </a:xfrm>
          </p:grpSpPr>
          <p:grpSp>
            <p:nvGrpSpPr>
              <p:cNvPr id="36" name="Agrupar 35"/>
              <p:cNvGrpSpPr/>
              <p:nvPr/>
            </p:nvGrpSpPr>
            <p:grpSpPr>
              <a:xfrm>
                <a:off x="5794938" y="2477596"/>
                <a:ext cx="2891862" cy="1964916"/>
                <a:chOff x="5794938" y="2477596"/>
                <a:chExt cx="2891862" cy="1964916"/>
              </a:xfrm>
            </p:grpSpPr>
            <p:pic>
              <p:nvPicPr>
                <p:cNvPr id="12" name="Imagen 11" descr="Captura de pantalla 2016-08-03 a la(s) 11.12.54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9131" y="2477596"/>
                  <a:ext cx="857669" cy="1964916"/>
                </a:xfrm>
                <a:prstGeom prst="rect">
                  <a:avLst/>
                </a:prstGeom>
              </p:spPr>
            </p:pic>
            <p:pic>
              <p:nvPicPr>
                <p:cNvPr id="23" name="Imagen 22" descr="Captura de pantalla 2016-08-03 a la(s) 11.16.35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4938" y="3073489"/>
                  <a:ext cx="1703952" cy="1369023"/>
                </a:xfrm>
                <a:prstGeom prst="rect">
                  <a:avLst/>
                </a:prstGeom>
              </p:spPr>
            </p:pic>
          </p:grpSp>
          <p:sp>
            <p:nvSpPr>
              <p:cNvPr id="35" name="CuadroTexto 34"/>
              <p:cNvSpPr txBox="1"/>
              <p:nvPr/>
            </p:nvSpPr>
            <p:spPr>
              <a:xfrm>
                <a:off x="4219267" y="3484565"/>
                <a:ext cx="756337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HD</a:t>
                </a:r>
                <a:endParaRPr lang="es-ES" sz="3600" dirty="0"/>
              </a:p>
            </p:txBody>
          </p:sp>
        </p:grpSp>
      </p:grpSp>
      <p:grpSp>
        <p:nvGrpSpPr>
          <p:cNvPr id="41" name="Agrupar 40"/>
          <p:cNvGrpSpPr/>
          <p:nvPr/>
        </p:nvGrpSpPr>
        <p:grpSpPr>
          <a:xfrm>
            <a:off x="158750" y="5045749"/>
            <a:ext cx="8841247" cy="1565076"/>
            <a:chOff x="158750" y="5045749"/>
            <a:chExt cx="8841247" cy="1565076"/>
          </a:xfrm>
        </p:grpSpPr>
        <p:pic>
          <p:nvPicPr>
            <p:cNvPr id="28" name="Imagen 27" descr="Captura de pantalla 2016-08-03 a la(s) 11.50.4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5045749"/>
              <a:ext cx="1315910" cy="1565076"/>
            </a:xfrm>
            <a:prstGeom prst="rect">
              <a:avLst/>
            </a:prstGeom>
          </p:spPr>
        </p:pic>
        <p:grpSp>
          <p:nvGrpSpPr>
            <p:cNvPr id="39" name="Agrupar 38"/>
            <p:cNvGrpSpPr/>
            <p:nvPr/>
          </p:nvGrpSpPr>
          <p:grpSpPr>
            <a:xfrm>
              <a:off x="1708812" y="5045749"/>
              <a:ext cx="7291185" cy="1565076"/>
              <a:chOff x="1708812" y="5045749"/>
              <a:chExt cx="7291185" cy="1565076"/>
            </a:xfrm>
          </p:grpSpPr>
          <p:pic>
            <p:nvPicPr>
              <p:cNvPr id="31" name="Imagen 30" descr="Captura de pantalla 2016-08-03 a la(s) 11.49.4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812" y="5045749"/>
                <a:ext cx="1765584" cy="1565076"/>
              </a:xfrm>
              <a:prstGeom prst="rect">
                <a:avLst/>
              </a:prstGeom>
            </p:spPr>
          </p:pic>
          <p:pic>
            <p:nvPicPr>
              <p:cNvPr id="33" name="Imagen 32" descr="Captura de pantalla 2016-08-03 a la(s) 11.47.33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221" y="5395201"/>
                <a:ext cx="1642776" cy="1019590"/>
              </a:xfrm>
              <a:prstGeom prst="rect">
                <a:avLst/>
              </a:prstGeom>
            </p:spPr>
          </p:pic>
          <p:pic>
            <p:nvPicPr>
              <p:cNvPr id="34" name="Imagen 33" descr="Captura de pantalla 2016-08-03 a la(s) 11.53.30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54" y="5105412"/>
                <a:ext cx="1361141" cy="1389999"/>
              </a:xfrm>
              <a:prstGeom prst="rect">
                <a:avLst/>
              </a:prstGeom>
            </p:spPr>
          </p:pic>
          <p:sp>
            <p:nvSpPr>
              <p:cNvPr id="40" name="CuadroTexto 39"/>
              <p:cNvSpPr txBox="1"/>
              <p:nvPr/>
            </p:nvSpPr>
            <p:spPr>
              <a:xfrm>
                <a:off x="4277962" y="5642375"/>
                <a:ext cx="765254" cy="7078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4000" dirty="0" smtClean="0"/>
                  <a:t>DP</a:t>
                </a:r>
                <a:endParaRPr lang="es-ES" sz="4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2612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 descr="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14961" y="3956050"/>
            <a:ext cx="3575050" cy="2335213"/>
          </a:xfrm>
          <a:noFill/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11" y="1543050"/>
            <a:ext cx="35687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" y="228600"/>
            <a:ext cx="4381500" cy="2895600"/>
            <a:chOff x="120" y="144"/>
            <a:chExt cx="2760" cy="1824"/>
          </a:xfrm>
        </p:grpSpPr>
        <p:pic>
          <p:nvPicPr>
            <p:cNvPr id="30734" name="Picture 7" descr="Pictur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" y="144"/>
              <a:ext cx="1392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8"/>
            <p:cNvSpPr txBox="1">
              <a:spLocks noChangeArrowheads="1"/>
            </p:cNvSpPr>
            <p:nvPr/>
          </p:nvSpPr>
          <p:spPr bwMode="auto">
            <a:xfrm>
              <a:off x="1569" y="1184"/>
              <a:ext cx="131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MX" dirty="0"/>
                <a:t>Joseph E. Murray</a:t>
              </a:r>
            </a:p>
            <a:p>
              <a:pPr>
                <a:lnSpc>
                  <a:spcPct val="130000"/>
                </a:lnSpc>
              </a:pPr>
              <a:r>
                <a:rPr lang="en-US" sz="1200" dirty="0"/>
                <a:t>1919 </a:t>
              </a:r>
              <a:r>
                <a:rPr lang="en-US" sz="1200" dirty="0" smtClean="0"/>
                <a:t>– 2014 </a:t>
              </a:r>
              <a:endParaRPr lang="es-ES" sz="1200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2900" y="3263900"/>
            <a:ext cx="4386263" cy="2971800"/>
            <a:chOff x="216" y="2056"/>
            <a:chExt cx="2763" cy="1872"/>
          </a:xfrm>
        </p:grpSpPr>
        <p:pic>
          <p:nvPicPr>
            <p:cNvPr id="30732" name="Picture 10" descr="p42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" y="2056"/>
              <a:ext cx="1336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1668" y="2935"/>
              <a:ext cx="13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MX"/>
                <a:t>John P. Merrill</a:t>
              </a:r>
            </a:p>
          </p:txBody>
        </p:sp>
      </p:grpSp>
      <p:sp>
        <p:nvSpPr>
          <p:cNvPr id="2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2573338" y="228600"/>
            <a:ext cx="6440946" cy="1143000"/>
          </a:xfrm>
          <a:solidFill>
            <a:srgbClr val="CCFFCC"/>
          </a:solidFill>
          <a:ln>
            <a:solidFill>
              <a:srgbClr val="732E9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MX" sz="280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Trasplante Renal</a:t>
            </a:r>
            <a:br>
              <a:rPr lang="es-MX" sz="280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s-MX" sz="28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Una historia de éxito de mas de 60 años de éxito</a:t>
            </a:r>
            <a:endParaRPr lang="es-ES" sz="2800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1714500" y="6337630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Successful </a:t>
            </a:r>
            <a:r>
              <a:rPr lang="en-US" sz="1200" dirty="0" err="1"/>
              <a:t>homotransplantation</a:t>
            </a:r>
            <a:r>
              <a:rPr lang="en-US" sz="1200" dirty="0"/>
              <a:t> of the human kidney between identical twins.</a:t>
            </a:r>
          </a:p>
          <a:p>
            <a:r>
              <a:rPr lang="en-US" sz="1200" dirty="0"/>
              <a:t>John P. Merrill, Joseph E. Murray, J. Hartwell Harrison, and Warren R. Guild.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30731" name="Picture 14" descr="medal%20trim%20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9057" y="2281004"/>
            <a:ext cx="822380" cy="83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749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11-03 a la(s) 09.03.24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15" y="1899811"/>
            <a:ext cx="3057409" cy="38587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21592" y="2458055"/>
            <a:ext cx="3132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678,000 </a:t>
            </a:r>
            <a:r>
              <a:rPr lang="en-US" sz="2800" b="1" dirty="0" err="1" smtClean="0"/>
              <a:t>Trasplantes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Renales</a:t>
            </a:r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2,522,000 </a:t>
            </a:r>
            <a:r>
              <a:rPr lang="en-US" sz="2800" b="1" dirty="0" err="1" smtClean="0"/>
              <a:t>Pacientes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Diálisis</a:t>
            </a:r>
            <a:endParaRPr lang="en-US" sz="2800" b="1" dirty="0"/>
          </a:p>
        </p:txBody>
      </p:sp>
      <p:pic>
        <p:nvPicPr>
          <p:cNvPr id="6" name="Imagen 5" descr="Captura de pantalla 2015-11-06 a la(s) 19.3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70" y="6150471"/>
            <a:ext cx="527189" cy="5934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2462" y="1208018"/>
            <a:ext cx="165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≈ 3,200,000</a:t>
            </a:r>
            <a:endParaRPr lang="en-U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6628" y="6413495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2013,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  <p:grpSp>
        <p:nvGrpSpPr>
          <p:cNvPr id="8" name="Agrupar 7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r>
                <a:rPr lang="es-MX" sz="2000" b="1" dirty="0">
                  <a:solidFill>
                    <a:srgbClr val="000000"/>
                  </a:solidFill>
                </a:rPr>
                <a:t>Terapia de Reemplazo Renal (2013): </a:t>
              </a:r>
              <a:r>
                <a:rPr lang="es-MX" sz="2000" b="1" dirty="0" smtClean="0">
                  <a:solidFill>
                    <a:srgbClr val="000000"/>
                  </a:solidFill>
                </a:rPr>
                <a:t>Los Números</a:t>
              </a:r>
              <a:endParaRPr lang="es-ES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0" name="Imagen 9" descr="Captura de pantalla 2015-11-06 a la(s) 19.31.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1" name="Imagen 10" descr="Captura de pantalla 2016-08-02 a las 9.00.56 p.m.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04056445"/>
              </p:ext>
            </p:extLst>
          </p:nvPr>
        </p:nvGraphicFramePr>
        <p:xfrm>
          <a:off x="666750" y="1397000"/>
          <a:ext cx="76835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6628" y="6413495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2013,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49" y="61681"/>
            <a:ext cx="7431453" cy="111452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000" b="1" dirty="0">
                <a:solidFill>
                  <a:srgbClr val="000000"/>
                </a:solidFill>
              </a:rPr>
              <a:t>Crecimiento de la ERC y de la TRR (2013)</a:t>
            </a:r>
          </a:p>
          <a:p>
            <a:pPr algn="ctr" eaLnBrk="0" hangingPunct="0">
              <a:lnSpc>
                <a:spcPct val="140000"/>
              </a:lnSpc>
              <a:defRPr/>
            </a:pPr>
            <a:r>
              <a:rPr lang="es-MX" sz="2000" b="1" dirty="0">
                <a:solidFill>
                  <a:srgbClr val="000000"/>
                </a:solidFill>
              </a:rPr>
              <a:t>Comparación con tasa de crecimiento de la población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8" name="Imagen 7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9" y="52400"/>
            <a:ext cx="598958" cy="674276"/>
          </a:xfrm>
          <a:prstGeom prst="rect">
            <a:avLst/>
          </a:prstGeom>
        </p:spPr>
      </p:pic>
      <p:pic>
        <p:nvPicPr>
          <p:cNvPr id="9" name="Imagen 8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257175" y="1365250"/>
            <a:ext cx="8575675" cy="10079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País</a:t>
            </a:r>
            <a:r>
              <a:rPr lang="en-US" b="1" dirty="0" smtClean="0">
                <a:solidFill>
                  <a:schemeClr val="bg1"/>
                </a:solidFill>
              </a:rPr>
              <a:t>				</a:t>
            </a:r>
            <a:r>
              <a:rPr lang="en-US" b="1" dirty="0" err="1" smtClean="0">
                <a:solidFill>
                  <a:schemeClr val="bg1"/>
                </a:solidFill>
              </a:rPr>
              <a:t>Pob</a:t>
            </a:r>
            <a:r>
              <a:rPr lang="en-US" b="1" dirty="0" smtClean="0">
                <a:solidFill>
                  <a:schemeClr val="bg1"/>
                </a:solidFill>
              </a:rPr>
              <a:t>.				% de </a:t>
            </a:r>
            <a:r>
              <a:rPr lang="en-US" b="1" dirty="0" err="1" smtClean="0">
                <a:solidFill>
                  <a:schemeClr val="bg1"/>
                </a:solidFill>
              </a:rPr>
              <a:t>pob</a:t>
            </a:r>
            <a:r>
              <a:rPr lang="en-US" b="1" dirty="0" smtClean="0">
                <a:solidFill>
                  <a:schemeClr val="bg1"/>
                </a:solidFill>
              </a:rPr>
              <a:t>				Pac </a:t>
            </a:r>
            <a:r>
              <a:rPr lang="en-US" b="1" dirty="0" err="1" smtClean="0">
                <a:solidFill>
                  <a:schemeClr val="bg1"/>
                </a:solidFill>
              </a:rPr>
              <a:t>diálisis</a:t>
            </a:r>
            <a:r>
              <a:rPr lang="en-US" b="1" dirty="0" smtClean="0">
                <a:solidFill>
                  <a:schemeClr val="bg1"/>
                </a:solidFill>
              </a:rPr>
              <a:t>			% de </a:t>
            </a:r>
            <a:r>
              <a:rPr lang="en-US" b="1" dirty="0" err="1" smtClean="0">
                <a:solidFill>
                  <a:schemeClr val="bg1"/>
                </a:solidFill>
              </a:rPr>
              <a:t>pob</a:t>
            </a:r>
            <a:r>
              <a:rPr lang="en-US" b="1" dirty="0" smtClean="0">
                <a:solidFill>
                  <a:schemeClr val="bg1"/>
                </a:solidFill>
              </a:rPr>
              <a:t>. 						(</a:t>
            </a:r>
            <a:r>
              <a:rPr lang="en-US" b="1" dirty="0" err="1" smtClean="0">
                <a:solidFill>
                  <a:schemeClr val="bg1"/>
                </a:solidFill>
              </a:rPr>
              <a:t>millones</a:t>
            </a:r>
            <a:r>
              <a:rPr lang="en-US" b="1" dirty="0" smtClean="0">
                <a:solidFill>
                  <a:schemeClr val="bg1"/>
                </a:solidFill>
              </a:rPr>
              <a:t>)		</a:t>
            </a:r>
            <a:r>
              <a:rPr lang="en-US" b="1" dirty="0" err="1" smtClean="0">
                <a:solidFill>
                  <a:schemeClr val="bg1"/>
                </a:solidFill>
              </a:rPr>
              <a:t>mundial</a:t>
            </a:r>
            <a:r>
              <a:rPr lang="en-US" b="1" dirty="0" smtClean="0">
                <a:solidFill>
                  <a:schemeClr val="bg1"/>
                </a:solidFill>
              </a:rPr>
              <a:t>		   		</a:t>
            </a:r>
            <a:r>
              <a:rPr lang="en-US" b="1" dirty="0" err="1" smtClean="0">
                <a:solidFill>
                  <a:schemeClr val="bg1"/>
                </a:solidFill>
              </a:rPr>
              <a:t>pob</a:t>
            </a:r>
            <a:r>
              <a:rPr lang="en-US" b="1" dirty="0" smtClean="0">
                <a:solidFill>
                  <a:schemeClr val="bg1"/>
                </a:solidFill>
              </a:rPr>
              <a:t> (x000)	 		del </a:t>
            </a:r>
            <a:r>
              <a:rPr lang="en-US" b="1" dirty="0" err="1" smtClean="0">
                <a:solidFill>
                  <a:schemeClr val="bg1"/>
                </a:solidFill>
              </a:rPr>
              <a:t>mundo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sz="1100" b="1" dirty="0" smtClean="0">
              <a:cs typeface="+mn-cs"/>
            </a:endParaRP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265113" y="5692775"/>
            <a:ext cx="8567737" cy="457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cs typeface="+mn-cs"/>
              </a:rPr>
              <a:t>16–120</a:t>
            </a:r>
            <a:r>
              <a:rPr lang="en-US" sz="2400" b="1" baseline="30000" dirty="0" smtClean="0">
                <a:cs typeface="+mn-cs"/>
              </a:rPr>
              <a:t>0</a:t>
            </a:r>
            <a:r>
              <a:rPr lang="en-US" sz="2400" b="1" dirty="0" smtClean="0">
                <a:cs typeface="+mn-cs"/>
              </a:rPr>
              <a:t> 			3179 				51.4 				240 					21</a:t>
            </a: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266701" y="2581275"/>
            <a:ext cx="8574087" cy="245195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cs typeface="+mn-cs"/>
              </a:rPr>
              <a:t>EUA					280 				4.5 					288 					25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FFFFFF"/>
                </a:solidFill>
                <a:cs typeface="+mn-cs"/>
              </a:rPr>
              <a:t>Japón</a:t>
            </a:r>
            <a:r>
              <a:rPr lang="en-US" sz="2400" b="1" dirty="0" smtClean="0">
                <a:solidFill>
                  <a:srgbClr val="FFFFFF"/>
                </a:solidFill>
                <a:cs typeface="+mn-cs"/>
              </a:rPr>
              <a:t> 				127 				2.1	 				220 					19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FFFFFF"/>
                </a:solidFill>
                <a:cs typeface="+mn-cs"/>
              </a:rPr>
              <a:t>Alemania</a:t>
            </a:r>
            <a:r>
              <a:rPr lang="en-US" sz="2400" b="1" dirty="0" smtClean="0">
                <a:solidFill>
                  <a:srgbClr val="FFFFFF"/>
                </a:solidFill>
                <a:cs typeface="+mn-cs"/>
              </a:rPr>
              <a:t>			83 					1.3 					54 						5 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err="1" smtClean="0">
                <a:solidFill>
                  <a:srgbClr val="FFFF00"/>
                </a:solidFill>
                <a:cs typeface="+mn-cs"/>
              </a:rPr>
              <a:t>Brasil</a:t>
            </a:r>
            <a:r>
              <a:rPr lang="en-US" sz="2400" b="1" dirty="0" smtClean="0">
                <a:solidFill>
                  <a:srgbClr val="FFFFFF"/>
                </a:solidFill>
                <a:cs typeface="+mn-cs"/>
              </a:rPr>
              <a:t> 				175 				2.8 					54 						5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cs typeface="+mn-cs"/>
              </a:rPr>
              <a:t>Italia 					58 					0.9	 				42 						4</a:t>
            </a: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258763" y="5114925"/>
            <a:ext cx="8574087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cs typeface="+mn-cs"/>
              </a:rPr>
              <a:t>6–15</a:t>
            </a:r>
            <a:r>
              <a:rPr lang="en-US" sz="2400" b="1" baseline="30000" dirty="0" smtClean="0">
                <a:cs typeface="+mn-cs"/>
              </a:rPr>
              <a:t>0</a:t>
            </a:r>
            <a:r>
              <a:rPr lang="en-US" sz="2400" b="1" dirty="0" smtClean="0">
                <a:cs typeface="+mn-cs"/>
              </a:rPr>
              <a:t> 				1785 				28.8 				243 					21</a:t>
            </a:r>
          </a:p>
        </p:txBody>
      </p: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242888" y="6257925"/>
            <a:ext cx="8597900" cy="4572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82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8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 smtClean="0">
                <a:cs typeface="+mn-cs"/>
              </a:rPr>
              <a:t>121–232</a:t>
            </a:r>
            <a:r>
              <a:rPr lang="en-US" sz="2400" b="1" baseline="30000" dirty="0" smtClean="0">
                <a:cs typeface="+mn-cs"/>
              </a:rPr>
              <a:t>0</a:t>
            </a:r>
            <a:r>
              <a:rPr lang="en-US" sz="2400" b="1" dirty="0" smtClean="0">
                <a:cs typeface="+mn-cs"/>
              </a:rPr>
              <a:t>			503 				8.1 					0 							0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El </a:t>
              </a:r>
              <a:r>
                <a:rPr lang="en-US" sz="2400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escenario</a:t>
              </a:r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del </a:t>
              </a:r>
              <a:r>
                <a:rPr lang="en-US" sz="2400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año</a:t>
              </a:r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2004</a:t>
              </a:r>
              <a:endParaRPr lang="es-ES" sz="2800" dirty="0">
                <a:solidFill>
                  <a:schemeClr val="tx1"/>
                </a:solidFill>
                <a:latin typeface="Calibri" pitchFamily="1" charset="0"/>
                <a:ea typeface="Arial" pitchFamily="1" charset="0"/>
                <a:cs typeface="Arial" pitchFamily="1" charset="0"/>
              </a:endParaRPr>
            </a:p>
          </p:txBody>
        </p:sp>
        <p:pic>
          <p:nvPicPr>
            <p:cNvPr id="12" name="Imagen 11" descr="Captura de pantalla 2015-11-06 a la(s) 19.31.4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13" name="Imagen 12" descr="Captura de pantalla 2016-08-02 a las 9.00.56 p.m.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1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  <p:bldP spid="399367" grpId="0" animBg="1"/>
      <p:bldP spid="399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8097"/>
              </p:ext>
            </p:extLst>
          </p:nvPr>
        </p:nvGraphicFramePr>
        <p:xfrm>
          <a:off x="355600" y="1109136"/>
          <a:ext cx="8432800" cy="4878218"/>
        </p:xfrm>
        <a:graphic>
          <a:graphicData uri="http://schemas.openxmlformats.org/drawingml/2006/table">
            <a:tbl>
              <a:tblPr/>
              <a:tblGrid>
                <a:gridCol w="2568576"/>
                <a:gridCol w="902188"/>
                <a:gridCol w="1147348"/>
                <a:gridCol w="1314057"/>
                <a:gridCol w="1314057"/>
                <a:gridCol w="1186574"/>
              </a:tblGrid>
              <a:tr h="7704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Countries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ranked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Millions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World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Thousands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Total 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Patients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Prevalence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pmp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1,420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1,352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Japan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2,500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Brazil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Mexico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6 to 15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1,769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16 to 150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3039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151-</a:t>
                      </a:r>
                      <a:r>
                        <a:rPr lang="en-US" sz="20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Global 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7,108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El </a:t>
              </a:r>
              <a:r>
                <a:rPr lang="en-US" sz="2400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escenario</a:t>
              </a:r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del </a:t>
              </a:r>
              <a:r>
                <a:rPr lang="en-US" sz="2400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año</a:t>
              </a:r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2014</a:t>
              </a:r>
              <a:endParaRPr lang="es-ES" sz="2800" dirty="0">
                <a:solidFill>
                  <a:schemeClr val="tx1"/>
                </a:solidFill>
                <a:latin typeface="Calibri" pitchFamily="1" charset="0"/>
                <a:ea typeface="Arial" pitchFamily="1" charset="0"/>
                <a:cs typeface="Arial" pitchFamily="1" charset="0"/>
              </a:endParaRPr>
            </a:p>
          </p:txBody>
        </p:sp>
        <p:pic>
          <p:nvPicPr>
            <p:cNvPr id="7" name="Imagen 6" descr="Captura de pantalla 2015-11-06 a la(s) 19.31.4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8" name="Imagen 7" descr="Captura de pantalla 2016-08-02 a las 9.00.56 p.m.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58750" y="6405197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2014,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39518976"/>
              </p:ext>
            </p:extLst>
          </p:nvPr>
        </p:nvGraphicFramePr>
        <p:xfrm>
          <a:off x="857249" y="1206499"/>
          <a:ext cx="7540626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063750" y="48736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263900" y="489370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486275" y="49730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24525" y="49730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63750" y="39465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273425" y="413119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86275" y="426823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34050" y="436768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63750" y="32004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73425" y="338506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495800" y="373852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724525" y="38989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057400" y="215265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263900" y="233731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521200" y="258968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734050" y="270664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63957" y="2976978"/>
            <a:ext cx="593291" cy="59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%</a:t>
            </a:r>
            <a:endParaRPr lang="en-US" sz="3200" b="1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158750" y="52400"/>
            <a:ext cx="8841247" cy="686976"/>
            <a:chOff x="158750" y="65100"/>
            <a:chExt cx="8841247" cy="68697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857249" y="74382"/>
              <a:ext cx="7431453" cy="664994"/>
            </a:xfrm>
            <a:prstGeom prst="rect">
              <a:avLst/>
            </a:prstGeom>
            <a:solidFill>
              <a:srgbClr val="CCFFCC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2000" dirty="0" err="1">
                  <a:solidFill>
                    <a:srgbClr val="000000"/>
                  </a:solidFill>
                </a:rPr>
                <a:t>Distribución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Porcentual</a:t>
              </a:r>
              <a:r>
                <a:rPr lang="en-US" sz="2000" dirty="0">
                  <a:solidFill>
                    <a:srgbClr val="000000"/>
                  </a:solidFill>
                </a:rPr>
                <a:t> de la </a:t>
              </a:r>
              <a:r>
                <a:rPr lang="en-US" sz="2000" dirty="0" err="1">
                  <a:solidFill>
                    <a:srgbClr val="000000"/>
                  </a:solidFill>
                </a:rPr>
                <a:t>Población</a:t>
              </a:r>
              <a:r>
                <a:rPr lang="en-US" sz="2000" dirty="0">
                  <a:solidFill>
                    <a:srgbClr val="000000"/>
                  </a:solidFill>
                </a:rPr>
                <a:t> en </a:t>
              </a:r>
              <a:r>
                <a:rPr lang="en-US" sz="2000" dirty="0" err="1">
                  <a:solidFill>
                    <a:srgbClr val="000000"/>
                  </a:solidFill>
                </a:rPr>
                <a:t>Diálisis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por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Región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Geográfica</a:t>
              </a:r>
              <a:r>
                <a:rPr lang="en-US" sz="2000" dirty="0">
                  <a:solidFill>
                    <a:srgbClr val="000000"/>
                  </a:solidFill>
                </a:rPr>
                <a:t> : </a:t>
              </a:r>
              <a:r>
                <a:rPr lang="en-US" sz="2000" dirty="0" err="1">
                  <a:solidFill>
                    <a:srgbClr val="000000"/>
                  </a:solidFill>
                </a:rPr>
                <a:t>Evolución</a:t>
              </a:r>
              <a:r>
                <a:rPr lang="en-US" sz="2000" dirty="0">
                  <a:solidFill>
                    <a:srgbClr val="000000"/>
                  </a:solidFill>
                </a:rPr>
                <a:t> en los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últimos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13 </a:t>
              </a:r>
              <a:r>
                <a:rPr lang="en-US" sz="2000" dirty="0" err="1">
                  <a:solidFill>
                    <a:srgbClr val="000000"/>
                  </a:solidFill>
                </a:rPr>
                <a:t>años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25" name="Imagen 24" descr="Captura de pantalla 2015-11-06 a la(s) 19.31.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039" y="65100"/>
              <a:ext cx="598958" cy="674276"/>
            </a:xfrm>
            <a:prstGeom prst="rect">
              <a:avLst/>
            </a:prstGeom>
          </p:spPr>
        </p:pic>
        <p:pic>
          <p:nvPicPr>
            <p:cNvPr id="26" name="Imagen 25" descr="Captura de pantalla 2016-08-02 a las 9.00.56 p.m.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87082"/>
              <a:ext cx="584200" cy="66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1252</Words>
  <Application>Microsoft Office PowerPoint</Application>
  <PresentationFormat>Presentación en pantalla (4:3)</PresentationFormat>
  <Paragraphs>349</Paragraphs>
  <Slides>23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Narrow</vt:lpstr>
      <vt:lpstr>Arial Rounded MT Bold</vt:lpstr>
      <vt:lpstr>Calibri</vt:lpstr>
      <vt:lpstr>Franklin Gothic Book</vt:lpstr>
      <vt:lpstr>Helvetica</vt:lpstr>
      <vt:lpstr>Times New Roman</vt:lpstr>
      <vt:lpstr>Tema de Office</vt:lpstr>
      <vt:lpstr>Prism Project</vt:lpstr>
      <vt:lpstr>Presentación de PowerPoint</vt:lpstr>
      <vt:lpstr>Presentación de PowerPoint</vt:lpstr>
      <vt:lpstr>Presentación de PowerPoint</vt:lpstr>
      <vt:lpstr>Trasplante Renal Una historia de éxito de mas de 60 años de éxito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México tiene el Primer Lugar en Años de Vida Saludable Perdidos debido a Nefropatía Diabética en 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 Correa Rotter</dc:creator>
  <cp:lastModifiedBy>Gerardo Sandoval Lopez</cp:lastModifiedBy>
  <cp:revision>209</cp:revision>
  <dcterms:created xsi:type="dcterms:W3CDTF">2012-02-01T03:13:47Z</dcterms:created>
  <dcterms:modified xsi:type="dcterms:W3CDTF">2016-08-03T23:36:53Z</dcterms:modified>
</cp:coreProperties>
</file>