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353" r:id="rId2"/>
    <p:sldId id="327" r:id="rId3"/>
    <p:sldId id="322" r:id="rId4"/>
    <p:sldId id="342" r:id="rId5"/>
    <p:sldId id="293" r:id="rId6"/>
    <p:sldId id="324" r:id="rId7"/>
    <p:sldId id="323" r:id="rId8"/>
    <p:sldId id="354" r:id="rId9"/>
    <p:sldId id="277" r:id="rId10"/>
    <p:sldId id="360" r:id="rId11"/>
    <p:sldId id="356" r:id="rId12"/>
    <p:sldId id="361" r:id="rId13"/>
    <p:sldId id="362" r:id="rId14"/>
    <p:sldId id="367" r:id="rId15"/>
    <p:sldId id="359" r:id="rId16"/>
    <p:sldId id="347" r:id="rId17"/>
    <p:sldId id="368" r:id="rId18"/>
    <p:sldId id="369" r:id="rId19"/>
    <p:sldId id="370" r:id="rId20"/>
    <p:sldId id="371" r:id="rId21"/>
    <p:sldId id="337" r:id="rId22"/>
    <p:sldId id="338" r:id="rId23"/>
    <p:sldId id="340" r:id="rId24"/>
    <p:sldId id="372" r:id="rId25"/>
    <p:sldId id="339" r:id="rId26"/>
    <p:sldId id="341" r:id="rId27"/>
    <p:sldId id="311" r:id="rId28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08"/>
    <p:restoredTop sz="94816"/>
  </p:normalViewPr>
  <p:slideViewPr>
    <p:cSldViewPr snapToGrid="0" snapToObjects="1" showGuides="1">
      <p:cViewPr>
        <p:scale>
          <a:sx n="125" d="100"/>
          <a:sy n="125" d="100"/>
        </p:scale>
        <p:origin x="160" y="-328"/>
      </p:cViewPr>
      <p:guideLst>
        <p:guide orient="horz"/>
        <p:guide pos="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61" d="100"/>
          <a:sy n="61" d="100"/>
        </p:scale>
        <p:origin x="-3104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image" Target="../media/image8.jpg"/><Relationship Id="rId2" Type="http://schemas.openxmlformats.org/officeDocument/2006/relationships/image" Target="../media/image9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1" Type="http://schemas.openxmlformats.org/officeDocument/2006/relationships/image" Target="../media/image8.jpg"/><Relationship Id="rId2" Type="http://schemas.openxmlformats.org/officeDocument/2006/relationships/image" Target="../media/image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BB2430-94E6-DD41-9370-EB0E9E529FC1}" type="doc">
      <dgm:prSet loTypeId="urn:microsoft.com/office/officeart/2005/8/layout/pList2" loCatId="" qsTypeId="urn:microsoft.com/office/officeart/2005/8/quickstyle/simple4" qsCatId="simple" csTypeId="urn:microsoft.com/office/officeart/2005/8/colors/accent6_5" csCatId="accent6" phldr="1"/>
      <dgm:spPr/>
      <dgm:t>
        <a:bodyPr/>
        <a:lstStyle/>
        <a:p>
          <a:endParaRPr lang="es-ES"/>
        </a:p>
      </dgm:t>
    </dgm:pt>
    <dgm:pt modelId="{DB92928E-DB09-D34B-B1C6-A64B7CB30A55}">
      <dgm:prSet phldrT="[Texto]" custT="1"/>
      <dgm:spPr/>
      <dgm:t>
        <a:bodyPr/>
        <a:lstStyle/>
        <a:p>
          <a:pPr>
            <a:lnSpc>
              <a:spcPct val="80000"/>
            </a:lnSpc>
          </a:pPr>
          <a:r>
            <a:rPr lang="es-ES" sz="1300" b="1" i="1" dirty="0" err="1" smtClean="0">
              <a:solidFill>
                <a:schemeClr val="tx1"/>
              </a:solidFill>
            </a:rPr>
            <a:t>Coronaviridae</a:t>
          </a:r>
          <a:endParaRPr lang="es-ES" sz="1300" b="1" i="1" dirty="0" smtClean="0">
            <a:solidFill>
              <a:schemeClr val="tx1"/>
            </a:solidFill>
          </a:endParaRPr>
        </a:p>
        <a:p>
          <a:pPr>
            <a:lnSpc>
              <a:spcPct val="80000"/>
            </a:lnSpc>
          </a:pPr>
          <a:r>
            <a:rPr lang="es-ES" sz="1300" b="1" i="1" dirty="0" err="1" smtClean="0">
              <a:solidFill>
                <a:schemeClr val="tx1"/>
              </a:solidFill>
            </a:rPr>
            <a:t>Bunyaviridae</a:t>
          </a:r>
          <a:endParaRPr lang="es-ES" sz="1300" b="1" i="1" dirty="0" smtClean="0">
            <a:solidFill>
              <a:schemeClr val="tx1"/>
            </a:solidFill>
          </a:endParaRPr>
        </a:p>
        <a:p>
          <a:pPr>
            <a:lnSpc>
              <a:spcPct val="80000"/>
            </a:lnSpc>
          </a:pPr>
          <a:r>
            <a:rPr lang="es-ES" sz="1300" b="1" i="1" dirty="0" err="1" smtClean="0">
              <a:solidFill>
                <a:schemeClr val="tx1"/>
              </a:solidFill>
            </a:rPr>
            <a:t>Paramyxoviridae</a:t>
          </a:r>
          <a:endParaRPr lang="es-ES" sz="1300" b="1" i="1" dirty="0" smtClean="0">
            <a:solidFill>
              <a:schemeClr val="tx1"/>
            </a:solidFill>
          </a:endParaRPr>
        </a:p>
        <a:p>
          <a:pPr>
            <a:lnSpc>
              <a:spcPct val="80000"/>
            </a:lnSpc>
          </a:pPr>
          <a:r>
            <a:rPr lang="es-ES" sz="1300" b="1" i="1" dirty="0" err="1" smtClean="0">
              <a:solidFill>
                <a:schemeClr val="tx1"/>
              </a:solidFill>
            </a:rPr>
            <a:t>Rhabdoviridae</a:t>
          </a:r>
          <a:endParaRPr lang="es-ES" sz="1300" b="1" i="1" dirty="0" smtClean="0">
            <a:solidFill>
              <a:schemeClr val="tx1"/>
            </a:solidFill>
          </a:endParaRPr>
        </a:p>
        <a:p>
          <a:pPr>
            <a:lnSpc>
              <a:spcPct val="80000"/>
            </a:lnSpc>
          </a:pPr>
          <a:r>
            <a:rPr lang="es-ES" sz="1300" b="1" i="1" dirty="0" err="1" smtClean="0">
              <a:solidFill>
                <a:schemeClr val="tx1"/>
              </a:solidFill>
            </a:rPr>
            <a:t>Flaviviridae</a:t>
          </a:r>
          <a:endParaRPr lang="es-ES" sz="1300" b="1" i="1" dirty="0" smtClean="0">
            <a:solidFill>
              <a:schemeClr val="tx1"/>
            </a:solidFill>
          </a:endParaRPr>
        </a:p>
        <a:p>
          <a:pPr>
            <a:lnSpc>
              <a:spcPct val="80000"/>
            </a:lnSpc>
          </a:pPr>
          <a:r>
            <a:rPr lang="es-ES" sz="1300" b="1" i="1" dirty="0" err="1" smtClean="0">
              <a:solidFill>
                <a:schemeClr val="tx1"/>
              </a:solidFill>
            </a:rPr>
            <a:t>Orthomyxoviridae</a:t>
          </a:r>
          <a:endParaRPr lang="es-ES" sz="1300" b="1" i="1" dirty="0" smtClean="0">
            <a:solidFill>
              <a:schemeClr val="tx1"/>
            </a:solidFill>
          </a:endParaRPr>
        </a:p>
        <a:p>
          <a:pPr>
            <a:lnSpc>
              <a:spcPct val="80000"/>
            </a:lnSpc>
          </a:pPr>
          <a:r>
            <a:rPr lang="es-ES" sz="1300" b="1" i="1" dirty="0" err="1" smtClean="0">
              <a:solidFill>
                <a:schemeClr val="tx1"/>
              </a:solidFill>
            </a:rPr>
            <a:t>Orthopoxviridae</a:t>
          </a:r>
          <a:endParaRPr lang="es-ES" sz="1300" b="1" i="1" dirty="0" smtClean="0">
            <a:solidFill>
              <a:schemeClr val="tx1"/>
            </a:solidFill>
          </a:endParaRPr>
        </a:p>
        <a:p>
          <a:pPr>
            <a:lnSpc>
              <a:spcPct val="80000"/>
            </a:lnSpc>
          </a:pPr>
          <a:r>
            <a:rPr lang="es-ES" sz="1300" b="1" i="1" dirty="0" err="1" smtClean="0">
              <a:solidFill>
                <a:schemeClr val="tx1"/>
              </a:solidFill>
            </a:rPr>
            <a:t>Arenaviridae</a:t>
          </a:r>
          <a:endParaRPr lang="es-ES" sz="1300" b="1" i="1" dirty="0" smtClean="0">
            <a:solidFill>
              <a:schemeClr val="tx1"/>
            </a:solidFill>
          </a:endParaRPr>
        </a:p>
        <a:p>
          <a:pPr>
            <a:lnSpc>
              <a:spcPct val="80000"/>
            </a:lnSpc>
          </a:pPr>
          <a:r>
            <a:rPr lang="es-ES" sz="1300" b="1" i="1" dirty="0" err="1" smtClean="0">
              <a:solidFill>
                <a:schemeClr val="tx1"/>
              </a:solidFill>
            </a:rPr>
            <a:t>Borrelia</a:t>
          </a:r>
          <a:r>
            <a:rPr lang="es-ES" sz="1300" b="1" i="1" dirty="0" smtClean="0">
              <a:solidFill>
                <a:schemeClr val="tx1"/>
              </a:solidFill>
            </a:rPr>
            <a:t> </a:t>
          </a:r>
          <a:r>
            <a:rPr lang="es-ES" sz="1300" b="1" i="1" dirty="0" err="1" smtClean="0">
              <a:solidFill>
                <a:schemeClr val="tx1"/>
              </a:solidFill>
            </a:rPr>
            <a:t>sp</a:t>
          </a:r>
          <a:r>
            <a:rPr lang="es-ES" sz="1300" b="1" i="1" dirty="0" smtClean="0">
              <a:solidFill>
                <a:schemeClr val="tx1"/>
              </a:solidFill>
            </a:rPr>
            <a:t>.</a:t>
          </a:r>
        </a:p>
        <a:p>
          <a:pPr>
            <a:lnSpc>
              <a:spcPct val="80000"/>
            </a:lnSpc>
          </a:pPr>
          <a:r>
            <a:rPr lang="es-ES" sz="1300" b="1" i="1" dirty="0" err="1" smtClean="0">
              <a:solidFill>
                <a:schemeClr val="tx1"/>
              </a:solidFill>
            </a:rPr>
            <a:t>Bordetella</a:t>
          </a:r>
          <a:r>
            <a:rPr lang="es-ES" sz="1300" b="1" i="1" dirty="0" smtClean="0">
              <a:solidFill>
                <a:schemeClr val="tx1"/>
              </a:solidFill>
            </a:rPr>
            <a:t> </a:t>
          </a:r>
          <a:r>
            <a:rPr lang="es-ES" sz="1300" b="1" i="1" dirty="0" err="1" smtClean="0">
              <a:solidFill>
                <a:schemeClr val="tx1"/>
              </a:solidFill>
            </a:rPr>
            <a:t>sp</a:t>
          </a:r>
          <a:r>
            <a:rPr lang="es-ES" sz="1300" b="1" i="1" dirty="0" smtClean="0">
              <a:solidFill>
                <a:schemeClr val="tx1"/>
              </a:solidFill>
            </a:rPr>
            <a:t>.</a:t>
          </a:r>
        </a:p>
        <a:p>
          <a:pPr>
            <a:lnSpc>
              <a:spcPct val="80000"/>
            </a:lnSpc>
          </a:pPr>
          <a:r>
            <a:rPr lang="es-ES" sz="1300" b="1" i="1" dirty="0" err="1" smtClean="0">
              <a:solidFill>
                <a:schemeClr val="tx1"/>
              </a:solidFill>
            </a:rPr>
            <a:t>Yersinia</a:t>
          </a:r>
          <a:r>
            <a:rPr lang="es-ES" sz="1300" b="1" i="1" dirty="0" smtClean="0">
              <a:solidFill>
                <a:schemeClr val="tx1"/>
              </a:solidFill>
            </a:rPr>
            <a:t> </a:t>
          </a:r>
          <a:r>
            <a:rPr lang="es-ES" sz="1300" b="1" i="1" dirty="0" err="1" smtClean="0">
              <a:solidFill>
                <a:schemeClr val="tx1"/>
              </a:solidFill>
            </a:rPr>
            <a:t>sp</a:t>
          </a:r>
          <a:r>
            <a:rPr lang="es-ES" sz="1300" b="1" i="1" dirty="0" smtClean="0">
              <a:solidFill>
                <a:schemeClr val="tx1"/>
              </a:solidFill>
            </a:rPr>
            <a:t>.</a:t>
          </a:r>
        </a:p>
        <a:p>
          <a:pPr>
            <a:lnSpc>
              <a:spcPct val="80000"/>
            </a:lnSpc>
          </a:pPr>
          <a:r>
            <a:rPr lang="es-ES" sz="1300" b="1" i="1" dirty="0" err="1" smtClean="0">
              <a:solidFill>
                <a:schemeClr val="tx1"/>
              </a:solidFill>
            </a:rPr>
            <a:t>Leptospira</a:t>
          </a:r>
          <a:r>
            <a:rPr lang="es-ES" sz="1300" b="1" i="1" dirty="0" smtClean="0">
              <a:solidFill>
                <a:schemeClr val="tx1"/>
              </a:solidFill>
            </a:rPr>
            <a:t> </a:t>
          </a:r>
          <a:r>
            <a:rPr lang="es-ES" sz="1300" b="1" i="1" dirty="0" err="1" smtClean="0">
              <a:solidFill>
                <a:schemeClr val="tx1"/>
              </a:solidFill>
            </a:rPr>
            <a:t>sp</a:t>
          </a:r>
          <a:r>
            <a:rPr lang="es-ES" sz="1300" b="1" i="1" dirty="0" smtClean="0">
              <a:solidFill>
                <a:schemeClr val="tx1"/>
              </a:solidFill>
            </a:rPr>
            <a:t>.</a:t>
          </a:r>
        </a:p>
        <a:p>
          <a:pPr>
            <a:lnSpc>
              <a:spcPct val="80000"/>
            </a:lnSpc>
          </a:pPr>
          <a:r>
            <a:rPr lang="es-ES" sz="1300" b="1" i="1" dirty="0" smtClean="0">
              <a:solidFill>
                <a:schemeClr val="tx1"/>
              </a:solidFill>
            </a:rPr>
            <a:t>Toxoplasma </a:t>
          </a:r>
          <a:r>
            <a:rPr lang="es-ES" sz="1300" b="1" i="1" dirty="0" err="1" smtClean="0">
              <a:solidFill>
                <a:schemeClr val="tx1"/>
              </a:solidFill>
            </a:rPr>
            <a:t>sp</a:t>
          </a:r>
          <a:r>
            <a:rPr lang="es-ES" sz="1300" b="1" i="1" dirty="0" smtClean="0">
              <a:solidFill>
                <a:schemeClr val="tx1"/>
              </a:solidFill>
            </a:rPr>
            <a:t>.</a:t>
          </a:r>
        </a:p>
        <a:p>
          <a:pPr>
            <a:lnSpc>
              <a:spcPct val="70000"/>
            </a:lnSpc>
          </a:pPr>
          <a:r>
            <a:rPr lang="es-ES" sz="1200" b="0" i="0" dirty="0" smtClean="0">
              <a:solidFill>
                <a:schemeClr val="tx1"/>
              </a:solidFill>
            </a:rPr>
            <a:t>Protozoarios</a:t>
          </a:r>
        </a:p>
        <a:p>
          <a:pPr>
            <a:lnSpc>
              <a:spcPct val="70000"/>
            </a:lnSpc>
          </a:pPr>
          <a:r>
            <a:rPr lang="es-ES" sz="1200" i="0" dirty="0" err="1" smtClean="0">
              <a:solidFill>
                <a:schemeClr val="tx1"/>
              </a:solidFill>
            </a:rPr>
            <a:t>Nemátodos</a:t>
          </a:r>
          <a:endParaRPr lang="es-ES" sz="1200" i="0" dirty="0" smtClean="0">
            <a:solidFill>
              <a:schemeClr val="tx1"/>
            </a:solidFill>
          </a:endParaRPr>
        </a:p>
        <a:p>
          <a:pPr>
            <a:lnSpc>
              <a:spcPct val="70000"/>
            </a:lnSpc>
          </a:pPr>
          <a:r>
            <a:rPr lang="es-ES" sz="1200" i="0" dirty="0" err="1" smtClean="0">
              <a:solidFill>
                <a:schemeClr val="tx1"/>
              </a:solidFill>
            </a:rPr>
            <a:t>Tremátodos</a:t>
          </a:r>
          <a:endParaRPr lang="es-ES" sz="1200" i="0" dirty="0" smtClean="0">
            <a:solidFill>
              <a:schemeClr val="tx1"/>
            </a:solidFill>
          </a:endParaRPr>
        </a:p>
        <a:p>
          <a:pPr>
            <a:lnSpc>
              <a:spcPct val="80000"/>
            </a:lnSpc>
          </a:pPr>
          <a:endParaRPr lang="es-ES" sz="1300" i="0" dirty="0" smtClean="0">
            <a:solidFill>
              <a:schemeClr val="tx1"/>
            </a:solidFill>
          </a:endParaRPr>
        </a:p>
        <a:p>
          <a:pPr>
            <a:lnSpc>
              <a:spcPct val="80000"/>
            </a:lnSpc>
          </a:pPr>
          <a:endParaRPr lang="es-ES" sz="1300" dirty="0" smtClean="0"/>
        </a:p>
        <a:p>
          <a:pPr>
            <a:lnSpc>
              <a:spcPct val="80000"/>
            </a:lnSpc>
          </a:pPr>
          <a:endParaRPr lang="es-ES" sz="1300" dirty="0" smtClean="0"/>
        </a:p>
        <a:p>
          <a:pPr>
            <a:lnSpc>
              <a:spcPct val="80000"/>
            </a:lnSpc>
          </a:pPr>
          <a:endParaRPr lang="es-ES" sz="1300" dirty="0"/>
        </a:p>
      </dgm:t>
    </dgm:pt>
    <dgm:pt modelId="{4AB9D470-5333-5F49-9BD7-939AB7A12A1A}" type="parTrans" cxnId="{BEC2A6FE-7607-2D46-99BC-547C8C328852}">
      <dgm:prSet/>
      <dgm:spPr/>
      <dgm:t>
        <a:bodyPr/>
        <a:lstStyle/>
        <a:p>
          <a:endParaRPr lang="es-ES"/>
        </a:p>
      </dgm:t>
    </dgm:pt>
    <dgm:pt modelId="{253EA84D-5B66-F54F-923F-A5A1C834EA64}" type="sibTrans" cxnId="{BEC2A6FE-7607-2D46-99BC-547C8C328852}">
      <dgm:prSet/>
      <dgm:spPr/>
      <dgm:t>
        <a:bodyPr/>
        <a:lstStyle/>
        <a:p>
          <a:endParaRPr lang="es-ES"/>
        </a:p>
      </dgm:t>
    </dgm:pt>
    <dgm:pt modelId="{6CFD45CD-DE0C-4B4C-8175-FBFFE6014AE6}">
      <dgm:prSet phldrT="[Texto]" custT="1"/>
      <dgm:spPr/>
      <dgm:t>
        <a:bodyPr anchor="t"/>
        <a:lstStyle/>
        <a:p>
          <a:pPr>
            <a:lnSpc>
              <a:spcPct val="70000"/>
            </a:lnSpc>
          </a:pPr>
          <a:r>
            <a:rPr lang="es-ES" sz="1300" dirty="0" smtClean="0">
              <a:solidFill>
                <a:schemeClr val="tx1"/>
              </a:solidFill>
            </a:rPr>
            <a:t>Filogenia</a:t>
          </a:r>
        </a:p>
        <a:p>
          <a:pPr>
            <a:lnSpc>
              <a:spcPct val="70000"/>
            </a:lnSpc>
          </a:pPr>
          <a:r>
            <a:rPr lang="es-ES" sz="1300" dirty="0" err="1" smtClean="0">
              <a:solidFill>
                <a:schemeClr val="tx1"/>
              </a:solidFill>
            </a:rPr>
            <a:t>Coevolución</a:t>
          </a:r>
          <a:endParaRPr lang="es-ES" sz="1300" dirty="0" smtClean="0">
            <a:solidFill>
              <a:schemeClr val="tx1"/>
            </a:solidFill>
          </a:endParaRPr>
        </a:p>
        <a:p>
          <a:pPr>
            <a:lnSpc>
              <a:spcPct val="70000"/>
            </a:lnSpc>
          </a:pPr>
          <a:r>
            <a:rPr lang="es-ES" sz="1300" baseline="0" dirty="0" smtClean="0">
              <a:solidFill>
                <a:schemeClr val="tx1"/>
              </a:solidFill>
            </a:rPr>
            <a:t>Fragmentación</a:t>
          </a:r>
        </a:p>
        <a:p>
          <a:pPr>
            <a:lnSpc>
              <a:spcPct val="70000"/>
            </a:lnSpc>
          </a:pPr>
          <a:r>
            <a:rPr lang="es-ES" sz="1300" baseline="0" dirty="0" smtClean="0">
              <a:solidFill>
                <a:schemeClr val="tx1"/>
              </a:solidFill>
            </a:rPr>
            <a:t>Análisis Geográficos</a:t>
          </a:r>
        </a:p>
        <a:p>
          <a:pPr>
            <a:lnSpc>
              <a:spcPct val="70000"/>
            </a:lnSpc>
          </a:pPr>
          <a:r>
            <a:rPr lang="es-ES" sz="1300" baseline="0" dirty="0" smtClean="0">
              <a:solidFill>
                <a:schemeClr val="tx1"/>
              </a:solidFill>
            </a:rPr>
            <a:t>Bases de datos</a:t>
          </a:r>
        </a:p>
        <a:p>
          <a:pPr>
            <a:lnSpc>
              <a:spcPct val="80000"/>
            </a:lnSpc>
          </a:pPr>
          <a:r>
            <a:rPr lang="es-ES" sz="1300" baseline="0" dirty="0" smtClean="0">
              <a:solidFill>
                <a:schemeClr val="tx1"/>
              </a:solidFill>
            </a:rPr>
            <a:t>Modelación Simulación</a:t>
          </a:r>
        </a:p>
        <a:p>
          <a:pPr>
            <a:lnSpc>
              <a:spcPct val="80000"/>
            </a:lnSpc>
          </a:pPr>
          <a:r>
            <a:rPr lang="es-ES" sz="1300" baseline="0" dirty="0" smtClean="0">
              <a:solidFill>
                <a:schemeClr val="tx1"/>
              </a:solidFill>
            </a:rPr>
            <a:t>Dinámica de Infecciones</a:t>
          </a:r>
        </a:p>
        <a:p>
          <a:pPr>
            <a:lnSpc>
              <a:spcPct val="80000"/>
            </a:lnSpc>
          </a:pPr>
          <a:r>
            <a:rPr lang="es-ES" sz="1300" baseline="0" dirty="0" smtClean="0">
              <a:solidFill>
                <a:schemeClr val="tx1"/>
              </a:solidFill>
            </a:rPr>
            <a:t>Ecología de poblaciones, comunidades, </a:t>
          </a:r>
          <a:r>
            <a:rPr lang="es-ES" sz="1300" baseline="0" dirty="0" err="1" smtClean="0">
              <a:solidFill>
                <a:schemeClr val="tx1"/>
              </a:solidFill>
            </a:rPr>
            <a:t>metacomunidades</a:t>
          </a:r>
          <a:endParaRPr lang="es-ES" sz="1300" baseline="0" dirty="0" smtClean="0">
            <a:solidFill>
              <a:schemeClr val="tx1"/>
            </a:solidFill>
          </a:endParaRPr>
        </a:p>
        <a:p>
          <a:pPr>
            <a:lnSpc>
              <a:spcPct val="80000"/>
            </a:lnSpc>
          </a:pPr>
          <a:r>
            <a:rPr lang="es-ES" sz="1300" baseline="0" dirty="0" smtClean="0">
              <a:solidFill>
                <a:schemeClr val="tx1"/>
              </a:solidFill>
            </a:rPr>
            <a:t>Ecología del Paisaje</a:t>
          </a:r>
        </a:p>
        <a:p>
          <a:pPr>
            <a:lnSpc>
              <a:spcPct val="80000"/>
            </a:lnSpc>
          </a:pPr>
          <a:r>
            <a:rPr lang="en-US" sz="1300" dirty="0" err="1" smtClean="0">
              <a:solidFill>
                <a:schemeClr val="tx1"/>
              </a:solidFill>
              <a:cs typeface="Times New Roman" pitchFamily="18" charset="0"/>
            </a:rPr>
            <a:t>Repoblación</a:t>
          </a:r>
          <a:r>
            <a:rPr lang="en-US" sz="1300" dirty="0" smtClean="0">
              <a:solidFill>
                <a:schemeClr val="tx1"/>
              </a:solidFill>
              <a:cs typeface="Times New Roman" pitchFamily="18" charset="0"/>
            </a:rPr>
            <a:t> </a:t>
          </a:r>
          <a:r>
            <a:rPr lang="en-US" sz="1300" baseline="0" dirty="0" err="1" smtClean="0">
              <a:solidFill>
                <a:schemeClr val="tx1"/>
              </a:solidFill>
              <a:cs typeface="Times New Roman" pitchFamily="18" charset="0"/>
            </a:rPr>
            <a:t>R</a:t>
          </a:r>
          <a:r>
            <a:rPr lang="en-US" sz="1300" dirty="0" err="1" smtClean="0">
              <a:solidFill>
                <a:schemeClr val="tx1"/>
              </a:solidFill>
              <a:cs typeface="Times New Roman" pitchFamily="18" charset="0"/>
            </a:rPr>
            <a:t>eintroducción</a:t>
          </a:r>
          <a:endParaRPr lang="en-US" sz="1300" dirty="0" smtClean="0">
            <a:solidFill>
              <a:schemeClr val="tx1"/>
            </a:solidFill>
            <a:cs typeface="Times New Roman" pitchFamily="18" charset="0"/>
          </a:endParaRPr>
        </a:p>
        <a:p>
          <a:pPr>
            <a:lnSpc>
              <a:spcPct val="70000"/>
            </a:lnSpc>
          </a:pPr>
          <a:r>
            <a:rPr lang="en-US" sz="1300" baseline="0" dirty="0" err="1" smtClean="0">
              <a:solidFill>
                <a:schemeClr val="tx1"/>
              </a:solidFill>
              <a:cs typeface="Times New Roman" pitchFamily="18" charset="0"/>
            </a:rPr>
            <a:t>Cambio</a:t>
          </a:r>
          <a:r>
            <a:rPr lang="en-US" sz="1300" baseline="0" dirty="0" smtClean="0">
              <a:solidFill>
                <a:schemeClr val="tx1"/>
              </a:solidFill>
              <a:cs typeface="Times New Roman" pitchFamily="18" charset="0"/>
            </a:rPr>
            <a:t> </a:t>
          </a:r>
          <a:r>
            <a:rPr lang="en-US" sz="1300" baseline="0" dirty="0" err="1" smtClean="0">
              <a:solidFill>
                <a:schemeClr val="tx1"/>
              </a:solidFill>
              <a:cs typeface="Times New Roman" pitchFamily="18" charset="0"/>
            </a:rPr>
            <a:t>Climático</a:t>
          </a:r>
          <a:endParaRPr lang="en-US" sz="1300" baseline="0" dirty="0" smtClean="0">
            <a:solidFill>
              <a:schemeClr val="tx1"/>
            </a:solidFill>
            <a:cs typeface="Times New Roman" pitchFamily="18" charset="0"/>
          </a:endParaRPr>
        </a:p>
        <a:p>
          <a:pPr>
            <a:lnSpc>
              <a:spcPct val="70000"/>
            </a:lnSpc>
          </a:pPr>
          <a:r>
            <a:rPr lang="es-ES" sz="1300" baseline="0" dirty="0" smtClean="0">
              <a:solidFill>
                <a:schemeClr val="tx1"/>
              </a:solidFill>
            </a:rPr>
            <a:t>Toxicología</a:t>
          </a:r>
          <a:endParaRPr lang="en-US" sz="1300" dirty="0" smtClean="0">
            <a:solidFill>
              <a:schemeClr val="tx1"/>
            </a:solidFill>
            <a:cs typeface="Times New Roman" pitchFamily="18" charset="0"/>
          </a:endParaRPr>
        </a:p>
      </dgm:t>
    </dgm:pt>
    <dgm:pt modelId="{3946A787-2322-8C41-943B-BD36BF6BE448}" type="parTrans" cxnId="{B50E8D77-19C2-0D4C-B61E-1ED9B88B9BB9}">
      <dgm:prSet/>
      <dgm:spPr/>
      <dgm:t>
        <a:bodyPr/>
        <a:lstStyle/>
        <a:p>
          <a:endParaRPr lang="es-ES"/>
        </a:p>
      </dgm:t>
    </dgm:pt>
    <dgm:pt modelId="{A186116C-EBE1-C649-80B9-3EE6A5E2C34C}" type="sibTrans" cxnId="{B50E8D77-19C2-0D4C-B61E-1ED9B88B9BB9}">
      <dgm:prSet/>
      <dgm:spPr/>
      <dgm:t>
        <a:bodyPr/>
        <a:lstStyle/>
        <a:p>
          <a:endParaRPr lang="es-ES"/>
        </a:p>
      </dgm:t>
    </dgm:pt>
    <dgm:pt modelId="{B03A5474-011F-644E-A0E8-54A45D91FFAF}">
      <dgm:prSet phldrT="[Texto]" custT="1"/>
      <dgm:spPr/>
      <dgm:t>
        <a:bodyPr/>
        <a:lstStyle/>
        <a:p>
          <a:pPr>
            <a:lnSpc>
              <a:spcPct val="70000"/>
            </a:lnSpc>
          </a:pPr>
          <a:r>
            <a:rPr lang="es-ES" sz="1300" dirty="0" smtClean="0">
              <a:solidFill>
                <a:schemeClr val="tx1"/>
              </a:solidFill>
            </a:rPr>
            <a:t>Chiapas</a:t>
          </a:r>
        </a:p>
        <a:p>
          <a:pPr>
            <a:lnSpc>
              <a:spcPct val="70000"/>
            </a:lnSpc>
          </a:pPr>
          <a:r>
            <a:rPr lang="es-ES" sz="1300" dirty="0" smtClean="0">
              <a:solidFill>
                <a:schemeClr val="tx1"/>
              </a:solidFill>
            </a:rPr>
            <a:t>Campeche</a:t>
          </a:r>
        </a:p>
        <a:p>
          <a:pPr>
            <a:lnSpc>
              <a:spcPct val="70000"/>
            </a:lnSpc>
          </a:pPr>
          <a:r>
            <a:rPr lang="es-ES" sz="1300" dirty="0" smtClean="0">
              <a:solidFill>
                <a:schemeClr val="tx1"/>
              </a:solidFill>
            </a:rPr>
            <a:t>Jalisco</a:t>
          </a:r>
        </a:p>
        <a:p>
          <a:pPr>
            <a:lnSpc>
              <a:spcPct val="70000"/>
            </a:lnSpc>
          </a:pPr>
          <a:r>
            <a:rPr lang="es-ES" sz="1300" dirty="0" smtClean="0">
              <a:solidFill>
                <a:schemeClr val="tx1"/>
              </a:solidFill>
            </a:rPr>
            <a:t>Chihuahua</a:t>
          </a:r>
        </a:p>
        <a:p>
          <a:pPr>
            <a:lnSpc>
              <a:spcPct val="70000"/>
            </a:lnSpc>
          </a:pPr>
          <a:r>
            <a:rPr lang="es-ES" sz="1300" dirty="0" smtClean="0">
              <a:solidFill>
                <a:schemeClr val="tx1"/>
              </a:solidFill>
            </a:rPr>
            <a:t>Yucatán</a:t>
          </a:r>
        </a:p>
        <a:p>
          <a:pPr>
            <a:lnSpc>
              <a:spcPct val="70000"/>
            </a:lnSpc>
          </a:pPr>
          <a:r>
            <a:rPr lang="es-ES" sz="1300" dirty="0" smtClean="0">
              <a:solidFill>
                <a:schemeClr val="tx1"/>
              </a:solidFill>
            </a:rPr>
            <a:t>Hidalgo</a:t>
          </a:r>
        </a:p>
        <a:p>
          <a:pPr>
            <a:lnSpc>
              <a:spcPct val="70000"/>
            </a:lnSpc>
          </a:pPr>
          <a:r>
            <a:rPr lang="es-ES" sz="1300" dirty="0" smtClean="0">
              <a:solidFill>
                <a:schemeClr val="tx1"/>
              </a:solidFill>
            </a:rPr>
            <a:t>Veracruz</a:t>
          </a:r>
        </a:p>
        <a:p>
          <a:pPr>
            <a:lnSpc>
              <a:spcPct val="70000"/>
            </a:lnSpc>
          </a:pPr>
          <a:r>
            <a:rPr lang="es-ES" sz="1300" dirty="0" smtClean="0">
              <a:solidFill>
                <a:schemeClr val="tx1"/>
              </a:solidFill>
            </a:rPr>
            <a:t>Sonora</a:t>
          </a:r>
        </a:p>
        <a:p>
          <a:pPr>
            <a:lnSpc>
              <a:spcPct val="70000"/>
            </a:lnSpc>
          </a:pPr>
          <a:r>
            <a:rPr lang="es-ES" sz="1300" dirty="0" smtClean="0">
              <a:solidFill>
                <a:schemeClr val="tx1"/>
              </a:solidFill>
            </a:rPr>
            <a:t>Morelos</a:t>
          </a:r>
        </a:p>
        <a:p>
          <a:pPr>
            <a:lnSpc>
              <a:spcPct val="70000"/>
            </a:lnSpc>
          </a:pPr>
          <a:r>
            <a:rPr lang="es-ES" sz="1300" dirty="0" smtClean="0">
              <a:solidFill>
                <a:schemeClr val="tx1"/>
              </a:solidFill>
            </a:rPr>
            <a:t>Tabasco</a:t>
          </a:r>
        </a:p>
        <a:p>
          <a:pPr>
            <a:lnSpc>
              <a:spcPct val="70000"/>
            </a:lnSpc>
          </a:pPr>
          <a:r>
            <a:rPr lang="es-ES" sz="1300" dirty="0" smtClean="0">
              <a:solidFill>
                <a:schemeClr val="tx1"/>
              </a:solidFill>
            </a:rPr>
            <a:t>Puebla</a:t>
          </a:r>
        </a:p>
        <a:p>
          <a:pPr>
            <a:lnSpc>
              <a:spcPct val="70000"/>
            </a:lnSpc>
          </a:pPr>
          <a:r>
            <a:rPr lang="es-ES" sz="1300" dirty="0" smtClean="0">
              <a:solidFill>
                <a:schemeClr val="tx1"/>
              </a:solidFill>
            </a:rPr>
            <a:t>Baja California</a:t>
          </a:r>
        </a:p>
        <a:p>
          <a:pPr>
            <a:lnSpc>
              <a:spcPct val="70000"/>
            </a:lnSpc>
          </a:pPr>
          <a:r>
            <a:rPr lang="es-ES" sz="1300" dirty="0" smtClean="0">
              <a:solidFill>
                <a:schemeClr val="tx1"/>
              </a:solidFill>
            </a:rPr>
            <a:t>Baja California Sur</a:t>
          </a:r>
        </a:p>
        <a:p>
          <a:pPr>
            <a:lnSpc>
              <a:spcPct val="70000"/>
            </a:lnSpc>
          </a:pPr>
          <a:r>
            <a:rPr lang="es-ES" sz="1300" dirty="0" smtClean="0">
              <a:solidFill>
                <a:schemeClr val="tx1"/>
              </a:solidFill>
            </a:rPr>
            <a:t>Quintana Roo</a:t>
          </a:r>
        </a:p>
        <a:p>
          <a:pPr>
            <a:lnSpc>
              <a:spcPct val="70000"/>
            </a:lnSpc>
          </a:pPr>
          <a:r>
            <a:rPr lang="es-ES" sz="1300" dirty="0" smtClean="0">
              <a:solidFill>
                <a:schemeClr val="tx1"/>
              </a:solidFill>
            </a:rPr>
            <a:t>Zacatecas</a:t>
          </a:r>
        </a:p>
        <a:p>
          <a:pPr>
            <a:lnSpc>
              <a:spcPct val="70000"/>
            </a:lnSpc>
          </a:pPr>
          <a:r>
            <a:rPr lang="es-ES" sz="1300" dirty="0" smtClean="0">
              <a:solidFill>
                <a:schemeClr val="tx1"/>
              </a:solidFill>
            </a:rPr>
            <a:t>Estado de México</a:t>
          </a:r>
        </a:p>
        <a:p>
          <a:pPr>
            <a:lnSpc>
              <a:spcPct val="70000"/>
            </a:lnSpc>
          </a:pPr>
          <a:r>
            <a:rPr lang="es-ES" sz="1300" dirty="0" smtClean="0">
              <a:solidFill>
                <a:schemeClr val="tx1"/>
              </a:solidFill>
            </a:rPr>
            <a:t>Ciudad de México</a:t>
          </a:r>
          <a:endParaRPr lang="es-ES" sz="1300" dirty="0">
            <a:solidFill>
              <a:schemeClr val="tx1"/>
            </a:solidFill>
          </a:endParaRPr>
        </a:p>
      </dgm:t>
    </dgm:pt>
    <dgm:pt modelId="{09E94B9A-373C-DA4E-A6B4-0A8199F9AE89}" type="parTrans" cxnId="{950FB4F0-D747-0A43-9512-F4A7574769A4}">
      <dgm:prSet/>
      <dgm:spPr/>
      <dgm:t>
        <a:bodyPr/>
        <a:lstStyle/>
        <a:p>
          <a:endParaRPr lang="es-ES"/>
        </a:p>
      </dgm:t>
    </dgm:pt>
    <dgm:pt modelId="{B51BA7D2-088D-824B-BB22-A2954556EBA0}" type="sibTrans" cxnId="{950FB4F0-D747-0A43-9512-F4A7574769A4}">
      <dgm:prSet/>
      <dgm:spPr/>
      <dgm:t>
        <a:bodyPr/>
        <a:lstStyle/>
        <a:p>
          <a:endParaRPr lang="es-ES"/>
        </a:p>
      </dgm:t>
    </dgm:pt>
    <dgm:pt modelId="{39C6A42B-9A7C-6549-8C54-62928145A561}">
      <dgm:prSet custT="1"/>
      <dgm:spPr/>
      <dgm:t>
        <a:bodyPr/>
        <a:lstStyle/>
        <a:p>
          <a:pPr>
            <a:lnSpc>
              <a:spcPct val="80000"/>
            </a:lnSpc>
          </a:pPr>
          <a:r>
            <a:rPr lang="es-ES" sz="1400" dirty="0" smtClean="0">
              <a:solidFill>
                <a:schemeClr val="tx1"/>
              </a:solidFill>
            </a:rPr>
            <a:t>Murciélagos</a:t>
          </a:r>
        </a:p>
        <a:p>
          <a:pPr>
            <a:lnSpc>
              <a:spcPct val="80000"/>
            </a:lnSpc>
          </a:pPr>
          <a:r>
            <a:rPr lang="es-ES" sz="1400" dirty="0" smtClean="0">
              <a:solidFill>
                <a:schemeClr val="tx1"/>
              </a:solidFill>
            </a:rPr>
            <a:t>Ratones</a:t>
          </a:r>
        </a:p>
        <a:p>
          <a:pPr>
            <a:lnSpc>
              <a:spcPct val="80000"/>
            </a:lnSpc>
          </a:pPr>
          <a:r>
            <a:rPr lang="es-ES" sz="1400" dirty="0" smtClean="0">
              <a:solidFill>
                <a:schemeClr val="tx1"/>
              </a:solidFill>
            </a:rPr>
            <a:t>Ardillas</a:t>
          </a:r>
        </a:p>
        <a:p>
          <a:pPr>
            <a:lnSpc>
              <a:spcPct val="80000"/>
            </a:lnSpc>
          </a:pPr>
          <a:r>
            <a:rPr lang="es-ES" sz="1400" dirty="0" smtClean="0">
              <a:solidFill>
                <a:schemeClr val="tx1"/>
              </a:solidFill>
            </a:rPr>
            <a:t>Ratas</a:t>
          </a:r>
        </a:p>
        <a:p>
          <a:pPr>
            <a:lnSpc>
              <a:spcPct val="80000"/>
            </a:lnSpc>
          </a:pPr>
          <a:r>
            <a:rPr lang="es-ES" sz="1400" dirty="0" smtClean="0">
              <a:solidFill>
                <a:schemeClr val="tx1"/>
              </a:solidFill>
            </a:rPr>
            <a:t>Aves</a:t>
          </a:r>
        </a:p>
        <a:p>
          <a:pPr>
            <a:lnSpc>
              <a:spcPct val="80000"/>
            </a:lnSpc>
          </a:pPr>
          <a:r>
            <a:rPr lang="es-ES" sz="1400" dirty="0" smtClean="0">
              <a:solidFill>
                <a:schemeClr val="tx1"/>
              </a:solidFill>
            </a:rPr>
            <a:t>Anfibios</a:t>
          </a:r>
        </a:p>
        <a:p>
          <a:pPr>
            <a:lnSpc>
              <a:spcPct val="80000"/>
            </a:lnSpc>
          </a:pPr>
          <a:r>
            <a:rPr lang="es-ES" sz="1400" dirty="0" smtClean="0">
              <a:solidFill>
                <a:schemeClr val="tx1"/>
              </a:solidFill>
            </a:rPr>
            <a:t>Reptiles</a:t>
          </a:r>
        </a:p>
        <a:p>
          <a:pPr>
            <a:lnSpc>
              <a:spcPct val="80000"/>
            </a:lnSpc>
          </a:pPr>
          <a:r>
            <a:rPr lang="es-ES" sz="1400" dirty="0" smtClean="0">
              <a:solidFill>
                <a:schemeClr val="tx1"/>
              </a:solidFill>
            </a:rPr>
            <a:t>Mamíferos marinos</a:t>
          </a:r>
        </a:p>
        <a:p>
          <a:pPr>
            <a:lnSpc>
              <a:spcPct val="80000"/>
            </a:lnSpc>
          </a:pPr>
          <a:r>
            <a:rPr lang="es-ES" sz="1400" dirty="0" smtClean="0">
              <a:solidFill>
                <a:schemeClr val="tx1"/>
              </a:solidFill>
            </a:rPr>
            <a:t>Carnívoros medianos</a:t>
          </a:r>
        </a:p>
        <a:p>
          <a:pPr>
            <a:lnSpc>
              <a:spcPct val="80000"/>
            </a:lnSpc>
          </a:pPr>
          <a:r>
            <a:rPr lang="es-ES" sz="1400" dirty="0" smtClean="0">
              <a:solidFill>
                <a:schemeClr val="tx1"/>
              </a:solidFill>
            </a:rPr>
            <a:t>Mosquitos </a:t>
          </a:r>
        </a:p>
        <a:p>
          <a:pPr>
            <a:lnSpc>
              <a:spcPct val="80000"/>
            </a:lnSpc>
          </a:pPr>
          <a:r>
            <a:rPr lang="es-ES" sz="1400" dirty="0" smtClean="0">
              <a:solidFill>
                <a:schemeClr val="tx1"/>
              </a:solidFill>
            </a:rPr>
            <a:t>Garrapatas</a:t>
          </a:r>
        </a:p>
        <a:p>
          <a:pPr>
            <a:lnSpc>
              <a:spcPct val="80000"/>
            </a:lnSpc>
          </a:pPr>
          <a:r>
            <a:rPr lang="es-ES" sz="1400" dirty="0" smtClean="0">
              <a:solidFill>
                <a:schemeClr val="tx1"/>
              </a:solidFill>
            </a:rPr>
            <a:t>Pulgas</a:t>
          </a:r>
        </a:p>
        <a:p>
          <a:pPr>
            <a:lnSpc>
              <a:spcPct val="80000"/>
            </a:lnSpc>
          </a:pPr>
          <a:r>
            <a:rPr lang="es-ES" sz="1400" dirty="0" smtClean="0">
              <a:solidFill>
                <a:schemeClr val="tx1"/>
              </a:solidFill>
            </a:rPr>
            <a:t>Piojos</a:t>
          </a:r>
        </a:p>
        <a:p>
          <a:pPr>
            <a:lnSpc>
              <a:spcPct val="80000"/>
            </a:lnSpc>
          </a:pPr>
          <a:r>
            <a:rPr lang="es-ES" sz="1400" dirty="0" smtClean="0">
              <a:solidFill>
                <a:schemeClr val="tx1"/>
              </a:solidFill>
            </a:rPr>
            <a:t>Ácaros</a:t>
          </a:r>
        </a:p>
        <a:p>
          <a:pPr>
            <a:lnSpc>
              <a:spcPct val="90000"/>
            </a:lnSpc>
          </a:pPr>
          <a:endParaRPr lang="es-ES" sz="1600" dirty="0"/>
        </a:p>
      </dgm:t>
    </dgm:pt>
    <dgm:pt modelId="{5E50609F-FA95-384A-ABAB-FE6CAE034332}" type="sibTrans" cxnId="{1A4B83CD-EC96-B243-87D0-C71D5D6BEF1D}">
      <dgm:prSet/>
      <dgm:spPr/>
      <dgm:t>
        <a:bodyPr/>
        <a:lstStyle/>
        <a:p>
          <a:endParaRPr lang="es-ES"/>
        </a:p>
      </dgm:t>
    </dgm:pt>
    <dgm:pt modelId="{0F2C3347-005B-8C4F-9CEF-3A8037E8BBCD}" type="parTrans" cxnId="{1A4B83CD-EC96-B243-87D0-C71D5D6BEF1D}">
      <dgm:prSet/>
      <dgm:spPr/>
      <dgm:t>
        <a:bodyPr/>
        <a:lstStyle/>
        <a:p>
          <a:endParaRPr lang="es-ES"/>
        </a:p>
      </dgm:t>
    </dgm:pt>
    <dgm:pt modelId="{9B8BECDC-3C5B-9642-88FD-68BF43D2DE8D}" type="pres">
      <dgm:prSet presAssocID="{C7BB2430-94E6-DD41-9370-EB0E9E529FC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56165075-5DA0-004E-9E9A-61DE359B870A}" type="pres">
      <dgm:prSet presAssocID="{C7BB2430-94E6-DD41-9370-EB0E9E529FC1}" presName="bkgdShp" presStyleLbl="alignAccFollowNode1" presStyleIdx="0" presStyleCnt="1" custScaleY="75489" custLinFactNeighborY="-12402"/>
      <dgm:spPr/>
      <dgm:t>
        <a:bodyPr/>
        <a:lstStyle/>
        <a:p>
          <a:endParaRPr lang="es-ES"/>
        </a:p>
      </dgm:t>
    </dgm:pt>
    <dgm:pt modelId="{906E3F03-42D0-2640-B49E-3F64E14A9EB6}" type="pres">
      <dgm:prSet presAssocID="{C7BB2430-94E6-DD41-9370-EB0E9E529FC1}" presName="linComp" presStyleCnt="0"/>
      <dgm:spPr/>
    </dgm:pt>
    <dgm:pt modelId="{F4903AEB-8CCC-B74B-AAD3-CD0D974BC1E8}" type="pres">
      <dgm:prSet presAssocID="{DB92928E-DB09-D34B-B1C6-A64B7CB30A55}" presName="compNode" presStyleCnt="0"/>
      <dgm:spPr/>
    </dgm:pt>
    <dgm:pt modelId="{C318D17B-4F39-3A45-9F3C-16A0E720AE97}" type="pres">
      <dgm:prSet presAssocID="{DB92928E-DB09-D34B-B1C6-A64B7CB30A55}" presName="node" presStyleLbl="node1" presStyleIdx="0" presStyleCnt="4" custScaleY="119447" custLinFactNeighborY="-546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2630F6F-69B1-DC4F-8715-44B4307C8F0C}" type="pres">
      <dgm:prSet presAssocID="{DB92928E-DB09-D34B-B1C6-A64B7CB30A55}" presName="invisiNode" presStyleLbl="node1" presStyleIdx="0" presStyleCnt="4"/>
      <dgm:spPr/>
    </dgm:pt>
    <dgm:pt modelId="{A42811AA-DA2C-294E-9F86-EA4F0F05792E}" type="pres">
      <dgm:prSet presAssocID="{DB92928E-DB09-D34B-B1C6-A64B7CB30A55}" presName="imagNode" presStyleLbl="fgImgPlace1" presStyleIdx="0" presStyleCnt="4" custLinFactNeighborY="-1625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  <dgm:t>
        <a:bodyPr/>
        <a:lstStyle/>
        <a:p>
          <a:endParaRPr lang="es-ES_tradnl"/>
        </a:p>
      </dgm:t>
    </dgm:pt>
    <dgm:pt modelId="{084AFB06-C33B-424E-86BA-20A6F39438AF}" type="pres">
      <dgm:prSet presAssocID="{253EA84D-5B66-F54F-923F-A5A1C834EA64}" presName="sibTrans" presStyleLbl="sibTrans2D1" presStyleIdx="0" presStyleCnt="0"/>
      <dgm:spPr/>
      <dgm:t>
        <a:bodyPr/>
        <a:lstStyle/>
        <a:p>
          <a:endParaRPr lang="es-ES"/>
        </a:p>
      </dgm:t>
    </dgm:pt>
    <dgm:pt modelId="{4306BDC3-008D-2B4F-BEDD-7D46272D0EC8}" type="pres">
      <dgm:prSet presAssocID="{39C6A42B-9A7C-6549-8C54-62928145A561}" presName="compNode" presStyleCnt="0"/>
      <dgm:spPr/>
    </dgm:pt>
    <dgm:pt modelId="{03E151B9-B248-9942-84B6-C523E108822D}" type="pres">
      <dgm:prSet presAssocID="{39C6A42B-9A7C-6549-8C54-62928145A561}" presName="node" presStyleLbl="node1" presStyleIdx="1" presStyleCnt="4" custScaleY="119447" custLinFactNeighborY="-546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BBAB6E1-BBD6-7448-A110-13653115F7D9}" type="pres">
      <dgm:prSet presAssocID="{39C6A42B-9A7C-6549-8C54-62928145A561}" presName="invisiNode" presStyleLbl="node1" presStyleIdx="1" presStyleCnt="4"/>
      <dgm:spPr/>
    </dgm:pt>
    <dgm:pt modelId="{00F08E3C-2976-2F46-87E7-AA61475C2F7D}" type="pres">
      <dgm:prSet presAssocID="{39C6A42B-9A7C-6549-8C54-62928145A561}" presName="imagNode" presStyleLbl="fgImgPlace1" presStyleIdx="1" presStyleCnt="4" custLinFactNeighborY="-1028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  <dgm:t>
        <a:bodyPr/>
        <a:lstStyle/>
        <a:p>
          <a:endParaRPr lang="es-ES"/>
        </a:p>
      </dgm:t>
    </dgm:pt>
    <dgm:pt modelId="{9D53DB4F-EF40-1648-A4E9-83A0FA90C604}" type="pres">
      <dgm:prSet presAssocID="{5E50609F-FA95-384A-ABAB-FE6CAE034332}" presName="sibTrans" presStyleLbl="sibTrans2D1" presStyleIdx="0" presStyleCnt="0"/>
      <dgm:spPr/>
      <dgm:t>
        <a:bodyPr/>
        <a:lstStyle/>
        <a:p>
          <a:endParaRPr lang="es-ES"/>
        </a:p>
      </dgm:t>
    </dgm:pt>
    <dgm:pt modelId="{FF0000A5-89A7-1141-97D5-27DB54624166}" type="pres">
      <dgm:prSet presAssocID="{6CFD45CD-DE0C-4B4C-8175-FBFFE6014AE6}" presName="compNode" presStyleCnt="0"/>
      <dgm:spPr/>
    </dgm:pt>
    <dgm:pt modelId="{9A28BFDA-060C-864D-ADE5-4E850DE3D69F}" type="pres">
      <dgm:prSet presAssocID="{6CFD45CD-DE0C-4B4C-8175-FBFFE6014AE6}" presName="node" presStyleLbl="node1" presStyleIdx="2" presStyleCnt="4" custScaleY="120633" custLinFactNeighborY="-546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583B807-8AE1-674D-A677-DB4B0D1F4670}" type="pres">
      <dgm:prSet presAssocID="{6CFD45CD-DE0C-4B4C-8175-FBFFE6014AE6}" presName="invisiNode" presStyleLbl="node1" presStyleIdx="2" presStyleCnt="4"/>
      <dgm:spPr/>
    </dgm:pt>
    <dgm:pt modelId="{2463C465-A68D-0140-BA7A-21F342800CEC}" type="pres">
      <dgm:prSet presAssocID="{6CFD45CD-DE0C-4B4C-8175-FBFFE6014AE6}" presName="imagNode" presStyleLbl="fgImgPlace1" presStyleIdx="2" presStyleCnt="4" custLinFactNeighborY="-16250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t>
        <a:bodyPr/>
        <a:lstStyle/>
        <a:p>
          <a:endParaRPr lang="es-ES_tradnl"/>
        </a:p>
      </dgm:t>
    </dgm:pt>
    <dgm:pt modelId="{8167A959-22BA-3C47-B669-EA2B6AE85544}" type="pres">
      <dgm:prSet presAssocID="{A186116C-EBE1-C649-80B9-3EE6A5E2C34C}" presName="sibTrans" presStyleLbl="sibTrans2D1" presStyleIdx="0" presStyleCnt="0"/>
      <dgm:spPr/>
      <dgm:t>
        <a:bodyPr/>
        <a:lstStyle/>
        <a:p>
          <a:endParaRPr lang="es-ES"/>
        </a:p>
      </dgm:t>
    </dgm:pt>
    <dgm:pt modelId="{F4028DA7-C63A-FE42-9AD7-54CDA1C69F28}" type="pres">
      <dgm:prSet presAssocID="{B03A5474-011F-644E-A0E8-54A45D91FFAF}" presName="compNode" presStyleCnt="0"/>
      <dgm:spPr/>
    </dgm:pt>
    <dgm:pt modelId="{345B6E3E-B59A-1746-8055-EDE6C35BD64D}" type="pres">
      <dgm:prSet presAssocID="{B03A5474-011F-644E-A0E8-54A45D91FFAF}" presName="node" presStyleLbl="node1" presStyleIdx="3" presStyleCnt="4" custScaleY="120633" custLinFactNeighborY="-546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3916B29-134E-B043-926D-66BB5596610B}" type="pres">
      <dgm:prSet presAssocID="{B03A5474-011F-644E-A0E8-54A45D91FFAF}" presName="invisiNode" presStyleLbl="node1" presStyleIdx="3" presStyleCnt="4"/>
      <dgm:spPr/>
    </dgm:pt>
    <dgm:pt modelId="{D5156072-C56F-3342-92F0-BFBE9D0CB9A5}" type="pres">
      <dgm:prSet presAssocID="{B03A5474-011F-644E-A0E8-54A45D91FFAF}" presName="imagNode" presStyleLbl="fgImgPlace1" presStyleIdx="3" presStyleCnt="4" custLinFactNeighborY="-16250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  <dgm:t>
        <a:bodyPr/>
        <a:lstStyle/>
        <a:p>
          <a:endParaRPr lang="es-ES_tradnl"/>
        </a:p>
      </dgm:t>
    </dgm:pt>
  </dgm:ptLst>
  <dgm:cxnLst>
    <dgm:cxn modelId="{81E16929-1357-E341-8B35-29094FE153DB}" type="presOf" srcId="{39C6A42B-9A7C-6549-8C54-62928145A561}" destId="{03E151B9-B248-9942-84B6-C523E108822D}" srcOrd="0" destOrd="0" presId="urn:microsoft.com/office/officeart/2005/8/layout/pList2"/>
    <dgm:cxn modelId="{FF83B5F6-D4C6-7A49-BE19-02E2480704A3}" type="presOf" srcId="{DB92928E-DB09-D34B-B1C6-A64B7CB30A55}" destId="{C318D17B-4F39-3A45-9F3C-16A0E720AE97}" srcOrd="0" destOrd="0" presId="urn:microsoft.com/office/officeart/2005/8/layout/pList2"/>
    <dgm:cxn modelId="{8E483CA0-322E-8D48-8920-693F837E7922}" type="presOf" srcId="{5E50609F-FA95-384A-ABAB-FE6CAE034332}" destId="{9D53DB4F-EF40-1648-A4E9-83A0FA90C604}" srcOrd="0" destOrd="0" presId="urn:microsoft.com/office/officeart/2005/8/layout/pList2"/>
    <dgm:cxn modelId="{5891020F-4C77-F342-A305-4C78E2C58299}" type="presOf" srcId="{6CFD45CD-DE0C-4B4C-8175-FBFFE6014AE6}" destId="{9A28BFDA-060C-864D-ADE5-4E850DE3D69F}" srcOrd="0" destOrd="0" presId="urn:microsoft.com/office/officeart/2005/8/layout/pList2"/>
    <dgm:cxn modelId="{E3C3CCAD-F271-D847-AF8E-1283DE54A3C1}" type="presOf" srcId="{C7BB2430-94E6-DD41-9370-EB0E9E529FC1}" destId="{9B8BECDC-3C5B-9642-88FD-68BF43D2DE8D}" srcOrd="0" destOrd="0" presId="urn:microsoft.com/office/officeart/2005/8/layout/pList2"/>
    <dgm:cxn modelId="{C33419B0-F000-B949-BF30-64BD753258D7}" type="presOf" srcId="{A186116C-EBE1-C649-80B9-3EE6A5E2C34C}" destId="{8167A959-22BA-3C47-B669-EA2B6AE85544}" srcOrd="0" destOrd="0" presId="urn:microsoft.com/office/officeart/2005/8/layout/pList2"/>
    <dgm:cxn modelId="{02A5E4B9-73CA-9146-9DB0-194554F3A84C}" type="presOf" srcId="{B03A5474-011F-644E-A0E8-54A45D91FFAF}" destId="{345B6E3E-B59A-1746-8055-EDE6C35BD64D}" srcOrd="0" destOrd="0" presId="urn:microsoft.com/office/officeart/2005/8/layout/pList2"/>
    <dgm:cxn modelId="{1A4B83CD-EC96-B243-87D0-C71D5D6BEF1D}" srcId="{C7BB2430-94E6-DD41-9370-EB0E9E529FC1}" destId="{39C6A42B-9A7C-6549-8C54-62928145A561}" srcOrd="1" destOrd="0" parTransId="{0F2C3347-005B-8C4F-9CEF-3A8037E8BBCD}" sibTransId="{5E50609F-FA95-384A-ABAB-FE6CAE034332}"/>
    <dgm:cxn modelId="{4933D772-5B96-5846-BB87-8A7EF8AFBED8}" type="presOf" srcId="{253EA84D-5B66-F54F-923F-A5A1C834EA64}" destId="{084AFB06-C33B-424E-86BA-20A6F39438AF}" srcOrd="0" destOrd="0" presId="urn:microsoft.com/office/officeart/2005/8/layout/pList2"/>
    <dgm:cxn modelId="{B50E8D77-19C2-0D4C-B61E-1ED9B88B9BB9}" srcId="{C7BB2430-94E6-DD41-9370-EB0E9E529FC1}" destId="{6CFD45CD-DE0C-4B4C-8175-FBFFE6014AE6}" srcOrd="2" destOrd="0" parTransId="{3946A787-2322-8C41-943B-BD36BF6BE448}" sibTransId="{A186116C-EBE1-C649-80B9-3EE6A5E2C34C}"/>
    <dgm:cxn modelId="{BEC2A6FE-7607-2D46-99BC-547C8C328852}" srcId="{C7BB2430-94E6-DD41-9370-EB0E9E529FC1}" destId="{DB92928E-DB09-D34B-B1C6-A64B7CB30A55}" srcOrd="0" destOrd="0" parTransId="{4AB9D470-5333-5F49-9BD7-939AB7A12A1A}" sibTransId="{253EA84D-5B66-F54F-923F-A5A1C834EA64}"/>
    <dgm:cxn modelId="{950FB4F0-D747-0A43-9512-F4A7574769A4}" srcId="{C7BB2430-94E6-DD41-9370-EB0E9E529FC1}" destId="{B03A5474-011F-644E-A0E8-54A45D91FFAF}" srcOrd="3" destOrd="0" parTransId="{09E94B9A-373C-DA4E-A6B4-0A8199F9AE89}" sibTransId="{B51BA7D2-088D-824B-BB22-A2954556EBA0}"/>
    <dgm:cxn modelId="{55FAFA61-9E23-A448-B9E8-391B453AA51A}" type="presParOf" srcId="{9B8BECDC-3C5B-9642-88FD-68BF43D2DE8D}" destId="{56165075-5DA0-004E-9E9A-61DE359B870A}" srcOrd="0" destOrd="0" presId="urn:microsoft.com/office/officeart/2005/8/layout/pList2"/>
    <dgm:cxn modelId="{646D0892-5C1A-734A-BDDB-36CA11F16BBB}" type="presParOf" srcId="{9B8BECDC-3C5B-9642-88FD-68BF43D2DE8D}" destId="{906E3F03-42D0-2640-B49E-3F64E14A9EB6}" srcOrd="1" destOrd="0" presId="urn:microsoft.com/office/officeart/2005/8/layout/pList2"/>
    <dgm:cxn modelId="{E5445AD8-56BE-EC4C-A91A-6039C7C80649}" type="presParOf" srcId="{906E3F03-42D0-2640-B49E-3F64E14A9EB6}" destId="{F4903AEB-8CCC-B74B-AAD3-CD0D974BC1E8}" srcOrd="0" destOrd="0" presId="urn:microsoft.com/office/officeart/2005/8/layout/pList2"/>
    <dgm:cxn modelId="{723DA009-72F9-BC45-BCEF-CB7AA3B67D5D}" type="presParOf" srcId="{F4903AEB-8CCC-B74B-AAD3-CD0D974BC1E8}" destId="{C318D17B-4F39-3A45-9F3C-16A0E720AE97}" srcOrd="0" destOrd="0" presId="urn:microsoft.com/office/officeart/2005/8/layout/pList2"/>
    <dgm:cxn modelId="{67CF3368-55B6-7C4E-ADAF-707C962D8C6A}" type="presParOf" srcId="{F4903AEB-8CCC-B74B-AAD3-CD0D974BC1E8}" destId="{62630F6F-69B1-DC4F-8715-44B4307C8F0C}" srcOrd="1" destOrd="0" presId="urn:microsoft.com/office/officeart/2005/8/layout/pList2"/>
    <dgm:cxn modelId="{66925B58-552F-8B43-80BF-8DD1E6FC6CF7}" type="presParOf" srcId="{F4903AEB-8CCC-B74B-AAD3-CD0D974BC1E8}" destId="{A42811AA-DA2C-294E-9F86-EA4F0F05792E}" srcOrd="2" destOrd="0" presId="urn:microsoft.com/office/officeart/2005/8/layout/pList2"/>
    <dgm:cxn modelId="{E3DD3867-058A-D94F-A0C9-E190BC0395A5}" type="presParOf" srcId="{906E3F03-42D0-2640-B49E-3F64E14A9EB6}" destId="{084AFB06-C33B-424E-86BA-20A6F39438AF}" srcOrd="1" destOrd="0" presId="urn:microsoft.com/office/officeart/2005/8/layout/pList2"/>
    <dgm:cxn modelId="{4F82C18A-E7ED-274A-A2C2-5453E9A7A056}" type="presParOf" srcId="{906E3F03-42D0-2640-B49E-3F64E14A9EB6}" destId="{4306BDC3-008D-2B4F-BEDD-7D46272D0EC8}" srcOrd="2" destOrd="0" presId="urn:microsoft.com/office/officeart/2005/8/layout/pList2"/>
    <dgm:cxn modelId="{1F592753-89EB-F540-A7F3-72E0DCA36B7A}" type="presParOf" srcId="{4306BDC3-008D-2B4F-BEDD-7D46272D0EC8}" destId="{03E151B9-B248-9942-84B6-C523E108822D}" srcOrd="0" destOrd="0" presId="urn:microsoft.com/office/officeart/2005/8/layout/pList2"/>
    <dgm:cxn modelId="{F6FA2921-15CC-6346-9CFF-9B8BCC89FB52}" type="presParOf" srcId="{4306BDC3-008D-2B4F-BEDD-7D46272D0EC8}" destId="{DBBAB6E1-BBD6-7448-A110-13653115F7D9}" srcOrd="1" destOrd="0" presId="urn:microsoft.com/office/officeart/2005/8/layout/pList2"/>
    <dgm:cxn modelId="{1ECE1447-4E0A-D140-9DFE-349C8B541DDB}" type="presParOf" srcId="{4306BDC3-008D-2B4F-BEDD-7D46272D0EC8}" destId="{00F08E3C-2976-2F46-87E7-AA61475C2F7D}" srcOrd="2" destOrd="0" presId="urn:microsoft.com/office/officeart/2005/8/layout/pList2"/>
    <dgm:cxn modelId="{345C9403-463E-FD44-9144-AFAE22669DFD}" type="presParOf" srcId="{906E3F03-42D0-2640-B49E-3F64E14A9EB6}" destId="{9D53DB4F-EF40-1648-A4E9-83A0FA90C604}" srcOrd="3" destOrd="0" presId="urn:microsoft.com/office/officeart/2005/8/layout/pList2"/>
    <dgm:cxn modelId="{703D54A6-1925-3D46-9F33-2F9222801D82}" type="presParOf" srcId="{906E3F03-42D0-2640-B49E-3F64E14A9EB6}" destId="{FF0000A5-89A7-1141-97D5-27DB54624166}" srcOrd="4" destOrd="0" presId="urn:microsoft.com/office/officeart/2005/8/layout/pList2"/>
    <dgm:cxn modelId="{4EF04241-73C8-D64E-9105-E0738EABACDE}" type="presParOf" srcId="{FF0000A5-89A7-1141-97D5-27DB54624166}" destId="{9A28BFDA-060C-864D-ADE5-4E850DE3D69F}" srcOrd="0" destOrd="0" presId="urn:microsoft.com/office/officeart/2005/8/layout/pList2"/>
    <dgm:cxn modelId="{033A4DA4-A804-1244-AE39-15F5A2312DE3}" type="presParOf" srcId="{FF0000A5-89A7-1141-97D5-27DB54624166}" destId="{1583B807-8AE1-674D-A677-DB4B0D1F4670}" srcOrd="1" destOrd="0" presId="urn:microsoft.com/office/officeart/2005/8/layout/pList2"/>
    <dgm:cxn modelId="{F6A8256A-6BFF-8945-9666-D79C85243583}" type="presParOf" srcId="{FF0000A5-89A7-1141-97D5-27DB54624166}" destId="{2463C465-A68D-0140-BA7A-21F342800CEC}" srcOrd="2" destOrd="0" presId="urn:microsoft.com/office/officeart/2005/8/layout/pList2"/>
    <dgm:cxn modelId="{8FC7D7F8-3439-884E-AA2C-052CD5E57BE1}" type="presParOf" srcId="{906E3F03-42D0-2640-B49E-3F64E14A9EB6}" destId="{8167A959-22BA-3C47-B669-EA2B6AE85544}" srcOrd="5" destOrd="0" presId="urn:microsoft.com/office/officeart/2005/8/layout/pList2"/>
    <dgm:cxn modelId="{19895F42-96D2-B947-9625-9C0BFCC8BB9D}" type="presParOf" srcId="{906E3F03-42D0-2640-B49E-3F64E14A9EB6}" destId="{F4028DA7-C63A-FE42-9AD7-54CDA1C69F28}" srcOrd="6" destOrd="0" presId="urn:microsoft.com/office/officeart/2005/8/layout/pList2"/>
    <dgm:cxn modelId="{073D74D5-4F5E-3D48-82DE-D8D0581E194C}" type="presParOf" srcId="{F4028DA7-C63A-FE42-9AD7-54CDA1C69F28}" destId="{345B6E3E-B59A-1746-8055-EDE6C35BD64D}" srcOrd="0" destOrd="0" presId="urn:microsoft.com/office/officeart/2005/8/layout/pList2"/>
    <dgm:cxn modelId="{B4F53712-DC38-F74D-8BE9-3F9E75ED2777}" type="presParOf" srcId="{F4028DA7-C63A-FE42-9AD7-54CDA1C69F28}" destId="{73916B29-134E-B043-926D-66BB5596610B}" srcOrd="1" destOrd="0" presId="urn:microsoft.com/office/officeart/2005/8/layout/pList2"/>
    <dgm:cxn modelId="{D3CE87A4-5D5A-4749-93C9-23D64FB503DD}" type="presParOf" srcId="{F4028DA7-C63A-FE42-9AD7-54CDA1C69F28}" destId="{D5156072-C56F-3342-92F0-BFBE9D0CB9A5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165075-5DA0-004E-9E9A-61DE359B870A}">
      <dsp:nvSpPr>
        <dsp:cNvPr id="0" name=""/>
        <dsp:cNvSpPr/>
      </dsp:nvSpPr>
      <dsp:spPr>
        <a:xfrm>
          <a:off x="0" y="0"/>
          <a:ext cx="7910624" cy="1397063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2811AA-DA2C-294E-9F86-EA4F0F05792E}">
      <dsp:nvSpPr>
        <dsp:cNvPr id="0" name=""/>
        <dsp:cNvSpPr/>
      </dsp:nvSpPr>
      <dsp:spPr>
        <a:xfrm>
          <a:off x="243125" y="0"/>
          <a:ext cx="1726598" cy="13571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318D17B-4F39-3A45-9F3C-16A0E720AE97}">
      <dsp:nvSpPr>
        <dsp:cNvPr id="0" name=""/>
        <dsp:cNvSpPr/>
      </dsp:nvSpPr>
      <dsp:spPr>
        <a:xfrm rot="10800000">
          <a:off x="243125" y="1397271"/>
          <a:ext cx="1726598" cy="270182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i="1" kern="1200" dirty="0" err="1" smtClean="0">
              <a:solidFill>
                <a:schemeClr val="tx1"/>
              </a:solidFill>
            </a:rPr>
            <a:t>Coronaviridae</a:t>
          </a:r>
          <a:endParaRPr lang="es-ES" sz="1300" b="1" i="1" kern="1200" dirty="0" smtClean="0">
            <a:solidFill>
              <a:schemeClr val="tx1"/>
            </a:solidFill>
          </a:endParaRPr>
        </a:p>
        <a:p>
          <a:pPr lvl="0" algn="ctr" defTabSz="5778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i="1" kern="1200" dirty="0" err="1" smtClean="0">
              <a:solidFill>
                <a:schemeClr val="tx1"/>
              </a:solidFill>
            </a:rPr>
            <a:t>Bunyaviridae</a:t>
          </a:r>
          <a:endParaRPr lang="es-ES" sz="1300" b="1" i="1" kern="1200" dirty="0" smtClean="0">
            <a:solidFill>
              <a:schemeClr val="tx1"/>
            </a:solidFill>
          </a:endParaRPr>
        </a:p>
        <a:p>
          <a:pPr lvl="0" algn="ctr" defTabSz="5778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i="1" kern="1200" dirty="0" err="1" smtClean="0">
              <a:solidFill>
                <a:schemeClr val="tx1"/>
              </a:solidFill>
            </a:rPr>
            <a:t>Paramyxoviridae</a:t>
          </a:r>
          <a:endParaRPr lang="es-ES" sz="1300" b="1" i="1" kern="1200" dirty="0" smtClean="0">
            <a:solidFill>
              <a:schemeClr val="tx1"/>
            </a:solidFill>
          </a:endParaRPr>
        </a:p>
        <a:p>
          <a:pPr lvl="0" algn="ctr" defTabSz="5778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i="1" kern="1200" dirty="0" err="1" smtClean="0">
              <a:solidFill>
                <a:schemeClr val="tx1"/>
              </a:solidFill>
            </a:rPr>
            <a:t>Rhabdoviridae</a:t>
          </a:r>
          <a:endParaRPr lang="es-ES" sz="1300" b="1" i="1" kern="1200" dirty="0" smtClean="0">
            <a:solidFill>
              <a:schemeClr val="tx1"/>
            </a:solidFill>
          </a:endParaRPr>
        </a:p>
        <a:p>
          <a:pPr lvl="0" algn="ctr" defTabSz="5778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i="1" kern="1200" dirty="0" err="1" smtClean="0">
              <a:solidFill>
                <a:schemeClr val="tx1"/>
              </a:solidFill>
            </a:rPr>
            <a:t>Flaviviridae</a:t>
          </a:r>
          <a:endParaRPr lang="es-ES" sz="1300" b="1" i="1" kern="1200" dirty="0" smtClean="0">
            <a:solidFill>
              <a:schemeClr val="tx1"/>
            </a:solidFill>
          </a:endParaRPr>
        </a:p>
        <a:p>
          <a:pPr lvl="0" algn="ctr" defTabSz="5778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i="1" kern="1200" dirty="0" err="1" smtClean="0">
              <a:solidFill>
                <a:schemeClr val="tx1"/>
              </a:solidFill>
            </a:rPr>
            <a:t>Orthomyxoviridae</a:t>
          </a:r>
          <a:endParaRPr lang="es-ES" sz="1300" b="1" i="1" kern="1200" dirty="0" smtClean="0">
            <a:solidFill>
              <a:schemeClr val="tx1"/>
            </a:solidFill>
          </a:endParaRPr>
        </a:p>
        <a:p>
          <a:pPr lvl="0" algn="ctr" defTabSz="5778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i="1" kern="1200" dirty="0" err="1" smtClean="0">
              <a:solidFill>
                <a:schemeClr val="tx1"/>
              </a:solidFill>
            </a:rPr>
            <a:t>Orthopoxviridae</a:t>
          </a:r>
          <a:endParaRPr lang="es-ES" sz="1300" b="1" i="1" kern="1200" dirty="0" smtClean="0">
            <a:solidFill>
              <a:schemeClr val="tx1"/>
            </a:solidFill>
          </a:endParaRPr>
        </a:p>
        <a:p>
          <a:pPr lvl="0" algn="ctr" defTabSz="5778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i="1" kern="1200" dirty="0" err="1" smtClean="0">
              <a:solidFill>
                <a:schemeClr val="tx1"/>
              </a:solidFill>
            </a:rPr>
            <a:t>Arenaviridae</a:t>
          </a:r>
          <a:endParaRPr lang="es-ES" sz="1300" b="1" i="1" kern="1200" dirty="0" smtClean="0">
            <a:solidFill>
              <a:schemeClr val="tx1"/>
            </a:solidFill>
          </a:endParaRPr>
        </a:p>
        <a:p>
          <a:pPr lvl="0" algn="ctr" defTabSz="5778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i="1" kern="1200" dirty="0" err="1" smtClean="0">
              <a:solidFill>
                <a:schemeClr val="tx1"/>
              </a:solidFill>
            </a:rPr>
            <a:t>Borrelia</a:t>
          </a:r>
          <a:r>
            <a:rPr lang="es-ES" sz="1300" b="1" i="1" kern="1200" dirty="0" smtClean="0">
              <a:solidFill>
                <a:schemeClr val="tx1"/>
              </a:solidFill>
            </a:rPr>
            <a:t> </a:t>
          </a:r>
          <a:r>
            <a:rPr lang="es-ES" sz="1300" b="1" i="1" kern="1200" dirty="0" err="1" smtClean="0">
              <a:solidFill>
                <a:schemeClr val="tx1"/>
              </a:solidFill>
            </a:rPr>
            <a:t>sp</a:t>
          </a:r>
          <a:r>
            <a:rPr lang="es-ES" sz="1300" b="1" i="1" kern="1200" dirty="0" smtClean="0">
              <a:solidFill>
                <a:schemeClr val="tx1"/>
              </a:solidFill>
            </a:rPr>
            <a:t>.</a:t>
          </a:r>
        </a:p>
        <a:p>
          <a:pPr lvl="0" algn="ctr" defTabSz="5778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i="1" kern="1200" dirty="0" err="1" smtClean="0">
              <a:solidFill>
                <a:schemeClr val="tx1"/>
              </a:solidFill>
            </a:rPr>
            <a:t>Bordetella</a:t>
          </a:r>
          <a:r>
            <a:rPr lang="es-ES" sz="1300" b="1" i="1" kern="1200" dirty="0" smtClean="0">
              <a:solidFill>
                <a:schemeClr val="tx1"/>
              </a:solidFill>
            </a:rPr>
            <a:t> </a:t>
          </a:r>
          <a:r>
            <a:rPr lang="es-ES" sz="1300" b="1" i="1" kern="1200" dirty="0" err="1" smtClean="0">
              <a:solidFill>
                <a:schemeClr val="tx1"/>
              </a:solidFill>
            </a:rPr>
            <a:t>sp</a:t>
          </a:r>
          <a:r>
            <a:rPr lang="es-ES" sz="1300" b="1" i="1" kern="1200" dirty="0" smtClean="0">
              <a:solidFill>
                <a:schemeClr val="tx1"/>
              </a:solidFill>
            </a:rPr>
            <a:t>.</a:t>
          </a:r>
        </a:p>
        <a:p>
          <a:pPr lvl="0" algn="ctr" defTabSz="5778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i="1" kern="1200" dirty="0" err="1" smtClean="0">
              <a:solidFill>
                <a:schemeClr val="tx1"/>
              </a:solidFill>
            </a:rPr>
            <a:t>Yersinia</a:t>
          </a:r>
          <a:r>
            <a:rPr lang="es-ES" sz="1300" b="1" i="1" kern="1200" dirty="0" smtClean="0">
              <a:solidFill>
                <a:schemeClr val="tx1"/>
              </a:solidFill>
            </a:rPr>
            <a:t> </a:t>
          </a:r>
          <a:r>
            <a:rPr lang="es-ES" sz="1300" b="1" i="1" kern="1200" dirty="0" err="1" smtClean="0">
              <a:solidFill>
                <a:schemeClr val="tx1"/>
              </a:solidFill>
            </a:rPr>
            <a:t>sp</a:t>
          </a:r>
          <a:r>
            <a:rPr lang="es-ES" sz="1300" b="1" i="1" kern="1200" dirty="0" smtClean="0">
              <a:solidFill>
                <a:schemeClr val="tx1"/>
              </a:solidFill>
            </a:rPr>
            <a:t>.</a:t>
          </a:r>
        </a:p>
        <a:p>
          <a:pPr lvl="0" algn="ctr" defTabSz="5778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i="1" kern="1200" dirty="0" err="1" smtClean="0">
              <a:solidFill>
                <a:schemeClr val="tx1"/>
              </a:solidFill>
            </a:rPr>
            <a:t>Leptospira</a:t>
          </a:r>
          <a:r>
            <a:rPr lang="es-ES" sz="1300" b="1" i="1" kern="1200" dirty="0" smtClean="0">
              <a:solidFill>
                <a:schemeClr val="tx1"/>
              </a:solidFill>
            </a:rPr>
            <a:t> </a:t>
          </a:r>
          <a:r>
            <a:rPr lang="es-ES" sz="1300" b="1" i="1" kern="1200" dirty="0" err="1" smtClean="0">
              <a:solidFill>
                <a:schemeClr val="tx1"/>
              </a:solidFill>
            </a:rPr>
            <a:t>sp</a:t>
          </a:r>
          <a:r>
            <a:rPr lang="es-ES" sz="1300" b="1" i="1" kern="1200" dirty="0" smtClean="0">
              <a:solidFill>
                <a:schemeClr val="tx1"/>
              </a:solidFill>
            </a:rPr>
            <a:t>.</a:t>
          </a:r>
        </a:p>
        <a:p>
          <a:pPr lvl="0" algn="ctr" defTabSz="5778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300" b="1" i="1" kern="1200" dirty="0" smtClean="0">
              <a:solidFill>
                <a:schemeClr val="tx1"/>
              </a:solidFill>
            </a:rPr>
            <a:t>Toxoplasma </a:t>
          </a:r>
          <a:r>
            <a:rPr lang="es-ES" sz="1300" b="1" i="1" kern="1200" dirty="0" err="1" smtClean="0">
              <a:solidFill>
                <a:schemeClr val="tx1"/>
              </a:solidFill>
            </a:rPr>
            <a:t>sp</a:t>
          </a:r>
          <a:r>
            <a:rPr lang="es-ES" sz="1300" b="1" i="1" kern="1200" dirty="0" smtClean="0">
              <a:solidFill>
                <a:schemeClr val="tx1"/>
              </a:solidFill>
            </a:rPr>
            <a:t>.</a:t>
          </a:r>
        </a:p>
        <a:p>
          <a:pPr lvl="0" algn="ctr" defTabSz="5778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s-ES" sz="1200" b="0" i="0" kern="1200" dirty="0" smtClean="0">
              <a:solidFill>
                <a:schemeClr val="tx1"/>
              </a:solidFill>
            </a:rPr>
            <a:t>Protozoarios</a:t>
          </a:r>
        </a:p>
        <a:p>
          <a:pPr lvl="0" algn="ctr" defTabSz="5778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s-ES" sz="1200" i="0" kern="1200" dirty="0" err="1" smtClean="0">
              <a:solidFill>
                <a:schemeClr val="tx1"/>
              </a:solidFill>
            </a:rPr>
            <a:t>Nemátodos</a:t>
          </a:r>
          <a:endParaRPr lang="es-ES" sz="1200" i="0" kern="1200" dirty="0" smtClean="0">
            <a:solidFill>
              <a:schemeClr val="tx1"/>
            </a:solidFill>
          </a:endParaRPr>
        </a:p>
        <a:p>
          <a:pPr lvl="0" algn="ctr" defTabSz="5778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s-ES" sz="1200" i="0" kern="1200" dirty="0" err="1" smtClean="0">
              <a:solidFill>
                <a:schemeClr val="tx1"/>
              </a:solidFill>
            </a:rPr>
            <a:t>Tremátodos</a:t>
          </a:r>
          <a:endParaRPr lang="es-ES" sz="1200" i="0" kern="1200" dirty="0" smtClean="0">
            <a:solidFill>
              <a:schemeClr val="tx1"/>
            </a:solidFill>
          </a:endParaRPr>
        </a:p>
        <a:p>
          <a:pPr lvl="0" algn="ctr" defTabSz="5778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endParaRPr lang="es-ES" sz="1300" i="0" kern="1200" dirty="0" smtClean="0">
            <a:solidFill>
              <a:schemeClr val="tx1"/>
            </a:solidFill>
          </a:endParaRPr>
        </a:p>
        <a:p>
          <a:pPr lvl="0" algn="ctr" defTabSz="5778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endParaRPr lang="es-ES" sz="1300" kern="1200" dirty="0" smtClean="0"/>
        </a:p>
        <a:p>
          <a:pPr lvl="0" algn="ctr" defTabSz="5778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endParaRPr lang="es-ES" sz="1300" kern="1200" dirty="0" smtClean="0"/>
        </a:p>
        <a:p>
          <a:pPr lvl="0" algn="ctr" defTabSz="5778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endParaRPr lang="es-ES" sz="1300" kern="1200" dirty="0"/>
        </a:p>
      </dsp:txBody>
      <dsp:txXfrm rot="10800000">
        <a:off x="296224" y="1397271"/>
        <a:ext cx="1620400" cy="2648730"/>
      </dsp:txXfrm>
    </dsp:sp>
    <dsp:sp modelId="{00F08E3C-2976-2F46-87E7-AA61475C2F7D}">
      <dsp:nvSpPr>
        <dsp:cNvPr id="0" name=""/>
        <dsp:cNvSpPr/>
      </dsp:nvSpPr>
      <dsp:spPr>
        <a:xfrm>
          <a:off x="2142383" y="0"/>
          <a:ext cx="1726598" cy="13571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E151B9-B248-9942-84B6-C523E108822D}">
      <dsp:nvSpPr>
        <dsp:cNvPr id="0" name=""/>
        <dsp:cNvSpPr/>
      </dsp:nvSpPr>
      <dsp:spPr>
        <a:xfrm rot="10800000">
          <a:off x="2142383" y="1397271"/>
          <a:ext cx="1726598" cy="2701829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13333"/>
                <a:tint val="100000"/>
                <a:shade val="100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13333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Murciélagos</a:t>
          </a:r>
        </a:p>
        <a:p>
          <a:pPr lvl="0" algn="ctr" defTabSz="6223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Ratones</a:t>
          </a:r>
        </a:p>
        <a:p>
          <a:pPr lvl="0" algn="ctr" defTabSz="6223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Ardillas</a:t>
          </a:r>
        </a:p>
        <a:p>
          <a:pPr lvl="0" algn="ctr" defTabSz="6223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Ratas</a:t>
          </a:r>
        </a:p>
        <a:p>
          <a:pPr lvl="0" algn="ctr" defTabSz="6223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Aves</a:t>
          </a:r>
        </a:p>
        <a:p>
          <a:pPr lvl="0" algn="ctr" defTabSz="6223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Anfibios</a:t>
          </a:r>
        </a:p>
        <a:p>
          <a:pPr lvl="0" algn="ctr" defTabSz="6223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Reptiles</a:t>
          </a:r>
        </a:p>
        <a:p>
          <a:pPr lvl="0" algn="ctr" defTabSz="6223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Mamíferos marinos</a:t>
          </a:r>
        </a:p>
        <a:p>
          <a:pPr lvl="0" algn="ctr" defTabSz="6223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Carnívoros medianos</a:t>
          </a:r>
        </a:p>
        <a:p>
          <a:pPr lvl="0" algn="ctr" defTabSz="6223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Mosquitos </a:t>
          </a:r>
        </a:p>
        <a:p>
          <a:pPr lvl="0" algn="ctr" defTabSz="6223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Garrapatas</a:t>
          </a:r>
        </a:p>
        <a:p>
          <a:pPr lvl="0" algn="ctr" defTabSz="6223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Pulgas</a:t>
          </a:r>
        </a:p>
        <a:p>
          <a:pPr lvl="0" algn="ctr" defTabSz="6223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Piojos</a:t>
          </a:r>
        </a:p>
        <a:p>
          <a:pPr lvl="0" algn="ctr" defTabSz="62230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solidFill>
                <a:schemeClr val="tx1"/>
              </a:solidFill>
            </a:rPr>
            <a:t>Ácaros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ES" sz="1600" kern="1200" dirty="0"/>
        </a:p>
      </dsp:txBody>
      <dsp:txXfrm rot="10800000">
        <a:off x="2195482" y="1397271"/>
        <a:ext cx="1620400" cy="2648730"/>
      </dsp:txXfrm>
    </dsp:sp>
    <dsp:sp modelId="{2463C465-A68D-0140-BA7A-21F342800CEC}">
      <dsp:nvSpPr>
        <dsp:cNvPr id="0" name=""/>
        <dsp:cNvSpPr/>
      </dsp:nvSpPr>
      <dsp:spPr>
        <a:xfrm>
          <a:off x="4041641" y="0"/>
          <a:ext cx="1726598" cy="13571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A28BFDA-060C-864D-ADE5-4E850DE3D69F}">
      <dsp:nvSpPr>
        <dsp:cNvPr id="0" name=""/>
        <dsp:cNvSpPr/>
      </dsp:nvSpPr>
      <dsp:spPr>
        <a:xfrm rot="10800000">
          <a:off x="4041641" y="1377151"/>
          <a:ext cx="1726598" cy="272865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26667"/>
                <a:tint val="100000"/>
                <a:shade val="100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26667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Filogenia</a:t>
          </a:r>
        </a:p>
        <a:p>
          <a:pPr lvl="0" algn="ctr" defTabSz="5778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err="1" smtClean="0">
              <a:solidFill>
                <a:schemeClr val="tx1"/>
              </a:solidFill>
            </a:rPr>
            <a:t>Coevolución</a:t>
          </a:r>
          <a:endParaRPr lang="es-ES" sz="1300" kern="1200" dirty="0" smtClean="0">
            <a:solidFill>
              <a:schemeClr val="tx1"/>
            </a:solidFill>
          </a:endParaRPr>
        </a:p>
        <a:p>
          <a:pPr lvl="0" algn="ctr" defTabSz="5778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baseline="0" dirty="0" smtClean="0">
              <a:solidFill>
                <a:schemeClr val="tx1"/>
              </a:solidFill>
            </a:rPr>
            <a:t>Fragmentación</a:t>
          </a:r>
        </a:p>
        <a:p>
          <a:pPr lvl="0" algn="ctr" defTabSz="5778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baseline="0" dirty="0" smtClean="0">
              <a:solidFill>
                <a:schemeClr val="tx1"/>
              </a:solidFill>
            </a:rPr>
            <a:t>Análisis Geográficos</a:t>
          </a:r>
        </a:p>
        <a:p>
          <a:pPr lvl="0" algn="ctr" defTabSz="5778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baseline="0" dirty="0" smtClean="0">
              <a:solidFill>
                <a:schemeClr val="tx1"/>
              </a:solidFill>
            </a:rPr>
            <a:t>Bases de datos</a:t>
          </a:r>
        </a:p>
        <a:p>
          <a:pPr lvl="0" algn="ctr" defTabSz="5778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baseline="0" dirty="0" smtClean="0">
              <a:solidFill>
                <a:schemeClr val="tx1"/>
              </a:solidFill>
            </a:rPr>
            <a:t>Modelación Simulación</a:t>
          </a:r>
        </a:p>
        <a:p>
          <a:pPr lvl="0" algn="ctr" defTabSz="5778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baseline="0" dirty="0" smtClean="0">
              <a:solidFill>
                <a:schemeClr val="tx1"/>
              </a:solidFill>
            </a:rPr>
            <a:t>Dinámica de Infecciones</a:t>
          </a:r>
        </a:p>
        <a:p>
          <a:pPr lvl="0" algn="ctr" defTabSz="5778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baseline="0" dirty="0" smtClean="0">
              <a:solidFill>
                <a:schemeClr val="tx1"/>
              </a:solidFill>
            </a:rPr>
            <a:t>Ecología de poblaciones, comunidades, </a:t>
          </a:r>
          <a:r>
            <a:rPr lang="es-ES" sz="1300" kern="1200" baseline="0" dirty="0" err="1" smtClean="0">
              <a:solidFill>
                <a:schemeClr val="tx1"/>
              </a:solidFill>
            </a:rPr>
            <a:t>metacomunidades</a:t>
          </a:r>
          <a:endParaRPr lang="es-ES" sz="1300" kern="1200" baseline="0" dirty="0" smtClean="0">
            <a:solidFill>
              <a:schemeClr val="tx1"/>
            </a:solidFill>
          </a:endParaRPr>
        </a:p>
        <a:p>
          <a:pPr lvl="0" algn="ctr" defTabSz="5778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baseline="0" dirty="0" smtClean="0">
              <a:solidFill>
                <a:schemeClr val="tx1"/>
              </a:solidFill>
            </a:rPr>
            <a:t>Ecología del Paisaje</a:t>
          </a:r>
        </a:p>
        <a:p>
          <a:pPr lvl="0" algn="ctr" defTabSz="577850">
            <a:lnSpc>
              <a:spcPct val="8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err="1" smtClean="0">
              <a:solidFill>
                <a:schemeClr val="tx1"/>
              </a:solidFill>
              <a:cs typeface="Times New Roman" pitchFamily="18" charset="0"/>
            </a:rPr>
            <a:t>Repoblación</a:t>
          </a:r>
          <a:r>
            <a:rPr lang="en-US" sz="1300" kern="1200" dirty="0" smtClean="0">
              <a:solidFill>
                <a:schemeClr val="tx1"/>
              </a:solidFill>
              <a:cs typeface="Times New Roman" pitchFamily="18" charset="0"/>
            </a:rPr>
            <a:t> </a:t>
          </a:r>
          <a:r>
            <a:rPr lang="en-US" sz="1300" kern="1200" baseline="0" dirty="0" err="1" smtClean="0">
              <a:solidFill>
                <a:schemeClr val="tx1"/>
              </a:solidFill>
              <a:cs typeface="Times New Roman" pitchFamily="18" charset="0"/>
            </a:rPr>
            <a:t>R</a:t>
          </a:r>
          <a:r>
            <a:rPr lang="en-US" sz="1300" kern="1200" dirty="0" err="1" smtClean="0">
              <a:solidFill>
                <a:schemeClr val="tx1"/>
              </a:solidFill>
              <a:cs typeface="Times New Roman" pitchFamily="18" charset="0"/>
            </a:rPr>
            <a:t>eintroducción</a:t>
          </a:r>
          <a:endParaRPr lang="en-US" sz="1300" kern="1200" dirty="0" smtClean="0">
            <a:solidFill>
              <a:schemeClr val="tx1"/>
            </a:solidFill>
            <a:cs typeface="Times New Roman" pitchFamily="18" charset="0"/>
          </a:endParaRPr>
        </a:p>
        <a:p>
          <a:pPr lvl="0" algn="ctr" defTabSz="5778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baseline="0" dirty="0" err="1" smtClean="0">
              <a:solidFill>
                <a:schemeClr val="tx1"/>
              </a:solidFill>
              <a:cs typeface="Times New Roman" pitchFamily="18" charset="0"/>
            </a:rPr>
            <a:t>Cambio</a:t>
          </a:r>
          <a:r>
            <a:rPr lang="en-US" sz="1300" kern="1200" baseline="0" dirty="0" smtClean="0">
              <a:solidFill>
                <a:schemeClr val="tx1"/>
              </a:solidFill>
              <a:cs typeface="Times New Roman" pitchFamily="18" charset="0"/>
            </a:rPr>
            <a:t> </a:t>
          </a:r>
          <a:r>
            <a:rPr lang="en-US" sz="1300" kern="1200" baseline="0" dirty="0" err="1" smtClean="0">
              <a:solidFill>
                <a:schemeClr val="tx1"/>
              </a:solidFill>
              <a:cs typeface="Times New Roman" pitchFamily="18" charset="0"/>
            </a:rPr>
            <a:t>Climático</a:t>
          </a:r>
          <a:endParaRPr lang="en-US" sz="1300" kern="1200" baseline="0" dirty="0" smtClean="0">
            <a:solidFill>
              <a:schemeClr val="tx1"/>
            </a:solidFill>
            <a:cs typeface="Times New Roman" pitchFamily="18" charset="0"/>
          </a:endParaRPr>
        </a:p>
        <a:p>
          <a:pPr lvl="0" algn="ctr" defTabSz="5778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baseline="0" dirty="0" smtClean="0">
              <a:solidFill>
                <a:schemeClr val="tx1"/>
              </a:solidFill>
            </a:rPr>
            <a:t>Toxicología</a:t>
          </a:r>
          <a:endParaRPr lang="en-US" sz="1300" kern="1200" dirty="0" smtClean="0">
            <a:solidFill>
              <a:schemeClr val="tx1"/>
            </a:solidFill>
            <a:cs typeface="Times New Roman" pitchFamily="18" charset="0"/>
          </a:endParaRPr>
        </a:p>
      </dsp:txBody>
      <dsp:txXfrm rot="10800000">
        <a:off x="4094740" y="1377151"/>
        <a:ext cx="1620400" cy="2675556"/>
      </dsp:txXfrm>
    </dsp:sp>
    <dsp:sp modelId="{D5156072-C56F-3342-92F0-BFBE9D0CB9A5}">
      <dsp:nvSpPr>
        <dsp:cNvPr id="0" name=""/>
        <dsp:cNvSpPr/>
      </dsp:nvSpPr>
      <dsp:spPr>
        <a:xfrm>
          <a:off x="5940899" y="0"/>
          <a:ext cx="1726598" cy="135716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45B6E3E-B59A-1746-8055-EDE6C35BD64D}">
      <dsp:nvSpPr>
        <dsp:cNvPr id="0" name=""/>
        <dsp:cNvSpPr/>
      </dsp:nvSpPr>
      <dsp:spPr>
        <a:xfrm rot="10800000">
          <a:off x="5940899" y="1377151"/>
          <a:ext cx="1726598" cy="272865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6">
                <a:alpha val="90000"/>
                <a:hueOff val="0"/>
                <a:satOff val="0"/>
                <a:lumOff val="0"/>
                <a:alphaOff val="-40000"/>
                <a:tint val="100000"/>
                <a:shade val="100000"/>
                <a:satMod val="130000"/>
              </a:schemeClr>
            </a:gs>
            <a:gs pos="100000">
              <a:schemeClr val="accent6">
                <a:alpha val="90000"/>
                <a:hueOff val="0"/>
                <a:satOff val="0"/>
                <a:lumOff val="0"/>
                <a:alphaOff val="-4000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2456" tIns="92456" rIns="92456" bIns="92456" numCol="1" spcCol="1270" anchor="t" anchorCtr="0">
          <a:noAutofit/>
        </a:bodyPr>
        <a:lstStyle/>
        <a:p>
          <a:pPr lvl="0" algn="ctr" defTabSz="5778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Chiapas</a:t>
          </a:r>
        </a:p>
        <a:p>
          <a:pPr lvl="0" algn="ctr" defTabSz="5778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Campeche</a:t>
          </a:r>
        </a:p>
        <a:p>
          <a:pPr lvl="0" algn="ctr" defTabSz="5778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Jalisco</a:t>
          </a:r>
        </a:p>
        <a:p>
          <a:pPr lvl="0" algn="ctr" defTabSz="5778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Chihuahua</a:t>
          </a:r>
        </a:p>
        <a:p>
          <a:pPr lvl="0" algn="ctr" defTabSz="5778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Yucatán</a:t>
          </a:r>
        </a:p>
        <a:p>
          <a:pPr lvl="0" algn="ctr" defTabSz="5778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Hidalgo</a:t>
          </a:r>
        </a:p>
        <a:p>
          <a:pPr lvl="0" algn="ctr" defTabSz="5778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Veracruz</a:t>
          </a:r>
        </a:p>
        <a:p>
          <a:pPr lvl="0" algn="ctr" defTabSz="5778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Sonora</a:t>
          </a:r>
        </a:p>
        <a:p>
          <a:pPr lvl="0" algn="ctr" defTabSz="5778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Morelos</a:t>
          </a:r>
        </a:p>
        <a:p>
          <a:pPr lvl="0" algn="ctr" defTabSz="5778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Tabasco</a:t>
          </a:r>
        </a:p>
        <a:p>
          <a:pPr lvl="0" algn="ctr" defTabSz="5778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Puebla</a:t>
          </a:r>
        </a:p>
        <a:p>
          <a:pPr lvl="0" algn="ctr" defTabSz="5778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Baja California</a:t>
          </a:r>
        </a:p>
        <a:p>
          <a:pPr lvl="0" algn="ctr" defTabSz="5778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Baja California Sur</a:t>
          </a:r>
        </a:p>
        <a:p>
          <a:pPr lvl="0" algn="ctr" defTabSz="5778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Quintana Roo</a:t>
          </a:r>
        </a:p>
        <a:p>
          <a:pPr lvl="0" algn="ctr" defTabSz="5778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Zacatecas</a:t>
          </a:r>
        </a:p>
        <a:p>
          <a:pPr lvl="0" algn="ctr" defTabSz="5778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Estado de México</a:t>
          </a:r>
        </a:p>
        <a:p>
          <a:pPr lvl="0" algn="ctr" defTabSz="57785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s-ES" sz="1300" kern="1200" dirty="0" smtClean="0">
              <a:solidFill>
                <a:schemeClr val="tx1"/>
              </a:solidFill>
            </a:rPr>
            <a:t>Ciudad de México</a:t>
          </a:r>
          <a:endParaRPr lang="es-ES" sz="1300" kern="1200" dirty="0">
            <a:solidFill>
              <a:schemeClr val="tx1"/>
            </a:solidFill>
          </a:endParaRPr>
        </a:p>
      </dsp:txBody>
      <dsp:txXfrm rot="10800000">
        <a:off x="5993998" y="1377151"/>
        <a:ext cx="1620400" cy="26755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E76C9-FF9D-E746-BE48-7B79CD493787}" type="datetimeFigureOut">
              <a:rPr lang="es-ES" smtClean="0"/>
              <a:t>26/10/16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A78C3-9C51-AD4E-B786-A45BAD4F8904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7483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Areas with more biodiversity</a:t>
            </a:r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A78C3-9C51-AD4E-B786-A45BAD4F8904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08308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s-ES" sz="1400">
                <a:latin typeface="Calibri" charset="0"/>
              </a:rPr>
              <a:t>Qué es ¿? – CoV ejemplo entre muchos (agentes (</a:t>
            </a:r>
            <a:r>
              <a:rPr lang="es-ES" sz="1400" b="1">
                <a:latin typeface="Calibri" charset="0"/>
              </a:rPr>
              <a:t>Vir d y r ,Bact, EnP,EcP), hospederos, sitios de muestreo en MX)</a:t>
            </a:r>
            <a:endParaRPr lang="es-ES" sz="1400">
              <a:latin typeface="Calibri" charset="0"/>
            </a:endParaRPr>
          </a:p>
          <a:p>
            <a:pPr>
              <a:spcBef>
                <a:spcPct val="0"/>
              </a:spcBef>
            </a:pPr>
            <a:r>
              <a:rPr lang="es-ES" sz="1400">
                <a:latin typeface="Calibri" charset="0"/>
              </a:rPr>
              <a:t>Análisis Geográficos, Modelación, Poblaciones, Comunidades, Metacomunidades, Paisaje, Bases de datos, </a:t>
            </a:r>
            <a:r>
              <a:rPr lang="en-US" sz="1400">
                <a:solidFill>
                  <a:srgbClr val="000000"/>
                </a:solidFill>
                <a:latin typeface="Calibri" charset="0"/>
                <a:cs typeface="Times New Roman" charset="0"/>
              </a:rPr>
              <a:t>Reintroducción- Repoblación, Cambio Climático, </a:t>
            </a:r>
            <a:r>
              <a:rPr lang="es-ES" sz="1400">
                <a:latin typeface="Calibri" charset="0"/>
              </a:rPr>
              <a:t>Toxicología, Agua</a:t>
            </a:r>
          </a:p>
          <a:p>
            <a:pPr>
              <a:spcBef>
                <a:spcPct val="0"/>
              </a:spcBef>
            </a:pPr>
            <a:endParaRPr lang="es-ES" sz="1400">
              <a:latin typeface="Calibri" charset="0"/>
            </a:endParaRPr>
          </a:p>
          <a:p>
            <a:pPr>
              <a:spcBef>
                <a:spcPct val="0"/>
              </a:spcBef>
            </a:pPr>
            <a:r>
              <a:rPr lang="es-ES" sz="1400">
                <a:latin typeface="Calibri" charset="0"/>
              </a:rPr>
              <a:t>Colaboraciones </a:t>
            </a:r>
            <a:r>
              <a:rPr lang="es-ES" sz="1400" b="1">
                <a:latin typeface="Calibri" charset="0"/>
              </a:rPr>
              <a:t>Nal e Int </a:t>
            </a:r>
          </a:p>
          <a:p>
            <a:pPr>
              <a:spcBef>
                <a:spcPct val="0"/>
              </a:spcBef>
            </a:pPr>
            <a:r>
              <a:rPr lang="es-ES" sz="1400">
                <a:latin typeface="Calibri" charset="0"/>
              </a:rPr>
              <a:t>Análisis en el extranjero </a:t>
            </a:r>
          </a:p>
          <a:p>
            <a:pPr>
              <a:spcBef>
                <a:spcPct val="0"/>
              </a:spcBef>
            </a:pPr>
            <a:r>
              <a:rPr lang="es-ES" sz="1400" b="1" i="1">
                <a:latin typeface="Calibri" charset="0"/>
              </a:rPr>
              <a:t>Grupo - Movido - Prisa – Inercia    </a:t>
            </a:r>
            <a:r>
              <a:rPr lang="es-ES" sz="1400">
                <a:latin typeface="Calibri" charset="0"/>
              </a:rPr>
              <a:t>Diapos Inglés   Imag/Anim	Yo - Hablador</a:t>
            </a:r>
          </a:p>
        </p:txBody>
      </p:sp>
      <p:sp>
        <p:nvSpPr>
          <p:cNvPr id="30723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63F2E65-4F30-E84C-9300-563860CD2C28}" type="slidenum">
              <a:rPr lang="es-ES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625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smtClean="0"/>
              <a:t>Bat</a:t>
            </a:r>
            <a:r>
              <a:rPr lang="es-MX" baseline="0" dirty="0" smtClean="0"/>
              <a:t> and viral diversity</a:t>
            </a:r>
            <a:endParaRPr lang="es-MX" dirty="0" smtClean="0"/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A78C3-9C51-AD4E-B786-A45BAD4F8904}" type="slidenum">
              <a:rPr lang="es-MX" smtClean="0"/>
              <a:t>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15423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5C0A30-BD1D-7941-B271-F60F3BF50466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771276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6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s-ES">
              <a:latin typeface="Calibri" charset="0"/>
            </a:endParaRPr>
          </a:p>
        </p:txBody>
      </p:sp>
      <p:sp>
        <p:nvSpPr>
          <p:cNvPr id="103427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B8BCA724-AAF7-6145-BBC1-B63F0497CDD5}" type="slidenum">
              <a:rPr lang="en-US">
                <a:cs typeface="Arial" charset="0"/>
              </a:rPr>
              <a:pPr/>
              <a:t>23</a:t>
            </a:fld>
            <a:endParaRPr lang="en-US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718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Disease ecology group</a:t>
            </a:r>
          </a:p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A78C3-9C51-AD4E-B786-A45BAD4F8904}" type="slidenum">
              <a:rPr lang="es-MX" smtClean="0"/>
              <a:t>27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446461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6805-625A-D64D-82AB-70550D66987A}" type="datetimeFigureOut">
              <a:rPr lang="es-ES" smtClean="0"/>
              <a:t>26/10/16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DF1E-FA02-C946-AC5C-028E6F235D03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85703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6805-625A-D64D-82AB-70550D66987A}" type="datetimeFigureOut">
              <a:rPr lang="es-ES" smtClean="0"/>
              <a:t>26/10/16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DF1E-FA02-C946-AC5C-028E6F235D03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9315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6805-625A-D64D-82AB-70550D66987A}" type="datetimeFigureOut">
              <a:rPr lang="es-ES" smtClean="0"/>
              <a:t>26/10/16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DF1E-FA02-C946-AC5C-028E6F235D03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2966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contenido"/>
          <p:cNvSpPr>
            <a:spLocks noGrp="1"/>
          </p:cNvSpPr>
          <p:nvPr>
            <p:ph sz="quarter" idx="3"/>
          </p:nvPr>
        </p:nvSpPr>
        <p:spPr>
          <a:xfrm>
            <a:off x="457200" y="3938590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907DA82-64F3-0D41-BBCC-02AA1751120A}" type="datetimeFigureOut">
              <a:rPr lang="es-MX"/>
              <a:pPr/>
              <a:t>26/10/16</a:t>
            </a:fld>
            <a:endParaRPr lang="es-MX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MX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9E6F9F-518D-1145-8610-14EB249895B0}" type="slidenum">
              <a:rPr lang="es-MX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8913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6805-625A-D64D-82AB-70550D66987A}" type="datetimeFigureOut">
              <a:rPr lang="es-ES" smtClean="0"/>
              <a:t>26/10/16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DF1E-FA02-C946-AC5C-028E6F235D03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66531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6805-625A-D64D-82AB-70550D66987A}" type="datetimeFigureOut">
              <a:rPr lang="es-ES" smtClean="0"/>
              <a:t>26/10/16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DF1E-FA02-C946-AC5C-028E6F235D03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00394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6805-625A-D64D-82AB-70550D66987A}" type="datetimeFigureOut">
              <a:rPr lang="es-ES" smtClean="0"/>
              <a:t>26/10/16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DF1E-FA02-C946-AC5C-028E6F235D03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10813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6805-625A-D64D-82AB-70550D66987A}" type="datetimeFigureOut">
              <a:rPr lang="es-ES" smtClean="0"/>
              <a:t>26/10/16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DF1E-FA02-C946-AC5C-028E6F235D03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74372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6805-625A-D64D-82AB-70550D66987A}" type="datetimeFigureOut">
              <a:rPr lang="es-ES" smtClean="0"/>
              <a:t>26/10/16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DF1E-FA02-C946-AC5C-028E6F235D03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071987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6805-625A-D64D-82AB-70550D66987A}" type="datetimeFigureOut">
              <a:rPr lang="es-ES" smtClean="0"/>
              <a:t>26/10/16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DF1E-FA02-C946-AC5C-028E6F235D03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6239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6805-625A-D64D-82AB-70550D66987A}" type="datetimeFigureOut">
              <a:rPr lang="es-ES" smtClean="0"/>
              <a:t>26/10/16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DF1E-FA02-C946-AC5C-028E6F235D03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28371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76805-625A-D64D-82AB-70550D66987A}" type="datetimeFigureOut">
              <a:rPr lang="es-ES" smtClean="0"/>
              <a:t>26/10/16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FADF1E-FA02-C946-AC5C-028E6F235D03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8761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976805-625A-D64D-82AB-70550D66987A}" type="datetimeFigureOut">
              <a:rPr lang="es-ES" smtClean="0"/>
              <a:t>26/10/16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FADF1E-FA02-C946-AC5C-028E6F235D03}" type="slidenum">
              <a:rPr lang="es-MX" smtClean="0"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89407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wmf"/><Relationship Id="rId8" Type="http://schemas.openxmlformats.org/officeDocument/2006/relationships/image" Target="../media/image30.emf"/><Relationship Id="rId9" Type="http://schemas.openxmlformats.org/officeDocument/2006/relationships/image" Target="../media/image31.jpeg"/><Relationship Id="rId10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4" Type="http://schemas.openxmlformats.org/officeDocument/2006/relationships/image" Target="../media/image4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Relationship Id="rId3" Type="http://schemas.openxmlformats.org/officeDocument/2006/relationships/image" Target="../media/image4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6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59.png"/><Relationship Id="rId5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png"/><Relationship Id="rId6" Type="http://schemas.openxmlformats.org/officeDocument/2006/relationships/image" Target="../media/image20.tiff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ítulo 1"/>
          <p:cNvSpPr>
            <a:spLocks noGrp="1"/>
          </p:cNvSpPr>
          <p:nvPr>
            <p:ph type="ctrTitle"/>
          </p:nvPr>
        </p:nvSpPr>
        <p:spPr>
          <a:xfrm>
            <a:off x="-192504" y="701739"/>
            <a:ext cx="9336504" cy="1790700"/>
          </a:xfrm>
        </p:spPr>
        <p:txBody>
          <a:bodyPr>
            <a:noAutofit/>
          </a:bodyPr>
          <a:lstStyle/>
          <a:p>
            <a:r>
              <a:rPr lang="en-US" sz="5400"/>
              <a:t>Vigilancia activa </a:t>
            </a:r>
            <a:r>
              <a:rPr lang="en-US" sz="5400"/>
              <a:t>en </a:t>
            </a:r>
            <a:r>
              <a:rPr lang="en-US" sz="5400" smtClean="0"/>
              <a:t>fauna silvestre</a:t>
            </a:r>
            <a:r>
              <a:rPr lang="en-US" sz="5400"/>
              <a:t>. </a:t>
            </a:r>
            <a:r>
              <a:rPr lang="en-US" sz="5400" smtClean="0"/>
              <a:t/>
            </a:r>
            <a:br>
              <a:rPr lang="en-US" sz="5400" smtClean="0"/>
            </a:br>
            <a:r>
              <a:rPr lang="en-US" sz="5400" smtClean="0"/>
              <a:t>El </a:t>
            </a:r>
            <a:r>
              <a:rPr lang="en-US" sz="5400"/>
              <a:t>caso de </a:t>
            </a:r>
            <a:r>
              <a:rPr lang="en-US" sz="5400"/>
              <a:t>los </a:t>
            </a:r>
            <a:r>
              <a:rPr lang="en-US" sz="5400" smtClean="0"/>
              <a:t>murciélagos.</a:t>
            </a:r>
            <a:endParaRPr lang="es-ES_tradnl" sz="5400">
              <a:latin typeface="Calibri Light" charset="0"/>
            </a:endParaRPr>
          </a:p>
        </p:txBody>
      </p:sp>
      <p:sp>
        <p:nvSpPr>
          <p:cNvPr id="15362" name="Subtítulo 2"/>
          <p:cNvSpPr>
            <a:spLocks noGrp="1"/>
          </p:cNvSpPr>
          <p:nvPr>
            <p:ph type="subTitle" idx="1"/>
          </p:nvPr>
        </p:nvSpPr>
        <p:spPr>
          <a:xfrm>
            <a:off x="901700" y="3296922"/>
            <a:ext cx="6858000" cy="1241822"/>
          </a:xfrm>
        </p:spPr>
        <p:txBody>
          <a:bodyPr>
            <a:normAutofit fontScale="55000" lnSpcReduction="20000"/>
          </a:bodyPr>
          <a:lstStyle/>
          <a:p>
            <a:endParaRPr lang="es-ES_tradnl">
              <a:solidFill>
                <a:schemeClr val="tx1"/>
              </a:solidFill>
              <a:latin typeface="Calibri" charset="0"/>
            </a:endParaRPr>
          </a:p>
          <a:p>
            <a:r>
              <a:rPr lang="es-ES_tradnl">
                <a:solidFill>
                  <a:schemeClr val="tx1"/>
                </a:solidFill>
                <a:latin typeface="Calibri" charset="0"/>
              </a:rPr>
              <a:t>Gerardo Suzán </a:t>
            </a:r>
            <a:r>
              <a:rPr lang="es-ES_tradnl" smtClean="0">
                <a:solidFill>
                  <a:schemeClr val="tx1"/>
                </a:solidFill>
                <a:latin typeface="Calibri" charset="0"/>
              </a:rPr>
              <a:t>Azpiri</a:t>
            </a:r>
          </a:p>
          <a:p>
            <a:r>
              <a:rPr lang="es-ES">
                <a:solidFill>
                  <a:schemeClr val="tx1"/>
                </a:solidFill>
              </a:rPr>
              <a:t>Facultad de Medicina Veterinaria y Zootecnia</a:t>
            </a:r>
          </a:p>
          <a:p>
            <a:r>
              <a:rPr lang="es-ES">
                <a:solidFill>
                  <a:schemeClr val="tx1"/>
                </a:solidFill>
              </a:rPr>
              <a:t> UNAM</a:t>
            </a:r>
          </a:p>
          <a:p>
            <a:endParaRPr lang="es-ES_tradnl">
              <a:solidFill>
                <a:schemeClr val="tx1"/>
              </a:solidFill>
              <a:latin typeface="Calibri" charset="0"/>
            </a:endParaRPr>
          </a:p>
          <a:p>
            <a:endParaRPr lang="es-ES_tradnl">
              <a:solidFill>
                <a:schemeClr val="tx1"/>
              </a:solidFill>
              <a:latin typeface="Calibri" charset="0"/>
            </a:endParaRPr>
          </a:p>
          <a:p>
            <a:endParaRPr lang="es-ES_tradnl">
              <a:solidFill>
                <a:schemeClr val="tx1"/>
              </a:solidFill>
              <a:latin typeface="Calibri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4626" y="4654313"/>
            <a:ext cx="5924550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2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AutoShape 7" descr="Vampire%20Bat%201"/>
          <p:cNvSpPr>
            <a:spLocks noChangeAspect="1" noChangeArrowheads="1"/>
          </p:cNvSpPr>
          <p:nvPr/>
        </p:nvSpPr>
        <p:spPr bwMode="auto">
          <a:xfrm>
            <a:off x="2882504" y="1950244"/>
            <a:ext cx="3378994" cy="217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z="1350">
              <a:solidFill>
                <a:srgbClr val="000000"/>
              </a:solidFill>
            </a:endParaRPr>
          </a:p>
        </p:txBody>
      </p:sp>
      <p:sp>
        <p:nvSpPr>
          <p:cNvPr id="45058" name="AutoShape 9" descr="Vampire%20Bat%201"/>
          <p:cNvSpPr>
            <a:spLocks noChangeAspect="1" noChangeArrowheads="1"/>
          </p:cNvSpPr>
          <p:nvPr/>
        </p:nvSpPr>
        <p:spPr bwMode="auto">
          <a:xfrm>
            <a:off x="2882504" y="1950244"/>
            <a:ext cx="3378994" cy="217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ES" sz="1350">
              <a:solidFill>
                <a:srgbClr val="000000"/>
              </a:solidFill>
            </a:endParaRPr>
          </a:p>
        </p:txBody>
      </p:sp>
      <p:pic>
        <p:nvPicPr>
          <p:cNvPr id="45059" name="Picture 11" descr="vampire b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1139429"/>
            <a:ext cx="1370409" cy="909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396917" y="1127899"/>
            <a:ext cx="5829300" cy="812006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  <a:latin typeface="Calibri Light" charset="0"/>
              </a:rPr>
              <a:t>Rabia Bovina</a:t>
            </a:r>
          </a:p>
        </p:txBody>
      </p:sp>
      <p:pic>
        <p:nvPicPr>
          <p:cNvPr id="45061" name="Picture 3" descr="rabia2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592" y="2205038"/>
            <a:ext cx="223956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2" name="Picture 4" descr="rabia200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228" y="2146698"/>
            <a:ext cx="2070497" cy="122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Picture 5" descr="rabia200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997" y="3937398"/>
            <a:ext cx="2138363" cy="116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4" name="Picture 6" descr="rabia2005_definitiv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429" y="4127897"/>
            <a:ext cx="2221706" cy="1175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528" y="2395537"/>
            <a:ext cx="3946922" cy="308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6263" y="2216944"/>
            <a:ext cx="4207669" cy="3156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ector recto 11"/>
          <p:cNvCxnSpPr/>
          <p:nvPr/>
        </p:nvCxnSpPr>
        <p:spPr>
          <a:xfrm>
            <a:off x="633413" y="2096060"/>
            <a:ext cx="75057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3" name="Agrupar 32"/>
          <p:cNvGrpSpPr/>
          <p:nvPr/>
        </p:nvGrpSpPr>
        <p:grpSpPr>
          <a:xfrm>
            <a:off x="-97324" y="2205038"/>
            <a:ext cx="8417105" cy="3414359"/>
            <a:chOff x="-133826" y="1327839"/>
            <a:chExt cx="11990396" cy="4459905"/>
          </a:xfrm>
        </p:grpSpPr>
        <p:grpSp>
          <p:nvGrpSpPr>
            <p:cNvPr id="34" name="Agrupar 33"/>
            <p:cNvGrpSpPr/>
            <p:nvPr/>
          </p:nvGrpSpPr>
          <p:grpSpPr>
            <a:xfrm>
              <a:off x="-133826" y="1327839"/>
              <a:ext cx="6124988" cy="4459905"/>
              <a:chOff x="2335213" y="841516"/>
              <a:chExt cx="6410372" cy="4859852"/>
            </a:xfrm>
          </p:grpSpPr>
          <p:pic>
            <p:nvPicPr>
              <p:cNvPr id="43" name="4 Imagen" descr="futuro.jpg"/>
              <p:cNvPicPr>
                <a:picLocks noChangeAspect="1"/>
              </p:cNvPicPr>
              <p:nvPr/>
            </p:nvPicPr>
            <p:blipFill>
              <a:blip r:embed="rId9" cstate="print"/>
              <a:srcRect l="2509" t="7291" r="3314" b="4166"/>
              <a:stretch>
                <a:fillRect/>
              </a:stretch>
            </p:blipFill>
            <p:spPr>
              <a:xfrm>
                <a:off x="2628901" y="962274"/>
                <a:ext cx="6116684" cy="473909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44" name="5 Rectángulo"/>
              <p:cNvSpPr>
                <a:spLocks noChangeArrowheads="1"/>
              </p:cNvSpPr>
              <p:nvPr/>
            </p:nvSpPr>
            <p:spPr bwMode="auto">
              <a:xfrm>
                <a:off x="3417189" y="4906146"/>
                <a:ext cx="3296854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en-US" sz="1400" dirty="0"/>
                  <a:t>GFDL &amp; HADGEM2 2015-2039 (1,121,800 km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)</a:t>
                </a:r>
              </a:p>
            </p:txBody>
          </p:sp>
          <p:sp>
            <p:nvSpPr>
              <p:cNvPr id="45" name="8 Rectángulo redondeado"/>
              <p:cNvSpPr/>
              <p:nvPr/>
            </p:nvSpPr>
            <p:spPr>
              <a:xfrm>
                <a:off x="3060001" y="5014094"/>
                <a:ext cx="348260" cy="80230"/>
              </a:xfrm>
              <a:prstGeom prst="roundRect">
                <a:avLst/>
              </a:prstGeom>
              <a:solidFill>
                <a:srgbClr val="FFC000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/>
                <a:endParaRPr lang="es-MX" sz="1400">
                  <a:solidFill>
                    <a:srgbClr val="FFFFFF"/>
                  </a:solidFill>
                  <a:latin typeface="Calibri" charset="0"/>
                  <a:ea typeface="ＭＳ Ｐゴシック" charset="0"/>
                </a:endParaRPr>
              </a:p>
            </p:txBody>
          </p:sp>
          <p:sp>
            <p:nvSpPr>
              <p:cNvPr id="46" name="9 Rectángulo"/>
              <p:cNvSpPr>
                <a:spLocks noChangeArrowheads="1"/>
              </p:cNvSpPr>
              <p:nvPr/>
            </p:nvSpPr>
            <p:spPr bwMode="auto">
              <a:xfrm>
                <a:off x="3417189" y="4477518"/>
                <a:ext cx="3018246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 eaLnBrk="1" hangingPunct="1"/>
                <a:r>
                  <a:rPr lang="en-US" sz="1400" dirty="0" err="1"/>
                  <a:t>Presente</a:t>
                </a:r>
                <a:r>
                  <a:rPr lang="en-US" sz="1400" dirty="0"/>
                  <a:t>   (1,392,000 km</a:t>
                </a:r>
                <a:r>
                  <a:rPr lang="en-US" sz="1400" baseline="30000" dirty="0"/>
                  <a:t>2</a:t>
                </a:r>
                <a:r>
                  <a:rPr lang="en-US" sz="1400" dirty="0"/>
                  <a:t>)</a:t>
                </a:r>
              </a:p>
            </p:txBody>
          </p:sp>
          <p:sp>
            <p:nvSpPr>
              <p:cNvPr id="47" name="10 Rectángulo redondeado"/>
              <p:cNvSpPr/>
              <p:nvPr/>
            </p:nvSpPr>
            <p:spPr>
              <a:xfrm>
                <a:off x="3060001" y="4585469"/>
                <a:ext cx="348260" cy="80230"/>
              </a:xfrm>
              <a:prstGeom prst="roundRect">
                <a:avLst/>
              </a:prstGeom>
              <a:solidFill>
                <a:srgbClr val="008000"/>
              </a:solidFill>
              <a:ln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/>
                <a:endParaRPr lang="es-MX" sz="1400">
                  <a:solidFill>
                    <a:srgbClr val="FFFFFF"/>
                  </a:solidFill>
                  <a:latin typeface="Calibri" charset="0"/>
                  <a:ea typeface="ＭＳ Ｐゴシック" charset="0"/>
                </a:endParaRPr>
              </a:p>
            </p:txBody>
          </p:sp>
          <p:sp>
            <p:nvSpPr>
              <p:cNvPr id="48" name="12 Elipse"/>
              <p:cNvSpPr/>
              <p:nvPr/>
            </p:nvSpPr>
            <p:spPr>
              <a:xfrm rot="19353669">
                <a:off x="4053058" y="2344618"/>
                <a:ext cx="875564" cy="907706"/>
              </a:xfrm>
              <a:prstGeom prst="ellipse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/>
                <a:endParaRPr lang="es-MX">
                  <a:solidFill>
                    <a:srgbClr val="FFFFFF"/>
                  </a:solidFill>
                  <a:latin typeface="Calibri" charset="0"/>
                  <a:ea typeface="ＭＳ Ｐゴシック" charset="0"/>
                </a:endParaRPr>
              </a:p>
            </p:txBody>
          </p:sp>
          <p:sp>
            <p:nvSpPr>
              <p:cNvPr id="49" name="13 Elipse"/>
              <p:cNvSpPr/>
              <p:nvPr/>
            </p:nvSpPr>
            <p:spPr>
              <a:xfrm rot="19353669">
                <a:off x="5653058" y="2608236"/>
                <a:ext cx="875564" cy="906715"/>
              </a:xfrm>
              <a:prstGeom prst="ellipse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/>
                <a:endParaRPr lang="es-MX">
                  <a:solidFill>
                    <a:srgbClr val="FFFFFF"/>
                  </a:solidFill>
                  <a:latin typeface="Calibri" charset="0"/>
                  <a:ea typeface="ＭＳ Ｐゴシック" charset="0"/>
                </a:endParaRPr>
              </a:p>
            </p:txBody>
          </p:sp>
          <p:sp>
            <p:nvSpPr>
              <p:cNvPr id="50" name="14 Elipse"/>
              <p:cNvSpPr/>
              <p:nvPr/>
            </p:nvSpPr>
            <p:spPr>
              <a:xfrm rot="19353669">
                <a:off x="7047208" y="4223740"/>
                <a:ext cx="876790" cy="427098"/>
              </a:xfrm>
              <a:prstGeom prst="ellipse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/>
                <a:endParaRPr lang="es-MX">
                  <a:solidFill>
                    <a:srgbClr val="FFFFFF"/>
                  </a:solidFill>
                  <a:latin typeface="Calibri" charset="0"/>
                  <a:ea typeface="ＭＳ Ｐゴシック" charset="0"/>
                </a:endParaRPr>
              </a:p>
            </p:txBody>
          </p:sp>
          <p:sp>
            <p:nvSpPr>
              <p:cNvPr id="51" name="2 CuadroTexto"/>
              <p:cNvSpPr txBox="1"/>
              <p:nvPr/>
            </p:nvSpPr>
            <p:spPr>
              <a:xfrm>
                <a:off x="2335213" y="841516"/>
                <a:ext cx="6229502" cy="58477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charset="0"/>
                    <a:ea typeface="ＭＳ Ｐゴシック" charset="0"/>
                  </a:defRPr>
                </a:lvl9pPr>
              </a:lstStyle>
              <a:p>
                <a:pPr algn="r" eaLnBrk="1" hangingPunct="1"/>
                <a:r>
                  <a:rPr lang="es-MX" sz="2800" dirty="0">
                    <a:solidFill>
                      <a:srgbClr val="C00000"/>
                    </a:solidFill>
                    <a:latin typeface="Cambria" charset="0"/>
                  </a:rPr>
                  <a:t>   </a:t>
                </a:r>
                <a:r>
                  <a:rPr lang="es-MX" sz="3200" b="1" dirty="0">
                    <a:solidFill>
                      <a:srgbClr val="C000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cs typeface="Times New Roman" charset="0"/>
                  </a:rPr>
                  <a:t>Escenarios futuros</a:t>
                </a:r>
              </a:p>
            </p:txBody>
          </p:sp>
          <p:sp>
            <p:nvSpPr>
              <p:cNvPr id="52" name="CuadroTexto 51"/>
              <p:cNvSpPr txBox="1"/>
              <p:nvPr/>
            </p:nvSpPr>
            <p:spPr>
              <a:xfrm>
                <a:off x="2336035" y="4094788"/>
                <a:ext cx="1512254" cy="91440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ctr">
                <a:normAutofit/>
              </a:bodyPr>
              <a:lstStyle/>
              <a:p>
                <a:endParaRPr lang="es-ES" sz="1400" i="1" dirty="0" smtClean="0"/>
              </a:p>
            </p:txBody>
          </p:sp>
        </p:grpSp>
        <p:pic>
          <p:nvPicPr>
            <p:cNvPr id="35" name="20 Imagen" descr="RabiaMexico2.jpg"/>
            <p:cNvPicPr>
              <a:picLocks noChangeAspect="1"/>
            </p:cNvPicPr>
            <p:nvPr/>
          </p:nvPicPr>
          <p:blipFill>
            <a:blip r:embed="rId10" cstate="print"/>
            <a:srcRect l="2509" t="7291" r="3314" b="4166"/>
            <a:stretch>
              <a:fillRect/>
            </a:stretch>
          </p:blipFill>
          <p:spPr>
            <a:xfrm>
              <a:off x="6475964" y="1450255"/>
              <a:ext cx="5380606" cy="432589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36" name="Agrupar 35"/>
            <p:cNvGrpSpPr/>
            <p:nvPr/>
          </p:nvGrpSpPr>
          <p:grpSpPr>
            <a:xfrm>
              <a:off x="6603262" y="1815621"/>
              <a:ext cx="4684650" cy="1956559"/>
              <a:chOff x="28208" y="1024048"/>
              <a:chExt cx="6915401" cy="3246452"/>
            </a:xfrm>
          </p:grpSpPr>
          <p:sp>
            <p:nvSpPr>
              <p:cNvPr id="37" name="21 Elipse"/>
              <p:cNvSpPr/>
              <p:nvPr/>
            </p:nvSpPr>
            <p:spPr>
              <a:xfrm rot="19353669">
                <a:off x="5809303" y="2659711"/>
                <a:ext cx="1134306" cy="1453549"/>
              </a:xfrm>
              <a:prstGeom prst="ellipse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400"/>
              </a:p>
            </p:txBody>
          </p:sp>
          <p:sp>
            <p:nvSpPr>
              <p:cNvPr id="38" name="22 Elipse"/>
              <p:cNvSpPr/>
              <p:nvPr/>
            </p:nvSpPr>
            <p:spPr>
              <a:xfrm rot="19353669">
                <a:off x="28208" y="1125921"/>
                <a:ext cx="1024966" cy="1267347"/>
              </a:xfrm>
              <a:prstGeom prst="ellipse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400"/>
              </a:p>
            </p:txBody>
          </p:sp>
          <p:sp>
            <p:nvSpPr>
              <p:cNvPr id="39" name="23 Rectángulo"/>
              <p:cNvSpPr/>
              <p:nvPr/>
            </p:nvSpPr>
            <p:spPr>
              <a:xfrm>
                <a:off x="1443015" y="1024048"/>
                <a:ext cx="3096400" cy="5106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 smtClean="0">
                    <a:latin typeface="Calibri" pitchFamily="34" charset="0"/>
                  </a:rPr>
                  <a:t>100,000 </a:t>
                </a:r>
                <a:r>
                  <a:rPr lang="en-US" sz="1400" dirty="0" err="1" smtClean="0">
                    <a:latin typeface="Calibri" pitchFamily="34" charset="0"/>
                  </a:rPr>
                  <a:t>cabezas</a:t>
                </a:r>
                <a:endParaRPr lang="en-US" sz="1400" dirty="0" smtClean="0">
                  <a:latin typeface="Calibri" pitchFamily="34" charset="0"/>
                </a:endParaRPr>
              </a:p>
            </p:txBody>
          </p:sp>
          <p:sp>
            <p:nvSpPr>
              <p:cNvPr id="40" name="24 Rectángulo"/>
              <p:cNvSpPr/>
              <p:nvPr/>
            </p:nvSpPr>
            <p:spPr>
              <a:xfrm>
                <a:off x="4808148" y="1909712"/>
                <a:ext cx="1881986" cy="8681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sz="1400" dirty="0" smtClean="0">
                    <a:latin typeface="Calibri" pitchFamily="34" charset="0"/>
                  </a:rPr>
                  <a:t>75,000 </a:t>
                </a:r>
                <a:r>
                  <a:rPr lang="en-US" sz="1400" dirty="0" err="1" smtClean="0">
                    <a:latin typeface="Calibri" pitchFamily="34" charset="0"/>
                  </a:rPr>
                  <a:t>cabezas</a:t>
                </a:r>
                <a:endParaRPr lang="en-US" sz="1400" dirty="0" smtClean="0">
                  <a:latin typeface="Calibri" pitchFamily="34" charset="0"/>
                </a:endParaRPr>
              </a:p>
            </p:txBody>
          </p:sp>
          <p:sp>
            <p:nvSpPr>
              <p:cNvPr id="41" name="25 Rectángulo"/>
              <p:cNvSpPr/>
              <p:nvPr/>
            </p:nvSpPr>
            <p:spPr>
              <a:xfrm>
                <a:off x="2657463" y="2167056"/>
                <a:ext cx="3096400" cy="51068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400" dirty="0" smtClean="0">
                    <a:latin typeface="Calibri" pitchFamily="34" charset="0"/>
                  </a:rPr>
                  <a:t>164,000 </a:t>
                </a:r>
                <a:r>
                  <a:rPr lang="en-US" sz="1400" dirty="0" err="1" smtClean="0">
                    <a:latin typeface="Calibri" pitchFamily="34" charset="0"/>
                  </a:rPr>
                  <a:t>cabezas</a:t>
                </a:r>
                <a:endParaRPr lang="en-US" sz="1400" dirty="0" smtClean="0">
                  <a:latin typeface="Calibri" pitchFamily="34" charset="0"/>
                </a:endParaRPr>
              </a:p>
            </p:txBody>
          </p:sp>
          <p:sp>
            <p:nvSpPr>
              <p:cNvPr id="42" name="26 Elipse"/>
              <p:cNvSpPr/>
              <p:nvPr/>
            </p:nvSpPr>
            <p:spPr>
              <a:xfrm rot="19353669">
                <a:off x="2602834" y="3145411"/>
                <a:ext cx="880775" cy="1125089"/>
              </a:xfrm>
              <a:prstGeom prst="ellipse">
                <a:avLst/>
              </a:prstGeom>
              <a:noFill/>
              <a:ln w="2540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553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87281" y="2798977"/>
            <a:ext cx="3467986" cy="2747882"/>
          </a:xfrm>
          <a:prstGeom prst="rect">
            <a:avLst/>
          </a:prstGeom>
        </p:spPr>
      </p:pic>
      <p:pic>
        <p:nvPicPr>
          <p:cNvPr id="13" name="Imagen 3" descr="biplot.virus.habitat2.azul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7" t="23031" r="7428" b="23728"/>
          <a:stretch/>
        </p:blipFill>
        <p:spPr>
          <a:xfrm>
            <a:off x="1300985" y="4281578"/>
            <a:ext cx="3404331" cy="1458515"/>
          </a:xfrm>
          <a:prstGeom prst="rect">
            <a:avLst/>
          </a:prstGeom>
        </p:spPr>
      </p:pic>
      <p:pic>
        <p:nvPicPr>
          <p:cNvPr id="14" name="Imagen 4" descr="biplot.virus2.azul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3" t="11863" r="9907" b="31713"/>
          <a:stretch/>
        </p:blipFill>
        <p:spPr>
          <a:xfrm>
            <a:off x="1331180" y="2515522"/>
            <a:ext cx="3404331" cy="1627187"/>
          </a:xfrm>
          <a:prstGeom prst="rect">
            <a:avLst/>
          </a:prstGeom>
        </p:spPr>
      </p:pic>
      <p:sp>
        <p:nvSpPr>
          <p:cNvPr id="12" name="Rectángulo 11"/>
          <p:cNvSpPr>
            <a:spLocks noChangeArrowheads="1"/>
          </p:cNvSpPr>
          <p:nvPr/>
        </p:nvSpPr>
        <p:spPr bwMode="auto">
          <a:xfrm>
            <a:off x="131708" y="1073017"/>
            <a:ext cx="901229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lvl="2" eaLnBrk="1" hangingPunct="1"/>
            <a:r>
              <a:rPr lang="en-US" b="1"/>
              <a:t>Viral diversity of bat communities in human-dominated landscapes in </a:t>
            </a:r>
            <a:r>
              <a:rPr lang="en-US" b="1"/>
              <a:t>Mexico.</a:t>
            </a:r>
          </a:p>
          <a:p>
            <a:pPr lvl="2" eaLnBrk="1" hangingPunct="1"/>
            <a:r>
              <a:rPr lang="es-MX"/>
              <a:t>Oscar </a:t>
            </a:r>
            <a:r>
              <a:rPr lang="es-MX"/>
              <a:t>Rico Chávez, Rafael Ojeda Flores, Jesús Sotomayor Bonilla, Carlos Zambrana-Torrelio, Elizabeth Loza Rubio, A. Alonso Aguirre, </a:t>
            </a:r>
            <a:r>
              <a:rPr lang="es-MX" b="1"/>
              <a:t>Gerardo Suzán.</a:t>
            </a:r>
            <a:r>
              <a:rPr lang="es-MX"/>
              <a:t> </a:t>
            </a:r>
            <a:r>
              <a:rPr lang="en-US"/>
              <a:t>2015</a:t>
            </a:r>
            <a:r>
              <a:rPr lang="en-US"/>
              <a:t>.. </a:t>
            </a:r>
            <a:r>
              <a:rPr lang="en-US" b="1" i="1"/>
              <a:t>Veterinaria México</a:t>
            </a:r>
            <a:r>
              <a:rPr lang="en-US"/>
              <a:t>. 2:1-22</a:t>
            </a:r>
            <a:endParaRPr lang="es-ES_tradnl"/>
          </a:p>
          <a:p>
            <a:pPr lvl="2" eaLnBrk="1" hangingPunct="1"/>
            <a:endParaRPr lang="es-MX"/>
          </a:p>
        </p:txBody>
      </p:sp>
      <p:cxnSp>
        <p:nvCxnSpPr>
          <p:cNvPr id="15" name="Conector recto 14"/>
          <p:cNvCxnSpPr/>
          <p:nvPr/>
        </p:nvCxnSpPr>
        <p:spPr>
          <a:xfrm>
            <a:off x="649567" y="2262463"/>
            <a:ext cx="75057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91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779294" y="372979"/>
            <a:ext cx="32628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5400" smtClean="0"/>
              <a:t>ROEDORES</a:t>
            </a:r>
            <a:endParaRPr lang="es-ES_tradnl" sz="5400"/>
          </a:p>
        </p:txBody>
      </p:sp>
      <p:cxnSp>
        <p:nvCxnSpPr>
          <p:cNvPr id="3" name="Conector recto 2"/>
          <p:cNvCxnSpPr/>
          <p:nvPr/>
        </p:nvCxnSpPr>
        <p:spPr>
          <a:xfrm>
            <a:off x="661599" y="1296309"/>
            <a:ext cx="75057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620" y="1608497"/>
            <a:ext cx="6682539" cy="437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180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17" name="Group 2"/>
          <p:cNvGrpSpPr>
            <a:grpSpLocks/>
          </p:cNvGrpSpPr>
          <p:nvPr/>
        </p:nvGrpSpPr>
        <p:grpSpPr bwMode="auto">
          <a:xfrm>
            <a:off x="602799" y="1660699"/>
            <a:ext cx="7748721" cy="4404043"/>
            <a:chOff x="114" y="15"/>
            <a:chExt cx="6190" cy="4228"/>
          </a:xfrm>
        </p:grpSpPr>
        <p:sp>
          <p:nvSpPr>
            <p:cNvPr id="105475" name="Rectangle 3"/>
            <p:cNvSpPr>
              <a:spLocks noChangeArrowheads="1"/>
            </p:cNvSpPr>
            <p:nvPr/>
          </p:nvSpPr>
          <p:spPr bwMode="auto">
            <a:xfrm>
              <a:off x="486" y="3936"/>
              <a:ext cx="135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476" name="Rectangle 4"/>
            <p:cNvSpPr>
              <a:spLocks noChangeArrowheads="1"/>
            </p:cNvSpPr>
            <p:nvPr/>
          </p:nvSpPr>
          <p:spPr bwMode="auto">
            <a:xfrm>
              <a:off x="2214" y="3936"/>
              <a:ext cx="205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477" name="Freeform 5"/>
            <p:cNvSpPr>
              <a:spLocks/>
            </p:cNvSpPr>
            <p:nvPr/>
          </p:nvSpPr>
          <p:spPr bwMode="auto">
            <a:xfrm>
              <a:off x="3921" y="1813"/>
              <a:ext cx="22" cy="17"/>
            </a:xfrm>
            <a:custGeom>
              <a:avLst/>
              <a:gdLst>
                <a:gd name="T0" fmla="*/ 1 w 22"/>
                <a:gd name="T1" fmla="*/ 0 h 17"/>
                <a:gd name="T2" fmla="*/ 0 w 22"/>
                <a:gd name="T3" fmla="*/ 10 h 17"/>
                <a:gd name="T4" fmla="*/ 3 w 22"/>
                <a:gd name="T5" fmla="*/ 16 h 17"/>
                <a:gd name="T6" fmla="*/ 11 w 22"/>
                <a:gd name="T7" fmla="*/ 13 h 17"/>
                <a:gd name="T8" fmla="*/ 21 w 22"/>
                <a:gd name="T9" fmla="*/ 5 h 17"/>
                <a:gd name="T10" fmla="*/ 9 w 22"/>
                <a:gd name="T11" fmla="*/ 0 h 17"/>
                <a:gd name="T12" fmla="*/ 1 w 22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17">
                  <a:moveTo>
                    <a:pt x="1" y="0"/>
                  </a:moveTo>
                  <a:lnTo>
                    <a:pt x="0" y="10"/>
                  </a:lnTo>
                  <a:lnTo>
                    <a:pt x="3" y="16"/>
                  </a:lnTo>
                  <a:lnTo>
                    <a:pt x="11" y="13"/>
                  </a:lnTo>
                  <a:lnTo>
                    <a:pt x="21" y="5"/>
                  </a:lnTo>
                  <a:lnTo>
                    <a:pt x="9" y="0"/>
                  </a:lnTo>
                  <a:lnTo>
                    <a:pt x="1" y="0"/>
                  </a:lnTo>
                </a:path>
              </a:pathLst>
            </a:custGeom>
            <a:solidFill>
              <a:srgbClr val="A2C1FE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478" name="Freeform 6"/>
            <p:cNvSpPr>
              <a:spLocks/>
            </p:cNvSpPr>
            <p:nvPr/>
          </p:nvSpPr>
          <p:spPr bwMode="auto">
            <a:xfrm>
              <a:off x="3300" y="1764"/>
              <a:ext cx="362" cy="74"/>
            </a:xfrm>
            <a:custGeom>
              <a:avLst/>
              <a:gdLst>
                <a:gd name="T0" fmla="*/ 361 w 362"/>
                <a:gd name="T1" fmla="*/ 22 h 74"/>
                <a:gd name="T2" fmla="*/ 320 w 362"/>
                <a:gd name="T3" fmla="*/ 25 h 74"/>
                <a:gd name="T4" fmla="*/ 289 w 362"/>
                <a:gd name="T5" fmla="*/ 18 h 74"/>
                <a:gd name="T6" fmla="*/ 262 w 362"/>
                <a:gd name="T7" fmla="*/ 14 h 74"/>
                <a:gd name="T8" fmla="*/ 246 w 362"/>
                <a:gd name="T9" fmla="*/ 6 h 74"/>
                <a:gd name="T10" fmla="*/ 205 w 362"/>
                <a:gd name="T11" fmla="*/ 0 h 74"/>
                <a:gd name="T12" fmla="*/ 170 w 362"/>
                <a:gd name="T13" fmla="*/ 3 h 74"/>
                <a:gd name="T14" fmla="*/ 121 w 362"/>
                <a:gd name="T15" fmla="*/ 6 h 74"/>
                <a:gd name="T16" fmla="*/ 76 w 362"/>
                <a:gd name="T17" fmla="*/ 17 h 74"/>
                <a:gd name="T18" fmla="*/ 48 w 362"/>
                <a:gd name="T19" fmla="*/ 27 h 74"/>
                <a:gd name="T20" fmla="*/ 2 w 362"/>
                <a:gd name="T21" fmla="*/ 40 h 74"/>
                <a:gd name="T22" fmla="*/ 0 w 362"/>
                <a:gd name="T23" fmla="*/ 51 h 74"/>
                <a:gd name="T24" fmla="*/ 34 w 362"/>
                <a:gd name="T25" fmla="*/ 42 h 74"/>
                <a:gd name="T26" fmla="*/ 68 w 362"/>
                <a:gd name="T27" fmla="*/ 48 h 74"/>
                <a:gd name="T28" fmla="*/ 98 w 362"/>
                <a:gd name="T29" fmla="*/ 36 h 74"/>
                <a:gd name="T30" fmla="*/ 125 w 362"/>
                <a:gd name="T31" fmla="*/ 43 h 74"/>
                <a:gd name="T32" fmla="*/ 158 w 362"/>
                <a:gd name="T33" fmla="*/ 34 h 74"/>
                <a:gd name="T34" fmla="*/ 187 w 362"/>
                <a:gd name="T35" fmla="*/ 49 h 74"/>
                <a:gd name="T36" fmla="*/ 209 w 362"/>
                <a:gd name="T37" fmla="*/ 44 h 74"/>
                <a:gd name="T38" fmla="*/ 224 w 362"/>
                <a:gd name="T39" fmla="*/ 54 h 74"/>
                <a:gd name="T40" fmla="*/ 233 w 362"/>
                <a:gd name="T41" fmla="*/ 73 h 74"/>
                <a:gd name="T42" fmla="*/ 271 w 362"/>
                <a:gd name="T43" fmla="*/ 71 h 74"/>
                <a:gd name="T44" fmla="*/ 323 w 362"/>
                <a:gd name="T45" fmla="*/ 55 h 74"/>
                <a:gd name="T46" fmla="*/ 358 w 362"/>
                <a:gd name="T47" fmla="*/ 34 h 74"/>
                <a:gd name="T48" fmla="*/ 361 w 362"/>
                <a:gd name="T49" fmla="*/ 2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62" h="74">
                  <a:moveTo>
                    <a:pt x="361" y="22"/>
                  </a:moveTo>
                  <a:lnTo>
                    <a:pt x="320" y="25"/>
                  </a:lnTo>
                  <a:lnTo>
                    <a:pt x="289" y="18"/>
                  </a:lnTo>
                  <a:lnTo>
                    <a:pt x="262" y="14"/>
                  </a:lnTo>
                  <a:lnTo>
                    <a:pt x="246" y="6"/>
                  </a:lnTo>
                  <a:lnTo>
                    <a:pt x="205" y="0"/>
                  </a:lnTo>
                  <a:lnTo>
                    <a:pt x="170" y="3"/>
                  </a:lnTo>
                  <a:lnTo>
                    <a:pt x="121" y="6"/>
                  </a:lnTo>
                  <a:lnTo>
                    <a:pt x="76" y="17"/>
                  </a:lnTo>
                  <a:lnTo>
                    <a:pt x="48" y="27"/>
                  </a:lnTo>
                  <a:lnTo>
                    <a:pt x="2" y="40"/>
                  </a:lnTo>
                  <a:lnTo>
                    <a:pt x="0" y="51"/>
                  </a:lnTo>
                  <a:lnTo>
                    <a:pt x="34" y="42"/>
                  </a:lnTo>
                  <a:lnTo>
                    <a:pt x="68" y="48"/>
                  </a:lnTo>
                  <a:lnTo>
                    <a:pt x="98" y="36"/>
                  </a:lnTo>
                  <a:lnTo>
                    <a:pt x="125" y="43"/>
                  </a:lnTo>
                  <a:lnTo>
                    <a:pt x="158" y="34"/>
                  </a:lnTo>
                  <a:lnTo>
                    <a:pt x="187" y="49"/>
                  </a:lnTo>
                  <a:lnTo>
                    <a:pt x="209" y="44"/>
                  </a:lnTo>
                  <a:lnTo>
                    <a:pt x="224" y="54"/>
                  </a:lnTo>
                  <a:lnTo>
                    <a:pt x="233" y="73"/>
                  </a:lnTo>
                  <a:lnTo>
                    <a:pt x="271" y="71"/>
                  </a:lnTo>
                  <a:lnTo>
                    <a:pt x="323" y="55"/>
                  </a:lnTo>
                  <a:lnTo>
                    <a:pt x="358" y="34"/>
                  </a:lnTo>
                  <a:lnTo>
                    <a:pt x="361" y="22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479" name="Freeform 7"/>
            <p:cNvSpPr>
              <a:spLocks/>
            </p:cNvSpPr>
            <p:nvPr/>
          </p:nvSpPr>
          <p:spPr bwMode="auto">
            <a:xfrm>
              <a:off x="3554" y="1876"/>
              <a:ext cx="68" cy="26"/>
            </a:xfrm>
            <a:custGeom>
              <a:avLst/>
              <a:gdLst>
                <a:gd name="T0" fmla="*/ 60 w 68"/>
                <a:gd name="T1" fmla="*/ 6 h 26"/>
                <a:gd name="T2" fmla="*/ 43 w 68"/>
                <a:gd name="T3" fmla="*/ 0 h 26"/>
                <a:gd name="T4" fmla="*/ 31 w 68"/>
                <a:gd name="T5" fmla="*/ 0 h 26"/>
                <a:gd name="T6" fmla="*/ 15 w 68"/>
                <a:gd name="T7" fmla="*/ 6 h 26"/>
                <a:gd name="T8" fmla="*/ 7 w 68"/>
                <a:gd name="T9" fmla="*/ 13 h 26"/>
                <a:gd name="T10" fmla="*/ 0 w 68"/>
                <a:gd name="T11" fmla="*/ 19 h 26"/>
                <a:gd name="T12" fmla="*/ 8 w 68"/>
                <a:gd name="T13" fmla="*/ 23 h 26"/>
                <a:gd name="T14" fmla="*/ 27 w 68"/>
                <a:gd name="T15" fmla="*/ 25 h 26"/>
                <a:gd name="T16" fmla="*/ 54 w 68"/>
                <a:gd name="T17" fmla="*/ 21 h 26"/>
                <a:gd name="T18" fmla="*/ 67 w 68"/>
                <a:gd name="T19" fmla="*/ 13 h 26"/>
                <a:gd name="T20" fmla="*/ 60 w 68"/>
                <a:gd name="T21" fmla="*/ 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8" h="26">
                  <a:moveTo>
                    <a:pt x="60" y="6"/>
                  </a:moveTo>
                  <a:lnTo>
                    <a:pt x="43" y="0"/>
                  </a:lnTo>
                  <a:lnTo>
                    <a:pt x="31" y="0"/>
                  </a:lnTo>
                  <a:lnTo>
                    <a:pt x="15" y="6"/>
                  </a:lnTo>
                  <a:lnTo>
                    <a:pt x="7" y="13"/>
                  </a:lnTo>
                  <a:lnTo>
                    <a:pt x="0" y="19"/>
                  </a:lnTo>
                  <a:lnTo>
                    <a:pt x="8" y="23"/>
                  </a:lnTo>
                  <a:lnTo>
                    <a:pt x="27" y="25"/>
                  </a:lnTo>
                  <a:lnTo>
                    <a:pt x="54" y="21"/>
                  </a:lnTo>
                  <a:lnTo>
                    <a:pt x="67" y="13"/>
                  </a:lnTo>
                  <a:lnTo>
                    <a:pt x="60" y="6"/>
                  </a:lnTo>
                </a:path>
              </a:pathLst>
            </a:custGeom>
            <a:solidFill>
              <a:srgbClr val="A2C1FE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480" name="Freeform 8"/>
            <p:cNvSpPr>
              <a:spLocks/>
            </p:cNvSpPr>
            <p:nvPr/>
          </p:nvSpPr>
          <p:spPr bwMode="auto">
            <a:xfrm>
              <a:off x="3705" y="1790"/>
              <a:ext cx="177" cy="80"/>
            </a:xfrm>
            <a:custGeom>
              <a:avLst/>
              <a:gdLst>
                <a:gd name="T0" fmla="*/ 177 w 178"/>
                <a:gd name="T1" fmla="*/ 22 h 80"/>
                <a:gd name="T2" fmla="*/ 165 w 178"/>
                <a:gd name="T3" fmla="*/ 17 h 80"/>
                <a:gd name="T4" fmla="*/ 136 w 178"/>
                <a:gd name="T5" fmla="*/ 14 h 80"/>
                <a:gd name="T6" fmla="*/ 122 w 178"/>
                <a:gd name="T7" fmla="*/ 1 h 80"/>
                <a:gd name="T8" fmla="*/ 110 w 178"/>
                <a:gd name="T9" fmla="*/ 0 h 80"/>
                <a:gd name="T10" fmla="*/ 84 w 178"/>
                <a:gd name="T11" fmla="*/ 6 h 80"/>
                <a:gd name="T12" fmla="*/ 48 w 178"/>
                <a:gd name="T13" fmla="*/ 0 h 80"/>
                <a:gd name="T14" fmla="*/ 19 w 178"/>
                <a:gd name="T15" fmla="*/ 6 h 80"/>
                <a:gd name="T16" fmla="*/ 2 w 178"/>
                <a:gd name="T17" fmla="*/ 19 h 80"/>
                <a:gd name="T18" fmla="*/ 0 w 178"/>
                <a:gd name="T19" fmla="*/ 30 h 80"/>
                <a:gd name="T20" fmla="*/ 6 w 178"/>
                <a:gd name="T21" fmla="*/ 43 h 80"/>
                <a:gd name="T22" fmla="*/ 22 w 178"/>
                <a:gd name="T23" fmla="*/ 56 h 80"/>
                <a:gd name="T24" fmla="*/ 28 w 178"/>
                <a:gd name="T25" fmla="*/ 64 h 80"/>
                <a:gd name="T26" fmla="*/ 14 w 178"/>
                <a:gd name="T27" fmla="*/ 79 h 80"/>
                <a:gd name="T28" fmla="*/ 30 w 178"/>
                <a:gd name="T29" fmla="*/ 72 h 80"/>
                <a:gd name="T30" fmla="*/ 52 w 178"/>
                <a:gd name="T31" fmla="*/ 69 h 80"/>
                <a:gd name="T32" fmla="*/ 71 w 178"/>
                <a:gd name="T33" fmla="*/ 79 h 80"/>
                <a:gd name="T34" fmla="*/ 79 w 178"/>
                <a:gd name="T35" fmla="*/ 75 h 80"/>
                <a:gd name="T36" fmla="*/ 87 w 178"/>
                <a:gd name="T37" fmla="*/ 57 h 80"/>
                <a:gd name="T38" fmla="*/ 103 w 178"/>
                <a:gd name="T39" fmla="*/ 51 h 80"/>
                <a:gd name="T40" fmla="*/ 134 w 178"/>
                <a:gd name="T41" fmla="*/ 40 h 80"/>
                <a:gd name="T42" fmla="*/ 144 w 178"/>
                <a:gd name="T43" fmla="*/ 33 h 80"/>
                <a:gd name="T44" fmla="*/ 177 w 178"/>
                <a:gd name="T45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78" h="80">
                  <a:moveTo>
                    <a:pt x="177" y="22"/>
                  </a:moveTo>
                  <a:lnTo>
                    <a:pt x="165" y="17"/>
                  </a:lnTo>
                  <a:lnTo>
                    <a:pt x="136" y="14"/>
                  </a:lnTo>
                  <a:lnTo>
                    <a:pt x="122" y="1"/>
                  </a:lnTo>
                  <a:lnTo>
                    <a:pt x="110" y="0"/>
                  </a:lnTo>
                  <a:lnTo>
                    <a:pt x="84" y="6"/>
                  </a:lnTo>
                  <a:lnTo>
                    <a:pt x="48" y="0"/>
                  </a:lnTo>
                  <a:lnTo>
                    <a:pt x="19" y="6"/>
                  </a:lnTo>
                  <a:lnTo>
                    <a:pt x="2" y="19"/>
                  </a:lnTo>
                  <a:lnTo>
                    <a:pt x="0" y="30"/>
                  </a:lnTo>
                  <a:lnTo>
                    <a:pt x="6" y="43"/>
                  </a:lnTo>
                  <a:lnTo>
                    <a:pt x="22" y="56"/>
                  </a:lnTo>
                  <a:lnTo>
                    <a:pt x="28" y="64"/>
                  </a:lnTo>
                  <a:lnTo>
                    <a:pt x="14" y="79"/>
                  </a:lnTo>
                  <a:lnTo>
                    <a:pt x="30" y="72"/>
                  </a:lnTo>
                  <a:lnTo>
                    <a:pt x="52" y="69"/>
                  </a:lnTo>
                  <a:lnTo>
                    <a:pt x="71" y="79"/>
                  </a:lnTo>
                  <a:lnTo>
                    <a:pt x="79" y="75"/>
                  </a:lnTo>
                  <a:lnTo>
                    <a:pt x="87" y="57"/>
                  </a:lnTo>
                  <a:lnTo>
                    <a:pt x="103" y="51"/>
                  </a:lnTo>
                  <a:lnTo>
                    <a:pt x="134" y="40"/>
                  </a:lnTo>
                  <a:lnTo>
                    <a:pt x="144" y="33"/>
                  </a:lnTo>
                  <a:lnTo>
                    <a:pt x="177" y="22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481" name="Freeform 9"/>
            <p:cNvSpPr>
              <a:spLocks/>
            </p:cNvSpPr>
            <p:nvPr/>
          </p:nvSpPr>
          <p:spPr bwMode="auto">
            <a:xfrm>
              <a:off x="3705" y="1799"/>
              <a:ext cx="82" cy="71"/>
            </a:xfrm>
            <a:custGeom>
              <a:avLst/>
              <a:gdLst>
                <a:gd name="T0" fmla="*/ 14 w 83"/>
                <a:gd name="T1" fmla="*/ 0 h 71"/>
                <a:gd name="T2" fmla="*/ 3 w 83"/>
                <a:gd name="T3" fmla="*/ 9 h 71"/>
                <a:gd name="T4" fmla="*/ 0 w 83"/>
                <a:gd name="T5" fmla="*/ 20 h 71"/>
                <a:gd name="T6" fmla="*/ 4 w 83"/>
                <a:gd name="T7" fmla="*/ 29 h 71"/>
                <a:gd name="T8" fmla="*/ 11 w 83"/>
                <a:gd name="T9" fmla="*/ 38 h 71"/>
                <a:gd name="T10" fmla="*/ 23 w 83"/>
                <a:gd name="T11" fmla="*/ 46 h 71"/>
                <a:gd name="T12" fmla="*/ 29 w 83"/>
                <a:gd name="T13" fmla="*/ 53 h 71"/>
                <a:gd name="T14" fmla="*/ 13 w 83"/>
                <a:gd name="T15" fmla="*/ 70 h 71"/>
                <a:gd name="T16" fmla="*/ 29 w 83"/>
                <a:gd name="T17" fmla="*/ 64 h 71"/>
                <a:gd name="T18" fmla="*/ 39 w 83"/>
                <a:gd name="T19" fmla="*/ 61 h 71"/>
                <a:gd name="T20" fmla="*/ 51 w 83"/>
                <a:gd name="T21" fmla="*/ 58 h 71"/>
                <a:gd name="T22" fmla="*/ 75 w 83"/>
                <a:gd name="T23" fmla="*/ 70 h 71"/>
                <a:gd name="T24" fmla="*/ 82 w 83"/>
                <a:gd name="T25" fmla="*/ 65 h 71"/>
                <a:gd name="T26" fmla="*/ 61 w 83"/>
                <a:gd name="T27" fmla="*/ 53 h 71"/>
                <a:gd name="T28" fmla="*/ 48 w 83"/>
                <a:gd name="T29" fmla="*/ 40 h 71"/>
                <a:gd name="T30" fmla="*/ 38 w 83"/>
                <a:gd name="T31" fmla="*/ 31 h 71"/>
                <a:gd name="T32" fmla="*/ 44 w 83"/>
                <a:gd name="T33" fmla="*/ 16 h 71"/>
                <a:gd name="T34" fmla="*/ 32 w 83"/>
                <a:gd name="T35" fmla="*/ 5 h 71"/>
                <a:gd name="T36" fmla="*/ 14 w 83"/>
                <a:gd name="T37" fmla="*/ 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3" h="71">
                  <a:moveTo>
                    <a:pt x="14" y="0"/>
                  </a:moveTo>
                  <a:lnTo>
                    <a:pt x="3" y="9"/>
                  </a:lnTo>
                  <a:lnTo>
                    <a:pt x="0" y="20"/>
                  </a:lnTo>
                  <a:lnTo>
                    <a:pt x="4" y="29"/>
                  </a:lnTo>
                  <a:lnTo>
                    <a:pt x="11" y="38"/>
                  </a:lnTo>
                  <a:lnTo>
                    <a:pt x="23" y="46"/>
                  </a:lnTo>
                  <a:lnTo>
                    <a:pt x="29" y="53"/>
                  </a:lnTo>
                  <a:lnTo>
                    <a:pt x="13" y="70"/>
                  </a:lnTo>
                  <a:lnTo>
                    <a:pt x="29" y="64"/>
                  </a:lnTo>
                  <a:lnTo>
                    <a:pt x="39" y="61"/>
                  </a:lnTo>
                  <a:lnTo>
                    <a:pt x="51" y="58"/>
                  </a:lnTo>
                  <a:lnTo>
                    <a:pt x="75" y="70"/>
                  </a:lnTo>
                  <a:lnTo>
                    <a:pt x="82" y="65"/>
                  </a:lnTo>
                  <a:lnTo>
                    <a:pt x="61" y="53"/>
                  </a:lnTo>
                  <a:lnTo>
                    <a:pt x="48" y="40"/>
                  </a:lnTo>
                  <a:lnTo>
                    <a:pt x="38" y="31"/>
                  </a:lnTo>
                  <a:lnTo>
                    <a:pt x="44" y="16"/>
                  </a:lnTo>
                  <a:lnTo>
                    <a:pt x="32" y="5"/>
                  </a:lnTo>
                  <a:lnTo>
                    <a:pt x="14" y="0"/>
                  </a:lnTo>
                </a:path>
              </a:pathLst>
            </a:custGeom>
            <a:solidFill>
              <a:srgbClr val="A2C1FE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482" name="Freeform 10"/>
            <p:cNvSpPr>
              <a:spLocks/>
            </p:cNvSpPr>
            <p:nvPr/>
          </p:nvSpPr>
          <p:spPr bwMode="auto">
            <a:xfrm>
              <a:off x="2648" y="273"/>
              <a:ext cx="44" cy="23"/>
            </a:xfrm>
            <a:custGeom>
              <a:avLst/>
              <a:gdLst>
                <a:gd name="T0" fmla="*/ 20 w 44"/>
                <a:gd name="T1" fmla="*/ 0 h 23"/>
                <a:gd name="T2" fmla="*/ 43 w 44"/>
                <a:gd name="T3" fmla="*/ 13 h 23"/>
                <a:gd name="T4" fmla="*/ 35 w 44"/>
                <a:gd name="T5" fmla="*/ 22 h 23"/>
                <a:gd name="T6" fmla="*/ 0 w 44"/>
                <a:gd name="T7" fmla="*/ 20 h 23"/>
                <a:gd name="T8" fmla="*/ 20 w 44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23">
                  <a:moveTo>
                    <a:pt x="20" y="0"/>
                  </a:moveTo>
                  <a:lnTo>
                    <a:pt x="43" y="13"/>
                  </a:lnTo>
                  <a:lnTo>
                    <a:pt x="35" y="22"/>
                  </a:lnTo>
                  <a:lnTo>
                    <a:pt x="0" y="20"/>
                  </a:lnTo>
                  <a:lnTo>
                    <a:pt x="20" y="0"/>
                  </a:lnTo>
                </a:path>
              </a:pathLst>
            </a:custGeom>
            <a:solidFill>
              <a:srgbClr val="A2C1FE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483" name="Freeform 11"/>
            <p:cNvSpPr>
              <a:spLocks/>
            </p:cNvSpPr>
            <p:nvPr/>
          </p:nvSpPr>
          <p:spPr bwMode="auto">
            <a:xfrm>
              <a:off x="2682" y="247"/>
              <a:ext cx="170" cy="58"/>
            </a:xfrm>
            <a:custGeom>
              <a:avLst/>
              <a:gdLst>
                <a:gd name="T0" fmla="*/ 168 w 169"/>
                <a:gd name="T1" fmla="*/ 8 h 59"/>
                <a:gd name="T2" fmla="*/ 140 w 169"/>
                <a:gd name="T3" fmla="*/ 2 h 59"/>
                <a:gd name="T4" fmla="*/ 98 w 169"/>
                <a:gd name="T5" fmla="*/ 19 h 59"/>
                <a:gd name="T6" fmla="*/ 56 w 169"/>
                <a:gd name="T7" fmla="*/ 21 h 59"/>
                <a:gd name="T8" fmla="*/ 31 w 169"/>
                <a:gd name="T9" fmla="*/ 16 h 59"/>
                <a:gd name="T10" fmla="*/ 19 w 169"/>
                <a:gd name="T11" fmla="*/ 0 h 59"/>
                <a:gd name="T12" fmla="*/ 9 w 169"/>
                <a:gd name="T13" fmla="*/ 2 h 59"/>
                <a:gd name="T14" fmla="*/ 0 w 169"/>
                <a:gd name="T15" fmla="*/ 8 h 59"/>
                <a:gd name="T16" fmla="*/ 2 w 169"/>
                <a:gd name="T17" fmla="*/ 18 h 59"/>
                <a:gd name="T18" fmla="*/ 25 w 169"/>
                <a:gd name="T19" fmla="*/ 34 h 59"/>
                <a:gd name="T20" fmla="*/ 49 w 169"/>
                <a:gd name="T21" fmla="*/ 52 h 59"/>
                <a:gd name="T22" fmla="*/ 85 w 169"/>
                <a:gd name="T23" fmla="*/ 58 h 59"/>
                <a:gd name="T24" fmla="*/ 116 w 169"/>
                <a:gd name="T25" fmla="*/ 47 h 59"/>
                <a:gd name="T26" fmla="*/ 156 w 169"/>
                <a:gd name="T27" fmla="*/ 26 h 59"/>
                <a:gd name="T28" fmla="*/ 168 w 169"/>
                <a:gd name="T29" fmla="*/ 8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9" h="59">
                  <a:moveTo>
                    <a:pt x="168" y="8"/>
                  </a:moveTo>
                  <a:lnTo>
                    <a:pt x="140" y="2"/>
                  </a:lnTo>
                  <a:lnTo>
                    <a:pt x="98" y="19"/>
                  </a:lnTo>
                  <a:lnTo>
                    <a:pt x="56" y="21"/>
                  </a:lnTo>
                  <a:lnTo>
                    <a:pt x="31" y="16"/>
                  </a:lnTo>
                  <a:lnTo>
                    <a:pt x="19" y="0"/>
                  </a:lnTo>
                  <a:lnTo>
                    <a:pt x="9" y="2"/>
                  </a:lnTo>
                  <a:lnTo>
                    <a:pt x="0" y="8"/>
                  </a:lnTo>
                  <a:lnTo>
                    <a:pt x="2" y="18"/>
                  </a:lnTo>
                  <a:lnTo>
                    <a:pt x="25" y="34"/>
                  </a:lnTo>
                  <a:lnTo>
                    <a:pt x="49" y="52"/>
                  </a:lnTo>
                  <a:lnTo>
                    <a:pt x="85" y="58"/>
                  </a:lnTo>
                  <a:lnTo>
                    <a:pt x="116" y="47"/>
                  </a:lnTo>
                  <a:lnTo>
                    <a:pt x="156" y="26"/>
                  </a:lnTo>
                  <a:lnTo>
                    <a:pt x="168" y="8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484" name="Freeform 12"/>
            <p:cNvSpPr>
              <a:spLocks/>
            </p:cNvSpPr>
            <p:nvPr/>
          </p:nvSpPr>
          <p:spPr bwMode="auto">
            <a:xfrm>
              <a:off x="1993" y="342"/>
              <a:ext cx="1604" cy="862"/>
            </a:xfrm>
            <a:custGeom>
              <a:avLst/>
              <a:gdLst>
                <a:gd name="T0" fmla="*/ 41 w 1604"/>
                <a:gd name="T1" fmla="*/ 224 h 862"/>
                <a:gd name="T2" fmla="*/ 69 w 1604"/>
                <a:gd name="T3" fmla="*/ 320 h 862"/>
                <a:gd name="T4" fmla="*/ 81 w 1604"/>
                <a:gd name="T5" fmla="*/ 487 h 862"/>
                <a:gd name="T6" fmla="*/ 87 w 1604"/>
                <a:gd name="T7" fmla="*/ 566 h 862"/>
                <a:gd name="T8" fmla="*/ 449 w 1604"/>
                <a:gd name="T9" fmla="*/ 680 h 862"/>
                <a:gd name="T10" fmla="*/ 885 w 1604"/>
                <a:gd name="T11" fmla="*/ 717 h 862"/>
                <a:gd name="T12" fmla="*/ 979 w 1604"/>
                <a:gd name="T13" fmla="*/ 684 h 862"/>
                <a:gd name="T14" fmla="*/ 1046 w 1604"/>
                <a:gd name="T15" fmla="*/ 708 h 862"/>
                <a:gd name="T16" fmla="*/ 1075 w 1604"/>
                <a:gd name="T17" fmla="*/ 755 h 862"/>
                <a:gd name="T18" fmla="*/ 1143 w 1604"/>
                <a:gd name="T19" fmla="*/ 744 h 862"/>
                <a:gd name="T20" fmla="*/ 1180 w 1604"/>
                <a:gd name="T21" fmla="*/ 795 h 862"/>
                <a:gd name="T22" fmla="*/ 1131 w 1604"/>
                <a:gd name="T23" fmla="*/ 792 h 862"/>
                <a:gd name="T24" fmla="*/ 1118 w 1604"/>
                <a:gd name="T25" fmla="*/ 833 h 862"/>
                <a:gd name="T26" fmla="*/ 1243 w 1604"/>
                <a:gd name="T27" fmla="*/ 783 h 862"/>
                <a:gd name="T28" fmla="*/ 1302 w 1604"/>
                <a:gd name="T29" fmla="*/ 739 h 862"/>
                <a:gd name="T30" fmla="*/ 1395 w 1604"/>
                <a:gd name="T31" fmla="*/ 687 h 862"/>
                <a:gd name="T32" fmla="*/ 1439 w 1604"/>
                <a:gd name="T33" fmla="*/ 632 h 862"/>
                <a:gd name="T34" fmla="*/ 1509 w 1604"/>
                <a:gd name="T35" fmla="*/ 672 h 862"/>
                <a:gd name="T36" fmla="*/ 1559 w 1604"/>
                <a:gd name="T37" fmla="*/ 677 h 862"/>
                <a:gd name="T38" fmla="*/ 1552 w 1604"/>
                <a:gd name="T39" fmla="*/ 629 h 862"/>
                <a:gd name="T40" fmla="*/ 1498 w 1604"/>
                <a:gd name="T41" fmla="*/ 609 h 862"/>
                <a:gd name="T42" fmla="*/ 1465 w 1604"/>
                <a:gd name="T43" fmla="*/ 599 h 862"/>
                <a:gd name="T44" fmla="*/ 1509 w 1604"/>
                <a:gd name="T45" fmla="*/ 549 h 862"/>
                <a:gd name="T46" fmla="*/ 1421 w 1604"/>
                <a:gd name="T47" fmla="*/ 571 h 862"/>
                <a:gd name="T48" fmla="*/ 1466 w 1604"/>
                <a:gd name="T49" fmla="*/ 508 h 862"/>
                <a:gd name="T50" fmla="*/ 1541 w 1604"/>
                <a:gd name="T51" fmla="*/ 476 h 862"/>
                <a:gd name="T52" fmla="*/ 1577 w 1604"/>
                <a:gd name="T53" fmla="*/ 410 h 862"/>
                <a:gd name="T54" fmla="*/ 1534 w 1604"/>
                <a:gd name="T55" fmla="*/ 393 h 862"/>
                <a:gd name="T56" fmla="*/ 1446 w 1604"/>
                <a:gd name="T57" fmla="*/ 346 h 862"/>
                <a:gd name="T58" fmla="*/ 1394 w 1604"/>
                <a:gd name="T59" fmla="*/ 317 h 862"/>
                <a:gd name="T60" fmla="*/ 1300 w 1604"/>
                <a:gd name="T61" fmla="*/ 283 h 862"/>
                <a:gd name="T62" fmla="*/ 1273 w 1604"/>
                <a:gd name="T63" fmla="*/ 281 h 862"/>
                <a:gd name="T64" fmla="*/ 1238 w 1604"/>
                <a:gd name="T65" fmla="*/ 311 h 862"/>
                <a:gd name="T66" fmla="*/ 1194 w 1604"/>
                <a:gd name="T67" fmla="*/ 276 h 862"/>
                <a:gd name="T68" fmla="*/ 1143 w 1604"/>
                <a:gd name="T69" fmla="*/ 238 h 862"/>
                <a:gd name="T70" fmla="*/ 1043 w 1604"/>
                <a:gd name="T71" fmla="*/ 255 h 862"/>
                <a:gd name="T72" fmla="*/ 1081 w 1604"/>
                <a:gd name="T73" fmla="*/ 293 h 862"/>
                <a:gd name="T74" fmla="*/ 1079 w 1604"/>
                <a:gd name="T75" fmla="*/ 353 h 862"/>
                <a:gd name="T76" fmla="*/ 1138 w 1604"/>
                <a:gd name="T77" fmla="*/ 410 h 862"/>
                <a:gd name="T78" fmla="*/ 1118 w 1604"/>
                <a:gd name="T79" fmla="*/ 487 h 862"/>
                <a:gd name="T80" fmla="*/ 1150 w 1604"/>
                <a:gd name="T81" fmla="*/ 544 h 862"/>
                <a:gd name="T82" fmla="*/ 1103 w 1604"/>
                <a:gd name="T83" fmla="*/ 586 h 862"/>
                <a:gd name="T84" fmla="*/ 1034 w 1604"/>
                <a:gd name="T85" fmla="*/ 526 h 862"/>
                <a:gd name="T86" fmla="*/ 950 w 1604"/>
                <a:gd name="T87" fmla="*/ 484 h 862"/>
                <a:gd name="T88" fmla="*/ 818 w 1604"/>
                <a:gd name="T89" fmla="*/ 446 h 862"/>
                <a:gd name="T90" fmla="*/ 780 w 1604"/>
                <a:gd name="T91" fmla="*/ 413 h 862"/>
                <a:gd name="T92" fmla="*/ 766 w 1604"/>
                <a:gd name="T93" fmla="*/ 337 h 862"/>
                <a:gd name="T94" fmla="*/ 848 w 1604"/>
                <a:gd name="T95" fmla="*/ 233 h 862"/>
                <a:gd name="T96" fmla="*/ 848 w 1604"/>
                <a:gd name="T97" fmla="*/ 198 h 862"/>
                <a:gd name="T98" fmla="*/ 906 w 1604"/>
                <a:gd name="T99" fmla="*/ 160 h 862"/>
                <a:gd name="T100" fmla="*/ 899 w 1604"/>
                <a:gd name="T101" fmla="*/ 93 h 862"/>
                <a:gd name="T102" fmla="*/ 856 w 1604"/>
                <a:gd name="T103" fmla="*/ 104 h 862"/>
                <a:gd name="T104" fmla="*/ 833 w 1604"/>
                <a:gd name="T105" fmla="*/ 110 h 862"/>
                <a:gd name="T106" fmla="*/ 799 w 1604"/>
                <a:gd name="T107" fmla="*/ 132 h 862"/>
                <a:gd name="T108" fmla="*/ 751 w 1604"/>
                <a:gd name="T109" fmla="*/ 43 h 862"/>
                <a:gd name="T110" fmla="*/ 735 w 1604"/>
                <a:gd name="T111" fmla="*/ 78 h 862"/>
                <a:gd name="T112" fmla="*/ 748 w 1604"/>
                <a:gd name="T113" fmla="*/ 149 h 862"/>
                <a:gd name="T114" fmla="*/ 673 w 1604"/>
                <a:gd name="T115" fmla="*/ 160 h 862"/>
                <a:gd name="T116" fmla="*/ 585 w 1604"/>
                <a:gd name="T117" fmla="*/ 160 h 862"/>
                <a:gd name="T118" fmla="*/ 529 w 1604"/>
                <a:gd name="T119" fmla="*/ 149 h 862"/>
                <a:gd name="T120" fmla="*/ 485 w 1604"/>
                <a:gd name="T121" fmla="*/ 115 h 862"/>
                <a:gd name="T122" fmla="*/ 396 w 1604"/>
                <a:gd name="T123" fmla="*/ 93 h 862"/>
                <a:gd name="T124" fmla="*/ 309 w 1604"/>
                <a:gd name="T125" fmla="*/ 53 h 8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04" h="862">
                  <a:moveTo>
                    <a:pt x="190" y="0"/>
                  </a:moveTo>
                  <a:lnTo>
                    <a:pt x="0" y="211"/>
                  </a:lnTo>
                  <a:lnTo>
                    <a:pt x="41" y="224"/>
                  </a:lnTo>
                  <a:lnTo>
                    <a:pt x="19" y="249"/>
                  </a:lnTo>
                  <a:lnTo>
                    <a:pt x="56" y="255"/>
                  </a:lnTo>
                  <a:lnTo>
                    <a:pt x="69" y="320"/>
                  </a:lnTo>
                  <a:lnTo>
                    <a:pt x="94" y="399"/>
                  </a:lnTo>
                  <a:lnTo>
                    <a:pt x="69" y="454"/>
                  </a:lnTo>
                  <a:lnTo>
                    <a:pt x="81" y="487"/>
                  </a:lnTo>
                  <a:lnTo>
                    <a:pt x="63" y="527"/>
                  </a:lnTo>
                  <a:lnTo>
                    <a:pt x="87" y="538"/>
                  </a:lnTo>
                  <a:lnTo>
                    <a:pt x="87" y="566"/>
                  </a:lnTo>
                  <a:lnTo>
                    <a:pt x="145" y="577"/>
                  </a:lnTo>
                  <a:lnTo>
                    <a:pt x="177" y="643"/>
                  </a:lnTo>
                  <a:lnTo>
                    <a:pt x="449" y="680"/>
                  </a:lnTo>
                  <a:lnTo>
                    <a:pt x="799" y="696"/>
                  </a:lnTo>
                  <a:lnTo>
                    <a:pt x="870" y="718"/>
                  </a:lnTo>
                  <a:lnTo>
                    <a:pt x="885" y="717"/>
                  </a:lnTo>
                  <a:lnTo>
                    <a:pt x="915" y="705"/>
                  </a:lnTo>
                  <a:lnTo>
                    <a:pt x="941" y="693"/>
                  </a:lnTo>
                  <a:lnTo>
                    <a:pt x="979" y="684"/>
                  </a:lnTo>
                  <a:lnTo>
                    <a:pt x="1001" y="702"/>
                  </a:lnTo>
                  <a:lnTo>
                    <a:pt x="1024" y="700"/>
                  </a:lnTo>
                  <a:lnTo>
                    <a:pt x="1046" y="708"/>
                  </a:lnTo>
                  <a:lnTo>
                    <a:pt x="1045" y="734"/>
                  </a:lnTo>
                  <a:lnTo>
                    <a:pt x="1053" y="747"/>
                  </a:lnTo>
                  <a:lnTo>
                    <a:pt x="1075" y="755"/>
                  </a:lnTo>
                  <a:lnTo>
                    <a:pt x="1094" y="751"/>
                  </a:lnTo>
                  <a:lnTo>
                    <a:pt x="1117" y="738"/>
                  </a:lnTo>
                  <a:lnTo>
                    <a:pt x="1143" y="744"/>
                  </a:lnTo>
                  <a:lnTo>
                    <a:pt x="1167" y="756"/>
                  </a:lnTo>
                  <a:lnTo>
                    <a:pt x="1181" y="769"/>
                  </a:lnTo>
                  <a:lnTo>
                    <a:pt x="1180" y="795"/>
                  </a:lnTo>
                  <a:lnTo>
                    <a:pt x="1160" y="786"/>
                  </a:lnTo>
                  <a:lnTo>
                    <a:pt x="1139" y="773"/>
                  </a:lnTo>
                  <a:lnTo>
                    <a:pt x="1131" y="792"/>
                  </a:lnTo>
                  <a:lnTo>
                    <a:pt x="1135" y="809"/>
                  </a:lnTo>
                  <a:lnTo>
                    <a:pt x="1129" y="822"/>
                  </a:lnTo>
                  <a:lnTo>
                    <a:pt x="1118" y="833"/>
                  </a:lnTo>
                  <a:lnTo>
                    <a:pt x="1118" y="861"/>
                  </a:lnTo>
                  <a:lnTo>
                    <a:pt x="1212" y="811"/>
                  </a:lnTo>
                  <a:lnTo>
                    <a:pt x="1243" y="783"/>
                  </a:lnTo>
                  <a:lnTo>
                    <a:pt x="1275" y="771"/>
                  </a:lnTo>
                  <a:lnTo>
                    <a:pt x="1279" y="748"/>
                  </a:lnTo>
                  <a:lnTo>
                    <a:pt x="1302" y="739"/>
                  </a:lnTo>
                  <a:lnTo>
                    <a:pt x="1329" y="743"/>
                  </a:lnTo>
                  <a:lnTo>
                    <a:pt x="1378" y="717"/>
                  </a:lnTo>
                  <a:lnTo>
                    <a:pt x="1395" y="687"/>
                  </a:lnTo>
                  <a:lnTo>
                    <a:pt x="1395" y="642"/>
                  </a:lnTo>
                  <a:lnTo>
                    <a:pt x="1411" y="625"/>
                  </a:lnTo>
                  <a:lnTo>
                    <a:pt x="1439" y="632"/>
                  </a:lnTo>
                  <a:lnTo>
                    <a:pt x="1449" y="659"/>
                  </a:lnTo>
                  <a:lnTo>
                    <a:pt x="1483" y="688"/>
                  </a:lnTo>
                  <a:lnTo>
                    <a:pt x="1509" y="672"/>
                  </a:lnTo>
                  <a:lnTo>
                    <a:pt x="1521" y="650"/>
                  </a:lnTo>
                  <a:lnTo>
                    <a:pt x="1516" y="733"/>
                  </a:lnTo>
                  <a:lnTo>
                    <a:pt x="1559" y="677"/>
                  </a:lnTo>
                  <a:lnTo>
                    <a:pt x="1603" y="621"/>
                  </a:lnTo>
                  <a:lnTo>
                    <a:pt x="1586" y="616"/>
                  </a:lnTo>
                  <a:lnTo>
                    <a:pt x="1552" y="629"/>
                  </a:lnTo>
                  <a:lnTo>
                    <a:pt x="1516" y="632"/>
                  </a:lnTo>
                  <a:lnTo>
                    <a:pt x="1512" y="616"/>
                  </a:lnTo>
                  <a:lnTo>
                    <a:pt x="1498" y="609"/>
                  </a:lnTo>
                  <a:lnTo>
                    <a:pt x="1502" y="588"/>
                  </a:lnTo>
                  <a:lnTo>
                    <a:pt x="1483" y="598"/>
                  </a:lnTo>
                  <a:lnTo>
                    <a:pt x="1465" y="599"/>
                  </a:lnTo>
                  <a:lnTo>
                    <a:pt x="1483" y="582"/>
                  </a:lnTo>
                  <a:lnTo>
                    <a:pt x="1494" y="567"/>
                  </a:lnTo>
                  <a:lnTo>
                    <a:pt x="1509" y="549"/>
                  </a:lnTo>
                  <a:lnTo>
                    <a:pt x="1480" y="543"/>
                  </a:lnTo>
                  <a:lnTo>
                    <a:pt x="1453" y="554"/>
                  </a:lnTo>
                  <a:lnTo>
                    <a:pt x="1421" y="571"/>
                  </a:lnTo>
                  <a:lnTo>
                    <a:pt x="1376" y="621"/>
                  </a:lnTo>
                  <a:lnTo>
                    <a:pt x="1434" y="521"/>
                  </a:lnTo>
                  <a:lnTo>
                    <a:pt x="1466" y="508"/>
                  </a:lnTo>
                  <a:lnTo>
                    <a:pt x="1502" y="505"/>
                  </a:lnTo>
                  <a:lnTo>
                    <a:pt x="1519" y="485"/>
                  </a:lnTo>
                  <a:lnTo>
                    <a:pt x="1541" y="476"/>
                  </a:lnTo>
                  <a:lnTo>
                    <a:pt x="1559" y="443"/>
                  </a:lnTo>
                  <a:lnTo>
                    <a:pt x="1575" y="421"/>
                  </a:lnTo>
                  <a:lnTo>
                    <a:pt x="1577" y="410"/>
                  </a:lnTo>
                  <a:lnTo>
                    <a:pt x="1565" y="382"/>
                  </a:lnTo>
                  <a:lnTo>
                    <a:pt x="1546" y="365"/>
                  </a:lnTo>
                  <a:lnTo>
                    <a:pt x="1534" y="393"/>
                  </a:lnTo>
                  <a:lnTo>
                    <a:pt x="1502" y="348"/>
                  </a:lnTo>
                  <a:lnTo>
                    <a:pt x="1469" y="354"/>
                  </a:lnTo>
                  <a:lnTo>
                    <a:pt x="1446" y="346"/>
                  </a:lnTo>
                  <a:lnTo>
                    <a:pt x="1415" y="353"/>
                  </a:lnTo>
                  <a:lnTo>
                    <a:pt x="1404" y="329"/>
                  </a:lnTo>
                  <a:lnTo>
                    <a:pt x="1394" y="317"/>
                  </a:lnTo>
                  <a:lnTo>
                    <a:pt x="1372" y="311"/>
                  </a:lnTo>
                  <a:lnTo>
                    <a:pt x="1338" y="298"/>
                  </a:lnTo>
                  <a:lnTo>
                    <a:pt x="1300" y="283"/>
                  </a:lnTo>
                  <a:lnTo>
                    <a:pt x="1276" y="259"/>
                  </a:lnTo>
                  <a:lnTo>
                    <a:pt x="1263" y="255"/>
                  </a:lnTo>
                  <a:lnTo>
                    <a:pt x="1273" y="281"/>
                  </a:lnTo>
                  <a:lnTo>
                    <a:pt x="1287" y="309"/>
                  </a:lnTo>
                  <a:lnTo>
                    <a:pt x="1259" y="318"/>
                  </a:lnTo>
                  <a:lnTo>
                    <a:pt x="1238" y="311"/>
                  </a:lnTo>
                  <a:lnTo>
                    <a:pt x="1218" y="310"/>
                  </a:lnTo>
                  <a:lnTo>
                    <a:pt x="1207" y="287"/>
                  </a:lnTo>
                  <a:lnTo>
                    <a:pt x="1194" y="276"/>
                  </a:lnTo>
                  <a:lnTo>
                    <a:pt x="1187" y="255"/>
                  </a:lnTo>
                  <a:lnTo>
                    <a:pt x="1169" y="243"/>
                  </a:lnTo>
                  <a:lnTo>
                    <a:pt x="1143" y="238"/>
                  </a:lnTo>
                  <a:lnTo>
                    <a:pt x="1114" y="244"/>
                  </a:lnTo>
                  <a:lnTo>
                    <a:pt x="1081" y="238"/>
                  </a:lnTo>
                  <a:lnTo>
                    <a:pt x="1043" y="255"/>
                  </a:lnTo>
                  <a:lnTo>
                    <a:pt x="1045" y="268"/>
                  </a:lnTo>
                  <a:lnTo>
                    <a:pt x="1066" y="275"/>
                  </a:lnTo>
                  <a:lnTo>
                    <a:pt x="1081" y="293"/>
                  </a:lnTo>
                  <a:lnTo>
                    <a:pt x="1085" y="313"/>
                  </a:lnTo>
                  <a:lnTo>
                    <a:pt x="1094" y="337"/>
                  </a:lnTo>
                  <a:lnTo>
                    <a:pt x="1079" y="353"/>
                  </a:lnTo>
                  <a:lnTo>
                    <a:pt x="1080" y="375"/>
                  </a:lnTo>
                  <a:lnTo>
                    <a:pt x="1116" y="390"/>
                  </a:lnTo>
                  <a:lnTo>
                    <a:pt x="1138" y="410"/>
                  </a:lnTo>
                  <a:lnTo>
                    <a:pt x="1138" y="428"/>
                  </a:lnTo>
                  <a:lnTo>
                    <a:pt x="1131" y="460"/>
                  </a:lnTo>
                  <a:lnTo>
                    <a:pt x="1118" y="487"/>
                  </a:lnTo>
                  <a:lnTo>
                    <a:pt x="1116" y="497"/>
                  </a:lnTo>
                  <a:lnTo>
                    <a:pt x="1143" y="520"/>
                  </a:lnTo>
                  <a:lnTo>
                    <a:pt x="1150" y="544"/>
                  </a:lnTo>
                  <a:lnTo>
                    <a:pt x="1150" y="577"/>
                  </a:lnTo>
                  <a:lnTo>
                    <a:pt x="1126" y="579"/>
                  </a:lnTo>
                  <a:lnTo>
                    <a:pt x="1103" y="586"/>
                  </a:lnTo>
                  <a:lnTo>
                    <a:pt x="1075" y="562"/>
                  </a:lnTo>
                  <a:lnTo>
                    <a:pt x="1050" y="555"/>
                  </a:lnTo>
                  <a:lnTo>
                    <a:pt x="1034" y="526"/>
                  </a:lnTo>
                  <a:lnTo>
                    <a:pt x="1031" y="498"/>
                  </a:lnTo>
                  <a:lnTo>
                    <a:pt x="984" y="485"/>
                  </a:lnTo>
                  <a:lnTo>
                    <a:pt x="950" y="484"/>
                  </a:lnTo>
                  <a:lnTo>
                    <a:pt x="903" y="476"/>
                  </a:lnTo>
                  <a:lnTo>
                    <a:pt x="879" y="457"/>
                  </a:lnTo>
                  <a:lnTo>
                    <a:pt x="818" y="446"/>
                  </a:lnTo>
                  <a:lnTo>
                    <a:pt x="785" y="454"/>
                  </a:lnTo>
                  <a:lnTo>
                    <a:pt x="792" y="426"/>
                  </a:lnTo>
                  <a:lnTo>
                    <a:pt x="780" y="413"/>
                  </a:lnTo>
                  <a:lnTo>
                    <a:pt x="759" y="410"/>
                  </a:lnTo>
                  <a:lnTo>
                    <a:pt x="773" y="371"/>
                  </a:lnTo>
                  <a:lnTo>
                    <a:pt x="766" y="337"/>
                  </a:lnTo>
                  <a:lnTo>
                    <a:pt x="792" y="287"/>
                  </a:lnTo>
                  <a:lnTo>
                    <a:pt x="836" y="255"/>
                  </a:lnTo>
                  <a:lnTo>
                    <a:pt x="848" y="233"/>
                  </a:lnTo>
                  <a:lnTo>
                    <a:pt x="803" y="227"/>
                  </a:lnTo>
                  <a:lnTo>
                    <a:pt x="773" y="198"/>
                  </a:lnTo>
                  <a:lnTo>
                    <a:pt x="848" y="198"/>
                  </a:lnTo>
                  <a:lnTo>
                    <a:pt x="864" y="179"/>
                  </a:lnTo>
                  <a:lnTo>
                    <a:pt x="892" y="171"/>
                  </a:lnTo>
                  <a:lnTo>
                    <a:pt x="906" y="160"/>
                  </a:lnTo>
                  <a:lnTo>
                    <a:pt x="930" y="149"/>
                  </a:lnTo>
                  <a:lnTo>
                    <a:pt x="900" y="121"/>
                  </a:lnTo>
                  <a:lnTo>
                    <a:pt x="899" y="93"/>
                  </a:lnTo>
                  <a:lnTo>
                    <a:pt x="874" y="85"/>
                  </a:lnTo>
                  <a:lnTo>
                    <a:pt x="854" y="93"/>
                  </a:lnTo>
                  <a:lnTo>
                    <a:pt x="856" y="104"/>
                  </a:lnTo>
                  <a:lnTo>
                    <a:pt x="867" y="132"/>
                  </a:lnTo>
                  <a:lnTo>
                    <a:pt x="848" y="171"/>
                  </a:lnTo>
                  <a:lnTo>
                    <a:pt x="833" y="110"/>
                  </a:lnTo>
                  <a:lnTo>
                    <a:pt x="811" y="113"/>
                  </a:lnTo>
                  <a:lnTo>
                    <a:pt x="818" y="135"/>
                  </a:lnTo>
                  <a:lnTo>
                    <a:pt x="799" y="132"/>
                  </a:lnTo>
                  <a:lnTo>
                    <a:pt x="778" y="58"/>
                  </a:lnTo>
                  <a:lnTo>
                    <a:pt x="764" y="53"/>
                  </a:lnTo>
                  <a:lnTo>
                    <a:pt x="751" y="43"/>
                  </a:lnTo>
                  <a:lnTo>
                    <a:pt x="741" y="42"/>
                  </a:lnTo>
                  <a:lnTo>
                    <a:pt x="730" y="53"/>
                  </a:lnTo>
                  <a:lnTo>
                    <a:pt x="735" y="78"/>
                  </a:lnTo>
                  <a:lnTo>
                    <a:pt x="757" y="96"/>
                  </a:lnTo>
                  <a:lnTo>
                    <a:pt x="766" y="132"/>
                  </a:lnTo>
                  <a:lnTo>
                    <a:pt x="748" y="149"/>
                  </a:lnTo>
                  <a:lnTo>
                    <a:pt x="735" y="176"/>
                  </a:lnTo>
                  <a:lnTo>
                    <a:pt x="705" y="143"/>
                  </a:lnTo>
                  <a:lnTo>
                    <a:pt x="673" y="160"/>
                  </a:lnTo>
                  <a:lnTo>
                    <a:pt x="623" y="154"/>
                  </a:lnTo>
                  <a:lnTo>
                    <a:pt x="603" y="138"/>
                  </a:lnTo>
                  <a:lnTo>
                    <a:pt x="585" y="160"/>
                  </a:lnTo>
                  <a:lnTo>
                    <a:pt x="566" y="182"/>
                  </a:lnTo>
                  <a:lnTo>
                    <a:pt x="544" y="171"/>
                  </a:lnTo>
                  <a:lnTo>
                    <a:pt x="529" y="149"/>
                  </a:lnTo>
                  <a:lnTo>
                    <a:pt x="498" y="154"/>
                  </a:lnTo>
                  <a:lnTo>
                    <a:pt x="459" y="149"/>
                  </a:lnTo>
                  <a:lnTo>
                    <a:pt x="485" y="115"/>
                  </a:lnTo>
                  <a:lnTo>
                    <a:pt x="442" y="99"/>
                  </a:lnTo>
                  <a:lnTo>
                    <a:pt x="415" y="81"/>
                  </a:lnTo>
                  <a:lnTo>
                    <a:pt x="396" y="93"/>
                  </a:lnTo>
                  <a:lnTo>
                    <a:pt x="359" y="53"/>
                  </a:lnTo>
                  <a:lnTo>
                    <a:pt x="321" y="39"/>
                  </a:lnTo>
                  <a:lnTo>
                    <a:pt x="309" y="53"/>
                  </a:lnTo>
                  <a:lnTo>
                    <a:pt x="240" y="42"/>
                  </a:lnTo>
                  <a:lnTo>
                    <a:pt x="190" y="0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485" name="Freeform 13"/>
            <p:cNvSpPr>
              <a:spLocks/>
            </p:cNvSpPr>
            <p:nvPr/>
          </p:nvSpPr>
          <p:spPr bwMode="auto">
            <a:xfrm>
              <a:off x="3564" y="754"/>
              <a:ext cx="142" cy="148"/>
            </a:xfrm>
            <a:custGeom>
              <a:avLst/>
              <a:gdLst>
                <a:gd name="T0" fmla="*/ 23 w 142"/>
                <a:gd name="T1" fmla="*/ 0 h 148"/>
                <a:gd name="T2" fmla="*/ 13 w 142"/>
                <a:gd name="T3" fmla="*/ 11 h 148"/>
                <a:gd name="T4" fmla="*/ 5 w 142"/>
                <a:gd name="T5" fmla="*/ 40 h 148"/>
                <a:gd name="T6" fmla="*/ 0 w 142"/>
                <a:gd name="T7" fmla="*/ 64 h 148"/>
                <a:gd name="T8" fmla="*/ 15 w 142"/>
                <a:gd name="T9" fmla="*/ 95 h 148"/>
                <a:gd name="T10" fmla="*/ 25 w 142"/>
                <a:gd name="T11" fmla="*/ 122 h 148"/>
                <a:gd name="T12" fmla="*/ 22 w 142"/>
                <a:gd name="T13" fmla="*/ 147 h 148"/>
                <a:gd name="T14" fmla="*/ 38 w 142"/>
                <a:gd name="T15" fmla="*/ 147 h 148"/>
                <a:gd name="T16" fmla="*/ 48 w 142"/>
                <a:gd name="T17" fmla="*/ 129 h 148"/>
                <a:gd name="T18" fmla="*/ 67 w 142"/>
                <a:gd name="T19" fmla="*/ 131 h 148"/>
                <a:gd name="T20" fmla="*/ 83 w 142"/>
                <a:gd name="T21" fmla="*/ 113 h 148"/>
                <a:gd name="T22" fmla="*/ 135 w 142"/>
                <a:gd name="T23" fmla="*/ 102 h 148"/>
                <a:gd name="T24" fmla="*/ 141 w 142"/>
                <a:gd name="T25" fmla="*/ 86 h 148"/>
                <a:gd name="T26" fmla="*/ 119 w 142"/>
                <a:gd name="T27" fmla="*/ 71 h 148"/>
                <a:gd name="T28" fmla="*/ 115 w 142"/>
                <a:gd name="T29" fmla="*/ 53 h 148"/>
                <a:gd name="T30" fmla="*/ 101 w 142"/>
                <a:gd name="T31" fmla="*/ 51 h 148"/>
                <a:gd name="T32" fmla="*/ 85 w 142"/>
                <a:gd name="T33" fmla="*/ 71 h 148"/>
                <a:gd name="T34" fmla="*/ 64 w 142"/>
                <a:gd name="T35" fmla="*/ 73 h 148"/>
                <a:gd name="T36" fmla="*/ 50 w 142"/>
                <a:gd name="T37" fmla="*/ 70 h 148"/>
                <a:gd name="T38" fmla="*/ 34 w 142"/>
                <a:gd name="T39" fmla="*/ 63 h 148"/>
                <a:gd name="T40" fmla="*/ 29 w 142"/>
                <a:gd name="T41" fmla="*/ 54 h 148"/>
                <a:gd name="T42" fmla="*/ 25 w 142"/>
                <a:gd name="T43" fmla="*/ 28 h 148"/>
                <a:gd name="T44" fmla="*/ 30 w 142"/>
                <a:gd name="T45" fmla="*/ 6 h 148"/>
                <a:gd name="T46" fmla="*/ 23 w 142"/>
                <a:gd name="T47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2" h="148">
                  <a:moveTo>
                    <a:pt x="23" y="0"/>
                  </a:moveTo>
                  <a:lnTo>
                    <a:pt x="13" y="11"/>
                  </a:lnTo>
                  <a:lnTo>
                    <a:pt x="5" y="40"/>
                  </a:lnTo>
                  <a:lnTo>
                    <a:pt x="0" y="64"/>
                  </a:lnTo>
                  <a:lnTo>
                    <a:pt x="15" y="95"/>
                  </a:lnTo>
                  <a:lnTo>
                    <a:pt x="25" y="122"/>
                  </a:lnTo>
                  <a:lnTo>
                    <a:pt x="22" y="147"/>
                  </a:lnTo>
                  <a:lnTo>
                    <a:pt x="38" y="147"/>
                  </a:lnTo>
                  <a:lnTo>
                    <a:pt x="48" y="129"/>
                  </a:lnTo>
                  <a:lnTo>
                    <a:pt x="67" y="131"/>
                  </a:lnTo>
                  <a:lnTo>
                    <a:pt x="83" y="113"/>
                  </a:lnTo>
                  <a:lnTo>
                    <a:pt x="135" y="102"/>
                  </a:lnTo>
                  <a:lnTo>
                    <a:pt x="141" y="86"/>
                  </a:lnTo>
                  <a:lnTo>
                    <a:pt x="119" y="71"/>
                  </a:lnTo>
                  <a:lnTo>
                    <a:pt x="115" y="53"/>
                  </a:lnTo>
                  <a:lnTo>
                    <a:pt x="101" y="51"/>
                  </a:lnTo>
                  <a:lnTo>
                    <a:pt x="85" y="71"/>
                  </a:lnTo>
                  <a:lnTo>
                    <a:pt x="64" y="73"/>
                  </a:lnTo>
                  <a:lnTo>
                    <a:pt x="50" y="70"/>
                  </a:lnTo>
                  <a:lnTo>
                    <a:pt x="34" y="63"/>
                  </a:lnTo>
                  <a:lnTo>
                    <a:pt x="29" y="54"/>
                  </a:lnTo>
                  <a:lnTo>
                    <a:pt x="25" y="28"/>
                  </a:lnTo>
                  <a:lnTo>
                    <a:pt x="30" y="6"/>
                  </a:lnTo>
                  <a:lnTo>
                    <a:pt x="23" y="0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486" name="Freeform 14"/>
            <p:cNvSpPr>
              <a:spLocks/>
            </p:cNvSpPr>
            <p:nvPr/>
          </p:nvSpPr>
          <p:spPr bwMode="auto">
            <a:xfrm>
              <a:off x="3597" y="930"/>
              <a:ext cx="33" cy="31"/>
            </a:xfrm>
            <a:custGeom>
              <a:avLst/>
              <a:gdLst>
                <a:gd name="T0" fmla="*/ 28 w 33"/>
                <a:gd name="T1" fmla="*/ 9 h 31"/>
                <a:gd name="T2" fmla="*/ 22 w 33"/>
                <a:gd name="T3" fmla="*/ 6 h 31"/>
                <a:gd name="T4" fmla="*/ 14 w 33"/>
                <a:gd name="T5" fmla="*/ 3 h 31"/>
                <a:gd name="T6" fmla="*/ 4 w 33"/>
                <a:gd name="T7" fmla="*/ 0 h 31"/>
                <a:gd name="T8" fmla="*/ 0 w 33"/>
                <a:gd name="T9" fmla="*/ 1 h 31"/>
                <a:gd name="T10" fmla="*/ 0 w 33"/>
                <a:gd name="T11" fmla="*/ 10 h 31"/>
                <a:gd name="T12" fmla="*/ 4 w 33"/>
                <a:gd name="T13" fmla="*/ 22 h 31"/>
                <a:gd name="T14" fmla="*/ 14 w 33"/>
                <a:gd name="T15" fmla="*/ 30 h 31"/>
                <a:gd name="T16" fmla="*/ 23 w 33"/>
                <a:gd name="T17" fmla="*/ 30 h 31"/>
                <a:gd name="T18" fmla="*/ 30 w 33"/>
                <a:gd name="T19" fmla="*/ 22 h 31"/>
                <a:gd name="T20" fmla="*/ 32 w 33"/>
                <a:gd name="T21" fmla="*/ 15 h 31"/>
                <a:gd name="T22" fmla="*/ 28 w 33"/>
                <a:gd name="T23" fmla="*/ 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" h="31">
                  <a:moveTo>
                    <a:pt x="28" y="9"/>
                  </a:moveTo>
                  <a:lnTo>
                    <a:pt x="22" y="6"/>
                  </a:lnTo>
                  <a:lnTo>
                    <a:pt x="14" y="3"/>
                  </a:lnTo>
                  <a:lnTo>
                    <a:pt x="4" y="0"/>
                  </a:lnTo>
                  <a:lnTo>
                    <a:pt x="0" y="1"/>
                  </a:lnTo>
                  <a:lnTo>
                    <a:pt x="0" y="10"/>
                  </a:lnTo>
                  <a:lnTo>
                    <a:pt x="4" y="22"/>
                  </a:lnTo>
                  <a:lnTo>
                    <a:pt x="14" y="30"/>
                  </a:lnTo>
                  <a:lnTo>
                    <a:pt x="23" y="30"/>
                  </a:lnTo>
                  <a:lnTo>
                    <a:pt x="30" y="22"/>
                  </a:lnTo>
                  <a:lnTo>
                    <a:pt x="32" y="15"/>
                  </a:lnTo>
                  <a:lnTo>
                    <a:pt x="28" y="9"/>
                  </a:lnTo>
                </a:path>
              </a:pathLst>
            </a:custGeom>
            <a:solidFill>
              <a:srgbClr val="A2C1FE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487" name="Freeform 15"/>
            <p:cNvSpPr>
              <a:spLocks/>
            </p:cNvSpPr>
            <p:nvPr/>
          </p:nvSpPr>
          <p:spPr bwMode="auto">
            <a:xfrm>
              <a:off x="2889" y="530"/>
              <a:ext cx="91" cy="64"/>
            </a:xfrm>
            <a:custGeom>
              <a:avLst/>
              <a:gdLst>
                <a:gd name="T0" fmla="*/ 0 w 90"/>
                <a:gd name="T1" fmla="*/ 14 h 63"/>
                <a:gd name="T2" fmla="*/ 14 w 90"/>
                <a:gd name="T3" fmla="*/ 4 h 63"/>
                <a:gd name="T4" fmla="*/ 36 w 90"/>
                <a:gd name="T5" fmla="*/ 9 h 63"/>
                <a:gd name="T6" fmla="*/ 50 w 90"/>
                <a:gd name="T7" fmla="*/ 0 h 63"/>
                <a:gd name="T8" fmla="*/ 66 w 90"/>
                <a:gd name="T9" fmla="*/ 9 h 63"/>
                <a:gd name="T10" fmla="*/ 89 w 90"/>
                <a:gd name="T11" fmla="*/ 28 h 63"/>
                <a:gd name="T12" fmla="*/ 89 w 90"/>
                <a:gd name="T13" fmla="*/ 49 h 63"/>
                <a:gd name="T14" fmla="*/ 64 w 90"/>
                <a:gd name="T15" fmla="*/ 54 h 63"/>
                <a:gd name="T16" fmla="*/ 47 w 90"/>
                <a:gd name="T17" fmla="*/ 44 h 63"/>
                <a:gd name="T18" fmla="*/ 41 w 90"/>
                <a:gd name="T19" fmla="*/ 62 h 63"/>
                <a:gd name="T20" fmla="*/ 22 w 90"/>
                <a:gd name="T21" fmla="*/ 60 h 63"/>
                <a:gd name="T22" fmla="*/ 22 w 90"/>
                <a:gd name="T23" fmla="*/ 37 h 63"/>
                <a:gd name="T24" fmla="*/ 0 w 90"/>
                <a:gd name="T25" fmla="*/ 14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63">
                  <a:moveTo>
                    <a:pt x="0" y="14"/>
                  </a:moveTo>
                  <a:lnTo>
                    <a:pt x="14" y="4"/>
                  </a:lnTo>
                  <a:lnTo>
                    <a:pt x="36" y="9"/>
                  </a:lnTo>
                  <a:lnTo>
                    <a:pt x="50" y="0"/>
                  </a:lnTo>
                  <a:lnTo>
                    <a:pt x="66" y="9"/>
                  </a:lnTo>
                  <a:lnTo>
                    <a:pt x="89" y="28"/>
                  </a:lnTo>
                  <a:lnTo>
                    <a:pt x="89" y="49"/>
                  </a:lnTo>
                  <a:lnTo>
                    <a:pt x="64" y="54"/>
                  </a:lnTo>
                  <a:lnTo>
                    <a:pt x="47" y="44"/>
                  </a:lnTo>
                  <a:lnTo>
                    <a:pt x="41" y="62"/>
                  </a:lnTo>
                  <a:lnTo>
                    <a:pt x="22" y="60"/>
                  </a:lnTo>
                  <a:lnTo>
                    <a:pt x="22" y="37"/>
                  </a:lnTo>
                  <a:lnTo>
                    <a:pt x="0" y="14"/>
                  </a:lnTo>
                </a:path>
              </a:pathLst>
            </a:custGeom>
            <a:solidFill>
              <a:srgbClr val="A2C1FE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488" name="Freeform 16"/>
            <p:cNvSpPr>
              <a:spLocks/>
            </p:cNvSpPr>
            <p:nvPr/>
          </p:nvSpPr>
          <p:spPr bwMode="auto">
            <a:xfrm>
              <a:off x="2793" y="305"/>
              <a:ext cx="463" cy="270"/>
            </a:xfrm>
            <a:custGeom>
              <a:avLst/>
              <a:gdLst>
                <a:gd name="T0" fmla="*/ 360 w 464"/>
                <a:gd name="T1" fmla="*/ 132 h 269"/>
                <a:gd name="T2" fmla="*/ 300 w 464"/>
                <a:gd name="T3" fmla="*/ 108 h 269"/>
                <a:gd name="T4" fmla="*/ 242 w 464"/>
                <a:gd name="T5" fmla="*/ 78 h 269"/>
                <a:gd name="T6" fmla="*/ 171 w 464"/>
                <a:gd name="T7" fmla="*/ 52 h 269"/>
                <a:gd name="T8" fmla="*/ 137 w 464"/>
                <a:gd name="T9" fmla="*/ 25 h 269"/>
                <a:gd name="T10" fmla="*/ 111 w 464"/>
                <a:gd name="T11" fmla="*/ 46 h 269"/>
                <a:gd name="T12" fmla="*/ 92 w 464"/>
                <a:gd name="T13" fmla="*/ 58 h 269"/>
                <a:gd name="T14" fmla="*/ 70 w 464"/>
                <a:gd name="T15" fmla="*/ 46 h 269"/>
                <a:gd name="T16" fmla="*/ 72 w 464"/>
                <a:gd name="T17" fmla="*/ 11 h 269"/>
                <a:gd name="T18" fmla="*/ 59 w 464"/>
                <a:gd name="T19" fmla="*/ 76 h 269"/>
                <a:gd name="T20" fmla="*/ 34 w 464"/>
                <a:gd name="T21" fmla="*/ 50 h 269"/>
                <a:gd name="T22" fmla="*/ 33 w 464"/>
                <a:gd name="T23" fmla="*/ 0 h 269"/>
                <a:gd name="T24" fmla="*/ 5 w 464"/>
                <a:gd name="T25" fmla="*/ 11 h 269"/>
                <a:gd name="T26" fmla="*/ 4 w 464"/>
                <a:gd name="T27" fmla="*/ 36 h 269"/>
                <a:gd name="T28" fmla="*/ 13 w 464"/>
                <a:gd name="T29" fmla="*/ 89 h 269"/>
                <a:gd name="T30" fmla="*/ 43 w 464"/>
                <a:gd name="T31" fmla="*/ 111 h 269"/>
                <a:gd name="T32" fmla="*/ 135 w 464"/>
                <a:gd name="T33" fmla="*/ 106 h 269"/>
                <a:gd name="T34" fmla="*/ 206 w 464"/>
                <a:gd name="T35" fmla="*/ 98 h 269"/>
                <a:gd name="T36" fmla="*/ 246 w 464"/>
                <a:gd name="T37" fmla="*/ 129 h 269"/>
                <a:gd name="T38" fmla="*/ 261 w 464"/>
                <a:gd name="T39" fmla="*/ 204 h 269"/>
                <a:gd name="T40" fmla="*/ 234 w 464"/>
                <a:gd name="T41" fmla="*/ 228 h 269"/>
                <a:gd name="T42" fmla="*/ 212 w 464"/>
                <a:gd name="T43" fmla="*/ 253 h 269"/>
                <a:gd name="T44" fmla="*/ 254 w 464"/>
                <a:gd name="T45" fmla="*/ 239 h 269"/>
                <a:gd name="T46" fmla="*/ 292 w 464"/>
                <a:gd name="T47" fmla="*/ 229 h 269"/>
                <a:gd name="T48" fmla="*/ 326 w 464"/>
                <a:gd name="T49" fmla="*/ 251 h 269"/>
                <a:gd name="T50" fmla="*/ 387 w 464"/>
                <a:gd name="T51" fmla="*/ 268 h 269"/>
                <a:gd name="T52" fmla="*/ 463 w 464"/>
                <a:gd name="T53" fmla="*/ 262 h 269"/>
                <a:gd name="T54" fmla="*/ 407 w 464"/>
                <a:gd name="T55" fmla="*/ 243 h 269"/>
                <a:gd name="T56" fmla="*/ 368 w 464"/>
                <a:gd name="T57" fmla="*/ 224 h 269"/>
                <a:gd name="T58" fmla="*/ 425 w 464"/>
                <a:gd name="T59" fmla="*/ 235 h 269"/>
                <a:gd name="T60" fmla="*/ 393 w 464"/>
                <a:gd name="T61" fmla="*/ 202 h 269"/>
                <a:gd name="T62" fmla="*/ 344 w 464"/>
                <a:gd name="T63" fmla="*/ 187 h 269"/>
                <a:gd name="T64" fmla="*/ 368 w 464"/>
                <a:gd name="T65" fmla="*/ 146 h 269"/>
                <a:gd name="T66" fmla="*/ 399 w 464"/>
                <a:gd name="T67" fmla="*/ 129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64" h="269">
                  <a:moveTo>
                    <a:pt x="399" y="129"/>
                  </a:moveTo>
                  <a:lnTo>
                    <a:pt x="360" y="132"/>
                  </a:lnTo>
                  <a:lnTo>
                    <a:pt x="336" y="111"/>
                  </a:lnTo>
                  <a:lnTo>
                    <a:pt x="300" y="108"/>
                  </a:lnTo>
                  <a:lnTo>
                    <a:pt x="272" y="86"/>
                  </a:lnTo>
                  <a:lnTo>
                    <a:pt x="242" y="78"/>
                  </a:lnTo>
                  <a:lnTo>
                    <a:pt x="212" y="55"/>
                  </a:lnTo>
                  <a:lnTo>
                    <a:pt x="171" y="52"/>
                  </a:lnTo>
                  <a:lnTo>
                    <a:pt x="168" y="34"/>
                  </a:lnTo>
                  <a:lnTo>
                    <a:pt x="137" y="25"/>
                  </a:lnTo>
                  <a:lnTo>
                    <a:pt x="121" y="22"/>
                  </a:lnTo>
                  <a:lnTo>
                    <a:pt x="111" y="46"/>
                  </a:lnTo>
                  <a:lnTo>
                    <a:pt x="104" y="54"/>
                  </a:lnTo>
                  <a:lnTo>
                    <a:pt x="92" y="58"/>
                  </a:lnTo>
                  <a:lnTo>
                    <a:pt x="84" y="73"/>
                  </a:lnTo>
                  <a:lnTo>
                    <a:pt x="70" y="46"/>
                  </a:lnTo>
                  <a:lnTo>
                    <a:pt x="83" y="14"/>
                  </a:lnTo>
                  <a:lnTo>
                    <a:pt x="72" y="11"/>
                  </a:lnTo>
                  <a:lnTo>
                    <a:pt x="57" y="44"/>
                  </a:lnTo>
                  <a:lnTo>
                    <a:pt x="59" y="76"/>
                  </a:lnTo>
                  <a:lnTo>
                    <a:pt x="56" y="95"/>
                  </a:lnTo>
                  <a:lnTo>
                    <a:pt x="34" y="50"/>
                  </a:lnTo>
                  <a:lnTo>
                    <a:pt x="36" y="22"/>
                  </a:lnTo>
                  <a:lnTo>
                    <a:pt x="33" y="0"/>
                  </a:lnTo>
                  <a:lnTo>
                    <a:pt x="15" y="0"/>
                  </a:lnTo>
                  <a:lnTo>
                    <a:pt x="5" y="11"/>
                  </a:lnTo>
                  <a:lnTo>
                    <a:pt x="0" y="36"/>
                  </a:lnTo>
                  <a:lnTo>
                    <a:pt x="4" y="36"/>
                  </a:lnTo>
                  <a:lnTo>
                    <a:pt x="0" y="64"/>
                  </a:lnTo>
                  <a:lnTo>
                    <a:pt x="13" y="89"/>
                  </a:lnTo>
                  <a:lnTo>
                    <a:pt x="27" y="106"/>
                  </a:lnTo>
                  <a:lnTo>
                    <a:pt x="43" y="111"/>
                  </a:lnTo>
                  <a:lnTo>
                    <a:pt x="99" y="100"/>
                  </a:lnTo>
                  <a:lnTo>
                    <a:pt x="135" y="106"/>
                  </a:lnTo>
                  <a:lnTo>
                    <a:pt x="167" y="100"/>
                  </a:lnTo>
                  <a:lnTo>
                    <a:pt x="206" y="98"/>
                  </a:lnTo>
                  <a:lnTo>
                    <a:pt x="236" y="117"/>
                  </a:lnTo>
                  <a:lnTo>
                    <a:pt x="246" y="129"/>
                  </a:lnTo>
                  <a:lnTo>
                    <a:pt x="247" y="162"/>
                  </a:lnTo>
                  <a:lnTo>
                    <a:pt x="261" y="204"/>
                  </a:lnTo>
                  <a:lnTo>
                    <a:pt x="255" y="217"/>
                  </a:lnTo>
                  <a:lnTo>
                    <a:pt x="234" y="228"/>
                  </a:lnTo>
                  <a:lnTo>
                    <a:pt x="217" y="239"/>
                  </a:lnTo>
                  <a:lnTo>
                    <a:pt x="212" y="253"/>
                  </a:lnTo>
                  <a:lnTo>
                    <a:pt x="223" y="262"/>
                  </a:lnTo>
                  <a:lnTo>
                    <a:pt x="254" y="239"/>
                  </a:lnTo>
                  <a:lnTo>
                    <a:pt x="275" y="227"/>
                  </a:lnTo>
                  <a:lnTo>
                    <a:pt x="292" y="229"/>
                  </a:lnTo>
                  <a:lnTo>
                    <a:pt x="304" y="245"/>
                  </a:lnTo>
                  <a:lnTo>
                    <a:pt x="326" y="251"/>
                  </a:lnTo>
                  <a:lnTo>
                    <a:pt x="355" y="262"/>
                  </a:lnTo>
                  <a:lnTo>
                    <a:pt x="387" y="268"/>
                  </a:lnTo>
                  <a:lnTo>
                    <a:pt x="425" y="257"/>
                  </a:lnTo>
                  <a:lnTo>
                    <a:pt x="463" y="262"/>
                  </a:lnTo>
                  <a:lnTo>
                    <a:pt x="450" y="251"/>
                  </a:lnTo>
                  <a:lnTo>
                    <a:pt x="407" y="243"/>
                  </a:lnTo>
                  <a:lnTo>
                    <a:pt x="363" y="235"/>
                  </a:lnTo>
                  <a:lnTo>
                    <a:pt x="368" y="224"/>
                  </a:lnTo>
                  <a:lnTo>
                    <a:pt x="392" y="226"/>
                  </a:lnTo>
                  <a:lnTo>
                    <a:pt x="425" y="235"/>
                  </a:lnTo>
                  <a:lnTo>
                    <a:pt x="411" y="204"/>
                  </a:lnTo>
                  <a:lnTo>
                    <a:pt x="393" y="202"/>
                  </a:lnTo>
                  <a:lnTo>
                    <a:pt x="369" y="190"/>
                  </a:lnTo>
                  <a:lnTo>
                    <a:pt x="344" y="187"/>
                  </a:lnTo>
                  <a:lnTo>
                    <a:pt x="354" y="154"/>
                  </a:lnTo>
                  <a:lnTo>
                    <a:pt x="368" y="146"/>
                  </a:lnTo>
                  <a:lnTo>
                    <a:pt x="390" y="139"/>
                  </a:lnTo>
                  <a:lnTo>
                    <a:pt x="399" y="129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489" name="Freeform 17"/>
            <p:cNvSpPr>
              <a:spLocks/>
            </p:cNvSpPr>
            <p:nvPr/>
          </p:nvSpPr>
          <p:spPr bwMode="auto">
            <a:xfrm>
              <a:off x="2439" y="310"/>
              <a:ext cx="256" cy="158"/>
            </a:xfrm>
            <a:custGeom>
              <a:avLst/>
              <a:gdLst>
                <a:gd name="T0" fmla="*/ 185 w 255"/>
                <a:gd name="T1" fmla="*/ 45 h 158"/>
                <a:gd name="T2" fmla="*/ 169 w 255"/>
                <a:gd name="T3" fmla="*/ 8 h 158"/>
                <a:gd name="T4" fmla="*/ 141 w 255"/>
                <a:gd name="T5" fmla="*/ 42 h 158"/>
                <a:gd name="T6" fmla="*/ 128 w 255"/>
                <a:gd name="T7" fmla="*/ 0 h 158"/>
                <a:gd name="T8" fmla="*/ 106 w 255"/>
                <a:gd name="T9" fmla="*/ 28 h 158"/>
                <a:gd name="T10" fmla="*/ 94 w 255"/>
                <a:gd name="T11" fmla="*/ 6 h 158"/>
                <a:gd name="T12" fmla="*/ 82 w 255"/>
                <a:gd name="T13" fmla="*/ 28 h 158"/>
                <a:gd name="T14" fmla="*/ 52 w 255"/>
                <a:gd name="T15" fmla="*/ 11 h 158"/>
                <a:gd name="T16" fmla="*/ 19 w 255"/>
                <a:gd name="T17" fmla="*/ 22 h 158"/>
                <a:gd name="T18" fmla="*/ 0 w 255"/>
                <a:gd name="T19" fmla="*/ 53 h 158"/>
                <a:gd name="T20" fmla="*/ 15 w 255"/>
                <a:gd name="T21" fmla="*/ 64 h 158"/>
                <a:gd name="T22" fmla="*/ 75 w 255"/>
                <a:gd name="T23" fmla="*/ 62 h 158"/>
                <a:gd name="T24" fmla="*/ 40 w 255"/>
                <a:gd name="T25" fmla="*/ 89 h 158"/>
                <a:gd name="T26" fmla="*/ 110 w 255"/>
                <a:gd name="T27" fmla="*/ 106 h 158"/>
                <a:gd name="T28" fmla="*/ 91 w 255"/>
                <a:gd name="T29" fmla="*/ 118 h 158"/>
                <a:gd name="T30" fmla="*/ 22 w 255"/>
                <a:gd name="T31" fmla="*/ 106 h 158"/>
                <a:gd name="T32" fmla="*/ 59 w 255"/>
                <a:gd name="T33" fmla="*/ 138 h 158"/>
                <a:gd name="T34" fmla="*/ 106 w 255"/>
                <a:gd name="T35" fmla="*/ 143 h 158"/>
                <a:gd name="T36" fmla="*/ 147 w 255"/>
                <a:gd name="T37" fmla="*/ 135 h 158"/>
                <a:gd name="T38" fmla="*/ 178 w 255"/>
                <a:gd name="T39" fmla="*/ 146 h 158"/>
                <a:gd name="T40" fmla="*/ 222 w 255"/>
                <a:gd name="T41" fmla="*/ 157 h 158"/>
                <a:gd name="T42" fmla="*/ 210 w 255"/>
                <a:gd name="T43" fmla="*/ 140 h 158"/>
                <a:gd name="T44" fmla="*/ 254 w 255"/>
                <a:gd name="T45" fmla="*/ 124 h 158"/>
                <a:gd name="T46" fmla="*/ 210 w 255"/>
                <a:gd name="T47" fmla="*/ 111 h 158"/>
                <a:gd name="T48" fmla="*/ 185 w 255"/>
                <a:gd name="T49" fmla="*/ 45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55" h="158">
                  <a:moveTo>
                    <a:pt x="185" y="45"/>
                  </a:moveTo>
                  <a:lnTo>
                    <a:pt x="169" y="8"/>
                  </a:lnTo>
                  <a:lnTo>
                    <a:pt x="141" y="42"/>
                  </a:lnTo>
                  <a:lnTo>
                    <a:pt x="128" y="0"/>
                  </a:lnTo>
                  <a:lnTo>
                    <a:pt x="106" y="28"/>
                  </a:lnTo>
                  <a:lnTo>
                    <a:pt x="94" y="6"/>
                  </a:lnTo>
                  <a:lnTo>
                    <a:pt x="82" y="28"/>
                  </a:lnTo>
                  <a:lnTo>
                    <a:pt x="52" y="11"/>
                  </a:lnTo>
                  <a:lnTo>
                    <a:pt x="19" y="22"/>
                  </a:lnTo>
                  <a:lnTo>
                    <a:pt x="0" y="53"/>
                  </a:lnTo>
                  <a:lnTo>
                    <a:pt x="15" y="64"/>
                  </a:lnTo>
                  <a:lnTo>
                    <a:pt x="75" y="62"/>
                  </a:lnTo>
                  <a:lnTo>
                    <a:pt x="40" y="89"/>
                  </a:lnTo>
                  <a:lnTo>
                    <a:pt x="110" y="106"/>
                  </a:lnTo>
                  <a:lnTo>
                    <a:pt x="91" y="118"/>
                  </a:lnTo>
                  <a:lnTo>
                    <a:pt x="22" y="106"/>
                  </a:lnTo>
                  <a:lnTo>
                    <a:pt x="59" y="138"/>
                  </a:lnTo>
                  <a:lnTo>
                    <a:pt x="106" y="143"/>
                  </a:lnTo>
                  <a:lnTo>
                    <a:pt x="147" y="135"/>
                  </a:lnTo>
                  <a:lnTo>
                    <a:pt x="178" y="146"/>
                  </a:lnTo>
                  <a:lnTo>
                    <a:pt x="222" y="157"/>
                  </a:lnTo>
                  <a:lnTo>
                    <a:pt x="210" y="140"/>
                  </a:lnTo>
                  <a:lnTo>
                    <a:pt x="254" y="124"/>
                  </a:lnTo>
                  <a:lnTo>
                    <a:pt x="210" y="111"/>
                  </a:lnTo>
                  <a:lnTo>
                    <a:pt x="185" y="45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490" name="Freeform 18"/>
            <p:cNvSpPr>
              <a:spLocks/>
            </p:cNvSpPr>
            <p:nvPr/>
          </p:nvSpPr>
          <p:spPr bwMode="auto">
            <a:xfrm>
              <a:off x="2724" y="47"/>
              <a:ext cx="143" cy="205"/>
            </a:xfrm>
            <a:custGeom>
              <a:avLst/>
              <a:gdLst>
                <a:gd name="T0" fmla="*/ 95 w 143"/>
                <a:gd name="T1" fmla="*/ 0 h 204"/>
                <a:gd name="T2" fmla="*/ 65 w 143"/>
                <a:gd name="T3" fmla="*/ 1 h 204"/>
                <a:gd name="T4" fmla="*/ 35 w 143"/>
                <a:gd name="T5" fmla="*/ 22 h 204"/>
                <a:gd name="T6" fmla="*/ 11 w 143"/>
                <a:gd name="T7" fmla="*/ 39 h 204"/>
                <a:gd name="T8" fmla="*/ 0 w 143"/>
                <a:gd name="T9" fmla="*/ 63 h 204"/>
                <a:gd name="T10" fmla="*/ 0 w 143"/>
                <a:gd name="T11" fmla="*/ 80 h 204"/>
                <a:gd name="T12" fmla="*/ 19 w 143"/>
                <a:gd name="T13" fmla="*/ 91 h 204"/>
                <a:gd name="T14" fmla="*/ 59 w 143"/>
                <a:gd name="T15" fmla="*/ 83 h 204"/>
                <a:gd name="T16" fmla="*/ 105 w 143"/>
                <a:gd name="T17" fmla="*/ 63 h 204"/>
                <a:gd name="T18" fmla="*/ 55 w 143"/>
                <a:gd name="T19" fmla="*/ 107 h 204"/>
                <a:gd name="T20" fmla="*/ 72 w 143"/>
                <a:gd name="T21" fmla="*/ 112 h 204"/>
                <a:gd name="T22" fmla="*/ 62 w 143"/>
                <a:gd name="T23" fmla="*/ 135 h 204"/>
                <a:gd name="T24" fmla="*/ 79 w 143"/>
                <a:gd name="T25" fmla="*/ 146 h 204"/>
                <a:gd name="T26" fmla="*/ 73 w 143"/>
                <a:gd name="T27" fmla="*/ 169 h 204"/>
                <a:gd name="T28" fmla="*/ 48 w 143"/>
                <a:gd name="T29" fmla="*/ 179 h 204"/>
                <a:gd name="T30" fmla="*/ 36 w 143"/>
                <a:gd name="T31" fmla="*/ 201 h 204"/>
                <a:gd name="T32" fmla="*/ 51 w 143"/>
                <a:gd name="T33" fmla="*/ 203 h 204"/>
                <a:gd name="T34" fmla="*/ 93 w 143"/>
                <a:gd name="T35" fmla="*/ 187 h 204"/>
                <a:gd name="T36" fmla="*/ 142 w 143"/>
                <a:gd name="T37" fmla="*/ 191 h 204"/>
                <a:gd name="T38" fmla="*/ 134 w 143"/>
                <a:gd name="T39" fmla="*/ 164 h 204"/>
                <a:gd name="T40" fmla="*/ 135 w 143"/>
                <a:gd name="T41" fmla="*/ 131 h 204"/>
                <a:gd name="T42" fmla="*/ 117 w 143"/>
                <a:gd name="T43" fmla="*/ 113 h 204"/>
                <a:gd name="T44" fmla="*/ 134 w 143"/>
                <a:gd name="T45" fmla="*/ 74 h 204"/>
                <a:gd name="T46" fmla="*/ 128 w 143"/>
                <a:gd name="T47" fmla="*/ 46 h 204"/>
                <a:gd name="T48" fmla="*/ 119 w 143"/>
                <a:gd name="T49" fmla="*/ 10 h 204"/>
                <a:gd name="T50" fmla="*/ 95 w 143"/>
                <a:gd name="T51" fmla="*/ 0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43" h="204">
                  <a:moveTo>
                    <a:pt x="95" y="0"/>
                  </a:moveTo>
                  <a:lnTo>
                    <a:pt x="65" y="1"/>
                  </a:lnTo>
                  <a:lnTo>
                    <a:pt x="35" y="22"/>
                  </a:lnTo>
                  <a:lnTo>
                    <a:pt x="11" y="39"/>
                  </a:lnTo>
                  <a:lnTo>
                    <a:pt x="0" y="63"/>
                  </a:lnTo>
                  <a:lnTo>
                    <a:pt x="0" y="80"/>
                  </a:lnTo>
                  <a:lnTo>
                    <a:pt x="19" y="91"/>
                  </a:lnTo>
                  <a:lnTo>
                    <a:pt x="59" y="83"/>
                  </a:lnTo>
                  <a:lnTo>
                    <a:pt x="105" y="63"/>
                  </a:lnTo>
                  <a:lnTo>
                    <a:pt x="55" y="107"/>
                  </a:lnTo>
                  <a:lnTo>
                    <a:pt x="72" y="112"/>
                  </a:lnTo>
                  <a:lnTo>
                    <a:pt x="62" y="135"/>
                  </a:lnTo>
                  <a:lnTo>
                    <a:pt x="79" y="146"/>
                  </a:lnTo>
                  <a:lnTo>
                    <a:pt x="73" y="169"/>
                  </a:lnTo>
                  <a:lnTo>
                    <a:pt x="48" y="179"/>
                  </a:lnTo>
                  <a:lnTo>
                    <a:pt x="36" y="201"/>
                  </a:lnTo>
                  <a:lnTo>
                    <a:pt x="51" y="203"/>
                  </a:lnTo>
                  <a:lnTo>
                    <a:pt x="93" y="187"/>
                  </a:lnTo>
                  <a:lnTo>
                    <a:pt x="142" y="191"/>
                  </a:lnTo>
                  <a:lnTo>
                    <a:pt x="134" y="164"/>
                  </a:lnTo>
                  <a:lnTo>
                    <a:pt x="135" y="131"/>
                  </a:lnTo>
                  <a:lnTo>
                    <a:pt x="117" y="113"/>
                  </a:lnTo>
                  <a:lnTo>
                    <a:pt x="134" y="74"/>
                  </a:lnTo>
                  <a:lnTo>
                    <a:pt x="128" y="46"/>
                  </a:lnTo>
                  <a:lnTo>
                    <a:pt x="119" y="10"/>
                  </a:lnTo>
                  <a:lnTo>
                    <a:pt x="95" y="0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491" name="Freeform 19"/>
            <p:cNvSpPr>
              <a:spLocks/>
            </p:cNvSpPr>
            <p:nvPr/>
          </p:nvSpPr>
          <p:spPr bwMode="auto">
            <a:xfrm>
              <a:off x="2697" y="140"/>
              <a:ext cx="58" cy="84"/>
            </a:xfrm>
            <a:custGeom>
              <a:avLst/>
              <a:gdLst>
                <a:gd name="T0" fmla="*/ 6 w 58"/>
                <a:gd name="T1" fmla="*/ 0 h 85"/>
                <a:gd name="T2" fmla="*/ 0 w 58"/>
                <a:gd name="T3" fmla="*/ 28 h 85"/>
                <a:gd name="T4" fmla="*/ 6 w 58"/>
                <a:gd name="T5" fmla="*/ 78 h 85"/>
                <a:gd name="T6" fmla="*/ 27 w 58"/>
                <a:gd name="T7" fmla="*/ 84 h 85"/>
                <a:gd name="T8" fmla="*/ 50 w 58"/>
                <a:gd name="T9" fmla="*/ 78 h 85"/>
                <a:gd name="T10" fmla="*/ 57 w 58"/>
                <a:gd name="T11" fmla="*/ 40 h 85"/>
                <a:gd name="T12" fmla="*/ 50 w 58"/>
                <a:gd name="T13" fmla="*/ 31 h 85"/>
                <a:gd name="T14" fmla="*/ 38 w 58"/>
                <a:gd name="T15" fmla="*/ 16 h 85"/>
                <a:gd name="T16" fmla="*/ 25 w 58"/>
                <a:gd name="T17" fmla="*/ 19 h 85"/>
                <a:gd name="T18" fmla="*/ 6 w 58"/>
                <a:gd name="T19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" h="85">
                  <a:moveTo>
                    <a:pt x="6" y="0"/>
                  </a:moveTo>
                  <a:lnTo>
                    <a:pt x="0" y="28"/>
                  </a:lnTo>
                  <a:lnTo>
                    <a:pt x="6" y="78"/>
                  </a:lnTo>
                  <a:lnTo>
                    <a:pt x="27" y="84"/>
                  </a:lnTo>
                  <a:lnTo>
                    <a:pt x="50" y="78"/>
                  </a:lnTo>
                  <a:lnTo>
                    <a:pt x="57" y="40"/>
                  </a:lnTo>
                  <a:lnTo>
                    <a:pt x="50" y="31"/>
                  </a:lnTo>
                  <a:lnTo>
                    <a:pt x="38" y="16"/>
                  </a:lnTo>
                  <a:lnTo>
                    <a:pt x="25" y="19"/>
                  </a:lnTo>
                  <a:lnTo>
                    <a:pt x="6" y="0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492" name="Freeform 20"/>
            <p:cNvSpPr>
              <a:spLocks/>
            </p:cNvSpPr>
            <p:nvPr/>
          </p:nvSpPr>
          <p:spPr bwMode="auto">
            <a:xfrm>
              <a:off x="2724" y="310"/>
              <a:ext cx="57" cy="61"/>
            </a:xfrm>
            <a:custGeom>
              <a:avLst/>
              <a:gdLst>
                <a:gd name="T0" fmla="*/ 8 w 57"/>
                <a:gd name="T1" fmla="*/ 0 h 61"/>
                <a:gd name="T2" fmla="*/ 34 w 57"/>
                <a:gd name="T3" fmla="*/ 11 h 61"/>
                <a:gd name="T4" fmla="*/ 56 w 57"/>
                <a:gd name="T5" fmla="*/ 3 h 61"/>
                <a:gd name="T6" fmla="*/ 50 w 57"/>
                <a:gd name="T7" fmla="*/ 22 h 61"/>
                <a:gd name="T8" fmla="*/ 51 w 57"/>
                <a:gd name="T9" fmla="*/ 38 h 61"/>
                <a:gd name="T10" fmla="*/ 45 w 57"/>
                <a:gd name="T11" fmla="*/ 52 h 61"/>
                <a:gd name="T12" fmla="*/ 34 w 57"/>
                <a:gd name="T13" fmla="*/ 60 h 61"/>
                <a:gd name="T14" fmla="*/ 19 w 57"/>
                <a:gd name="T15" fmla="*/ 58 h 61"/>
                <a:gd name="T16" fmla="*/ 6 w 57"/>
                <a:gd name="T17" fmla="*/ 55 h 61"/>
                <a:gd name="T18" fmla="*/ 0 w 57"/>
                <a:gd name="T19" fmla="*/ 30 h 61"/>
                <a:gd name="T20" fmla="*/ 8 w 57"/>
                <a:gd name="T21" fmla="*/ 0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" h="61">
                  <a:moveTo>
                    <a:pt x="8" y="0"/>
                  </a:moveTo>
                  <a:lnTo>
                    <a:pt x="34" y="11"/>
                  </a:lnTo>
                  <a:lnTo>
                    <a:pt x="56" y="3"/>
                  </a:lnTo>
                  <a:lnTo>
                    <a:pt x="50" y="22"/>
                  </a:lnTo>
                  <a:lnTo>
                    <a:pt x="51" y="38"/>
                  </a:lnTo>
                  <a:lnTo>
                    <a:pt x="45" y="52"/>
                  </a:lnTo>
                  <a:lnTo>
                    <a:pt x="34" y="60"/>
                  </a:lnTo>
                  <a:lnTo>
                    <a:pt x="19" y="58"/>
                  </a:lnTo>
                  <a:lnTo>
                    <a:pt x="6" y="55"/>
                  </a:lnTo>
                  <a:lnTo>
                    <a:pt x="0" y="30"/>
                  </a:lnTo>
                  <a:lnTo>
                    <a:pt x="8" y="0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493" name="Freeform 21"/>
            <p:cNvSpPr>
              <a:spLocks/>
            </p:cNvSpPr>
            <p:nvPr/>
          </p:nvSpPr>
          <p:spPr bwMode="auto">
            <a:xfrm>
              <a:off x="2641" y="306"/>
              <a:ext cx="77" cy="103"/>
            </a:xfrm>
            <a:custGeom>
              <a:avLst/>
              <a:gdLst>
                <a:gd name="T0" fmla="*/ 76 w 77"/>
                <a:gd name="T1" fmla="*/ 68 h 103"/>
                <a:gd name="T2" fmla="*/ 69 w 77"/>
                <a:gd name="T3" fmla="*/ 83 h 103"/>
                <a:gd name="T4" fmla="*/ 49 w 77"/>
                <a:gd name="T5" fmla="*/ 102 h 103"/>
                <a:gd name="T6" fmla="*/ 35 w 77"/>
                <a:gd name="T7" fmla="*/ 89 h 103"/>
                <a:gd name="T8" fmla="*/ 35 w 77"/>
                <a:gd name="T9" fmla="*/ 69 h 103"/>
                <a:gd name="T10" fmla="*/ 6 w 77"/>
                <a:gd name="T11" fmla="*/ 57 h 103"/>
                <a:gd name="T12" fmla="*/ 0 w 77"/>
                <a:gd name="T13" fmla="*/ 43 h 103"/>
                <a:gd name="T14" fmla="*/ 2 w 77"/>
                <a:gd name="T15" fmla="*/ 30 h 103"/>
                <a:gd name="T16" fmla="*/ 22 w 77"/>
                <a:gd name="T17" fmla="*/ 27 h 103"/>
                <a:gd name="T18" fmla="*/ 15 w 77"/>
                <a:gd name="T19" fmla="*/ 0 h 103"/>
                <a:gd name="T20" fmla="*/ 43 w 77"/>
                <a:gd name="T21" fmla="*/ 3 h 103"/>
                <a:gd name="T22" fmla="*/ 68 w 77"/>
                <a:gd name="T23" fmla="*/ 0 h 103"/>
                <a:gd name="T24" fmla="*/ 56 w 77"/>
                <a:gd name="T25" fmla="*/ 35 h 103"/>
                <a:gd name="T26" fmla="*/ 60 w 77"/>
                <a:gd name="T27" fmla="*/ 48 h 103"/>
                <a:gd name="T28" fmla="*/ 76 w 77"/>
                <a:gd name="T29" fmla="*/ 68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7" h="103">
                  <a:moveTo>
                    <a:pt x="76" y="68"/>
                  </a:moveTo>
                  <a:lnTo>
                    <a:pt x="69" y="83"/>
                  </a:lnTo>
                  <a:lnTo>
                    <a:pt x="49" y="102"/>
                  </a:lnTo>
                  <a:lnTo>
                    <a:pt x="35" y="89"/>
                  </a:lnTo>
                  <a:lnTo>
                    <a:pt x="35" y="69"/>
                  </a:lnTo>
                  <a:lnTo>
                    <a:pt x="6" y="57"/>
                  </a:lnTo>
                  <a:lnTo>
                    <a:pt x="0" y="43"/>
                  </a:lnTo>
                  <a:lnTo>
                    <a:pt x="2" y="30"/>
                  </a:lnTo>
                  <a:lnTo>
                    <a:pt x="22" y="27"/>
                  </a:lnTo>
                  <a:lnTo>
                    <a:pt x="15" y="0"/>
                  </a:lnTo>
                  <a:lnTo>
                    <a:pt x="43" y="3"/>
                  </a:lnTo>
                  <a:lnTo>
                    <a:pt x="68" y="0"/>
                  </a:lnTo>
                  <a:lnTo>
                    <a:pt x="56" y="35"/>
                  </a:lnTo>
                  <a:lnTo>
                    <a:pt x="60" y="48"/>
                  </a:lnTo>
                  <a:lnTo>
                    <a:pt x="76" y="68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494" name="Freeform 22"/>
            <p:cNvSpPr>
              <a:spLocks/>
            </p:cNvSpPr>
            <p:nvPr/>
          </p:nvSpPr>
          <p:spPr bwMode="auto">
            <a:xfrm>
              <a:off x="2595" y="240"/>
              <a:ext cx="52" cy="32"/>
            </a:xfrm>
            <a:custGeom>
              <a:avLst/>
              <a:gdLst>
                <a:gd name="T0" fmla="*/ 0 w 51"/>
                <a:gd name="T1" fmla="*/ 14 h 33"/>
                <a:gd name="T2" fmla="*/ 18 w 51"/>
                <a:gd name="T3" fmla="*/ 13 h 33"/>
                <a:gd name="T4" fmla="*/ 17 w 51"/>
                <a:gd name="T5" fmla="*/ 0 h 33"/>
                <a:gd name="T6" fmla="*/ 37 w 51"/>
                <a:gd name="T7" fmla="*/ 9 h 33"/>
                <a:gd name="T8" fmla="*/ 50 w 51"/>
                <a:gd name="T9" fmla="*/ 27 h 33"/>
                <a:gd name="T10" fmla="*/ 32 w 51"/>
                <a:gd name="T11" fmla="*/ 32 h 33"/>
                <a:gd name="T12" fmla="*/ 12 w 51"/>
                <a:gd name="T13" fmla="*/ 32 h 33"/>
                <a:gd name="T14" fmla="*/ 0 w 51"/>
                <a:gd name="T15" fmla="*/ 14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33">
                  <a:moveTo>
                    <a:pt x="0" y="14"/>
                  </a:moveTo>
                  <a:lnTo>
                    <a:pt x="18" y="13"/>
                  </a:lnTo>
                  <a:lnTo>
                    <a:pt x="17" y="0"/>
                  </a:lnTo>
                  <a:lnTo>
                    <a:pt x="37" y="9"/>
                  </a:lnTo>
                  <a:lnTo>
                    <a:pt x="50" y="27"/>
                  </a:lnTo>
                  <a:lnTo>
                    <a:pt x="32" y="32"/>
                  </a:lnTo>
                  <a:lnTo>
                    <a:pt x="12" y="32"/>
                  </a:lnTo>
                  <a:lnTo>
                    <a:pt x="0" y="14"/>
                  </a:lnTo>
                </a:path>
              </a:pathLst>
            </a:custGeom>
            <a:solidFill>
              <a:srgbClr val="A2C1FE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495" name="Freeform 23"/>
            <p:cNvSpPr>
              <a:spLocks/>
            </p:cNvSpPr>
            <p:nvPr/>
          </p:nvSpPr>
          <p:spPr bwMode="auto">
            <a:xfrm>
              <a:off x="2365" y="229"/>
              <a:ext cx="153" cy="129"/>
            </a:xfrm>
            <a:custGeom>
              <a:avLst/>
              <a:gdLst>
                <a:gd name="T0" fmla="*/ 129 w 153"/>
                <a:gd name="T1" fmla="*/ 64 h 129"/>
                <a:gd name="T2" fmla="*/ 101 w 153"/>
                <a:gd name="T3" fmla="*/ 60 h 129"/>
                <a:gd name="T4" fmla="*/ 81 w 153"/>
                <a:gd name="T5" fmla="*/ 71 h 129"/>
                <a:gd name="T6" fmla="*/ 60 w 153"/>
                <a:gd name="T7" fmla="*/ 94 h 129"/>
                <a:gd name="T8" fmla="*/ 52 w 153"/>
                <a:gd name="T9" fmla="*/ 116 h 129"/>
                <a:gd name="T10" fmla="*/ 31 w 153"/>
                <a:gd name="T11" fmla="*/ 128 h 129"/>
                <a:gd name="T12" fmla="*/ 7 w 153"/>
                <a:gd name="T13" fmla="*/ 127 h 129"/>
                <a:gd name="T14" fmla="*/ 0 w 153"/>
                <a:gd name="T15" fmla="*/ 103 h 129"/>
                <a:gd name="T16" fmla="*/ 12 w 153"/>
                <a:gd name="T17" fmla="*/ 77 h 129"/>
                <a:gd name="T18" fmla="*/ 24 w 153"/>
                <a:gd name="T19" fmla="*/ 50 h 129"/>
                <a:gd name="T20" fmla="*/ 42 w 153"/>
                <a:gd name="T21" fmla="*/ 17 h 129"/>
                <a:gd name="T22" fmla="*/ 58 w 153"/>
                <a:gd name="T23" fmla="*/ 12 h 129"/>
                <a:gd name="T24" fmla="*/ 84 w 153"/>
                <a:gd name="T25" fmla="*/ 0 h 129"/>
                <a:gd name="T26" fmla="*/ 111 w 153"/>
                <a:gd name="T27" fmla="*/ 3 h 129"/>
                <a:gd name="T28" fmla="*/ 129 w 153"/>
                <a:gd name="T29" fmla="*/ 16 h 129"/>
                <a:gd name="T30" fmla="*/ 149 w 153"/>
                <a:gd name="T31" fmla="*/ 35 h 129"/>
                <a:gd name="T32" fmla="*/ 152 w 153"/>
                <a:gd name="T33" fmla="*/ 52 h 129"/>
                <a:gd name="T34" fmla="*/ 129 w 153"/>
                <a:gd name="T35" fmla="*/ 64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53" h="129">
                  <a:moveTo>
                    <a:pt x="129" y="64"/>
                  </a:moveTo>
                  <a:lnTo>
                    <a:pt x="101" y="60"/>
                  </a:lnTo>
                  <a:lnTo>
                    <a:pt x="81" y="71"/>
                  </a:lnTo>
                  <a:lnTo>
                    <a:pt x="60" y="94"/>
                  </a:lnTo>
                  <a:lnTo>
                    <a:pt x="52" y="116"/>
                  </a:lnTo>
                  <a:lnTo>
                    <a:pt x="31" y="128"/>
                  </a:lnTo>
                  <a:lnTo>
                    <a:pt x="7" y="127"/>
                  </a:lnTo>
                  <a:lnTo>
                    <a:pt x="0" y="103"/>
                  </a:lnTo>
                  <a:lnTo>
                    <a:pt x="12" y="77"/>
                  </a:lnTo>
                  <a:lnTo>
                    <a:pt x="24" y="50"/>
                  </a:lnTo>
                  <a:lnTo>
                    <a:pt x="42" y="17"/>
                  </a:lnTo>
                  <a:lnTo>
                    <a:pt x="58" y="12"/>
                  </a:lnTo>
                  <a:lnTo>
                    <a:pt x="84" y="0"/>
                  </a:lnTo>
                  <a:lnTo>
                    <a:pt x="111" y="3"/>
                  </a:lnTo>
                  <a:lnTo>
                    <a:pt x="129" y="16"/>
                  </a:lnTo>
                  <a:lnTo>
                    <a:pt x="149" y="35"/>
                  </a:lnTo>
                  <a:lnTo>
                    <a:pt x="152" y="52"/>
                  </a:lnTo>
                  <a:lnTo>
                    <a:pt x="129" y="64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496" name="Freeform 24"/>
            <p:cNvSpPr>
              <a:spLocks/>
            </p:cNvSpPr>
            <p:nvPr/>
          </p:nvSpPr>
          <p:spPr bwMode="auto">
            <a:xfrm>
              <a:off x="2491" y="150"/>
              <a:ext cx="153" cy="90"/>
            </a:xfrm>
            <a:custGeom>
              <a:avLst/>
              <a:gdLst>
                <a:gd name="T0" fmla="*/ 63 w 153"/>
                <a:gd name="T1" fmla="*/ 88 h 89"/>
                <a:gd name="T2" fmla="*/ 83 w 153"/>
                <a:gd name="T3" fmla="*/ 76 h 89"/>
                <a:gd name="T4" fmla="*/ 102 w 153"/>
                <a:gd name="T5" fmla="*/ 68 h 89"/>
                <a:gd name="T6" fmla="*/ 127 w 153"/>
                <a:gd name="T7" fmla="*/ 68 h 89"/>
                <a:gd name="T8" fmla="*/ 136 w 153"/>
                <a:gd name="T9" fmla="*/ 69 h 89"/>
                <a:gd name="T10" fmla="*/ 144 w 153"/>
                <a:gd name="T11" fmla="*/ 68 h 89"/>
                <a:gd name="T12" fmla="*/ 152 w 153"/>
                <a:gd name="T13" fmla="*/ 56 h 89"/>
                <a:gd name="T14" fmla="*/ 137 w 153"/>
                <a:gd name="T15" fmla="*/ 48 h 89"/>
                <a:gd name="T16" fmla="*/ 123 w 153"/>
                <a:gd name="T17" fmla="*/ 42 h 89"/>
                <a:gd name="T18" fmla="*/ 119 w 153"/>
                <a:gd name="T19" fmla="*/ 29 h 89"/>
                <a:gd name="T20" fmla="*/ 122 w 153"/>
                <a:gd name="T21" fmla="*/ 9 h 89"/>
                <a:gd name="T22" fmla="*/ 91 w 153"/>
                <a:gd name="T23" fmla="*/ 0 h 89"/>
                <a:gd name="T24" fmla="*/ 68 w 153"/>
                <a:gd name="T25" fmla="*/ 7 h 89"/>
                <a:gd name="T26" fmla="*/ 75 w 153"/>
                <a:gd name="T27" fmla="*/ 20 h 89"/>
                <a:gd name="T28" fmla="*/ 91 w 153"/>
                <a:gd name="T29" fmla="*/ 37 h 89"/>
                <a:gd name="T30" fmla="*/ 93 w 153"/>
                <a:gd name="T31" fmla="*/ 49 h 89"/>
                <a:gd name="T32" fmla="*/ 66 w 153"/>
                <a:gd name="T33" fmla="*/ 51 h 89"/>
                <a:gd name="T34" fmla="*/ 58 w 153"/>
                <a:gd name="T35" fmla="*/ 42 h 89"/>
                <a:gd name="T36" fmla="*/ 48 w 153"/>
                <a:gd name="T37" fmla="*/ 20 h 89"/>
                <a:gd name="T38" fmla="*/ 15 w 153"/>
                <a:gd name="T39" fmla="*/ 31 h 89"/>
                <a:gd name="T40" fmla="*/ 5 w 153"/>
                <a:gd name="T41" fmla="*/ 46 h 89"/>
                <a:gd name="T42" fmla="*/ 0 w 153"/>
                <a:gd name="T43" fmla="*/ 59 h 89"/>
                <a:gd name="T44" fmla="*/ 29 w 153"/>
                <a:gd name="T45" fmla="*/ 59 h 89"/>
                <a:gd name="T46" fmla="*/ 32 w 153"/>
                <a:gd name="T47" fmla="*/ 69 h 89"/>
                <a:gd name="T48" fmla="*/ 49 w 153"/>
                <a:gd name="T49" fmla="*/ 69 h 89"/>
                <a:gd name="T50" fmla="*/ 46 w 153"/>
                <a:gd name="T51" fmla="*/ 87 h 89"/>
                <a:gd name="T52" fmla="*/ 63 w 153"/>
                <a:gd name="T53" fmla="*/ 8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53" h="89">
                  <a:moveTo>
                    <a:pt x="63" y="88"/>
                  </a:moveTo>
                  <a:lnTo>
                    <a:pt x="83" y="76"/>
                  </a:lnTo>
                  <a:lnTo>
                    <a:pt x="102" y="68"/>
                  </a:lnTo>
                  <a:lnTo>
                    <a:pt x="127" y="68"/>
                  </a:lnTo>
                  <a:lnTo>
                    <a:pt x="136" y="69"/>
                  </a:lnTo>
                  <a:lnTo>
                    <a:pt x="144" y="68"/>
                  </a:lnTo>
                  <a:lnTo>
                    <a:pt x="152" y="56"/>
                  </a:lnTo>
                  <a:lnTo>
                    <a:pt x="137" y="48"/>
                  </a:lnTo>
                  <a:lnTo>
                    <a:pt x="123" y="42"/>
                  </a:lnTo>
                  <a:lnTo>
                    <a:pt x="119" y="29"/>
                  </a:lnTo>
                  <a:lnTo>
                    <a:pt x="122" y="9"/>
                  </a:lnTo>
                  <a:lnTo>
                    <a:pt x="91" y="0"/>
                  </a:lnTo>
                  <a:lnTo>
                    <a:pt x="68" y="7"/>
                  </a:lnTo>
                  <a:lnTo>
                    <a:pt x="75" y="20"/>
                  </a:lnTo>
                  <a:lnTo>
                    <a:pt x="91" y="37"/>
                  </a:lnTo>
                  <a:lnTo>
                    <a:pt x="93" y="49"/>
                  </a:lnTo>
                  <a:lnTo>
                    <a:pt x="66" y="51"/>
                  </a:lnTo>
                  <a:lnTo>
                    <a:pt x="58" y="42"/>
                  </a:lnTo>
                  <a:lnTo>
                    <a:pt x="48" y="20"/>
                  </a:lnTo>
                  <a:lnTo>
                    <a:pt x="15" y="31"/>
                  </a:lnTo>
                  <a:lnTo>
                    <a:pt x="5" y="46"/>
                  </a:lnTo>
                  <a:lnTo>
                    <a:pt x="0" y="59"/>
                  </a:lnTo>
                  <a:lnTo>
                    <a:pt x="29" y="59"/>
                  </a:lnTo>
                  <a:lnTo>
                    <a:pt x="32" y="69"/>
                  </a:lnTo>
                  <a:lnTo>
                    <a:pt x="49" y="69"/>
                  </a:lnTo>
                  <a:lnTo>
                    <a:pt x="46" y="87"/>
                  </a:lnTo>
                  <a:lnTo>
                    <a:pt x="63" y="88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497" name="Freeform 25"/>
            <p:cNvSpPr>
              <a:spLocks/>
            </p:cNvSpPr>
            <p:nvPr/>
          </p:nvSpPr>
          <p:spPr bwMode="auto">
            <a:xfrm>
              <a:off x="2446" y="131"/>
              <a:ext cx="57" cy="58"/>
            </a:xfrm>
            <a:custGeom>
              <a:avLst/>
              <a:gdLst>
                <a:gd name="T0" fmla="*/ 54 w 58"/>
                <a:gd name="T1" fmla="*/ 0 h 58"/>
                <a:gd name="T2" fmla="*/ 15 w 58"/>
                <a:gd name="T3" fmla="*/ 16 h 58"/>
                <a:gd name="T4" fmla="*/ 2 w 58"/>
                <a:gd name="T5" fmla="*/ 29 h 58"/>
                <a:gd name="T6" fmla="*/ 0 w 58"/>
                <a:gd name="T7" fmla="*/ 47 h 58"/>
                <a:gd name="T8" fmla="*/ 17 w 58"/>
                <a:gd name="T9" fmla="*/ 57 h 58"/>
                <a:gd name="T10" fmla="*/ 27 w 58"/>
                <a:gd name="T11" fmla="*/ 53 h 58"/>
                <a:gd name="T12" fmla="*/ 24 w 58"/>
                <a:gd name="T13" fmla="*/ 40 h 58"/>
                <a:gd name="T14" fmla="*/ 24 w 58"/>
                <a:gd name="T15" fmla="*/ 29 h 58"/>
                <a:gd name="T16" fmla="*/ 36 w 58"/>
                <a:gd name="T17" fmla="*/ 18 h 58"/>
                <a:gd name="T18" fmla="*/ 57 w 58"/>
                <a:gd name="T19" fmla="*/ 10 h 58"/>
                <a:gd name="T20" fmla="*/ 54 w 58"/>
                <a:gd name="T2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58">
                  <a:moveTo>
                    <a:pt x="54" y="0"/>
                  </a:moveTo>
                  <a:lnTo>
                    <a:pt x="15" y="16"/>
                  </a:lnTo>
                  <a:lnTo>
                    <a:pt x="2" y="29"/>
                  </a:lnTo>
                  <a:lnTo>
                    <a:pt x="0" y="47"/>
                  </a:lnTo>
                  <a:lnTo>
                    <a:pt x="17" y="57"/>
                  </a:lnTo>
                  <a:lnTo>
                    <a:pt x="27" y="53"/>
                  </a:lnTo>
                  <a:lnTo>
                    <a:pt x="24" y="40"/>
                  </a:lnTo>
                  <a:lnTo>
                    <a:pt x="24" y="29"/>
                  </a:lnTo>
                  <a:lnTo>
                    <a:pt x="36" y="18"/>
                  </a:lnTo>
                  <a:lnTo>
                    <a:pt x="57" y="10"/>
                  </a:lnTo>
                  <a:lnTo>
                    <a:pt x="54" y="0"/>
                  </a:lnTo>
                </a:path>
              </a:pathLst>
            </a:custGeom>
            <a:solidFill>
              <a:srgbClr val="A2C1FE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498" name="Freeform 26"/>
            <p:cNvSpPr>
              <a:spLocks/>
            </p:cNvSpPr>
            <p:nvPr/>
          </p:nvSpPr>
          <p:spPr bwMode="auto">
            <a:xfrm>
              <a:off x="3079" y="780"/>
              <a:ext cx="19" cy="27"/>
            </a:xfrm>
            <a:custGeom>
              <a:avLst/>
              <a:gdLst>
                <a:gd name="T0" fmla="*/ 16 w 19"/>
                <a:gd name="T1" fmla="*/ 8 h 27"/>
                <a:gd name="T2" fmla="*/ 12 w 19"/>
                <a:gd name="T3" fmla="*/ 4 h 27"/>
                <a:gd name="T4" fmla="*/ 7 w 19"/>
                <a:gd name="T5" fmla="*/ 2 h 27"/>
                <a:gd name="T6" fmla="*/ 2 w 19"/>
                <a:gd name="T7" fmla="*/ 0 h 27"/>
                <a:gd name="T8" fmla="*/ 0 w 19"/>
                <a:gd name="T9" fmla="*/ 0 h 27"/>
                <a:gd name="T10" fmla="*/ 0 w 19"/>
                <a:gd name="T11" fmla="*/ 9 h 27"/>
                <a:gd name="T12" fmla="*/ 2 w 19"/>
                <a:gd name="T13" fmla="*/ 19 h 27"/>
                <a:gd name="T14" fmla="*/ 7 w 19"/>
                <a:gd name="T15" fmla="*/ 26 h 27"/>
                <a:gd name="T16" fmla="*/ 12 w 19"/>
                <a:gd name="T17" fmla="*/ 26 h 27"/>
                <a:gd name="T18" fmla="*/ 18 w 19"/>
                <a:gd name="T19" fmla="*/ 19 h 27"/>
                <a:gd name="T20" fmla="*/ 18 w 19"/>
                <a:gd name="T21" fmla="*/ 13 h 27"/>
                <a:gd name="T22" fmla="*/ 16 w 19"/>
                <a:gd name="T23" fmla="*/ 8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27">
                  <a:moveTo>
                    <a:pt x="16" y="8"/>
                  </a:moveTo>
                  <a:lnTo>
                    <a:pt x="12" y="4"/>
                  </a:lnTo>
                  <a:lnTo>
                    <a:pt x="7" y="2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9"/>
                  </a:lnTo>
                  <a:lnTo>
                    <a:pt x="2" y="19"/>
                  </a:lnTo>
                  <a:lnTo>
                    <a:pt x="7" y="26"/>
                  </a:lnTo>
                  <a:lnTo>
                    <a:pt x="12" y="26"/>
                  </a:lnTo>
                  <a:lnTo>
                    <a:pt x="18" y="19"/>
                  </a:lnTo>
                  <a:lnTo>
                    <a:pt x="18" y="13"/>
                  </a:lnTo>
                  <a:lnTo>
                    <a:pt x="16" y="8"/>
                  </a:lnTo>
                </a:path>
              </a:pathLst>
            </a:custGeom>
            <a:solidFill>
              <a:srgbClr val="A2C1FE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499" name="Freeform 27"/>
            <p:cNvSpPr>
              <a:spLocks/>
            </p:cNvSpPr>
            <p:nvPr/>
          </p:nvSpPr>
          <p:spPr bwMode="auto">
            <a:xfrm>
              <a:off x="2059" y="907"/>
              <a:ext cx="72" cy="79"/>
            </a:xfrm>
            <a:custGeom>
              <a:avLst/>
              <a:gdLst>
                <a:gd name="T0" fmla="*/ 71 w 72"/>
                <a:gd name="T1" fmla="*/ 78 h 79"/>
                <a:gd name="T2" fmla="*/ 42 w 72"/>
                <a:gd name="T3" fmla="*/ 30 h 79"/>
                <a:gd name="T4" fmla="*/ 23 w 72"/>
                <a:gd name="T5" fmla="*/ 14 h 79"/>
                <a:gd name="T6" fmla="*/ 0 w 72"/>
                <a:gd name="T7" fmla="*/ 0 h 79"/>
                <a:gd name="T8" fmla="*/ 4 w 72"/>
                <a:gd name="T9" fmla="*/ 16 h 79"/>
                <a:gd name="T10" fmla="*/ 29 w 72"/>
                <a:gd name="T11" fmla="*/ 50 h 79"/>
                <a:gd name="T12" fmla="*/ 52 w 72"/>
                <a:gd name="T13" fmla="*/ 74 h 79"/>
                <a:gd name="T14" fmla="*/ 71 w 72"/>
                <a:gd name="T15" fmla="*/ 78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79">
                  <a:moveTo>
                    <a:pt x="71" y="78"/>
                  </a:moveTo>
                  <a:lnTo>
                    <a:pt x="42" y="30"/>
                  </a:lnTo>
                  <a:lnTo>
                    <a:pt x="23" y="14"/>
                  </a:lnTo>
                  <a:lnTo>
                    <a:pt x="0" y="0"/>
                  </a:lnTo>
                  <a:lnTo>
                    <a:pt x="4" y="16"/>
                  </a:lnTo>
                  <a:lnTo>
                    <a:pt x="29" y="50"/>
                  </a:lnTo>
                  <a:lnTo>
                    <a:pt x="52" y="74"/>
                  </a:lnTo>
                  <a:lnTo>
                    <a:pt x="71" y="78"/>
                  </a:lnTo>
                </a:path>
              </a:pathLst>
            </a:custGeom>
            <a:solidFill>
              <a:srgbClr val="A2C1FE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00" name="Freeform 28"/>
            <p:cNvSpPr>
              <a:spLocks/>
            </p:cNvSpPr>
            <p:nvPr/>
          </p:nvSpPr>
          <p:spPr bwMode="auto">
            <a:xfrm>
              <a:off x="2160" y="1489"/>
              <a:ext cx="949" cy="552"/>
            </a:xfrm>
            <a:custGeom>
              <a:avLst/>
              <a:gdLst>
                <a:gd name="T0" fmla="*/ 604 w 950"/>
                <a:gd name="T1" fmla="*/ 241 h 553"/>
                <a:gd name="T2" fmla="*/ 589 w 950"/>
                <a:gd name="T3" fmla="*/ 278 h 553"/>
                <a:gd name="T4" fmla="*/ 587 w 950"/>
                <a:gd name="T5" fmla="*/ 339 h 553"/>
                <a:gd name="T6" fmla="*/ 600 w 950"/>
                <a:gd name="T7" fmla="*/ 391 h 553"/>
                <a:gd name="T8" fmla="*/ 648 w 950"/>
                <a:gd name="T9" fmla="*/ 426 h 553"/>
                <a:gd name="T10" fmla="*/ 706 w 950"/>
                <a:gd name="T11" fmla="*/ 457 h 553"/>
                <a:gd name="T12" fmla="*/ 757 w 950"/>
                <a:gd name="T13" fmla="*/ 434 h 553"/>
                <a:gd name="T14" fmla="*/ 815 w 950"/>
                <a:gd name="T15" fmla="*/ 431 h 553"/>
                <a:gd name="T16" fmla="*/ 843 w 950"/>
                <a:gd name="T17" fmla="*/ 388 h 553"/>
                <a:gd name="T18" fmla="*/ 892 w 950"/>
                <a:gd name="T19" fmla="*/ 351 h 553"/>
                <a:gd name="T20" fmla="*/ 942 w 950"/>
                <a:gd name="T21" fmla="*/ 340 h 553"/>
                <a:gd name="T22" fmla="*/ 905 w 950"/>
                <a:gd name="T23" fmla="*/ 402 h 553"/>
                <a:gd name="T24" fmla="*/ 894 w 950"/>
                <a:gd name="T25" fmla="*/ 452 h 553"/>
                <a:gd name="T26" fmla="*/ 818 w 950"/>
                <a:gd name="T27" fmla="*/ 446 h 553"/>
                <a:gd name="T28" fmla="*/ 804 w 950"/>
                <a:gd name="T29" fmla="*/ 485 h 553"/>
                <a:gd name="T30" fmla="*/ 824 w 950"/>
                <a:gd name="T31" fmla="*/ 511 h 553"/>
                <a:gd name="T32" fmla="*/ 780 w 950"/>
                <a:gd name="T33" fmla="*/ 510 h 553"/>
                <a:gd name="T34" fmla="*/ 773 w 950"/>
                <a:gd name="T35" fmla="*/ 537 h 553"/>
                <a:gd name="T36" fmla="*/ 741 w 950"/>
                <a:gd name="T37" fmla="*/ 544 h 553"/>
                <a:gd name="T38" fmla="*/ 721 w 950"/>
                <a:gd name="T39" fmla="*/ 516 h 553"/>
                <a:gd name="T40" fmla="*/ 682 w 950"/>
                <a:gd name="T41" fmla="*/ 508 h 553"/>
                <a:gd name="T42" fmla="*/ 640 w 950"/>
                <a:gd name="T43" fmla="*/ 535 h 553"/>
                <a:gd name="T44" fmla="*/ 565 w 950"/>
                <a:gd name="T45" fmla="*/ 524 h 553"/>
                <a:gd name="T46" fmla="*/ 477 w 950"/>
                <a:gd name="T47" fmla="*/ 474 h 553"/>
                <a:gd name="T48" fmla="*/ 414 w 950"/>
                <a:gd name="T49" fmla="*/ 463 h 553"/>
                <a:gd name="T50" fmla="*/ 320 w 950"/>
                <a:gd name="T51" fmla="*/ 407 h 553"/>
                <a:gd name="T52" fmla="*/ 282 w 950"/>
                <a:gd name="T53" fmla="*/ 301 h 553"/>
                <a:gd name="T54" fmla="*/ 226 w 950"/>
                <a:gd name="T55" fmla="*/ 256 h 553"/>
                <a:gd name="T56" fmla="*/ 176 w 950"/>
                <a:gd name="T57" fmla="*/ 169 h 553"/>
                <a:gd name="T58" fmla="*/ 121 w 950"/>
                <a:gd name="T59" fmla="*/ 82 h 553"/>
                <a:gd name="T60" fmla="*/ 69 w 950"/>
                <a:gd name="T61" fmla="*/ 51 h 553"/>
                <a:gd name="T62" fmla="*/ 96 w 950"/>
                <a:gd name="T63" fmla="*/ 150 h 553"/>
                <a:gd name="T64" fmla="*/ 140 w 950"/>
                <a:gd name="T65" fmla="*/ 226 h 553"/>
                <a:gd name="T66" fmla="*/ 197 w 950"/>
                <a:gd name="T67" fmla="*/ 321 h 553"/>
                <a:gd name="T68" fmla="*/ 144 w 950"/>
                <a:gd name="T69" fmla="*/ 279 h 553"/>
                <a:gd name="T70" fmla="*/ 111 w 950"/>
                <a:gd name="T71" fmla="*/ 230 h 553"/>
                <a:gd name="T72" fmla="*/ 91 w 950"/>
                <a:gd name="T73" fmla="*/ 182 h 553"/>
                <a:gd name="T74" fmla="*/ 56 w 950"/>
                <a:gd name="T75" fmla="*/ 157 h 553"/>
                <a:gd name="T76" fmla="*/ 56 w 950"/>
                <a:gd name="T77" fmla="*/ 118 h 553"/>
                <a:gd name="T78" fmla="*/ 15 w 950"/>
                <a:gd name="T79" fmla="*/ 62 h 553"/>
                <a:gd name="T80" fmla="*/ 0 w 950"/>
                <a:gd name="T81" fmla="*/ 0 h 553"/>
                <a:gd name="T82" fmla="*/ 149 w 950"/>
                <a:gd name="T83" fmla="*/ 51 h 553"/>
                <a:gd name="T84" fmla="*/ 254 w 950"/>
                <a:gd name="T85" fmla="*/ 65 h 553"/>
                <a:gd name="T86" fmla="*/ 355 w 950"/>
                <a:gd name="T87" fmla="*/ 74 h 553"/>
                <a:gd name="T88" fmla="*/ 387 w 950"/>
                <a:gd name="T89" fmla="*/ 141 h 553"/>
                <a:gd name="T90" fmla="*/ 436 w 950"/>
                <a:gd name="T91" fmla="*/ 113 h 553"/>
                <a:gd name="T92" fmla="*/ 515 w 950"/>
                <a:gd name="T93" fmla="*/ 159 h 553"/>
                <a:gd name="T94" fmla="*/ 569 w 950"/>
                <a:gd name="T95" fmla="*/ 234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950" h="553">
                  <a:moveTo>
                    <a:pt x="597" y="232"/>
                  </a:moveTo>
                  <a:lnTo>
                    <a:pt x="604" y="241"/>
                  </a:lnTo>
                  <a:lnTo>
                    <a:pt x="607" y="256"/>
                  </a:lnTo>
                  <a:lnTo>
                    <a:pt x="589" y="278"/>
                  </a:lnTo>
                  <a:lnTo>
                    <a:pt x="577" y="318"/>
                  </a:lnTo>
                  <a:lnTo>
                    <a:pt x="587" y="339"/>
                  </a:lnTo>
                  <a:lnTo>
                    <a:pt x="584" y="368"/>
                  </a:lnTo>
                  <a:lnTo>
                    <a:pt x="600" y="391"/>
                  </a:lnTo>
                  <a:lnTo>
                    <a:pt x="614" y="418"/>
                  </a:lnTo>
                  <a:lnTo>
                    <a:pt x="648" y="426"/>
                  </a:lnTo>
                  <a:lnTo>
                    <a:pt x="675" y="452"/>
                  </a:lnTo>
                  <a:lnTo>
                    <a:pt x="706" y="457"/>
                  </a:lnTo>
                  <a:lnTo>
                    <a:pt x="726" y="439"/>
                  </a:lnTo>
                  <a:lnTo>
                    <a:pt x="757" y="434"/>
                  </a:lnTo>
                  <a:lnTo>
                    <a:pt x="784" y="440"/>
                  </a:lnTo>
                  <a:lnTo>
                    <a:pt x="815" y="431"/>
                  </a:lnTo>
                  <a:lnTo>
                    <a:pt x="829" y="413"/>
                  </a:lnTo>
                  <a:lnTo>
                    <a:pt x="843" y="388"/>
                  </a:lnTo>
                  <a:lnTo>
                    <a:pt x="835" y="357"/>
                  </a:lnTo>
                  <a:lnTo>
                    <a:pt x="892" y="351"/>
                  </a:lnTo>
                  <a:lnTo>
                    <a:pt x="921" y="339"/>
                  </a:lnTo>
                  <a:lnTo>
                    <a:pt x="942" y="340"/>
                  </a:lnTo>
                  <a:lnTo>
                    <a:pt x="949" y="362"/>
                  </a:lnTo>
                  <a:lnTo>
                    <a:pt x="905" y="402"/>
                  </a:lnTo>
                  <a:lnTo>
                    <a:pt x="908" y="432"/>
                  </a:lnTo>
                  <a:lnTo>
                    <a:pt x="894" y="452"/>
                  </a:lnTo>
                  <a:lnTo>
                    <a:pt x="854" y="446"/>
                  </a:lnTo>
                  <a:lnTo>
                    <a:pt x="818" y="446"/>
                  </a:lnTo>
                  <a:lnTo>
                    <a:pt x="804" y="463"/>
                  </a:lnTo>
                  <a:lnTo>
                    <a:pt x="804" y="485"/>
                  </a:lnTo>
                  <a:lnTo>
                    <a:pt x="828" y="496"/>
                  </a:lnTo>
                  <a:lnTo>
                    <a:pt x="824" y="511"/>
                  </a:lnTo>
                  <a:lnTo>
                    <a:pt x="797" y="507"/>
                  </a:lnTo>
                  <a:lnTo>
                    <a:pt x="780" y="510"/>
                  </a:lnTo>
                  <a:lnTo>
                    <a:pt x="772" y="519"/>
                  </a:lnTo>
                  <a:lnTo>
                    <a:pt x="773" y="537"/>
                  </a:lnTo>
                  <a:lnTo>
                    <a:pt x="779" y="552"/>
                  </a:lnTo>
                  <a:lnTo>
                    <a:pt x="741" y="544"/>
                  </a:lnTo>
                  <a:lnTo>
                    <a:pt x="733" y="532"/>
                  </a:lnTo>
                  <a:lnTo>
                    <a:pt x="721" y="516"/>
                  </a:lnTo>
                  <a:lnTo>
                    <a:pt x="703" y="508"/>
                  </a:lnTo>
                  <a:lnTo>
                    <a:pt x="682" y="508"/>
                  </a:lnTo>
                  <a:lnTo>
                    <a:pt x="665" y="524"/>
                  </a:lnTo>
                  <a:lnTo>
                    <a:pt x="640" y="535"/>
                  </a:lnTo>
                  <a:lnTo>
                    <a:pt x="604" y="527"/>
                  </a:lnTo>
                  <a:lnTo>
                    <a:pt x="565" y="524"/>
                  </a:lnTo>
                  <a:lnTo>
                    <a:pt x="523" y="492"/>
                  </a:lnTo>
                  <a:lnTo>
                    <a:pt x="477" y="474"/>
                  </a:lnTo>
                  <a:lnTo>
                    <a:pt x="437" y="464"/>
                  </a:lnTo>
                  <a:lnTo>
                    <a:pt x="414" y="463"/>
                  </a:lnTo>
                  <a:lnTo>
                    <a:pt x="351" y="446"/>
                  </a:lnTo>
                  <a:lnTo>
                    <a:pt x="320" y="407"/>
                  </a:lnTo>
                  <a:lnTo>
                    <a:pt x="307" y="340"/>
                  </a:lnTo>
                  <a:lnTo>
                    <a:pt x="282" y="301"/>
                  </a:lnTo>
                  <a:lnTo>
                    <a:pt x="257" y="277"/>
                  </a:lnTo>
                  <a:lnTo>
                    <a:pt x="226" y="256"/>
                  </a:lnTo>
                  <a:lnTo>
                    <a:pt x="207" y="204"/>
                  </a:lnTo>
                  <a:lnTo>
                    <a:pt x="176" y="169"/>
                  </a:lnTo>
                  <a:lnTo>
                    <a:pt x="144" y="135"/>
                  </a:lnTo>
                  <a:lnTo>
                    <a:pt x="121" y="82"/>
                  </a:lnTo>
                  <a:lnTo>
                    <a:pt x="102" y="65"/>
                  </a:lnTo>
                  <a:lnTo>
                    <a:pt x="69" y="51"/>
                  </a:lnTo>
                  <a:lnTo>
                    <a:pt x="81" y="107"/>
                  </a:lnTo>
                  <a:lnTo>
                    <a:pt x="96" y="150"/>
                  </a:lnTo>
                  <a:lnTo>
                    <a:pt x="119" y="185"/>
                  </a:lnTo>
                  <a:lnTo>
                    <a:pt x="140" y="226"/>
                  </a:lnTo>
                  <a:lnTo>
                    <a:pt x="168" y="273"/>
                  </a:lnTo>
                  <a:lnTo>
                    <a:pt x="197" y="321"/>
                  </a:lnTo>
                  <a:lnTo>
                    <a:pt x="180" y="326"/>
                  </a:lnTo>
                  <a:lnTo>
                    <a:pt x="144" y="279"/>
                  </a:lnTo>
                  <a:lnTo>
                    <a:pt x="119" y="267"/>
                  </a:lnTo>
                  <a:lnTo>
                    <a:pt x="111" y="230"/>
                  </a:lnTo>
                  <a:lnTo>
                    <a:pt x="94" y="212"/>
                  </a:lnTo>
                  <a:lnTo>
                    <a:pt x="91" y="182"/>
                  </a:lnTo>
                  <a:lnTo>
                    <a:pt x="74" y="162"/>
                  </a:lnTo>
                  <a:lnTo>
                    <a:pt x="56" y="157"/>
                  </a:lnTo>
                  <a:lnTo>
                    <a:pt x="46" y="138"/>
                  </a:lnTo>
                  <a:lnTo>
                    <a:pt x="56" y="118"/>
                  </a:lnTo>
                  <a:lnTo>
                    <a:pt x="34" y="83"/>
                  </a:lnTo>
                  <a:lnTo>
                    <a:pt x="15" y="62"/>
                  </a:lnTo>
                  <a:lnTo>
                    <a:pt x="6" y="37"/>
                  </a:lnTo>
                  <a:lnTo>
                    <a:pt x="0" y="0"/>
                  </a:lnTo>
                  <a:lnTo>
                    <a:pt x="87" y="17"/>
                  </a:lnTo>
                  <a:lnTo>
                    <a:pt x="149" y="51"/>
                  </a:lnTo>
                  <a:lnTo>
                    <a:pt x="178" y="70"/>
                  </a:lnTo>
                  <a:lnTo>
                    <a:pt x="254" y="65"/>
                  </a:lnTo>
                  <a:lnTo>
                    <a:pt x="271" y="76"/>
                  </a:lnTo>
                  <a:lnTo>
                    <a:pt x="355" y="74"/>
                  </a:lnTo>
                  <a:lnTo>
                    <a:pt x="370" y="94"/>
                  </a:lnTo>
                  <a:lnTo>
                    <a:pt x="387" y="141"/>
                  </a:lnTo>
                  <a:lnTo>
                    <a:pt x="425" y="140"/>
                  </a:lnTo>
                  <a:lnTo>
                    <a:pt x="436" y="113"/>
                  </a:lnTo>
                  <a:lnTo>
                    <a:pt x="480" y="113"/>
                  </a:lnTo>
                  <a:lnTo>
                    <a:pt x="515" y="159"/>
                  </a:lnTo>
                  <a:lnTo>
                    <a:pt x="541" y="220"/>
                  </a:lnTo>
                  <a:lnTo>
                    <a:pt x="569" y="234"/>
                  </a:lnTo>
                  <a:lnTo>
                    <a:pt x="597" y="232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01" name="Freeform 29"/>
            <p:cNvSpPr>
              <a:spLocks/>
            </p:cNvSpPr>
            <p:nvPr/>
          </p:nvSpPr>
          <p:spPr bwMode="auto">
            <a:xfrm>
              <a:off x="2029" y="968"/>
              <a:ext cx="1449" cy="760"/>
            </a:xfrm>
            <a:custGeom>
              <a:avLst/>
              <a:gdLst>
                <a:gd name="T0" fmla="*/ 103 w 1449"/>
                <a:gd name="T1" fmla="*/ 59 h 759"/>
                <a:gd name="T2" fmla="*/ 57 w 1449"/>
                <a:gd name="T3" fmla="*/ 73 h 759"/>
                <a:gd name="T4" fmla="*/ 22 w 1449"/>
                <a:gd name="T5" fmla="*/ 198 h 759"/>
                <a:gd name="T6" fmla="*/ 2 w 1449"/>
                <a:gd name="T7" fmla="*/ 325 h 759"/>
                <a:gd name="T8" fmla="*/ 46 w 1449"/>
                <a:gd name="T9" fmla="*/ 410 h 759"/>
                <a:gd name="T10" fmla="*/ 149 w 1449"/>
                <a:gd name="T11" fmla="*/ 524 h 759"/>
                <a:gd name="T12" fmla="*/ 394 w 1449"/>
                <a:gd name="T13" fmla="*/ 586 h 759"/>
                <a:gd name="T14" fmla="*/ 510 w 1449"/>
                <a:gd name="T15" fmla="*/ 612 h 759"/>
                <a:gd name="T16" fmla="*/ 562 w 1449"/>
                <a:gd name="T17" fmla="*/ 664 h 759"/>
                <a:gd name="T18" fmla="*/ 634 w 1449"/>
                <a:gd name="T19" fmla="*/ 657 h 759"/>
                <a:gd name="T20" fmla="*/ 681 w 1449"/>
                <a:gd name="T21" fmla="*/ 744 h 759"/>
                <a:gd name="T22" fmla="*/ 726 w 1449"/>
                <a:gd name="T23" fmla="*/ 723 h 759"/>
                <a:gd name="T24" fmla="*/ 762 w 1449"/>
                <a:gd name="T25" fmla="*/ 653 h 759"/>
                <a:gd name="T26" fmla="*/ 893 w 1449"/>
                <a:gd name="T27" fmla="*/ 629 h 759"/>
                <a:gd name="T28" fmla="*/ 976 w 1449"/>
                <a:gd name="T29" fmla="*/ 631 h 759"/>
                <a:gd name="T30" fmla="*/ 1020 w 1449"/>
                <a:gd name="T31" fmla="*/ 603 h 759"/>
                <a:gd name="T32" fmla="*/ 1152 w 1449"/>
                <a:gd name="T33" fmla="*/ 598 h 759"/>
                <a:gd name="T34" fmla="*/ 1189 w 1449"/>
                <a:gd name="T35" fmla="*/ 664 h 759"/>
                <a:gd name="T36" fmla="*/ 1231 w 1449"/>
                <a:gd name="T37" fmla="*/ 721 h 759"/>
                <a:gd name="T38" fmla="*/ 1276 w 1449"/>
                <a:gd name="T39" fmla="*/ 689 h 759"/>
                <a:gd name="T40" fmla="*/ 1201 w 1449"/>
                <a:gd name="T41" fmla="*/ 574 h 759"/>
                <a:gd name="T42" fmla="*/ 1258 w 1449"/>
                <a:gd name="T43" fmla="*/ 484 h 759"/>
                <a:gd name="T44" fmla="*/ 1302 w 1449"/>
                <a:gd name="T45" fmla="*/ 434 h 759"/>
                <a:gd name="T46" fmla="*/ 1284 w 1449"/>
                <a:gd name="T47" fmla="*/ 371 h 759"/>
                <a:gd name="T48" fmla="*/ 1274 w 1449"/>
                <a:gd name="T49" fmla="*/ 338 h 759"/>
                <a:gd name="T50" fmla="*/ 1275 w 1449"/>
                <a:gd name="T51" fmla="*/ 319 h 759"/>
                <a:gd name="T52" fmla="*/ 1276 w 1449"/>
                <a:gd name="T53" fmla="*/ 285 h 759"/>
                <a:gd name="T54" fmla="*/ 1305 w 1449"/>
                <a:gd name="T55" fmla="*/ 314 h 759"/>
                <a:gd name="T56" fmla="*/ 1316 w 1449"/>
                <a:gd name="T57" fmla="*/ 274 h 759"/>
                <a:gd name="T58" fmla="*/ 1316 w 1449"/>
                <a:gd name="T59" fmla="*/ 217 h 759"/>
                <a:gd name="T60" fmla="*/ 1372 w 1449"/>
                <a:gd name="T61" fmla="*/ 184 h 759"/>
                <a:gd name="T62" fmla="*/ 1419 w 1449"/>
                <a:gd name="T63" fmla="*/ 178 h 759"/>
                <a:gd name="T64" fmla="*/ 1405 w 1449"/>
                <a:gd name="T65" fmla="*/ 171 h 759"/>
                <a:gd name="T66" fmla="*/ 1390 w 1449"/>
                <a:gd name="T67" fmla="*/ 132 h 759"/>
                <a:gd name="T68" fmla="*/ 1441 w 1449"/>
                <a:gd name="T69" fmla="*/ 84 h 759"/>
                <a:gd name="T70" fmla="*/ 1404 w 1449"/>
                <a:gd name="T71" fmla="*/ 6 h 759"/>
                <a:gd name="T72" fmla="*/ 1359 w 1449"/>
                <a:gd name="T73" fmla="*/ 63 h 759"/>
                <a:gd name="T74" fmla="*/ 1263 w 1449"/>
                <a:gd name="T75" fmla="*/ 113 h 759"/>
                <a:gd name="T76" fmla="*/ 1233 w 1449"/>
                <a:gd name="T77" fmla="*/ 168 h 759"/>
                <a:gd name="T78" fmla="*/ 1149 w 1449"/>
                <a:gd name="T79" fmla="*/ 218 h 759"/>
                <a:gd name="T80" fmla="*/ 1089 w 1449"/>
                <a:gd name="T81" fmla="*/ 267 h 759"/>
                <a:gd name="T82" fmla="*/ 1083 w 1449"/>
                <a:gd name="T83" fmla="*/ 207 h 759"/>
                <a:gd name="T84" fmla="*/ 1058 w 1449"/>
                <a:gd name="T85" fmla="*/ 196 h 759"/>
                <a:gd name="T86" fmla="*/ 1020 w 1449"/>
                <a:gd name="T87" fmla="*/ 158 h 759"/>
                <a:gd name="T88" fmla="*/ 987 w 1449"/>
                <a:gd name="T89" fmla="*/ 183 h 759"/>
                <a:gd name="T90" fmla="*/ 1001 w 1449"/>
                <a:gd name="T91" fmla="*/ 245 h 759"/>
                <a:gd name="T92" fmla="*/ 990 w 1449"/>
                <a:gd name="T93" fmla="*/ 277 h 759"/>
                <a:gd name="T94" fmla="*/ 951 w 1449"/>
                <a:gd name="T95" fmla="*/ 234 h 759"/>
                <a:gd name="T96" fmla="*/ 951 w 1449"/>
                <a:gd name="T97" fmla="*/ 168 h 759"/>
                <a:gd name="T98" fmla="*/ 957 w 1449"/>
                <a:gd name="T99" fmla="*/ 139 h 759"/>
                <a:gd name="T100" fmla="*/ 884 w 1449"/>
                <a:gd name="T101" fmla="*/ 137 h 759"/>
                <a:gd name="T102" fmla="*/ 815 w 1449"/>
                <a:gd name="T103" fmla="*/ 125 h 759"/>
                <a:gd name="T104" fmla="*/ 762 w 1449"/>
                <a:gd name="T105" fmla="*/ 67 h 759"/>
                <a:gd name="T106" fmla="*/ 290 w 1449"/>
                <a:gd name="T107" fmla="*/ 36 h 7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449" h="759">
                  <a:moveTo>
                    <a:pt x="141" y="17"/>
                  </a:moveTo>
                  <a:lnTo>
                    <a:pt x="123" y="73"/>
                  </a:lnTo>
                  <a:lnTo>
                    <a:pt x="103" y="59"/>
                  </a:lnTo>
                  <a:lnTo>
                    <a:pt x="86" y="41"/>
                  </a:lnTo>
                  <a:lnTo>
                    <a:pt x="59" y="28"/>
                  </a:lnTo>
                  <a:lnTo>
                    <a:pt x="57" y="73"/>
                  </a:lnTo>
                  <a:lnTo>
                    <a:pt x="41" y="117"/>
                  </a:lnTo>
                  <a:lnTo>
                    <a:pt x="40" y="156"/>
                  </a:lnTo>
                  <a:lnTo>
                    <a:pt x="22" y="198"/>
                  </a:lnTo>
                  <a:lnTo>
                    <a:pt x="15" y="259"/>
                  </a:lnTo>
                  <a:lnTo>
                    <a:pt x="0" y="299"/>
                  </a:lnTo>
                  <a:lnTo>
                    <a:pt x="2" y="325"/>
                  </a:lnTo>
                  <a:lnTo>
                    <a:pt x="27" y="354"/>
                  </a:lnTo>
                  <a:lnTo>
                    <a:pt x="19" y="378"/>
                  </a:lnTo>
                  <a:lnTo>
                    <a:pt x="46" y="410"/>
                  </a:lnTo>
                  <a:lnTo>
                    <a:pt x="59" y="456"/>
                  </a:lnTo>
                  <a:lnTo>
                    <a:pt x="103" y="480"/>
                  </a:lnTo>
                  <a:lnTo>
                    <a:pt x="149" y="524"/>
                  </a:lnTo>
                  <a:lnTo>
                    <a:pt x="230" y="540"/>
                  </a:lnTo>
                  <a:lnTo>
                    <a:pt x="324" y="591"/>
                  </a:lnTo>
                  <a:lnTo>
                    <a:pt x="394" y="586"/>
                  </a:lnTo>
                  <a:lnTo>
                    <a:pt x="415" y="600"/>
                  </a:lnTo>
                  <a:lnTo>
                    <a:pt x="493" y="598"/>
                  </a:lnTo>
                  <a:lnTo>
                    <a:pt x="510" y="612"/>
                  </a:lnTo>
                  <a:lnTo>
                    <a:pt x="525" y="653"/>
                  </a:lnTo>
                  <a:lnTo>
                    <a:pt x="533" y="665"/>
                  </a:lnTo>
                  <a:lnTo>
                    <a:pt x="562" y="664"/>
                  </a:lnTo>
                  <a:lnTo>
                    <a:pt x="580" y="636"/>
                  </a:lnTo>
                  <a:lnTo>
                    <a:pt x="618" y="638"/>
                  </a:lnTo>
                  <a:lnTo>
                    <a:pt x="634" y="657"/>
                  </a:lnTo>
                  <a:lnTo>
                    <a:pt x="652" y="676"/>
                  </a:lnTo>
                  <a:lnTo>
                    <a:pt x="669" y="715"/>
                  </a:lnTo>
                  <a:lnTo>
                    <a:pt x="681" y="744"/>
                  </a:lnTo>
                  <a:lnTo>
                    <a:pt x="708" y="757"/>
                  </a:lnTo>
                  <a:lnTo>
                    <a:pt x="736" y="758"/>
                  </a:lnTo>
                  <a:lnTo>
                    <a:pt x="726" y="723"/>
                  </a:lnTo>
                  <a:lnTo>
                    <a:pt x="725" y="697"/>
                  </a:lnTo>
                  <a:lnTo>
                    <a:pt x="740" y="662"/>
                  </a:lnTo>
                  <a:lnTo>
                    <a:pt x="762" y="653"/>
                  </a:lnTo>
                  <a:lnTo>
                    <a:pt x="805" y="626"/>
                  </a:lnTo>
                  <a:lnTo>
                    <a:pt x="850" y="625"/>
                  </a:lnTo>
                  <a:lnTo>
                    <a:pt x="893" y="629"/>
                  </a:lnTo>
                  <a:lnTo>
                    <a:pt x="941" y="647"/>
                  </a:lnTo>
                  <a:lnTo>
                    <a:pt x="966" y="643"/>
                  </a:lnTo>
                  <a:lnTo>
                    <a:pt x="976" y="631"/>
                  </a:lnTo>
                  <a:lnTo>
                    <a:pt x="927" y="614"/>
                  </a:lnTo>
                  <a:lnTo>
                    <a:pt x="981" y="595"/>
                  </a:lnTo>
                  <a:lnTo>
                    <a:pt x="1020" y="603"/>
                  </a:lnTo>
                  <a:lnTo>
                    <a:pt x="1077" y="598"/>
                  </a:lnTo>
                  <a:lnTo>
                    <a:pt x="1116" y="598"/>
                  </a:lnTo>
                  <a:lnTo>
                    <a:pt x="1152" y="598"/>
                  </a:lnTo>
                  <a:lnTo>
                    <a:pt x="1168" y="607"/>
                  </a:lnTo>
                  <a:lnTo>
                    <a:pt x="1182" y="625"/>
                  </a:lnTo>
                  <a:lnTo>
                    <a:pt x="1189" y="664"/>
                  </a:lnTo>
                  <a:lnTo>
                    <a:pt x="1203" y="681"/>
                  </a:lnTo>
                  <a:lnTo>
                    <a:pt x="1215" y="709"/>
                  </a:lnTo>
                  <a:lnTo>
                    <a:pt x="1231" y="721"/>
                  </a:lnTo>
                  <a:lnTo>
                    <a:pt x="1252" y="730"/>
                  </a:lnTo>
                  <a:lnTo>
                    <a:pt x="1269" y="716"/>
                  </a:lnTo>
                  <a:lnTo>
                    <a:pt x="1276" y="689"/>
                  </a:lnTo>
                  <a:lnTo>
                    <a:pt x="1264" y="669"/>
                  </a:lnTo>
                  <a:lnTo>
                    <a:pt x="1220" y="620"/>
                  </a:lnTo>
                  <a:lnTo>
                    <a:pt x="1201" y="574"/>
                  </a:lnTo>
                  <a:lnTo>
                    <a:pt x="1208" y="529"/>
                  </a:lnTo>
                  <a:lnTo>
                    <a:pt x="1233" y="513"/>
                  </a:lnTo>
                  <a:lnTo>
                    <a:pt x="1258" y="484"/>
                  </a:lnTo>
                  <a:lnTo>
                    <a:pt x="1254" y="463"/>
                  </a:lnTo>
                  <a:lnTo>
                    <a:pt x="1270" y="445"/>
                  </a:lnTo>
                  <a:lnTo>
                    <a:pt x="1302" y="434"/>
                  </a:lnTo>
                  <a:lnTo>
                    <a:pt x="1309" y="407"/>
                  </a:lnTo>
                  <a:lnTo>
                    <a:pt x="1298" y="383"/>
                  </a:lnTo>
                  <a:lnTo>
                    <a:pt x="1284" y="371"/>
                  </a:lnTo>
                  <a:lnTo>
                    <a:pt x="1289" y="358"/>
                  </a:lnTo>
                  <a:lnTo>
                    <a:pt x="1270" y="351"/>
                  </a:lnTo>
                  <a:lnTo>
                    <a:pt x="1274" y="338"/>
                  </a:lnTo>
                  <a:lnTo>
                    <a:pt x="1258" y="329"/>
                  </a:lnTo>
                  <a:lnTo>
                    <a:pt x="1254" y="302"/>
                  </a:lnTo>
                  <a:lnTo>
                    <a:pt x="1275" y="319"/>
                  </a:lnTo>
                  <a:lnTo>
                    <a:pt x="1279" y="311"/>
                  </a:lnTo>
                  <a:lnTo>
                    <a:pt x="1266" y="297"/>
                  </a:lnTo>
                  <a:lnTo>
                    <a:pt x="1276" y="285"/>
                  </a:lnTo>
                  <a:lnTo>
                    <a:pt x="1289" y="298"/>
                  </a:lnTo>
                  <a:lnTo>
                    <a:pt x="1298" y="321"/>
                  </a:lnTo>
                  <a:lnTo>
                    <a:pt x="1305" y="314"/>
                  </a:lnTo>
                  <a:lnTo>
                    <a:pt x="1298" y="299"/>
                  </a:lnTo>
                  <a:lnTo>
                    <a:pt x="1309" y="285"/>
                  </a:lnTo>
                  <a:lnTo>
                    <a:pt x="1316" y="274"/>
                  </a:lnTo>
                  <a:lnTo>
                    <a:pt x="1316" y="259"/>
                  </a:lnTo>
                  <a:lnTo>
                    <a:pt x="1309" y="240"/>
                  </a:lnTo>
                  <a:lnTo>
                    <a:pt x="1316" y="217"/>
                  </a:lnTo>
                  <a:lnTo>
                    <a:pt x="1323" y="207"/>
                  </a:lnTo>
                  <a:lnTo>
                    <a:pt x="1346" y="188"/>
                  </a:lnTo>
                  <a:lnTo>
                    <a:pt x="1372" y="184"/>
                  </a:lnTo>
                  <a:lnTo>
                    <a:pt x="1392" y="177"/>
                  </a:lnTo>
                  <a:lnTo>
                    <a:pt x="1406" y="179"/>
                  </a:lnTo>
                  <a:lnTo>
                    <a:pt x="1419" y="178"/>
                  </a:lnTo>
                  <a:lnTo>
                    <a:pt x="1426" y="172"/>
                  </a:lnTo>
                  <a:lnTo>
                    <a:pt x="1414" y="172"/>
                  </a:lnTo>
                  <a:lnTo>
                    <a:pt x="1405" y="171"/>
                  </a:lnTo>
                  <a:lnTo>
                    <a:pt x="1396" y="165"/>
                  </a:lnTo>
                  <a:lnTo>
                    <a:pt x="1388" y="156"/>
                  </a:lnTo>
                  <a:lnTo>
                    <a:pt x="1390" y="132"/>
                  </a:lnTo>
                  <a:lnTo>
                    <a:pt x="1404" y="106"/>
                  </a:lnTo>
                  <a:lnTo>
                    <a:pt x="1420" y="93"/>
                  </a:lnTo>
                  <a:lnTo>
                    <a:pt x="1441" y="84"/>
                  </a:lnTo>
                  <a:lnTo>
                    <a:pt x="1448" y="62"/>
                  </a:lnTo>
                  <a:lnTo>
                    <a:pt x="1416" y="33"/>
                  </a:lnTo>
                  <a:lnTo>
                    <a:pt x="1404" y="6"/>
                  </a:lnTo>
                  <a:lnTo>
                    <a:pt x="1375" y="0"/>
                  </a:lnTo>
                  <a:lnTo>
                    <a:pt x="1360" y="17"/>
                  </a:lnTo>
                  <a:lnTo>
                    <a:pt x="1359" y="63"/>
                  </a:lnTo>
                  <a:lnTo>
                    <a:pt x="1344" y="89"/>
                  </a:lnTo>
                  <a:lnTo>
                    <a:pt x="1292" y="116"/>
                  </a:lnTo>
                  <a:lnTo>
                    <a:pt x="1263" y="113"/>
                  </a:lnTo>
                  <a:lnTo>
                    <a:pt x="1242" y="123"/>
                  </a:lnTo>
                  <a:lnTo>
                    <a:pt x="1239" y="142"/>
                  </a:lnTo>
                  <a:lnTo>
                    <a:pt x="1233" y="168"/>
                  </a:lnTo>
                  <a:lnTo>
                    <a:pt x="1210" y="185"/>
                  </a:lnTo>
                  <a:lnTo>
                    <a:pt x="1166" y="206"/>
                  </a:lnTo>
                  <a:lnTo>
                    <a:pt x="1149" y="218"/>
                  </a:lnTo>
                  <a:lnTo>
                    <a:pt x="1132" y="245"/>
                  </a:lnTo>
                  <a:lnTo>
                    <a:pt x="1112" y="252"/>
                  </a:lnTo>
                  <a:lnTo>
                    <a:pt x="1089" y="267"/>
                  </a:lnTo>
                  <a:lnTo>
                    <a:pt x="1064" y="251"/>
                  </a:lnTo>
                  <a:lnTo>
                    <a:pt x="1082" y="226"/>
                  </a:lnTo>
                  <a:lnTo>
                    <a:pt x="1083" y="207"/>
                  </a:lnTo>
                  <a:lnTo>
                    <a:pt x="1065" y="218"/>
                  </a:lnTo>
                  <a:lnTo>
                    <a:pt x="1045" y="218"/>
                  </a:lnTo>
                  <a:lnTo>
                    <a:pt x="1058" y="196"/>
                  </a:lnTo>
                  <a:lnTo>
                    <a:pt x="1064" y="179"/>
                  </a:lnTo>
                  <a:lnTo>
                    <a:pt x="1044" y="159"/>
                  </a:lnTo>
                  <a:lnTo>
                    <a:pt x="1020" y="158"/>
                  </a:lnTo>
                  <a:lnTo>
                    <a:pt x="1013" y="171"/>
                  </a:lnTo>
                  <a:lnTo>
                    <a:pt x="1000" y="168"/>
                  </a:lnTo>
                  <a:lnTo>
                    <a:pt x="987" y="183"/>
                  </a:lnTo>
                  <a:lnTo>
                    <a:pt x="988" y="212"/>
                  </a:lnTo>
                  <a:lnTo>
                    <a:pt x="995" y="226"/>
                  </a:lnTo>
                  <a:lnTo>
                    <a:pt x="1001" y="245"/>
                  </a:lnTo>
                  <a:lnTo>
                    <a:pt x="1001" y="255"/>
                  </a:lnTo>
                  <a:lnTo>
                    <a:pt x="999" y="270"/>
                  </a:lnTo>
                  <a:lnTo>
                    <a:pt x="990" y="277"/>
                  </a:lnTo>
                  <a:lnTo>
                    <a:pt x="976" y="279"/>
                  </a:lnTo>
                  <a:lnTo>
                    <a:pt x="966" y="255"/>
                  </a:lnTo>
                  <a:lnTo>
                    <a:pt x="951" y="234"/>
                  </a:lnTo>
                  <a:lnTo>
                    <a:pt x="950" y="213"/>
                  </a:lnTo>
                  <a:lnTo>
                    <a:pt x="957" y="190"/>
                  </a:lnTo>
                  <a:lnTo>
                    <a:pt x="951" y="168"/>
                  </a:lnTo>
                  <a:lnTo>
                    <a:pt x="995" y="145"/>
                  </a:lnTo>
                  <a:lnTo>
                    <a:pt x="1014" y="134"/>
                  </a:lnTo>
                  <a:lnTo>
                    <a:pt x="957" y="139"/>
                  </a:lnTo>
                  <a:lnTo>
                    <a:pt x="922" y="143"/>
                  </a:lnTo>
                  <a:lnTo>
                    <a:pt x="910" y="120"/>
                  </a:lnTo>
                  <a:lnTo>
                    <a:pt x="884" y="137"/>
                  </a:lnTo>
                  <a:lnTo>
                    <a:pt x="893" y="118"/>
                  </a:lnTo>
                  <a:lnTo>
                    <a:pt x="843" y="136"/>
                  </a:lnTo>
                  <a:lnTo>
                    <a:pt x="815" y="125"/>
                  </a:lnTo>
                  <a:lnTo>
                    <a:pt x="819" y="107"/>
                  </a:lnTo>
                  <a:lnTo>
                    <a:pt x="831" y="89"/>
                  </a:lnTo>
                  <a:lnTo>
                    <a:pt x="762" y="67"/>
                  </a:lnTo>
                  <a:lnTo>
                    <a:pt x="532" y="56"/>
                  </a:lnTo>
                  <a:lnTo>
                    <a:pt x="411" y="52"/>
                  </a:lnTo>
                  <a:lnTo>
                    <a:pt x="290" y="36"/>
                  </a:lnTo>
                  <a:lnTo>
                    <a:pt x="141" y="17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grpSp>
          <p:nvGrpSpPr>
            <p:cNvPr id="9247" name="Group 30"/>
            <p:cNvGrpSpPr>
              <a:grpSpLocks/>
            </p:cNvGrpSpPr>
            <p:nvPr/>
          </p:nvGrpSpPr>
          <p:grpSpPr bwMode="auto">
            <a:xfrm>
              <a:off x="1506" y="182"/>
              <a:ext cx="681" cy="608"/>
              <a:chOff x="1506" y="182"/>
              <a:chExt cx="681" cy="608"/>
            </a:xfrm>
          </p:grpSpPr>
          <p:sp>
            <p:nvSpPr>
              <p:cNvPr id="105503" name="Freeform 31"/>
              <p:cNvSpPr>
                <a:spLocks/>
              </p:cNvSpPr>
              <p:nvPr/>
            </p:nvSpPr>
            <p:spPr bwMode="auto">
              <a:xfrm>
                <a:off x="1578" y="182"/>
                <a:ext cx="609" cy="608"/>
              </a:xfrm>
              <a:custGeom>
                <a:avLst/>
                <a:gdLst>
                  <a:gd name="T0" fmla="*/ 417 w 609"/>
                  <a:gd name="T1" fmla="*/ 369 h 608"/>
                  <a:gd name="T2" fmla="*/ 436 w 609"/>
                  <a:gd name="T3" fmla="*/ 408 h 608"/>
                  <a:gd name="T4" fmla="*/ 493 w 609"/>
                  <a:gd name="T5" fmla="*/ 490 h 608"/>
                  <a:gd name="T6" fmla="*/ 493 w 609"/>
                  <a:gd name="T7" fmla="*/ 607 h 608"/>
                  <a:gd name="T8" fmla="*/ 468 w 609"/>
                  <a:gd name="T9" fmla="*/ 513 h 608"/>
                  <a:gd name="T10" fmla="*/ 436 w 609"/>
                  <a:gd name="T11" fmla="*/ 490 h 608"/>
                  <a:gd name="T12" fmla="*/ 408 w 609"/>
                  <a:gd name="T13" fmla="*/ 391 h 608"/>
                  <a:gd name="T14" fmla="*/ 386 w 609"/>
                  <a:gd name="T15" fmla="*/ 350 h 608"/>
                  <a:gd name="T16" fmla="*/ 311 w 609"/>
                  <a:gd name="T17" fmla="*/ 320 h 608"/>
                  <a:gd name="T18" fmla="*/ 280 w 609"/>
                  <a:gd name="T19" fmla="*/ 331 h 608"/>
                  <a:gd name="T20" fmla="*/ 264 w 609"/>
                  <a:gd name="T21" fmla="*/ 309 h 608"/>
                  <a:gd name="T22" fmla="*/ 315 w 609"/>
                  <a:gd name="T23" fmla="*/ 280 h 608"/>
                  <a:gd name="T24" fmla="*/ 248 w 609"/>
                  <a:gd name="T25" fmla="*/ 294 h 608"/>
                  <a:gd name="T26" fmla="*/ 211 w 609"/>
                  <a:gd name="T27" fmla="*/ 283 h 608"/>
                  <a:gd name="T28" fmla="*/ 189 w 609"/>
                  <a:gd name="T29" fmla="*/ 333 h 608"/>
                  <a:gd name="T30" fmla="*/ 97 w 609"/>
                  <a:gd name="T31" fmla="*/ 342 h 608"/>
                  <a:gd name="T32" fmla="*/ 0 w 609"/>
                  <a:gd name="T33" fmla="*/ 314 h 608"/>
                  <a:gd name="T34" fmla="*/ 47 w 609"/>
                  <a:gd name="T35" fmla="*/ 314 h 608"/>
                  <a:gd name="T36" fmla="*/ 97 w 609"/>
                  <a:gd name="T37" fmla="*/ 322 h 608"/>
                  <a:gd name="T38" fmla="*/ 122 w 609"/>
                  <a:gd name="T39" fmla="*/ 291 h 608"/>
                  <a:gd name="T40" fmla="*/ 131 w 609"/>
                  <a:gd name="T41" fmla="*/ 252 h 608"/>
                  <a:gd name="T42" fmla="*/ 100 w 609"/>
                  <a:gd name="T43" fmla="*/ 227 h 608"/>
                  <a:gd name="T44" fmla="*/ 110 w 609"/>
                  <a:gd name="T45" fmla="*/ 180 h 608"/>
                  <a:gd name="T46" fmla="*/ 135 w 609"/>
                  <a:gd name="T47" fmla="*/ 171 h 608"/>
                  <a:gd name="T48" fmla="*/ 141 w 609"/>
                  <a:gd name="T49" fmla="*/ 122 h 608"/>
                  <a:gd name="T50" fmla="*/ 192 w 609"/>
                  <a:gd name="T51" fmla="*/ 116 h 608"/>
                  <a:gd name="T52" fmla="*/ 266 w 609"/>
                  <a:gd name="T53" fmla="*/ 144 h 608"/>
                  <a:gd name="T54" fmla="*/ 238 w 609"/>
                  <a:gd name="T55" fmla="*/ 65 h 608"/>
                  <a:gd name="T56" fmla="*/ 252 w 609"/>
                  <a:gd name="T57" fmla="*/ 36 h 608"/>
                  <a:gd name="T58" fmla="*/ 287 w 609"/>
                  <a:gd name="T59" fmla="*/ 41 h 608"/>
                  <a:gd name="T60" fmla="*/ 306 w 609"/>
                  <a:gd name="T61" fmla="*/ 55 h 608"/>
                  <a:gd name="T62" fmla="*/ 329 w 609"/>
                  <a:gd name="T63" fmla="*/ 96 h 608"/>
                  <a:gd name="T64" fmla="*/ 338 w 609"/>
                  <a:gd name="T65" fmla="*/ 63 h 608"/>
                  <a:gd name="T66" fmla="*/ 351 w 609"/>
                  <a:gd name="T67" fmla="*/ 11 h 608"/>
                  <a:gd name="T68" fmla="*/ 408 w 609"/>
                  <a:gd name="T69" fmla="*/ 6 h 608"/>
                  <a:gd name="T70" fmla="*/ 430 w 609"/>
                  <a:gd name="T71" fmla="*/ 28 h 608"/>
                  <a:gd name="T72" fmla="*/ 465 w 609"/>
                  <a:gd name="T73" fmla="*/ 14 h 608"/>
                  <a:gd name="T74" fmla="*/ 531 w 609"/>
                  <a:gd name="T75" fmla="*/ 33 h 608"/>
                  <a:gd name="T76" fmla="*/ 535 w 609"/>
                  <a:gd name="T77" fmla="*/ 68 h 608"/>
                  <a:gd name="T78" fmla="*/ 566 w 609"/>
                  <a:gd name="T79" fmla="*/ 88 h 608"/>
                  <a:gd name="T80" fmla="*/ 608 w 609"/>
                  <a:gd name="T81" fmla="*/ 158 h 6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609" h="608">
                    <a:moveTo>
                      <a:pt x="608" y="158"/>
                    </a:moveTo>
                    <a:lnTo>
                      <a:pt x="417" y="369"/>
                    </a:lnTo>
                    <a:lnTo>
                      <a:pt x="458" y="383"/>
                    </a:lnTo>
                    <a:lnTo>
                      <a:pt x="436" y="408"/>
                    </a:lnTo>
                    <a:lnTo>
                      <a:pt x="471" y="414"/>
                    </a:lnTo>
                    <a:lnTo>
                      <a:pt x="493" y="490"/>
                    </a:lnTo>
                    <a:lnTo>
                      <a:pt x="515" y="568"/>
                    </a:lnTo>
                    <a:lnTo>
                      <a:pt x="493" y="607"/>
                    </a:lnTo>
                    <a:lnTo>
                      <a:pt x="487" y="538"/>
                    </a:lnTo>
                    <a:lnTo>
                      <a:pt x="468" y="513"/>
                    </a:lnTo>
                    <a:lnTo>
                      <a:pt x="458" y="449"/>
                    </a:lnTo>
                    <a:lnTo>
                      <a:pt x="436" y="490"/>
                    </a:lnTo>
                    <a:lnTo>
                      <a:pt x="417" y="438"/>
                    </a:lnTo>
                    <a:lnTo>
                      <a:pt x="408" y="391"/>
                    </a:lnTo>
                    <a:lnTo>
                      <a:pt x="395" y="356"/>
                    </a:lnTo>
                    <a:lnTo>
                      <a:pt x="386" y="350"/>
                    </a:lnTo>
                    <a:lnTo>
                      <a:pt x="345" y="361"/>
                    </a:lnTo>
                    <a:lnTo>
                      <a:pt x="311" y="320"/>
                    </a:lnTo>
                    <a:lnTo>
                      <a:pt x="306" y="344"/>
                    </a:lnTo>
                    <a:lnTo>
                      <a:pt x="280" y="331"/>
                    </a:lnTo>
                    <a:lnTo>
                      <a:pt x="243" y="339"/>
                    </a:lnTo>
                    <a:lnTo>
                      <a:pt x="264" y="309"/>
                    </a:lnTo>
                    <a:lnTo>
                      <a:pt x="306" y="302"/>
                    </a:lnTo>
                    <a:lnTo>
                      <a:pt x="315" y="280"/>
                    </a:lnTo>
                    <a:lnTo>
                      <a:pt x="273" y="274"/>
                    </a:lnTo>
                    <a:lnTo>
                      <a:pt x="248" y="294"/>
                    </a:lnTo>
                    <a:lnTo>
                      <a:pt x="233" y="266"/>
                    </a:lnTo>
                    <a:lnTo>
                      <a:pt x="211" y="283"/>
                    </a:lnTo>
                    <a:lnTo>
                      <a:pt x="204" y="317"/>
                    </a:lnTo>
                    <a:lnTo>
                      <a:pt x="189" y="333"/>
                    </a:lnTo>
                    <a:lnTo>
                      <a:pt x="144" y="328"/>
                    </a:lnTo>
                    <a:lnTo>
                      <a:pt x="97" y="342"/>
                    </a:lnTo>
                    <a:lnTo>
                      <a:pt x="56" y="339"/>
                    </a:lnTo>
                    <a:lnTo>
                      <a:pt x="0" y="314"/>
                    </a:lnTo>
                    <a:lnTo>
                      <a:pt x="9" y="288"/>
                    </a:lnTo>
                    <a:lnTo>
                      <a:pt x="47" y="314"/>
                    </a:lnTo>
                    <a:lnTo>
                      <a:pt x="69" y="311"/>
                    </a:lnTo>
                    <a:lnTo>
                      <a:pt x="97" y="322"/>
                    </a:lnTo>
                    <a:lnTo>
                      <a:pt x="120" y="306"/>
                    </a:lnTo>
                    <a:lnTo>
                      <a:pt x="122" y="291"/>
                    </a:lnTo>
                    <a:lnTo>
                      <a:pt x="150" y="283"/>
                    </a:lnTo>
                    <a:lnTo>
                      <a:pt x="131" y="252"/>
                    </a:lnTo>
                    <a:lnTo>
                      <a:pt x="126" y="238"/>
                    </a:lnTo>
                    <a:lnTo>
                      <a:pt x="100" y="227"/>
                    </a:lnTo>
                    <a:lnTo>
                      <a:pt x="129" y="202"/>
                    </a:lnTo>
                    <a:lnTo>
                      <a:pt x="110" y="180"/>
                    </a:lnTo>
                    <a:lnTo>
                      <a:pt x="126" y="169"/>
                    </a:lnTo>
                    <a:lnTo>
                      <a:pt x="135" y="171"/>
                    </a:lnTo>
                    <a:lnTo>
                      <a:pt x="138" y="144"/>
                    </a:lnTo>
                    <a:lnTo>
                      <a:pt x="141" y="122"/>
                    </a:lnTo>
                    <a:lnTo>
                      <a:pt x="166" y="116"/>
                    </a:lnTo>
                    <a:lnTo>
                      <a:pt x="192" y="116"/>
                    </a:lnTo>
                    <a:lnTo>
                      <a:pt x="208" y="119"/>
                    </a:lnTo>
                    <a:lnTo>
                      <a:pt x="266" y="144"/>
                    </a:lnTo>
                    <a:lnTo>
                      <a:pt x="296" y="116"/>
                    </a:lnTo>
                    <a:lnTo>
                      <a:pt x="238" y="65"/>
                    </a:lnTo>
                    <a:lnTo>
                      <a:pt x="262" y="63"/>
                    </a:lnTo>
                    <a:lnTo>
                      <a:pt x="252" y="36"/>
                    </a:lnTo>
                    <a:lnTo>
                      <a:pt x="271" y="30"/>
                    </a:lnTo>
                    <a:lnTo>
                      <a:pt x="287" y="41"/>
                    </a:lnTo>
                    <a:lnTo>
                      <a:pt x="301" y="41"/>
                    </a:lnTo>
                    <a:lnTo>
                      <a:pt x="306" y="55"/>
                    </a:lnTo>
                    <a:lnTo>
                      <a:pt x="296" y="65"/>
                    </a:lnTo>
                    <a:lnTo>
                      <a:pt x="329" y="96"/>
                    </a:lnTo>
                    <a:lnTo>
                      <a:pt x="351" y="74"/>
                    </a:lnTo>
                    <a:lnTo>
                      <a:pt x="338" y="63"/>
                    </a:lnTo>
                    <a:lnTo>
                      <a:pt x="351" y="33"/>
                    </a:lnTo>
                    <a:lnTo>
                      <a:pt x="351" y="11"/>
                    </a:lnTo>
                    <a:lnTo>
                      <a:pt x="383" y="0"/>
                    </a:lnTo>
                    <a:lnTo>
                      <a:pt x="408" y="6"/>
                    </a:lnTo>
                    <a:lnTo>
                      <a:pt x="412" y="19"/>
                    </a:lnTo>
                    <a:lnTo>
                      <a:pt x="430" y="28"/>
                    </a:lnTo>
                    <a:lnTo>
                      <a:pt x="445" y="19"/>
                    </a:lnTo>
                    <a:lnTo>
                      <a:pt x="465" y="14"/>
                    </a:lnTo>
                    <a:lnTo>
                      <a:pt x="506" y="22"/>
                    </a:lnTo>
                    <a:lnTo>
                      <a:pt x="531" y="33"/>
                    </a:lnTo>
                    <a:lnTo>
                      <a:pt x="528" y="55"/>
                    </a:lnTo>
                    <a:lnTo>
                      <a:pt x="535" y="68"/>
                    </a:lnTo>
                    <a:lnTo>
                      <a:pt x="564" y="68"/>
                    </a:lnTo>
                    <a:lnTo>
                      <a:pt x="566" y="88"/>
                    </a:lnTo>
                    <a:lnTo>
                      <a:pt x="582" y="102"/>
                    </a:lnTo>
                    <a:lnTo>
                      <a:pt x="608" y="158"/>
                    </a:lnTo>
                  </a:path>
                </a:pathLst>
              </a:custGeom>
              <a:solidFill>
                <a:srgbClr val="99CCFF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sp>
            <p:nvSpPr>
              <p:cNvPr id="105504" name="Freeform 32"/>
              <p:cNvSpPr>
                <a:spLocks/>
              </p:cNvSpPr>
              <p:nvPr/>
            </p:nvSpPr>
            <p:spPr bwMode="auto">
              <a:xfrm>
                <a:off x="1692" y="542"/>
                <a:ext cx="44" cy="27"/>
              </a:xfrm>
              <a:custGeom>
                <a:avLst/>
                <a:gdLst>
                  <a:gd name="T0" fmla="*/ 1 w 44"/>
                  <a:gd name="T1" fmla="*/ 0 h 27"/>
                  <a:gd name="T2" fmla="*/ 0 w 44"/>
                  <a:gd name="T3" fmla="*/ 18 h 27"/>
                  <a:gd name="T4" fmla="*/ 7 w 44"/>
                  <a:gd name="T5" fmla="*/ 26 h 27"/>
                  <a:gd name="T6" fmla="*/ 22 w 44"/>
                  <a:gd name="T7" fmla="*/ 25 h 27"/>
                  <a:gd name="T8" fmla="*/ 43 w 44"/>
                  <a:gd name="T9" fmla="*/ 10 h 27"/>
                  <a:gd name="T10" fmla="*/ 20 w 44"/>
                  <a:gd name="T11" fmla="*/ 0 h 27"/>
                  <a:gd name="T12" fmla="*/ 1 w 44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27">
                    <a:moveTo>
                      <a:pt x="1" y="0"/>
                    </a:moveTo>
                    <a:lnTo>
                      <a:pt x="0" y="18"/>
                    </a:lnTo>
                    <a:lnTo>
                      <a:pt x="7" y="26"/>
                    </a:lnTo>
                    <a:lnTo>
                      <a:pt x="22" y="25"/>
                    </a:lnTo>
                    <a:lnTo>
                      <a:pt x="43" y="10"/>
                    </a:lnTo>
                    <a:lnTo>
                      <a:pt x="20" y="0"/>
                    </a:lnTo>
                    <a:lnTo>
                      <a:pt x="1" y="0"/>
                    </a:lnTo>
                  </a:path>
                </a:pathLst>
              </a:custGeom>
              <a:solidFill>
                <a:srgbClr val="99CCFF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sp>
            <p:nvSpPr>
              <p:cNvPr id="105505" name="Freeform 33"/>
              <p:cNvSpPr>
                <a:spLocks/>
              </p:cNvSpPr>
              <p:nvPr/>
            </p:nvSpPr>
            <p:spPr bwMode="auto">
              <a:xfrm>
                <a:off x="1506" y="467"/>
                <a:ext cx="41" cy="17"/>
              </a:xfrm>
              <a:custGeom>
                <a:avLst/>
                <a:gdLst>
                  <a:gd name="T0" fmla="*/ 3 w 40"/>
                  <a:gd name="T1" fmla="*/ 3 h 17"/>
                  <a:gd name="T2" fmla="*/ 12 w 40"/>
                  <a:gd name="T3" fmla="*/ 0 h 17"/>
                  <a:gd name="T4" fmla="*/ 21 w 40"/>
                  <a:gd name="T5" fmla="*/ 0 h 17"/>
                  <a:gd name="T6" fmla="*/ 29 w 40"/>
                  <a:gd name="T7" fmla="*/ 3 h 17"/>
                  <a:gd name="T8" fmla="*/ 34 w 40"/>
                  <a:gd name="T9" fmla="*/ 7 h 17"/>
                  <a:gd name="T10" fmla="*/ 39 w 40"/>
                  <a:gd name="T11" fmla="*/ 11 h 17"/>
                  <a:gd name="T12" fmla="*/ 33 w 40"/>
                  <a:gd name="T13" fmla="*/ 14 h 17"/>
                  <a:gd name="T14" fmla="*/ 22 w 40"/>
                  <a:gd name="T15" fmla="*/ 16 h 17"/>
                  <a:gd name="T16" fmla="*/ 6 w 40"/>
                  <a:gd name="T17" fmla="*/ 13 h 17"/>
                  <a:gd name="T18" fmla="*/ 0 w 40"/>
                  <a:gd name="T19" fmla="*/ 8 h 17"/>
                  <a:gd name="T20" fmla="*/ 3 w 40"/>
                  <a:gd name="T21" fmla="*/ 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17">
                    <a:moveTo>
                      <a:pt x="3" y="3"/>
                    </a:moveTo>
                    <a:lnTo>
                      <a:pt x="12" y="0"/>
                    </a:lnTo>
                    <a:lnTo>
                      <a:pt x="21" y="0"/>
                    </a:lnTo>
                    <a:lnTo>
                      <a:pt x="29" y="3"/>
                    </a:lnTo>
                    <a:lnTo>
                      <a:pt x="34" y="7"/>
                    </a:lnTo>
                    <a:lnTo>
                      <a:pt x="39" y="11"/>
                    </a:lnTo>
                    <a:lnTo>
                      <a:pt x="33" y="14"/>
                    </a:lnTo>
                    <a:lnTo>
                      <a:pt x="22" y="16"/>
                    </a:lnTo>
                    <a:lnTo>
                      <a:pt x="6" y="13"/>
                    </a:lnTo>
                    <a:lnTo>
                      <a:pt x="0" y="8"/>
                    </a:lnTo>
                    <a:lnTo>
                      <a:pt x="3" y="3"/>
                    </a:lnTo>
                  </a:path>
                </a:pathLst>
              </a:custGeom>
              <a:solidFill>
                <a:srgbClr val="99CCFF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sp>
            <p:nvSpPr>
              <p:cNvPr id="105506" name="Freeform 34"/>
              <p:cNvSpPr>
                <a:spLocks/>
              </p:cNvSpPr>
              <p:nvPr/>
            </p:nvSpPr>
            <p:spPr bwMode="auto">
              <a:xfrm>
                <a:off x="1641" y="338"/>
                <a:ext cx="19" cy="19"/>
              </a:xfrm>
              <a:custGeom>
                <a:avLst/>
                <a:gdLst>
                  <a:gd name="T0" fmla="*/ 16 w 19"/>
                  <a:gd name="T1" fmla="*/ 5 h 20"/>
                  <a:gd name="T2" fmla="*/ 12 w 19"/>
                  <a:gd name="T3" fmla="*/ 4 h 20"/>
                  <a:gd name="T4" fmla="*/ 7 w 19"/>
                  <a:gd name="T5" fmla="*/ 2 h 20"/>
                  <a:gd name="T6" fmla="*/ 1 w 19"/>
                  <a:gd name="T7" fmla="*/ 0 h 20"/>
                  <a:gd name="T8" fmla="*/ 0 w 19"/>
                  <a:gd name="T9" fmla="*/ 1 h 20"/>
                  <a:gd name="T10" fmla="*/ 0 w 19"/>
                  <a:gd name="T11" fmla="*/ 7 h 20"/>
                  <a:gd name="T12" fmla="*/ 1 w 19"/>
                  <a:gd name="T13" fmla="*/ 14 h 20"/>
                  <a:gd name="T14" fmla="*/ 7 w 19"/>
                  <a:gd name="T15" fmla="*/ 19 h 20"/>
                  <a:gd name="T16" fmla="*/ 13 w 19"/>
                  <a:gd name="T17" fmla="*/ 19 h 20"/>
                  <a:gd name="T18" fmla="*/ 16 w 19"/>
                  <a:gd name="T19" fmla="*/ 14 h 20"/>
                  <a:gd name="T20" fmla="*/ 18 w 19"/>
                  <a:gd name="T21" fmla="*/ 10 h 20"/>
                  <a:gd name="T22" fmla="*/ 16 w 19"/>
                  <a:gd name="T23" fmla="*/ 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9" h="20">
                    <a:moveTo>
                      <a:pt x="16" y="5"/>
                    </a:moveTo>
                    <a:lnTo>
                      <a:pt x="12" y="4"/>
                    </a:lnTo>
                    <a:lnTo>
                      <a:pt x="7" y="2"/>
                    </a:lnTo>
                    <a:lnTo>
                      <a:pt x="1" y="0"/>
                    </a:lnTo>
                    <a:lnTo>
                      <a:pt x="0" y="1"/>
                    </a:lnTo>
                    <a:lnTo>
                      <a:pt x="0" y="7"/>
                    </a:lnTo>
                    <a:lnTo>
                      <a:pt x="1" y="14"/>
                    </a:lnTo>
                    <a:lnTo>
                      <a:pt x="7" y="19"/>
                    </a:lnTo>
                    <a:lnTo>
                      <a:pt x="13" y="19"/>
                    </a:lnTo>
                    <a:lnTo>
                      <a:pt x="16" y="14"/>
                    </a:lnTo>
                    <a:lnTo>
                      <a:pt x="18" y="10"/>
                    </a:lnTo>
                    <a:lnTo>
                      <a:pt x="16" y="5"/>
                    </a:lnTo>
                  </a:path>
                </a:pathLst>
              </a:custGeom>
              <a:solidFill>
                <a:srgbClr val="99CCFF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sp>
            <p:nvSpPr>
              <p:cNvPr id="105507" name="Freeform 35"/>
              <p:cNvSpPr>
                <a:spLocks/>
              </p:cNvSpPr>
              <p:nvPr/>
            </p:nvSpPr>
            <p:spPr bwMode="auto">
              <a:xfrm>
                <a:off x="1677" y="228"/>
                <a:ext cx="41" cy="36"/>
              </a:xfrm>
              <a:custGeom>
                <a:avLst/>
                <a:gdLst>
                  <a:gd name="T0" fmla="*/ 0 w 40"/>
                  <a:gd name="T1" fmla="*/ 0 h 36"/>
                  <a:gd name="T2" fmla="*/ 10 w 40"/>
                  <a:gd name="T3" fmla="*/ 23 h 36"/>
                  <a:gd name="T4" fmla="*/ 19 w 40"/>
                  <a:gd name="T5" fmla="*/ 31 h 36"/>
                  <a:gd name="T6" fmla="*/ 36 w 40"/>
                  <a:gd name="T7" fmla="*/ 35 h 36"/>
                  <a:gd name="T8" fmla="*/ 39 w 40"/>
                  <a:gd name="T9" fmla="*/ 30 h 36"/>
                  <a:gd name="T10" fmla="*/ 39 w 40"/>
                  <a:gd name="T11" fmla="*/ 21 h 36"/>
                  <a:gd name="T12" fmla="*/ 28 w 40"/>
                  <a:gd name="T13" fmla="*/ 13 h 36"/>
                  <a:gd name="T14" fmla="*/ 0 w 40"/>
                  <a:gd name="T15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" h="36">
                    <a:moveTo>
                      <a:pt x="0" y="0"/>
                    </a:moveTo>
                    <a:lnTo>
                      <a:pt x="10" y="23"/>
                    </a:lnTo>
                    <a:lnTo>
                      <a:pt x="19" y="31"/>
                    </a:lnTo>
                    <a:lnTo>
                      <a:pt x="36" y="35"/>
                    </a:lnTo>
                    <a:lnTo>
                      <a:pt x="39" y="30"/>
                    </a:lnTo>
                    <a:lnTo>
                      <a:pt x="39" y="21"/>
                    </a:lnTo>
                    <a:lnTo>
                      <a:pt x="28" y="1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99CCFF"/>
              </a:solidFill>
              <a:ln w="12700" cap="rnd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</p:grpSp>
        <p:sp>
          <p:nvSpPr>
            <p:cNvPr id="105508" name="Freeform 36"/>
            <p:cNvSpPr>
              <a:spLocks/>
            </p:cNvSpPr>
            <p:nvPr/>
          </p:nvSpPr>
          <p:spPr bwMode="auto">
            <a:xfrm>
              <a:off x="3593" y="2323"/>
              <a:ext cx="1166" cy="995"/>
            </a:xfrm>
            <a:custGeom>
              <a:avLst/>
              <a:gdLst>
                <a:gd name="T0" fmla="*/ 104 w 1166"/>
                <a:gd name="T1" fmla="*/ 231 h 994"/>
                <a:gd name="T2" fmla="*/ 28 w 1166"/>
                <a:gd name="T3" fmla="*/ 263 h 994"/>
                <a:gd name="T4" fmla="*/ 0 w 1166"/>
                <a:gd name="T5" fmla="*/ 320 h 994"/>
                <a:gd name="T6" fmla="*/ 20 w 1166"/>
                <a:gd name="T7" fmla="*/ 366 h 994"/>
                <a:gd name="T8" fmla="*/ 52 w 1166"/>
                <a:gd name="T9" fmla="*/ 388 h 994"/>
                <a:gd name="T10" fmla="*/ 105 w 1166"/>
                <a:gd name="T11" fmla="*/ 421 h 994"/>
                <a:gd name="T12" fmla="*/ 210 w 1166"/>
                <a:gd name="T13" fmla="*/ 396 h 994"/>
                <a:gd name="T14" fmla="*/ 267 w 1166"/>
                <a:gd name="T15" fmla="*/ 421 h 994"/>
                <a:gd name="T16" fmla="*/ 327 w 1166"/>
                <a:gd name="T17" fmla="*/ 451 h 994"/>
                <a:gd name="T18" fmla="*/ 416 w 1166"/>
                <a:gd name="T19" fmla="*/ 501 h 994"/>
                <a:gd name="T20" fmla="*/ 475 w 1166"/>
                <a:gd name="T21" fmla="*/ 577 h 994"/>
                <a:gd name="T22" fmla="*/ 473 w 1166"/>
                <a:gd name="T23" fmla="*/ 642 h 994"/>
                <a:gd name="T24" fmla="*/ 482 w 1166"/>
                <a:gd name="T25" fmla="*/ 713 h 994"/>
                <a:gd name="T26" fmla="*/ 543 w 1166"/>
                <a:gd name="T27" fmla="*/ 718 h 994"/>
                <a:gd name="T28" fmla="*/ 577 w 1166"/>
                <a:gd name="T29" fmla="*/ 751 h 994"/>
                <a:gd name="T30" fmla="*/ 593 w 1166"/>
                <a:gd name="T31" fmla="*/ 807 h 994"/>
                <a:gd name="T32" fmla="*/ 561 w 1166"/>
                <a:gd name="T33" fmla="*/ 858 h 994"/>
                <a:gd name="T34" fmla="*/ 512 w 1166"/>
                <a:gd name="T35" fmla="*/ 926 h 994"/>
                <a:gd name="T36" fmla="*/ 553 w 1166"/>
                <a:gd name="T37" fmla="*/ 950 h 994"/>
                <a:gd name="T38" fmla="*/ 631 w 1166"/>
                <a:gd name="T39" fmla="*/ 985 h 994"/>
                <a:gd name="T40" fmla="*/ 667 w 1166"/>
                <a:gd name="T41" fmla="*/ 933 h 994"/>
                <a:gd name="T42" fmla="*/ 697 w 1166"/>
                <a:gd name="T43" fmla="*/ 909 h 994"/>
                <a:gd name="T44" fmla="*/ 733 w 1166"/>
                <a:gd name="T45" fmla="*/ 812 h 994"/>
                <a:gd name="T46" fmla="*/ 777 w 1166"/>
                <a:gd name="T47" fmla="*/ 789 h 994"/>
                <a:gd name="T48" fmla="*/ 826 w 1166"/>
                <a:gd name="T49" fmla="*/ 770 h 994"/>
                <a:gd name="T50" fmla="*/ 898 w 1166"/>
                <a:gd name="T51" fmla="*/ 770 h 994"/>
                <a:gd name="T52" fmla="*/ 961 w 1166"/>
                <a:gd name="T53" fmla="*/ 713 h 994"/>
                <a:gd name="T54" fmla="*/ 999 w 1166"/>
                <a:gd name="T55" fmla="*/ 681 h 994"/>
                <a:gd name="T56" fmla="*/ 1011 w 1166"/>
                <a:gd name="T57" fmla="*/ 631 h 994"/>
                <a:gd name="T58" fmla="*/ 1026 w 1166"/>
                <a:gd name="T59" fmla="*/ 568 h 994"/>
                <a:gd name="T60" fmla="*/ 1034 w 1166"/>
                <a:gd name="T61" fmla="*/ 508 h 994"/>
                <a:gd name="T62" fmla="*/ 1053 w 1166"/>
                <a:gd name="T63" fmla="*/ 508 h 994"/>
                <a:gd name="T64" fmla="*/ 1119 w 1166"/>
                <a:gd name="T65" fmla="*/ 436 h 994"/>
                <a:gd name="T66" fmla="*/ 1165 w 1166"/>
                <a:gd name="T67" fmla="*/ 389 h 994"/>
                <a:gd name="T68" fmla="*/ 1158 w 1166"/>
                <a:gd name="T69" fmla="*/ 319 h 994"/>
                <a:gd name="T70" fmla="*/ 1103 w 1166"/>
                <a:gd name="T71" fmla="*/ 287 h 994"/>
                <a:gd name="T72" fmla="*/ 1035 w 1166"/>
                <a:gd name="T73" fmla="*/ 225 h 994"/>
                <a:gd name="T74" fmla="*/ 904 w 1166"/>
                <a:gd name="T75" fmla="*/ 207 h 994"/>
                <a:gd name="T76" fmla="*/ 877 w 1166"/>
                <a:gd name="T77" fmla="*/ 191 h 994"/>
                <a:gd name="T78" fmla="*/ 862 w 1166"/>
                <a:gd name="T79" fmla="*/ 168 h 994"/>
                <a:gd name="T80" fmla="*/ 798 w 1166"/>
                <a:gd name="T81" fmla="*/ 150 h 994"/>
                <a:gd name="T82" fmla="*/ 777 w 1166"/>
                <a:gd name="T83" fmla="*/ 137 h 994"/>
                <a:gd name="T84" fmla="*/ 699 w 1166"/>
                <a:gd name="T85" fmla="*/ 132 h 994"/>
                <a:gd name="T86" fmla="*/ 699 w 1166"/>
                <a:gd name="T87" fmla="*/ 64 h 994"/>
                <a:gd name="T88" fmla="*/ 671 w 1166"/>
                <a:gd name="T89" fmla="*/ 22 h 994"/>
                <a:gd name="T90" fmla="*/ 603 w 1166"/>
                <a:gd name="T91" fmla="*/ 79 h 994"/>
                <a:gd name="T92" fmla="*/ 541 w 1166"/>
                <a:gd name="T93" fmla="*/ 82 h 994"/>
                <a:gd name="T94" fmla="*/ 476 w 1166"/>
                <a:gd name="T95" fmla="*/ 89 h 994"/>
                <a:gd name="T96" fmla="*/ 426 w 1166"/>
                <a:gd name="T97" fmla="*/ 82 h 994"/>
                <a:gd name="T98" fmla="*/ 402 w 1166"/>
                <a:gd name="T99" fmla="*/ 10 h 994"/>
                <a:gd name="T100" fmla="*/ 361 w 1166"/>
                <a:gd name="T101" fmla="*/ 12 h 994"/>
                <a:gd name="T102" fmla="*/ 274 w 1166"/>
                <a:gd name="T103" fmla="*/ 16 h 994"/>
                <a:gd name="T104" fmla="*/ 264 w 1166"/>
                <a:gd name="T105" fmla="*/ 34 h 994"/>
                <a:gd name="T106" fmla="*/ 272 w 1166"/>
                <a:gd name="T107" fmla="*/ 83 h 994"/>
                <a:gd name="T108" fmla="*/ 246 w 1166"/>
                <a:gd name="T109" fmla="*/ 104 h 994"/>
                <a:gd name="T110" fmla="*/ 174 w 1166"/>
                <a:gd name="T111" fmla="*/ 77 h 994"/>
                <a:gd name="T112" fmla="*/ 154 w 1166"/>
                <a:gd name="T113" fmla="*/ 69 h 994"/>
                <a:gd name="T114" fmla="*/ 138 w 1166"/>
                <a:gd name="T115" fmla="*/ 113 h 994"/>
                <a:gd name="T116" fmla="*/ 110 w 1166"/>
                <a:gd name="T117" fmla="*/ 148 h 9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1166" h="994">
                  <a:moveTo>
                    <a:pt x="110" y="148"/>
                  </a:moveTo>
                  <a:lnTo>
                    <a:pt x="106" y="224"/>
                  </a:lnTo>
                  <a:lnTo>
                    <a:pt x="104" y="231"/>
                  </a:lnTo>
                  <a:lnTo>
                    <a:pt x="100" y="238"/>
                  </a:lnTo>
                  <a:lnTo>
                    <a:pt x="57" y="250"/>
                  </a:lnTo>
                  <a:lnTo>
                    <a:pt x="28" y="263"/>
                  </a:lnTo>
                  <a:lnTo>
                    <a:pt x="14" y="288"/>
                  </a:lnTo>
                  <a:lnTo>
                    <a:pt x="16" y="304"/>
                  </a:lnTo>
                  <a:lnTo>
                    <a:pt x="0" y="320"/>
                  </a:lnTo>
                  <a:lnTo>
                    <a:pt x="0" y="340"/>
                  </a:lnTo>
                  <a:lnTo>
                    <a:pt x="14" y="350"/>
                  </a:lnTo>
                  <a:lnTo>
                    <a:pt x="20" y="366"/>
                  </a:lnTo>
                  <a:lnTo>
                    <a:pt x="20" y="381"/>
                  </a:lnTo>
                  <a:lnTo>
                    <a:pt x="41" y="374"/>
                  </a:lnTo>
                  <a:lnTo>
                    <a:pt x="52" y="388"/>
                  </a:lnTo>
                  <a:lnTo>
                    <a:pt x="73" y="388"/>
                  </a:lnTo>
                  <a:lnTo>
                    <a:pt x="91" y="375"/>
                  </a:lnTo>
                  <a:lnTo>
                    <a:pt x="105" y="421"/>
                  </a:lnTo>
                  <a:lnTo>
                    <a:pt x="129" y="425"/>
                  </a:lnTo>
                  <a:lnTo>
                    <a:pt x="173" y="414"/>
                  </a:lnTo>
                  <a:lnTo>
                    <a:pt x="210" y="396"/>
                  </a:lnTo>
                  <a:lnTo>
                    <a:pt x="239" y="375"/>
                  </a:lnTo>
                  <a:lnTo>
                    <a:pt x="263" y="399"/>
                  </a:lnTo>
                  <a:lnTo>
                    <a:pt x="267" y="421"/>
                  </a:lnTo>
                  <a:lnTo>
                    <a:pt x="267" y="437"/>
                  </a:lnTo>
                  <a:lnTo>
                    <a:pt x="302" y="452"/>
                  </a:lnTo>
                  <a:lnTo>
                    <a:pt x="327" y="451"/>
                  </a:lnTo>
                  <a:lnTo>
                    <a:pt x="359" y="471"/>
                  </a:lnTo>
                  <a:lnTo>
                    <a:pt x="393" y="480"/>
                  </a:lnTo>
                  <a:lnTo>
                    <a:pt x="416" y="501"/>
                  </a:lnTo>
                  <a:lnTo>
                    <a:pt x="411" y="550"/>
                  </a:lnTo>
                  <a:lnTo>
                    <a:pt x="470" y="550"/>
                  </a:lnTo>
                  <a:lnTo>
                    <a:pt x="475" y="577"/>
                  </a:lnTo>
                  <a:lnTo>
                    <a:pt x="485" y="591"/>
                  </a:lnTo>
                  <a:lnTo>
                    <a:pt x="485" y="619"/>
                  </a:lnTo>
                  <a:lnTo>
                    <a:pt x="473" y="642"/>
                  </a:lnTo>
                  <a:lnTo>
                    <a:pt x="485" y="665"/>
                  </a:lnTo>
                  <a:lnTo>
                    <a:pt x="485" y="687"/>
                  </a:lnTo>
                  <a:lnTo>
                    <a:pt x="482" y="713"/>
                  </a:lnTo>
                  <a:lnTo>
                    <a:pt x="505" y="713"/>
                  </a:lnTo>
                  <a:lnTo>
                    <a:pt x="534" y="713"/>
                  </a:lnTo>
                  <a:lnTo>
                    <a:pt x="543" y="718"/>
                  </a:lnTo>
                  <a:lnTo>
                    <a:pt x="558" y="728"/>
                  </a:lnTo>
                  <a:lnTo>
                    <a:pt x="567" y="755"/>
                  </a:lnTo>
                  <a:lnTo>
                    <a:pt x="577" y="751"/>
                  </a:lnTo>
                  <a:lnTo>
                    <a:pt x="586" y="800"/>
                  </a:lnTo>
                  <a:lnTo>
                    <a:pt x="589" y="806"/>
                  </a:lnTo>
                  <a:lnTo>
                    <a:pt x="593" y="807"/>
                  </a:lnTo>
                  <a:lnTo>
                    <a:pt x="603" y="824"/>
                  </a:lnTo>
                  <a:lnTo>
                    <a:pt x="595" y="844"/>
                  </a:lnTo>
                  <a:lnTo>
                    <a:pt x="561" y="858"/>
                  </a:lnTo>
                  <a:lnTo>
                    <a:pt x="529" y="885"/>
                  </a:lnTo>
                  <a:lnTo>
                    <a:pt x="512" y="897"/>
                  </a:lnTo>
                  <a:lnTo>
                    <a:pt x="512" y="926"/>
                  </a:lnTo>
                  <a:lnTo>
                    <a:pt x="525" y="934"/>
                  </a:lnTo>
                  <a:lnTo>
                    <a:pt x="529" y="952"/>
                  </a:lnTo>
                  <a:lnTo>
                    <a:pt x="553" y="950"/>
                  </a:lnTo>
                  <a:lnTo>
                    <a:pt x="586" y="967"/>
                  </a:lnTo>
                  <a:lnTo>
                    <a:pt x="614" y="993"/>
                  </a:lnTo>
                  <a:lnTo>
                    <a:pt x="631" y="985"/>
                  </a:lnTo>
                  <a:lnTo>
                    <a:pt x="650" y="969"/>
                  </a:lnTo>
                  <a:lnTo>
                    <a:pt x="656" y="942"/>
                  </a:lnTo>
                  <a:lnTo>
                    <a:pt x="667" y="933"/>
                  </a:lnTo>
                  <a:lnTo>
                    <a:pt x="675" y="931"/>
                  </a:lnTo>
                  <a:lnTo>
                    <a:pt x="684" y="918"/>
                  </a:lnTo>
                  <a:lnTo>
                    <a:pt x="697" y="909"/>
                  </a:lnTo>
                  <a:lnTo>
                    <a:pt x="727" y="879"/>
                  </a:lnTo>
                  <a:lnTo>
                    <a:pt x="727" y="826"/>
                  </a:lnTo>
                  <a:lnTo>
                    <a:pt x="733" y="812"/>
                  </a:lnTo>
                  <a:lnTo>
                    <a:pt x="747" y="801"/>
                  </a:lnTo>
                  <a:lnTo>
                    <a:pt x="768" y="801"/>
                  </a:lnTo>
                  <a:lnTo>
                    <a:pt x="777" y="789"/>
                  </a:lnTo>
                  <a:lnTo>
                    <a:pt x="796" y="789"/>
                  </a:lnTo>
                  <a:lnTo>
                    <a:pt x="823" y="774"/>
                  </a:lnTo>
                  <a:lnTo>
                    <a:pt x="826" y="770"/>
                  </a:lnTo>
                  <a:lnTo>
                    <a:pt x="858" y="762"/>
                  </a:lnTo>
                  <a:lnTo>
                    <a:pt x="876" y="758"/>
                  </a:lnTo>
                  <a:lnTo>
                    <a:pt x="898" y="770"/>
                  </a:lnTo>
                  <a:lnTo>
                    <a:pt x="922" y="755"/>
                  </a:lnTo>
                  <a:lnTo>
                    <a:pt x="925" y="743"/>
                  </a:lnTo>
                  <a:lnTo>
                    <a:pt x="961" y="713"/>
                  </a:lnTo>
                  <a:lnTo>
                    <a:pt x="969" y="697"/>
                  </a:lnTo>
                  <a:lnTo>
                    <a:pt x="982" y="688"/>
                  </a:lnTo>
                  <a:lnTo>
                    <a:pt x="999" y="681"/>
                  </a:lnTo>
                  <a:lnTo>
                    <a:pt x="998" y="663"/>
                  </a:lnTo>
                  <a:lnTo>
                    <a:pt x="1001" y="637"/>
                  </a:lnTo>
                  <a:lnTo>
                    <a:pt x="1011" y="631"/>
                  </a:lnTo>
                  <a:lnTo>
                    <a:pt x="1011" y="617"/>
                  </a:lnTo>
                  <a:lnTo>
                    <a:pt x="1018" y="598"/>
                  </a:lnTo>
                  <a:lnTo>
                    <a:pt x="1026" y="568"/>
                  </a:lnTo>
                  <a:lnTo>
                    <a:pt x="1027" y="549"/>
                  </a:lnTo>
                  <a:lnTo>
                    <a:pt x="1031" y="527"/>
                  </a:lnTo>
                  <a:lnTo>
                    <a:pt x="1034" y="508"/>
                  </a:lnTo>
                  <a:lnTo>
                    <a:pt x="1041" y="501"/>
                  </a:lnTo>
                  <a:lnTo>
                    <a:pt x="1046" y="501"/>
                  </a:lnTo>
                  <a:lnTo>
                    <a:pt x="1053" y="508"/>
                  </a:lnTo>
                  <a:lnTo>
                    <a:pt x="1074" y="471"/>
                  </a:lnTo>
                  <a:lnTo>
                    <a:pt x="1098" y="452"/>
                  </a:lnTo>
                  <a:lnTo>
                    <a:pt x="1119" y="436"/>
                  </a:lnTo>
                  <a:lnTo>
                    <a:pt x="1128" y="424"/>
                  </a:lnTo>
                  <a:lnTo>
                    <a:pt x="1143" y="408"/>
                  </a:lnTo>
                  <a:lnTo>
                    <a:pt x="1165" y="389"/>
                  </a:lnTo>
                  <a:lnTo>
                    <a:pt x="1165" y="348"/>
                  </a:lnTo>
                  <a:lnTo>
                    <a:pt x="1159" y="335"/>
                  </a:lnTo>
                  <a:lnTo>
                    <a:pt x="1158" y="319"/>
                  </a:lnTo>
                  <a:lnTo>
                    <a:pt x="1158" y="312"/>
                  </a:lnTo>
                  <a:lnTo>
                    <a:pt x="1144" y="304"/>
                  </a:lnTo>
                  <a:lnTo>
                    <a:pt x="1103" y="287"/>
                  </a:lnTo>
                  <a:lnTo>
                    <a:pt x="1089" y="281"/>
                  </a:lnTo>
                  <a:lnTo>
                    <a:pt x="1072" y="269"/>
                  </a:lnTo>
                  <a:lnTo>
                    <a:pt x="1035" y="225"/>
                  </a:lnTo>
                  <a:lnTo>
                    <a:pt x="1001" y="225"/>
                  </a:lnTo>
                  <a:lnTo>
                    <a:pt x="913" y="201"/>
                  </a:lnTo>
                  <a:lnTo>
                    <a:pt x="904" y="207"/>
                  </a:lnTo>
                  <a:lnTo>
                    <a:pt x="889" y="213"/>
                  </a:lnTo>
                  <a:lnTo>
                    <a:pt x="876" y="208"/>
                  </a:lnTo>
                  <a:lnTo>
                    <a:pt x="877" y="191"/>
                  </a:lnTo>
                  <a:lnTo>
                    <a:pt x="885" y="181"/>
                  </a:lnTo>
                  <a:lnTo>
                    <a:pt x="868" y="180"/>
                  </a:lnTo>
                  <a:lnTo>
                    <a:pt x="862" y="168"/>
                  </a:lnTo>
                  <a:lnTo>
                    <a:pt x="838" y="159"/>
                  </a:lnTo>
                  <a:lnTo>
                    <a:pt x="816" y="153"/>
                  </a:lnTo>
                  <a:lnTo>
                    <a:pt x="798" y="150"/>
                  </a:lnTo>
                  <a:lnTo>
                    <a:pt x="778" y="163"/>
                  </a:lnTo>
                  <a:lnTo>
                    <a:pt x="769" y="157"/>
                  </a:lnTo>
                  <a:lnTo>
                    <a:pt x="777" y="137"/>
                  </a:lnTo>
                  <a:lnTo>
                    <a:pt x="721" y="131"/>
                  </a:lnTo>
                  <a:lnTo>
                    <a:pt x="713" y="137"/>
                  </a:lnTo>
                  <a:lnTo>
                    <a:pt x="699" y="132"/>
                  </a:lnTo>
                  <a:lnTo>
                    <a:pt x="662" y="145"/>
                  </a:lnTo>
                  <a:lnTo>
                    <a:pt x="728" y="89"/>
                  </a:lnTo>
                  <a:lnTo>
                    <a:pt x="699" y="64"/>
                  </a:lnTo>
                  <a:lnTo>
                    <a:pt x="699" y="61"/>
                  </a:lnTo>
                  <a:lnTo>
                    <a:pt x="694" y="38"/>
                  </a:lnTo>
                  <a:lnTo>
                    <a:pt x="671" y="22"/>
                  </a:lnTo>
                  <a:lnTo>
                    <a:pt x="650" y="38"/>
                  </a:lnTo>
                  <a:lnTo>
                    <a:pt x="622" y="75"/>
                  </a:lnTo>
                  <a:lnTo>
                    <a:pt x="603" y="79"/>
                  </a:lnTo>
                  <a:lnTo>
                    <a:pt x="583" y="69"/>
                  </a:lnTo>
                  <a:lnTo>
                    <a:pt x="557" y="69"/>
                  </a:lnTo>
                  <a:lnTo>
                    <a:pt x="541" y="82"/>
                  </a:lnTo>
                  <a:lnTo>
                    <a:pt x="516" y="82"/>
                  </a:lnTo>
                  <a:lnTo>
                    <a:pt x="505" y="88"/>
                  </a:lnTo>
                  <a:lnTo>
                    <a:pt x="476" y="89"/>
                  </a:lnTo>
                  <a:lnTo>
                    <a:pt x="446" y="93"/>
                  </a:lnTo>
                  <a:lnTo>
                    <a:pt x="438" y="103"/>
                  </a:lnTo>
                  <a:lnTo>
                    <a:pt x="426" y="82"/>
                  </a:lnTo>
                  <a:lnTo>
                    <a:pt x="426" y="29"/>
                  </a:lnTo>
                  <a:lnTo>
                    <a:pt x="417" y="22"/>
                  </a:lnTo>
                  <a:lnTo>
                    <a:pt x="402" y="10"/>
                  </a:lnTo>
                  <a:lnTo>
                    <a:pt x="388" y="0"/>
                  </a:lnTo>
                  <a:lnTo>
                    <a:pt x="378" y="12"/>
                  </a:lnTo>
                  <a:lnTo>
                    <a:pt x="361" y="12"/>
                  </a:lnTo>
                  <a:lnTo>
                    <a:pt x="339" y="19"/>
                  </a:lnTo>
                  <a:lnTo>
                    <a:pt x="285" y="18"/>
                  </a:lnTo>
                  <a:lnTo>
                    <a:pt x="274" y="16"/>
                  </a:lnTo>
                  <a:lnTo>
                    <a:pt x="254" y="7"/>
                  </a:lnTo>
                  <a:lnTo>
                    <a:pt x="257" y="20"/>
                  </a:lnTo>
                  <a:lnTo>
                    <a:pt x="264" y="34"/>
                  </a:lnTo>
                  <a:lnTo>
                    <a:pt x="278" y="54"/>
                  </a:lnTo>
                  <a:lnTo>
                    <a:pt x="290" y="68"/>
                  </a:lnTo>
                  <a:lnTo>
                    <a:pt x="272" y="83"/>
                  </a:lnTo>
                  <a:lnTo>
                    <a:pt x="260" y="90"/>
                  </a:lnTo>
                  <a:lnTo>
                    <a:pt x="256" y="98"/>
                  </a:lnTo>
                  <a:lnTo>
                    <a:pt x="246" y="104"/>
                  </a:lnTo>
                  <a:lnTo>
                    <a:pt x="236" y="105"/>
                  </a:lnTo>
                  <a:lnTo>
                    <a:pt x="201" y="96"/>
                  </a:lnTo>
                  <a:lnTo>
                    <a:pt x="174" y="77"/>
                  </a:lnTo>
                  <a:lnTo>
                    <a:pt x="167" y="67"/>
                  </a:lnTo>
                  <a:lnTo>
                    <a:pt x="159" y="76"/>
                  </a:lnTo>
                  <a:lnTo>
                    <a:pt x="154" y="69"/>
                  </a:lnTo>
                  <a:lnTo>
                    <a:pt x="109" y="90"/>
                  </a:lnTo>
                  <a:lnTo>
                    <a:pt x="112" y="99"/>
                  </a:lnTo>
                  <a:lnTo>
                    <a:pt x="138" y="113"/>
                  </a:lnTo>
                  <a:lnTo>
                    <a:pt x="103" y="114"/>
                  </a:lnTo>
                  <a:lnTo>
                    <a:pt x="94" y="143"/>
                  </a:lnTo>
                  <a:lnTo>
                    <a:pt x="110" y="148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09" name="Freeform 37"/>
            <p:cNvSpPr>
              <a:spLocks/>
            </p:cNvSpPr>
            <p:nvPr/>
          </p:nvSpPr>
          <p:spPr bwMode="auto">
            <a:xfrm>
              <a:off x="3416" y="2140"/>
              <a:ext cx="381" cy="423"/>
            </a:xfrm>
            <a:custGeom>
              <a:avLst/>
              <a:gdLst>
                <a:gd name="T0" fmla="*/ 229 w 381"/>
                <a:gd name="T1" fmla="*/ 8 h 424"/>
                <a:gd name="T2" fmla="*/ 205 w 381"/>
                <a:gd name="T3" fmla="*/ 30 h 424"/>
                <a:gd name="T4" fmla="*/ 194 w 381"/>
                <a:gd name="T5" fmla="*/ 44 h 424"/>
                <a:gd name="T6" fmla="*/ 184 w 381"/>
                <a:gd name="T7" fmla="*/ 70 h 424"/>
                <a:gd name="T8" fmla="*/ 191 w 381"/>
                <a:gd name="T9" fmla="*/ 91 h 424"/>
                <a:gd name="T10" fmla="*/ 215 w 381"/>
                <a:gd name="T11" fmla="*/ 125 h 424"/>
                <a:gd name="T12" fmla="*/ 286 w 381"/>
                <a:gd name="T13" fmla="*/ 138 h 424"/>
                <a:gd name="T14" fmla="*/ 310 w 381"/>
                <a:gd name="T15" fmla="*/ 153 h 424"/>
                <a:gd name="T16" fmla="*/ 329 w 381"/>
                <a:gd name="T17" fmla="*/ 147 h 424"/>
                <a:gd name="T18" fmla="*/ 345 w 381"/>
                <a:gd name="T19" fmla="*/ 153 h 424"/>
                <a:gd name="T20" fmla="*/ 344 w 381"/>
                <a:gd name="T21" fmla="*/ 167 h 424"/>
                <a:gd name="T22" fmla="*/ 332 w 381"/>
                <a:gd name="T23" fmla="*/ 174 h 424"/>
                <a:gd name="T24" fmla="*/ 332 w 381"/>
                <a:gd name="T25" fmla="*/ 189 h 424"/>
                <a:gd name="T26" fmla="*/ 346 w 381"/>
                <a:gd name="T27" fmla="*/ 212 h 424"/>
                <a:gd name="T28" fmla="*/ 373 w 381"/>
                <a:gd name="T29" fmla="*/ 240 h 424"/>
                <a:gd name="T30" fmla="*/ 380 w 381"/>
                <a:gd name="T31" fmla="*/ 280 h 424"/>
                <a:gd name="T32" fmla="*/ 353 w 381"/>
                <a:gd name="T33" fmla="*/ 260 h 424"/>
                <a:gd name="T34" fmla="*/ 346 w 381"/>
                <a:gd name="T35" fmla="*/ 250 h 424"/>
                <a:gd name="T36" fmla="*/ 338 w 381"/>
                <a:gd name="T37" fmla="*/ 258 h 424"/>
                <a:gd name="T38" fmla="*/ 332 w 381"/>
                <a:gd name="T39" fmla="*/ 253 h 424"/>
                <a:gd name="T40" fmla="*/ 286 w 381"/>
                <a:gd name="T41" fmla="*/ 273 h 424"/>
                <a:gd name="T42" fmla="*/ 290 w 381"/>
                <a:gd name="T43" fmla="*/ 283 h 424"/>
                <a:gd name="T44" fmla="*/ 302 w 381"/>
                <a:gd name="T45" fmla="*/ 290 h 424"/>
                <a:gd name="T46" fmla="*/ 317 w 381"/>
                <a:gd name="T47" fmla="*/ 297 h 424"/>
                <a:gd name="T48" fmla="*/ 282 w 381"/>
                <a:gd name="T49" fmla="*/ 298 h 424"/>
                <a:gd name="T50" fmla="*/ 274 w 381"/>
                <a:gd name="T51" fmla="*/ 326 h 424"/>
                <a:gd name="T52" fmla="*/ 288 w 381"/>
                <a:gd name="T53" fmla="*/ 332 h 424"/>
                <a:gd name="T54" fmla="*/ 283 w 381"/>
                <a:gd name="T55" fmla="*/ 417 h 424"/>
                <a:gd name="T56" fmla="*/ 278 w 381"/>
                <a:gd name="T57" fmla="*/ 423 h 424"/>
                <a:gd name="T58" fmla="*/ 260 w 381"/>
                <a:gd name="T59" fmla="*/ 416 h 424"/>
                <a:gd name="T60" fmla="*/ 258 w 381"/>
                <a:gd name="T61" fmla="*/ 378 h 424"/>
                <a:gd name="T62" fmla="*/ 264 w 381"/>
                <a:gd name="T63" fmla="*/ 373 h 424"/>
                <a:gd name="T64" fmla="*/ 260 w 381"/>
                <a:gd name="T65" fmla="*/ 364 h 424"/>
                <a:gd name="T66" fmla="*/ 251 w 381"/>
                <a:gd name="T67" fmla="*/ 359 h 424"/>
                <a:gd name="T68" fmla="*/ 218 w 381"/>
                <a:gd name="T69" fmla="*/ 359 h 424"/>
                <a:gd name="T70" fmla="*/ 202 w 381"/>
                <a:gd name="T71" fmla="*/ 366 h 424"/>
                <a:gd name="T72" fmla="*/ 187 w 381"/>
                <a:gd name="T73" fmla="*/ 355 h 424"/>
                <a:gd name="T74" fmla="*/ 166 w 381"/>
                <a:gd name="T75" fmla="*/ 349 h 424"/>
                <a:gd name="T76" fmla="*/ 143 w 381"/>
                <a:gd name="T77" fmla="*/ 341 h 424"/>
                <a:gd name="T78" fmla="*/ 143 w 381"/>
                <a:gd name="T79" fmla="*/ 320 h 424"/>
                <a:gd name="T80" fmla="*/ 121 w 381"/>
                <a:gd name="T81" fmla="*/ 320 h 424"/>
                <a:gd name="T82" fmla="*/ 52 w 381"/>
                <a:gd name="T83" fmla="*/ 295 h 424"/>
                <a:gd name="T84" fmla="*/ 0 w 381"/>
                <a:gd name="T85" fmla="*/ 298 h 424"/>
                <a:gd name="T86" fmla="*/ 48 w 381"/>
                <a:gd name="T87" fmla="*/ 227 h 424"/>
                <a:gd name="T88" fmla="*/ 48 w 381"/>
                <a:gd name="T89" fmla="*/ 144 h 424"/>
                <a:gd name="T90" fmla="*/ 74 w 381"/>
                <a:gd name="T91" fmla="*/ 106 h 424"/>
                <a:gd name="T92" fmla="*/ 91 w 381"/>
                <a:gd name="T93" fmla="*/ 81 h 424"/>
                <a:gd name="T94" fmla="*/ 106 w 381"/>
                <a:gd name="T95" fmla="*/ 75 h 424"/>
                <a:gd name="T96" fmla="*/ 128 w 381"/>
                <a:gd name="T97" fmla="*/ 32 h 424"/>
                <a:gd name="T98" fmla="*/ 141 w 381"/>
                <a:gd name="T99" fmla="*/ 38 h 424"/>
                <a:gd name="T100" fmla="*/ 152 w 381"/>
                <a:gd name="T101" fmla="*/ 23 h 424"/>
                <a:gd name="T102" fmla="*/ 219 w 381"/>
                <a:gd name="T103" fmla="*/ 0 h 424"/>
                <a:gd name="T104" fmla="*/ 229 w 381"/>
                <a:gd name="T105" fmla="*/ 8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381" h="424">
                  <a:moveTo>
                    <a:pt x="229" y="8"/>
                  </a:moveTo>
                  <a:lnTo>
                    <a:pt x="205" y="30"/>
                  </a:lnTo>
                  <a:lnTo>
                    <a:pt x="194" y="44"/>
                  </a:lnTo>
                  <a:lnTo>
                    <a:pt x="184" y="70"/>
                  </a:lnTo>
                  <a:lnTo>
                    <a:pt x="191" y="91"/>
                  </a:lnTo>
                  <a:lnTo>
                    <a:pt x="215" y="125"/>
                  </a:lnTo>
                  <a:lnTo>
                    <a:pt x="286" y="138"/>
                  </a:lnTo>
                  <a:lnTo>
                    <a:pt x="310" y="153"/>
                  </a:lnTo>
                  <a:lnTo>
                    <a:pt x="329" y="147"/>
                  </a:lnTo>
                  <a:lnTo>
                    <a:pt x="345" y="153"/>
                  </a:lnTo>
                  <a:lnTo>
                    <a:pt x="344" y="167"/>
                  </a:lnTo>
                  <a:lnTo>
                    <a:pt x="332" y="174"/>
                  </a:lnTo>
                  <a:lnTo>
                    <a:pt x="332" y="189"/>
                  </a:lnTo>
                  <a:lnTo>
                    <a:pt x="346" y="212"/>
                  </a:lnTo>
                  <a:lnTo>
                    <a:pt x="373" y="240"/>
                  </a:lnTo>
                  <a:lnTo>
                    <a:pt x="380" y="280"/>
                  </a:lnTo>
                  <a:lnTo>
                    <a:pt x="353" y="260"/>
                  </a:lnTo>
                  <a:lnTo>
                    <a:pt x="346" y="250"/>
                  </a:lnTo>
                  <a:lnTo>
                    <a:pt x="338" y="258"/>
                  </a:lnTo>
                  <a:lnTo>
                    <a:pt x="332" y="253"/>
                  </a:lnTo>
                  <a:lnTo>
                    <a:pt x="286" y="273"/>
                  </a:lnTo>
                  <a:lnTo>
                    <a:pt x="290" y="283"/>
                  </a:lnTo>
                  <a:lnTo>
                    <a:pt x="302" y="290"/>
                  </a:lnTo>
                  <a:lnTo>
                    <a:pt x="317" y="297"/>
                  </a:lnTo>
                  <a:lnTo>
                    <a:pt x="282" y="298"/>
                  </a:lnTo>
                  <a:lnTo>
                    <a:pt x="274" y="326"/>
                  </a:lnTo>
                  <a:lnTo>
                    <a:pt x="288" y="332"/>
                  </a:lnTo>
                  <a:lnTo>
                    <a:pt x="283" y="417"/>
                  </a:lnTo>
                  <a:lnTo>
                    <a:pt x="278" y="423"/>
                  </a:lnTo>
                  <a:lnTo>
                    <a:pt x="260" y="416"/>
                  </a:lnTo>
                  <a:lnTo>
                    <a:pt x="258" y="378"/>
                  </a:lnTo>
                  <a:lnTo>
                    <a:pt x="264" y="373"/>
                  </a:lnTo>
                  <a:lnTo>
                    <a:pt x="260" y="364"/>
                  </a:lnTo>
                  <a:lnTo>
                    <a:pt x="251" y="359"/>
                  </a:lnTo>
                  <a:lnTo>
                    <a:pt x="218" y="359"/>
                  </a:lnTo>
                  <a:lnTo>
                    <a:pt x="202" y="366"/>
                  </a:lnTo>
                  <a:lnTo>
                    <a:pt x="187" y="355"/>
                  </a:lnTo>
                  <a:lnTo>
                    <a:pt x="166" y="349"/>
                  </a:lnTo>
                  <a:lnTo>
                    <a:pt x="143" y="341"/>
                  </a:lnTo>
                  <a:lnTo>
                    <a:pt x="143" y="320"/>
                  </a:lnTo>
                  <a:lnTo>
                    <a:pt x="121" y="320"/>
                  </a:lnTo>
                  <a:lnTo>
                    <a:pt x="52" y="295"/>
                  </a:lnTo>
                  <a:lnTo>
                    <a:pt x="0" y="298"/>
                  </a:lnTo>
                  <a:lnTo>
                    <a:pt x="48" y="227"/>
                  </a:lnTo>
                  <a:lnTo>
                    <a:pt x="48" y="144"/>
                  </a:lnTo>
                  <a:lnTo>
                    <a:pt x="74" y="106"/>
                  </a:lnTo>
                  <a:lnTo>
                    <a:pt x="91" y="81"/>
                  </a:lnTo>
                  <a:lnTo>
                    <a:pt x="106" y="75"/>
                  </a:lnTo>
                  <a:lnTo>
                    <a:pt x="128" y="32"/>
                  </a:lnTo>
                  <a:lnTo>
                    <a:pt x="141" y="38"/>
                  </a:lnTo>
                  <a:lnTo>
                    <a:pt x="152" y="23"/>
                  </a:lnTo>
                  <a:lnTo>
                    <a:pt x="219" y="0"/>
                  </a:lnTo>
                  <a:lnTo>
                    <a:pt x="229" y="8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10" name="Freeform 38"/>
            <p:cNvSpPr>
              <a:spLocks/>
            </p:cNvSpPr>
            <p:nvPr/>
          </p:nvSpPr>
          <p:spPr bwMode="auto">
            <a:xfrm>
              <a:off x="3600" y="2160"/>
              <a:ext cx="420" cy="270"/>
            </a:xfrm>
            <a:custGeom>
              <a:avLst/>
              <a:gdLst>
                <a:gd name="T0" fmla="*/ 21 w 421"/>
                <a:gd name="T1" fmla="*/ 12 h 270"/>
                <a:gd name="T2" fmla="*/ 34 w 421"/>
                <a:gd name="T3" fmla="*/ 27 h 270"/>
                <a:gd name="T4" fmla="*/ 34 w 421"/>
                <a:gd name="T5" fmla="*/ 51 h 270"/>
                <a:gd name="T6" fmla="*/ 45 w 421"/>
                <a:gd name="T7" fmla="*/ 59 h 270"/>
                <a:gd name="T8" fmla="*/ 65 w 421"/>
                <a:gd name="T9" fmla="*/ 57 h 270"/>
                <a:gd name="T10" fmla="*/ 65 w 421"/>
                <a:gd name="T11" fmla="*/ 14 h 270"/>
                <a:gd name="T12" fmla="*/ 101 w 421"/>
                <a:gd name="T13" fmla="*/ 0 h 270"/>
                <a:gd name="T14" fmla="*/ 141 w 421"/>
                <a:gd name="T15" fmla="*/ 2 h 270"/>
                <a:gd name="T16" fmla="*/ 161 w 421"/>
                <a:gd name="T17" fmla="*/ 13 h 270"/>
                <a:gd name="T18" fmla="*/ 202 w 421"/>
                <a:gd name="T19" fmla="*/ 14 h 270"/>
                <a:gd name="T20" fmla="*/ 226 w 421"/>
                <a:gd name="T21" fmla="*/ 19 h 270"/>
                <a:gd name="T22" fmla="*/ 343 w 421"/>
                <a:gd name="T23" fmla="*/ 7 h 270"/>
                <a:gd name="T24" fmla="*/ 326 w 421"/>
                <a:gd name="T25" fmla="*/ 21 h 270"/>
                <a:gd name="T26" fmla="*/ 343 w 421"/>
                <a:gd name="T27" fmla="*/ 27 h 270"/>
                <a:gd name="T28" fmla="*/ 358 w 421"/>
                <a:gd name="T29" fmla="*/ 39 h 270"/>
                <a:gd name="T30" fmla="*/ 377 w 421"/>
                <a:gd name="T31" fmla="*/ 43 h 270"/>
                <a:gd name="T32" fmla="*/ 377 w 421"/>
                <a:gd name="T33" fmla="*/ 64 h 270"/>
                <a:gd name="T34" fmla="*/ 420 w 421"/>
                <a:gd name="T35" fmla="*/ 71 h 270"/>
                <a:gd name="T36" fmla="*/ 389 w 421"/>
                <a:gd name="T37" fmla="*/ 89 h 270"/>
                <a:gd name="T38" fmla="*/ 389 w 421"/>
                <a:gd name="T39" fmla="*/ 93 h 270"/>
                <a:gd name="T40" fmla="*/ 398 w 421"/>
                <a:gd name="T41" fmla="*/ 104 h 270"/>
                <a:gd name="T42" fmla="*/ 390 w 421"/>
                <a:gd name="T43" fmla="*/ 111 h 270"/>
                <a:gd name="T44" fmla="*/ 377 w 421"/>
                <a:gd name="T45" fmla="*/ 109 h 270"/>
                <a:gd name="T46" fmla="*/ 368 w 421"/>
                <a:gd name="T47" fmla="*/ 122 h 270"/>
                <a:gd name="T48" fmla="*/ 370 w 421"/>
                <a:gd name="T49" fmla="*/ 135 h 270"/>
                <a:gd name="T50" fmla="*/ 381 w 421"/>
                <a:gd name="T51" fmla="*/ 152 h 270"/>
                <a:gd name="T52" fmla="*/ 391 w 421"/>
                <a:gd name="T53" fmla="*/ 152 h 270"/>
                <a:gd name="T54" fmla="*/ 386 w 421"/>
                <a:gd name="T55" fmla="*/ 163 h 270"/>
                <a:gd name="T56" fmla="*/ 381 w 421"/>
                <a:gd name="T57" fmla="*/ 165 h 270"/>
                <a:gd name="T58" fmla="*/ 372 w 421"/>
                <a:gd name="T59" fmla="*/ 175 h 270"/>
                <a:gd name="T60" fmla="*/ 353 w 421"/>
                <a:gd name="T61" fmla="*/ 175 h 270"/>
                <a:gd name="T62" fmla="*/ 332 w 421"/>
                <a:gd name="T63" fmla="*/ 182 h 270"/>
                <a:gd name="T64" fmla="*/ 281 w 421"/>
                <a:gd name="T65" fmla="*/ 181 h 270"/>
                <a:gd name="T66" fmla="*/ 267 w 421"/>
                <a:gd name="T67" fmla="*/ 179 h 270"/>
                <a:gd name="T68" fmla="*/ 248 w 421"/>
                <a:gd name="T69" fmla="*/ 170 h 270"/>
                <a:gd name="T70" fmla="*/ 248 w 421"/>
                <a:gd name="T71" fmla="*/ 177 h 270"/>
                <a:gd name="T72" fmla="*/ 258 w 421"/>
                <a:gd name="T73" fmla="*/ 200 h 270"/>
                <a:gd name="T74" fmla="*/ 274 w 421"/>
                <a:gd name="T75" fmla="*/ 219 h 270"/>
                <a:gd name="T76" fmla="*/ 283 w 421"/>
                <a:gd name="T77" fmla="*/ 232 h 270"/>
                <a:gd name="T78" fmla="*/ 264 w 421"/>
                <a:gd name="T79" fmla="*/ 247 h 270"/>
                <a:gd name="T80" fmla="*/ 254 w 421"/>
                <a:gd name="T81" fmla="*/ 253 h 270"/>
                <a:gd name="T82" fmla="*/ 252 w 421"/>
                <a:gd name="T83" fmla="*/ 259 h 270"/>
                <a:gd name="T84" fmla="*/ 240 w 421"/>
                <a:gd name="T85" fmla="*/ 268 h 270"/>
                <a:gd name="T86" fmla="*/ 229 w 421"/>
                <a:gd name="T87" fmla="*/ 269 h 270"/>
                <a:gd name="T88" fmla="*/ 194 w 421"/>
                <a:gd name="T89" fmla="*/ 259 h 270"/>
                <a:gd name="T90" fmla="*/ 190 w 421"/>
                <a:gd name="T91" fmla="*/ 222 h 270"/>
                <a:gd name="T92" fmla="*/ 162 w 421"/>
                <a:gd name="T93" fmla="*/ 193 h 270"/>
                <a:gd name="T94" fmla="*/ 145 w 421"/>
                <a:gd name="T95" fmla="*/ 167 h 270"/>
                <a:gd name="T96" fmla="*/ 148 w 421"/>
                <a:gd name="T97" fmla="*/ 157 h 270"/>
                <a:gd name="T98" fmla="*/ 158 w 421"/>
                <a:gd name="T99" fmla="*/ 148 h 270"/>
                <a:gd name="T100" fmla="*/ 161 w 421"/>
                <a:gd name="T101" fmla="*/ 134 h 270"/>
                <a:gd name="T102" fmla="*/ 145 w 421"/>
                <a:gd name="T103" fmla="*/ 128 h 270"/>
                <a:gd name="T104" fmla="*/ 126 w 421"/>
                <a:gd name="T105" fmla="*/ 134 h 270"/>
                <a:gd name="T106" fmla="*/ 101 w 421"/>
                <a:gd name="T107" fmla="*/ 119 h 270"/>
                <a:gd name="T108" fmla="*/ 31 w 421"/>
                <a:gd name="T109" fmla="*/ 107 h 270"/>
                <a:gd name="T110" fmla="*/ 6 w 421"/>
                <a:gd name="T111" fmla="*/ 70 h 270"/>
                <a:gd name="T112" fmla="*/ 0 w 421"/>
                <a:gd name="T113" fmla="*/ 52 h 270"/>
                <a:gd name="T114" fmla="*/ 11 w 421"/>
                <a:gd name="T115" fmla="*/ 24 h 270"/>
                <a:gd name="T116" fmla="*/ 21 w 421"/>
                <a:gd name="T117" fmla="*/ 12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1" h="270">
                  <a:moveTo>
                    <a:pt x="21" y="12"/>
                  </a:moveTo>
                  <a:lnTo>
                    <a:pt x="34" y="27"/>
                  </a:lnTo>
                  <a:lnTo>
                    <a:pt x="34" y="51"/>
                  </a:lnTo>
                  <a:lnTo>
                    <a:pt x="45" y="59"/>
                  </a:lnTo>
                  <a:lnTo>
                    <a:pt x="65" y="57"/>
                  </a:lnTo>
                  <a:lnTo>
                    <a:pt x="65" y="14"/>
                  </a:lnTo>
                  <a:lnTo>
                    <a:pt x="101" y="0"/>
                  </a:lnTo>
                  <a:lnTo>
                    <a:pt x="141" y="2"/>
                  </a:lnTo>
                  <a:lnTo>
                    <a:pt x="161" y="13"/>
                  </a:lnTo>
                  <a:lnTo>
                    <a:pt x="202" y="14"/>
                  </a:lnTo>
                  <a:lnTo>
                    <a:pt x="226" y="19"/>
                  </a:lnTo>
                  <a:lnTo>
                    <a:pt x="343" y="7"/>
                  </a:lnTo>
                  <a:lnTo>
                    <a:pt x="326" y="21"/>
                  </a:lnTo>
                  <a:lnTo>
                    <a:pt x="343" y="27"/>
                  </a:lnTo>
                  <a:lnTo>
                    <a:pt x="358" y="39"/>
                  </a:lnTo>
                  <a:lnTo>
                    <a:pt x="377" y="43"/>
                  </a:lnTo>
                  <a:lnTo>
                    <a:pt x="377" y="64"/>
                  </a:lnTo>
                  <a:lnTo>
                    <a:pt x="420" y="71"/>
                  </a:lnTo>
                  <a:lnTo>
                    <a:pt x="389" y="89"/>
                  </a:lnTo>
                  <a:lnTo>
                    <a:pt x="389" y="93"/>
                  </a:lnTo>
                  <a:lnTo>
                    <a:pt x="398" y="104"/>
                  </a:lnTo>
                  <a:lnTo>
                    <a:pt x="390" y="111"/>
                  </a:lnTo>
                  <a:lnTo>
                    <a:pt x="377" y="109"/>
                  </a:lnTo>
                  <a:lnTo>
                    <a:pt x="368" y="122"/>
                  </a:lnTo>
                  <a:lnTo>
                    <a:pt x="370" y="135"/>
                  </a:lnTo>
                  <a:lnTo>
                    <a:pt x="381" y="152"/>
                  </a:lnTo>
                  <a:lnTo>
                    <a:pt x="391" y="152"/>
                  </a:lnTo>
                  <a:lnTo>
                    <a:pt x="386" y="163"/>
                  </a:lnTo>
                  <a:lnTo>
                    <a:pt x="381" y="165"/>
                  </a:lnTo>
                  <a:lnTo>
                    <a:pt x="372" y="175"/>
                  </a:lnTo>
                  <a:lnTo>
                    <a:pt x="353" y="175"/>
                  </a:lnTo>
                  <a:lnTo>
                    <a:pt x="332" y="182"/>
                  </a:lnTo>
                  <a:lnTo>
                    <a:pt x="281" y="181"/>
                  </a:lnTo>
                  <a:lnTo>
                    <a:pt x="267" y="179"/>
                  </a:lnTo>
                  <a:lnTo>
                    <a:pt x="248" y="170"/>
                  </a:lnTo>
                  <a:lnTo>
                    <a:pt x="248" y="177"/>
                  </a:lnTo>
                  <a:lnTo>
                    <a:pt x="258" y="200"/>
                  </a:lnTo>
                  <a:lnTo>
                    <a:pt x="274" y="219"/>
                  </a:lnTo>
                  <a:lnTo>
                    <a:pt x="283" y="232"/>
                  </a:lnTo>
                  <a:lnTo>
                    <a:pt x="264" y="247"/>
                  </a:lnTo>
                  <a:lnTo>
                    <a:pt x="254" y="253"/>
                  </a:lnTo>
                  <a:lnTo>
                    <a:pt x="252" y="259"/>
                  </a:lnTo>
                  <a:lnTo>
                    <a:pt x="240" y="268"/>
                  </a:lnTo>
                  <a:lnTo>
                    <a:pt x="229" y="269"/>
                  </a:lnTo>
                  <a:lnTo>
                    <a:pt x="194" y="259"/>
                  </a:lnTo>
                  <a:lnTo>
                    <a:pt x="190" y="222"/>
                  </a:lnTo>
                  <a:lnTo>
                    <a:pt x="162" y="193"/>
                  </a:lnTo>
                  <a:lnTo>
                    <a:pt x="145" y="167"/>
                  </a:lnTo>
                  <a:lnTo>
                    <a:pt x="148" y="157"/>
                  </a:lnTo>
                  <a:lnTo>
                    <a:pt x="158" y="148"/>
                  </a:lnTo>
                  <a:lnTo>
                    <a:pt x="161" y="134"/>
                  </a:lnTo>
                  <a:lnTo>
                    <a:pt x="145" y="128"/>
                  </a:lnTo>
                  <a:lnTo>
                    <a:pt x="126" y="134"/>
                  </a:lnTo>
                  <a:lnTo>
                    <a:pt x="101" y="119"/>
                  </a:lnTo>
                  <a:lnTo>
                    <a:pt x="31" y="107"/>
                  </a:lnTo>
                  <a:lnTo>
                    <a:pt x="6" y="70"/>
                  </a:lnTo>
                  <a:lnTo>
                    <a:pt x="0" y="52"/>
                  </a:lnTo>
                  <a:lnTo>
                    <a:pt x="11" y="24"/>
                  </a:lnTo>
                  <a:lnTo>
                    <a:pt x="21" y="12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11" name="Freeform 39"/>
            <p:cNvSpPr>
              <a:spLocks/>
            </p:cNvSpPr>
            <p:nvPr/>
          </p:nvSpPr>
          <p:spPr bwMode="auto">
            <a:xfrm>
              <a:off x="3968" y="2231"/>
              <a:ext cx="158" cy="196"/>
            </a:xfrm>
            <a:custGeom>
              <a:avLst/>
              <a:gdLst>
                <a:gd name="T0" fmla="*/ 49 w 158"/>
                <a:gd name="T1" fmla="*/ 0 h 196"/>
                <a:gd name="T2" fmla="*/ 19 w 158"/>
                <a:gd name="T3" fmla="*/ 18 h 196"/>
                <a:gd name="T4" fmla="*/ 20 w 158"/>
                <a:gd name="T5" fmla="*/ 21 h 196"/>
                <a:gd name="T6" fmla="*/ 29 w 158"/>
                <a:gd name="T7" fmla="*/ 30 h 196"/>
                <a:gd name="T8" fmla="*/ 20 w 158"/>
                <a:gd name="T9" fmla="*/ 38 h 196"/>
                <a:gd name="T10" fmla="*/ 7 w 158"/>
                <a:gd name="T11" fmla="*/ 36 h 196"/>
                <a:gd name="T12" fmla="*/ 0 w 158"/>
                <a:gd name="T13" fmla="*/ 50 h 196"/>
                <a:gd name="T14" fmla="*/ 1 w 158"/>
                <a:gd name="T15" fmla="*/ 64 h 196"/>
                <a:gd name="T16" fmla="*/ 12 w 158"/>
                <a:gd name="T17" fmla="*/ 79 h 196"/>
                <a:gd name="T18" fmla="*/ 22 w 158"/>
                <a:gd name="T19" fmla="*/ 79 h 196"/>
                <a:gd name="T20" fmla="*/ 16 w 158"/>
                <a:gd name="T21" fmla="*/ 91 h 196"/>
                <a:gd name="T22" fmla="*/ 40 w 158"/>
                <a:gd name="T23" fmla="*/ 112 h 196"/>
                <a:gd name="T24" fmla="*/ 51 w 158"/>
                <a:gd name="T25" fmla="*/ 122 h 196"/>
                <a:gd name="T26" fmla="*/ 50 w 158"/>
                <a:gd name="T27" fmla="*/ 174 h 196"/>
                <a:gd name="T28" fmla="*/ 63 w 158"/>
                <a:gd name="T29" fmla="*/ 195 h 196"/>
                <a:gd name="T30" fmla="*/ 71 w 158"/>
                <a:gd name="T31" fmla="*/ 185 h 196"/>
                <a:gd name="T32" fmla="*/ 102 w 158"/>
                <a:gd name="T33" fmla="*/ 181 h 196"/>
                <a:gd name="T34" fmla="*/ 127 w 158"/>
                <a:gd name="T35" fmla="*/ 181 h 196"/>
                <a:gd name="T36" fmla="*/ 141 w 158"/>
                <a:gd name="T37" fmla="*/ 174 h 196"/>
                <a:gd name="T38" fmla="*/ 157 w 158"/>
                <a:gd name="T39" fmla="*/ 174 h 196"/>
                <a:gd name="T40" fmla="*/ 142 w 158"/>
                <a:gd name="T41" fmla="*/ 125 h 196"/>
                <a:gd name="T42" fmla="*/ 114 w 158"/>
                <a:gd name="T43" fmla="*/ 106 h 196"/>
                <a:gd name="T44" fmla="*/ 107 w 158"/>
                <a:gd name="T45" fmla="*/ 91 h 196"/>
                <a:gd name="T46" fmla="*/ 134 w 158"/>
                <a:gd name="T47" fmla="*/ 62 h 196"/>
                <a:gd name="T48" fmla="*/ 90 w 158"/>
                <a:gd name="T49" fmla="*/ 38 h 196"/>
                <a:gd name="T50" fmla="*/ 85 w 158"/>
                <a:gd name="T51" fmla="*/ 43 h 196"/>
                <a:gd name="T52" fmla="*/ 75 w 158"/>
                <a:gd name="T53" fmla="*/ 23 h 196"/>
                <a:gd name="T54" fmla="*/ 49 w 158"/>
                <a:gd name="T55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58" h="196">
                  <a:moveTo>
                    <a:pt x="49" y="0"/>
                  </a:moveTo>
                  <a:lnTo>
                    <a:pt x="19" y="18"/>
                  </a:lnTo>
                  <a:lnTo>
                    <a:pt x="20" y="21"/>
                  </a:lnTo>
                  <a:lnTo>
                    <a:pt x="29" y="30"/>
                  </a:lnTo>
                  <a:lnTo>
                    <a:pt x="20" y="38"/>
                  </a:lnTo>
                  <a:lnTo>
                    <a:pt x="7" y="36"/>
                  </a:lnTo>
                  <a:lnTo>
                    <a:pt x="0" y="50"/>
                  </a:lnTo>
                  <a:lnTo>
                    <a:pt x="1" y="64"/>
                  </a:lnTo>
                  <a:lnTo>
                    <a:pt x="12" y="79"/>
                  </a:lnTo>
                  <a:lnTo>
                    <a:pt x="22" y="79"/>
                  </a:lnTo>
                  <a:lnTo>
                    <a:pt x="16" y="91"/>
                  </a:lnTo>
                  <a:lnTo>
                    <a:pt x="40" y="112"/>
                  </a:lnTo>
                  <a:lnTo>
                    <a:pt x="51" y="122"/>
                  </a:lnTo>
                  <a:lnTo>
                    <a:pt x="50" y="174"/>
                  </a:lnTo>
                  <a:lnTo>
                    <a:pt x="63" y="195"/>
                  </a:lnTo>
                  <a:lnTo>
                    <a:pt x="71" y="185"/>
                  </a:lnTo>
                  <a:lnTo>
                    <a:pt x="102" y="181"/>
                  </a:lnTo>
                  <a:lnTo>
                    <a:pt x="127" y="181"/>
                  </a:lnTo>
                  <a:lnTo>
                    <a:pt x="141" y="174"/>
                  </a:lnTo>
                  <a:lnTo>
                    <a:pt x="157" y="174"/>
                  </a:lnTo>
                  <a:lnTo>
                    <a:pt x="142" y="125"/>
                  </a:lnTo>
                  <a:lnTo>
                    <a:pt x="114" y="106"/>
                  </a:lnTo>
                  <a:lnTo>
                    <a:pt x="107" y="91"/>
                  </a:lnTo>
                  <a:lnTo>
                    <a:pt x="134" y="62"/>
                  </a:lnTo>
                  <a:lnTo>
                    <a:pt x="90" y="38"/>
                  </a:lnTo>
                  <a:lnTo>
                    <a:pt x="85" y="43"/>
                  </a:lnTo>
                  <a:lnTo>
                    <a:pt x="75" y="23"/>
                  </a:lnTo>
                  <a:lnTo>
                    <a:pt x="49" y="0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12" name="Freeform 40"/>
            <p:cNvSpPr>
              <a:spLocks/>
            </p:cNvSpPr>
            <p:nvPr/>
          </p:nvSpPr>
          <p:spPr bwMode="auto">
            <a:xfrm>
              <a:off x="3368" y="2435"/>
              <a:ext cx="171" cy="165"/>
            </a:xfrm>
            <a:custGeom>
              <a:avLst/>
              <a:gdLst>
                <a:gd name="T0" fmla="*/ 49 w 171"/>
                <a:gd name="T1" fmla="*/ 2 h 165"/>
                <a:gd name="T2" fmla="*/ 21 w 171"/>
                <a:gd name="T3" fmla="*/ 6 h 165"/>
                <a:gd name="T4" fmla="*/ 22 w 171"/>
                <a:gd name="T5" fmla="*/ 32 h 165"/>
                <a:gd name="T6" fmla="*/ 0 w 171"/>
                <a:gd name="T7" fmla="*/ 70 h 165"/>
                <a:gd name="T8" fmla="*/ 7 w 171"/>
                <a:gd name="T9" fmla="*/ 101 h 165"/>
                <a:gd name="T10" fmla="*/ 29 w 171"/>
                <a:gd name="T11" fmla="*/ 101 h 165"/>
                <a:gd name="T12" fmla="*/ 32 w 171"/>
                <a:gd name="T13" fmla="*/ 132 h 165"/>
                <a:gd name="T14" fmla="*/ 33 w 171"/>
                <a:gd name="T15" fmla="*/ 141 h 165"/>
                <a:gd name="T16" fmla="*/ 47 w 171"/>
                <a:gd name="T17" fmla="*/ 164 h 165"/>
                <a:gd name="T18" fmla="*/ 64 w 171"/>
                <a:gd name="T19" fmla="*/ 157 h 165"/>
                <a:gd name="T20" fmla="*/ 87 w 171"/>
                <a:gd name="T21" fmla="*/ 137 h 165"/>
                <a:gd name="T22" fmla="*/ 100 w 171"/>
                <a:gd name="T23" fmla="*/ 103 h 165"/>
                <a:gd name="T24" fmla="*/ 131 w 171"/>
                <a:gd name="T25" fmla="*/ 96 h 165"/>
                <a:gd name="T26" fmla="*/ 139 w 171"/>
                <a:gd name="T27" fmla="*/ 68 h 165"/>
                <a:gd name="T28" fmla="*/ 170 w 171"/>
                <a:gd name="T29" fmla="*/ 43 h 165"/>
                <a:gd name="T30" fmla="*/ 168 w 171"/>
                <a:gd name="T31" fmla="*/ 25 h 165"/>
                <a:gd name="T32" fmla="*/ 103 w 171"/>
                <a:gd name="T33" fmla="*/ 0 h 165"/>
                <a:gd name="T34" fmla="*/ 49 w 171"/>
                <a:gd name="T35" fmla="*/ 2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71" h="165">
                  <a:moveTo>
                    <a:pt x="49" y="2"/>
                  </a:moveTo>
                  <a:lnTo>
                    <a:pt x="21" y="6"/>
                  </a:lnTo>
                  <a:lnTo>
                    <a:pt x="22" y="32"/>
                  </a:lnTo>
                  <a:lnTo>
                    <a:pt x="0" y="70"/>
                  </a:lnTo>
                  <a:lnTo>
                    <a:pt x="7" y="101"/>
                  </a:lnTo>
                  <a:lnTo>
                    <a:pt x="29" y="101"/>
                  </a:lnTo>
                  <a:lnTo>
                    <a:pt x="32" y="132"/>
                  </a:lnTo>
                  <a:lnTo>
                    <a:pt x="33" y="141"/>
                  </a:lnTo>
                  <a:lnTo>
                    <a:pt x="47" y="164"/>
                  </a:lnTo>
                  <a:lnTo>
                    <a:pt x="64" y="157"/>
                  </a:lnTo>
                  <a:lnTo>
                    <a:pt x="87" y="137"/>
                  </a:lnTo>
                  <a:lnTo>
                    <a:pt x="100" y="103"/>
                  </a:lnTo>
                  <a:lnTo>
                    <a:pt x="131" y="96"/>
                  </a:lnTo>
                  <a:lnTo>
                    <a:pt x="139" y="68"/>
                  </a:lnTo>
                  <a:lnTo>
                    <a:pt x="170" y="43"/>
                  </a:lnTo>
                  <a:lnTo>
                    <a:pt x="168" y="25"/>
                  </a:lnTo>
                  <a:lnTo>
                    <a:pt x="103" y="0"/>
                  </a:lnTo>
                  <a:lnTo>
                    <a:pt x="49" y="2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13" name="Freeform 41"/>
            <p:cNvSpPr>
              <a:spLocks/>
            </p:cNvSpPr>
            <p:nvPr/>
          </p:nvSpPr>
          <p:spPr bwMode="auto">
            <a:xfrm>
              <a:off x="3377" y="2458"/>
              <a:ext cx="386" cy="478"/>
            </a:xfrm>
            <a:custGeom>
              <a:avLst/>
              <a:gdLst>
                <a:gd name="T0" fmla="*/ 92 w 386"/>
                <a:gd name="T1" fmla="*/ 79 h 477"/>
                <a:gd name="T2" fmla="*/ 55 w 386"/>
                <a:gd name="T3" fmla="*/ 134 h 477"/>
                <a:gd name="T4" fmla="*/ 27 w 386"/>
                <a:gd name="T5" fmla="*/ 116 h 477"/>
                <a:gd name="T6" fmla="*/ 12 w 386"/>
                <a:gd name="T7" fmla="*/ 102 h 477"/>
                <a:gd name="T8" fmla="*/ 0 w 386"/>
                <a:gd name="T9" fmla="*/ 165 h 477"/>
                <a:gd name="T10" fmla="*/ 21 w 386"/>
                <a:gd name="T11" fmla="*/ 185 h 477"/>
                <a:gd name="T12" fmla="*/ 77 w 386"/>
                <a:gd name="T13" fmla="*/ 246 h 477"/>
                <a:gd name="T14" fmla="*/ 120 w 386"/>
                <a:gd name="T15" fmla="*/ 303 h 477"/>
                <a:gd name="T16" fmla="*/ 139 w 386"/>
                <a:gd name="T17" fmla="*/ 327 h 477"/>
                <a:gd name="T18" fmla="*/ 167 w 386"/>
                <a:gd name="T19" fmla="*/ 382 h 477"/>
                <a:gd name="T20" fmla="*/ 243 w 386"/>
                <a:gd name="T21" fmla="*/ 426 h 477"/>
                <a:gd name="T22" fmla="*/ 336 w 386"/>
                <a:gd name="T23" fmla="*/ 476 h 477"/>
                <a:gd name="T24" fmla="*/ 366 w 386"/>
                <a:gd name="T25" fmla="*/ 456 h 477"/>
                <a:gd name="T26" fmla="*/ 385 w 386"/>
                <a:gd name="T27" fmla="*/ 427 h 477"/>
                <a:gd name="T28" fmla="*/ 374 w 386"/>
                <a:gd name="T29" fmla="*/ 409 h 477"/>
                <a:gd name="T30" fmla="*/ 381 w 386"/>
                <a:gd name="T31" fmla="*/ 375 h 477"/>
                <a:gd name="T32" fmla="*/ 374 w 386"/>
                <a:gd name="T33" fmla="*/ 323 h 477"/>
                <a:gd name="T34" fmla="*/ 345 w 386"/>
                <a:gd name="T35" fmla="*/ 288 h 477"/>
                <a:gd name="T36" fmla="*/ 308 w 386"/>
                <a:gd name="T37" fmla="*/ 238 h 477"/>
                <a:gd name="T38" fmla="*/ 270 w 386"/>
                <a:gd name="T39" fmla="*/ 251 h 477"/>
                <a:gd name="T40" fmla="*/ 236 w 386"/>
                <a:gd name="T41" fmla="*/ 245 h 477"/>
                <a:gd name="T42" fmla="*/ 231 w 386"/>
                <a:gd name="T43" fmla="*/ 215 h 477"/>
                <a:gd name="T44" fmla="*/ 217 w 386"/>
                <a:gd name="T45" fmla="*/ 183 h 477"/>
                <a:gd name="T46" fmla="*/ 229 w 386"/>
                <a:gd name="T47" fmla="*/ 152 h 477"/>
                <a:gd name="T48" fmla="*/ 245 w 386"/>
                <a:gd name="T49" fmla="*/ 128 h 477"/>
                <a:gd name="T50" fmla="*/ 315 w 386"/>
                <a:gd name="T51" fmla="*/ 101 h 477"/>
                <a:gd name="T52" fmla="*/ 299 w 386"/>
                <a:gd name="T53" fmla="*/ 56 h 477"/>
                <a:gd name="T54" fmla="*/ 302 w 386"/>
                <a:gd name="T55" fmla="*/ 43 h 477"/>
                <a:gd name="T56" fmla="*/ 255 w 386"/>
                <a:gd name="T57" fmla="*/ 39 h 477"/>
                <a:gd name="T58" fmla="*/ 227 w 386"/>
                <a:gd name="T59" fmla="*/ 35 h 477"/>
                <a:gd name="T60" fmla="*/ 181 w 386"/>
                <a:gd name="T61" fmla="*/ 19 h 477"/>
                <a:gd name="T62" fmla="*/ 159 w 386"/>
                <a:gd name="T63" fmla="*/ 0 h 477"/>
                <a:gd name="T64" fmla="*/ 129 w 386"/>
                <a:gd name="T65" fmla="*/ 45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386" h="477">
                  <a:moveTo>
                    <a:pt x="123" y="70"/>
                  </a:moveTo>
                  <a:lnTo>
                    <a:pt x="92" y="79"/>
                  </a:lnTo>
                  <a:lnTo>
                    <a:pt x="78" y="112"/>
                  </a:lnTo>
                  <a:lnTo>
                    <a:pt x="55" y="134"/>
                  </a:lnTo>
                  <a:lnTo>
                    <a:pt x="38" y="138"/>
                  </a:lnTo>
                  <a:lnTo>
                    <a:pt x="27" y="116"/>
                  </a:lnTo>
                  <a:lnTo>
                    <a:pt x="24" y="106"/>
                  </a:lnTo>
                  <a:lnTo>
                    <a:pt x="12" y="102"/>
                  </a:lnTo>
                  <a:lnTo>
                    <a:pt x="0" y="121"/>
                  </a:lnTo>
                  <a:lnTo>
                    <a:pt x="0" y="165"/>
                  </a:lnTo>
                  <a:lnTo>
                    <a:pt x="6" y="177"/>
                  </a:lnTo>
                  <a:lnTo>
                    <a:pt x="21" y="185"/>
                  </a:lnTo>
                  <a:lnTo>
                    <a:pt x="72" y="238"/>
                  </a:lnTo>
                  <a:lnTo>
                    <a:pt x="77" y="246"/>
                  </a:lnTo>
                  <a:lnTo>
                    <a:pt x="96" y="285"/>
                  </a:lnTo>
                  <a:lnTo>
                    <a:pt x="120" y="303"/>
                  </a:lnTo>
                  <a:lnTo>
                    <a:pt x="135" y="323"/>
                  </a:lnTo>
                  <a:lnTo>
                    <a:pt x="139" y="327"/>
                  </a:lnTo>
                  <a:lnTo>
                    <a:pt x="148" y="354"/>
                  </a:lnTo>
                  <a:lnTo>
                    <a:pt x="167" y="382"/>
                  </a:lnTo>
                  <a:lnTo>
                    <a:pt x="197" y="398"/>
                  </a:lnTo>
                  <a:lnTo>
                    <a:pt x="243" y="426"/>
                  </a:lnTo>
                  <a:lnTo>
                    <a:pt x="301" y="451"/>
                  </a:lnTo>
                  <a:lnTo>
                    <a:pt x="336" y="476"/>
                  </a:lnTo>
                  <a:lnTo>
                    <a:pt x="362" y="446"/>
                  </a:lnTo>
                  <a:lnTo>
                    <a:pt x="366" y="456"/>
                  </a:lnTo>
                  <a:lnTo>
                    <a:pt x="372" y="454"/>
                  </a:lnTo>
                  <a:lnTo>
                    <a:pt x="385" y="427"/>
                  </a:lnTo>
                  <a:lnTo>
                    <a:pt x="382" y="416"/>
                  </a:lnTo>
                  <a:lnTo>
                    <a:pt x="374" y="409"/>
                  </a:lnTo>
                  <a:lnTo>
                    <a:pt x="374" y="395"/>
                  </a:lnTo>
                  <a:lnTo>
                    <a:pt x="381" y="375"/>
                  </a:lnTo>
                  <a:lnTo>
                    <a:pt x="381" y="341"/>
                  </a:lnTo>
                  <a:lnTo>
                    <a:pt x="374" y="323"/>
                  </a:lnTo>
                  <a:lnTo>
                    <a:pt x="372" y="305"/>
                  </a:lnTo>
                  <a:lnTo>
                    <a:pt x="345" y="288"/>
                  </a:lnTo>
                  <a:lnTo>
                    <a:pt x="320" y="285"/>
                  </a:lnTo>
                  <a:lnTo>
                    <a:pt x="308" y="238"/>
                  </a:lnTo>
                  <a:lnTo>
                    <a:pt x="289" y="251"/>
                  </a:lnTo>
                  <a:lnTo>
                    <a:pt x="270" y="251"/>
                  </a:lnTo>
                  <a:lnTo>
                    <a:pt x="258" y="238"/>
                  </a:lnTo>
                  <a:lnTo>
                    <a:pt x="236" y="245"/>
                  </a:lnTo>
                  <a:lnTo>
                    <a:pt x="236" y="229"/>
                  </a:lnTo>
                  <a:lnTo>
                    <a:pt x="231" y="215"/>
                  </a:lnTo>
                  <a:lnTo>
                    <a:pt x="217" y="203"/>
                  </a:lnTo>
                  <a:lnTo>
                    <a:pt x="217" y="183"/>
                  </a:lnTo>
                  <a:lnTo>
                    <a:pt x="233" y="166"/>
                  </a:lnTo>
                  <a:lnTo>
                    <a:pt x="229" y="152"/>
                  </a:lnTo>
                  <a:lnTo>
                    <a:pt x="240" y="137"/>
                  </a:lnTo>
                  <a:lnTo>
                    <a:pt x="245" y="128"/>
                  </a:lnTo>
                  <a:lnTo>
                    <a:pt x="270" y="114"/>
                  </a:lnTo>
                  <a:lnTo>
                    <a:pt x="315" y="101"/>
                  </a:lnTo>
                  <a:lnTo>
                    <a:pt x="299" y="95"/>
                  </a:lnTo>
                  <a:lnTo>
                    <a:pt x="299" y="56"/>
                  </a:lnTo>
                  <a:lnTo>
                    <a:pt x="302" y="54"/>
                  </a:lnTo>
                  <a:lnTo>
                    <a:pt x="302" y="43"/>
                  </a:lnTo>
                  <a:lnTo>
                    <a:pt x="291" y="39"/>
                  </a:lnTo>
                  <a:lnTo>
                    <a:pt x="255" y="39"/>
                  </a:lnTo>
                  <a:lnTo>
                    <a:pt x="242" y="45"/>
                  </a:lnTo>
                  <a:lnTo>
                    <a:pt x="227" y="35"/>
                  </a:lnTo>
                  <a:lnTo>
                    <a:pt x="206" y="28"/>
                  </a:lnTo>
                  <a:lnTo>
                    <a:pt x="181" y="19"/>
                  </a:lnTo>
                  <a:lnTo>
                    <a:pt x="181" y="0"/>
                  </a:lnTo>
                  <a:lnTo>
                    <a:pt x="159" y="0"/>
                  </a:lnTo>
                  <a:lnTo>
                    <a:pt x="163" y="18"/>
                  </a:lnTo>
                  <a:lnTo>
                    <a:pt x="129" y="45"/>
                  </a:lnTo>
                  <a:lnTo>
                    <a:pt x="123" y="70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14" name="Freeform 42"/>
            <p:cNvSpPr>
              <a:spLocks/>
            </p:cNvSpPr>
            <p:nvPr/>
          </p:nvSpPr>
          <p:spPr bwMode="auto">
            <a:xfrm>
              <a:off x="3719" y="2697"/>
              <a:ext cx="361" cy="352"/>
            </a:xfrm>
            <a:custGeom>
              <a:avLst/>
              <a:gdLst>
                <a:gd name="T0" fmla="*/ 0 w 361"/>
                <a:gd name="T1" fmla="*/ 49 h 351"/>
                <a:gd name="T2" fmla="*/ 54 w 361"/>
                <a:gd name="T3" fmla="*/ 33 h 351"/>
                <a:gd name="T4" fmla="*/ 84 w 361"/>
                <a:gd name="T5" fmla="*/ 20 h 351"/>
                <a:gd name="T6" fmla="*/ 115 w 361"/>
                <a:gd name="T7" fmla="*/ 0 h 351"/>
                <a:gd name="T8" fmla="*/ 137 w 361"/>
                <a:gd name="T9" fmla="*/ 25 h 351"/>
                <a:gd name="T10" fmla="*/ 142 w 361"/>
                <a:gd name="T11" fmla="*/ 48 h 351"/>
                <a:gd name="T12" fmla="*/ 142 w 361"/>
                <a:gd name="T13" fmla="*/ 63 h 351"/>
                <a:gd name="T14" fmla="*/ 178 w 361"/>
                <a:gd name="T15" fmla="*/ 77 h 351"/>
                <a:gd name="T16" fmla="*/ 201 w 361"/>
                <a:gd name="T17" fmla="*/ 76 h 351"/>
                <a:gd name="T18" fmla="*/ 235 w 361"/>
                <a:gd name="T19" fmla="*/ 96 h 351"/>
                <a:gd name="T20" fmla="*/ 258 w 361"/>
                <a:gd name="T21" fmla="*/ 103 h 351"/>
                <a:gd name="T22" fmla="*/ 271 w 361"/>
                <a:gd name="T23" fmla="*/ 103 h 351"/>
                <a:gd name="T24" fmla="*/ 290 w 361"/>
                <a:gd name="T25" fmla="*/ 126 h 351"/>
                <a:gd name="T26" fmla="*/ 286 w 361"/>
                <a:gd name="T27" fmla="*/ 175 h 351"/>
                <a:gd name="T28" fmla="*/ 342 w 361"/>
                <a:gd name="T29" fmla="*/ 175 h 351"/>
                <a:gd name="T30" fmla="*/ 348 w 361"/>
                <a:gd name="T31" fmla="*/ 193 h 351"/>
                <a:gd name="T32" fmla="*/ 356 w 361"/>
                <a:gd name="T33" fmla="*/ 202 h 351"/>
                <a:gd name="T34" fmla="*/ 360 w 361"/>
                <a:gd name="T35" fmla="*/ 216 h 351"/>
                <a:gd name="T36" fmla="*/ 360 w 361"/>
                <a:gd name="T37" fmla="*/ 245 h 351"/>
                <a:gd name="T38" fmla="*/ 347 w 361"/>
                <a:gd name="T39" fmla="*/ 270 h 351"/>
                <a:gd name="T40" fmla="*/ 330 w 361"/>
                <a:gd name="T41" fmla="*/ 265 h 351"/>
                <a:gd name="T42" fmla="*/ 308 w 361"/>
                <a:gd name="T43" fmla="*/ 258 h 351"/>
                <a:gd name="T44" fmla="*/ 271 w 361"/>
                <a:gd name="T45" fmla="*/ 260 h 351"/>
                <a:gd name="T46" fmla="*/ 243 w 361"/>
                <a:gd name="T47" fmla="*/ 284 h 351"/>
                <a:gd name="T48" fmla="*/ 241 w 361"/>
                <a:gd name="T49" fmla="*/ 298 h 351"/>
                <a:gd name="T50" fmla="*/ 232 w 361"/>
                <a:gd name="T51" fmla="*/ 309 h 351"/>
                <a:gd name="T52" fmla="*/ 228 w 361"/>
                <a:gd name="T53" fmla="*/ 333 h 351"/>
                <a:gd name="T54" fmla="*/ 209 w 361"/>
                <a:gd name="T55" fmla="*/ 333 h 351"/>
                <a:gd name="T56" fmla="*/ 191 w 361"/>
                <a:gd name="T57" fmla="*/ 325 h 351"/>
                <a:gd name="T58" fmla="*/ 185 w 361"/>
                <a:gd name="T59" fmla="*/ 350 h 351"/>
                <a:gd name="T60" fmla="*/ 150 w 361"/>
                <a:gd name="T61" fmla="*/ 332 h 351"/>
                <a:gd name="T62" fmla="*/ 140 w 361"/>
                <a:gd name="T63" fmla="*/ 332 h 351"/>
                <a:gd name="T64" fmla="*/ 123 w 361"/>
                <a:gd name="T65" fmla="*/ 325 h 351"/>
                <a:gd name="T66" fmla="*/ 102 w 361"/>
                <a:gd name="T67" fmla="*/ 336 h 351"/>
                <a:gd name="T68" fmla="*/ 40 w 361"/>
                <a:gd name="T69" fmla="*/ 306 h 351"/>
                <a:gd name="T70" fmla="*/ 55 w 361"/>
                <a:gd name="T71" fmla="*/ 270 h 351"/>
                <a:gd name="T72" fmla="*/ 38 w 361"/>
                <a:gd name="T73" fmla="*/ 231 h 351"/>
                <a:gd name="T74" fmla="*/ 29 w 361"/>
                <a:gd name="T75" fmla="*/ 220 h 351"/>
                <a:gd name="T76" fmla="*/ 25 w 361"/>
                <a:gd name="T77" fmla="*/ 217 h 351"/>
                <a:gd name="T78" fmla="*/ 31 w 361"/>
                <a:gd name="T79" fmla="*/ 214 h 351"/>
                <a:gd name="T80" fmla="*/ 43 w 361"/>
                <a:gd name="T81" fmla="*/ 188 h 351"/>
                <a:gd name="T82" fmla="*/ 40 w 361"/>
                <a:gd name="T83" fmla="*/ 178 h 351"/>
                <a:gd name="T84" fmla="*/ 33 w 361"/>
                <a:gd name="T85" fmla="*/ 172 h 351"/>
                <a:gd name="T86" fmla="*/ 33 w 361"/>
                <a:gd name="T87" fmla="*/ 156 h 351"/>
                <a:gd name="T88" fmla="*/ 39 w 361"/>
                <a:gd name="T89" fmla="*/ 137 h 351"/>
                <a:gd name="T90" fmla="*/ 39 w 361"/>
                <a:gd name="T91" fmla="*/ 99 h 351"/>
                <a:gd name="T92" fmla="*/ 33 w 361"/>
                <a:gd name="T93" fmla="*/ 85 h 351"/>
                <a:gd name="T94" fmla="*/ 31 w 361"/>
                <a:gd name="T95" fmla="*/ 67 h 351"/>
                <a:gd name="T96" fmla="*/ 21 w 361"/>
                <a:gd name="T97" fmla="*/ 60 h 351"/>
                <a:gd name="T98" fmla="*/ 0 w 361"/>
                <a:gd name="T99" fmla="*/ 49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61" h="351">
                  <a:moveTo>
                    <a:pt x="0" y="49"/>
                  </a:moveTo>
                  <a:lnTo>
                    <a:pt x="54" y="33"/>
                  </a:lnTo>
                  <a:lnTo>
                    <a:pt x="84" y="20"/>
                  </a:lnTo>
                  <a:lnTo>
                    <a:pt x="115" y="0"/>
                  </a:lnTo>
                  <a:lnTo>
                    <a:pt x="137" y="25"/>
                  </a:lnTo>
                  <a:lnTo>
                    <a:pt x="142" y="48"/>
                  </a:lnTo>
                  <a:lnTo>
                    <a:pt x="142" y="63"/>
                  </a:lnTo>
                  <a:lnTo>
                    <a:pt x="178" y="77"/>
                  </a:lnTo>
                  <a:lnTo>
                    <a:pt x="201" y="76"/>
                  </a:lnTo>
                  <a:lnTo>
                    <a:pt x="235" y="96"/>
                  </a:lnTo>
                  <a:lnTo>
                    <a:pt x="258" y="103"/>
                  </a:lnTo>
                  <a:lnTo>
                    <a:pt x="271" y="103"/>
                  </a:lnTo>
                  <a:lnTo>
                    <a:pt x="290" y="126"/>
                  </a:lnTo>
                  <a:lnTo>
                    <a:pt x="286" y="175"/>
                  </a:lnTo>
                  <a:lnTo>
                    <a:pt x="342" y="175"/>
                  </a:lnTo>
                  <a:lnTo>
                    <a:pt x="348" y="193"/>
                  </a:lnTo>
                  <a:lnTo>
                    <a:pt x="356" y="202"/>
                  </a:lnTo>
                  <a:lnTo>
                    <a:pt x="360" y="216"/>
                  </a:lnTo>
                  <a:lnTo>
                    <a:pt x="360" y="245"/>
                  </a:lnTo>
                  <a:lnTo>
                    <a:pt x="347" y="270"/>
                  </a:lnTo>
                  <a:lnTo>
                    <a:pt x="330" y="265"/>
                  </a:lnTo>
                  <a:lnTo>
                    <a:pt x="308" y="258"/>
                  </a:lnTo>
                  <a:lnTo>
                    <a:pt x="271" y="260"/>
                  </a:lnTo>
                  <a:lnTo>
                    <a:pt x="243" y="284"/>
                  </a:lnTo>
                  <a:lnTo>
                    <a:pt x="241" y="298"/>
                  </a:lnTo>
                  <a:lnTo>
                    <a:pt x="232" y="309"/>
                  </a:lnTo>
                  <a:lnTo>
                    <a:pt x="228" y="333"/>
                  </a:lnTo>
                  <a:lnTo>
                    <a:pt x="209" y="333"/>
                  </a:lnTo>
                  <a:lnTo>
                    <a:pt x="191" y="325"/>
                  </a:lnTo>
                  <a:lnTo>
                    <a:pt x="185" y="350"/>
                  </a:lnTo>
                  <a:lnTo>
                    <a:pt x="150" y="332"/>
                  </a:lnTo>
                  <a:lnTo>
                    <a:pt x="140" y="332"/>
                  </a:lnTo>
                  <a:lnTo>
                    <a:pt x="123" y="325"/>
                  </a:lnTo>
                  <a:lnTo>
                    <a:pt x="102" y="336"/>
                  </a:lnTo>
                  <a:lnTo>
                    <a:pt x="40" y="306"/>
                  </a:lnTo>
                  <a:lnTo>
                    <a:pt x="55" y="270"/>
                  </a:lnTo>
                  <a:lnTo>
                    <a:pt x="38" y="231"/>
                  </a:lnTo>
                  <a:lnTo>
                    <a:pt x="29" y="220"/>
                  </a:lnTo>
                  <a:lnTo>
                    <a:pt x="25" y="217"/>
                  </a:lnTo>
                  <a:lnTo>
                    <a:pt x="31" y="214"/>
                  </a:lnTo>
                  <a:lnTo>
                    <a:pt x="43" y="188"/>
                  </a:lnTo>
                  <a:lnTo>
                    <a:pt x="40" y="178"/>
                  </a:lnTo>
                  <a:lnTo>
                    <a:pt x="33" y="172"/>
                  </a:lnTo>
                  <a:lnTo>
                    <a:pt x="33" y="156"/>
                  </a:lnTo>
                  <a:lnTo>
                    <a:pt x="39" y="137"/>
                  </a:lnTo>
                  <a:lnTo>
                    <a:pt x="39" y="99"/>
                  </a:lnTo>
                  <a:lnTo>
                    <a:pt x="33" y="85"/>
                  </a:lnTo>
                  <a:lnTo>
                    <a:pt x="31" y="67"/>
                  </a:lnTo>
                  <a:lnTo>
                    <a:pt x="21" y="60"/>
                  </a:lnTo>
                  <a:lnTo>
                    <a:pt x="0" y="49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15" name="Freeform 43"/>
            <p:cNvSpPr>
              <a:spLocks/>
            </p:cNvSpPr>
            <p:nvPr/>
          </p:nvSpPr>
          <p:spPr bwMode="auto">
            <a:xfrm>
              <a:off x="3943" y="2954"/>
              <a:ext cx="243" cy="222"/>
            </a:xfrm>
            <a:custGeom>
              <a:avLst/>
              <a:gdLst>
                <a:gd name="T0" fmla="*/ 48 w 244"/>
                <a:gd name="T1" fmla="*/ 0 h 222"/>
                <a:gd name="T2" fmla="*/ 18 w 244"/>
                <a:gd name="T3" fmla="*/ 26 h 222"/>
                <a:gd name="T4" fmla="*/ 16 w 244"/>
                <a:gd name="T5" fmla="*/ 40 h 222"/>
                <a:gd name="T6" fmla="*/ 7 w 244"/>
                <a:gd name="T7" fmla="*/ 52 h 222"/>
                <a:gd name="T8" fmla="*/ 0 w 244"/>
                <a:gd name="T9" fmla="*/ 74 h 222"/>
                <a:gd name="T10" fmla="*/ 6 w 244"/>
                <a:gd name="T11" fmla="*/ 90 h 222"/>
                <a:gd name="T12" fmla="*/ 33 w 244"/>
                <a:gd name="T13" fmla="*/ 104 h 222"/>
                <a:gd name="T14" fmla="*/ 52 w 244"/>
                <a:gd name="T15" fmla="*/ 108 h 222"/>
                <a:gd name="T16" fmla="*/ 91 w 244"/>
                <a:gd name="T17" fmla="*/ 128 h 222"/>
                <a:gd name="T18" fmla="*/ 108 w 244"/>
                <a:gd name="T19" fmla="*/ 130 h 222"/>
                <a:gd name="T20" fmla="*/ 124 w 244"/>
                <a:gd name="T21" fmla="*/ 140 h 222"/>
                <a:gd name="T22" fmla="*/ 136 w 244"/>
                <a:gd name="T23" fmla="*/ 157 h 222"/>
                <a:gd name="T24" fmla="*/ 138 w 244"/>
                <a:gd name="T25" fmla="*/ 185 h 222"/>
                <a:gd name="T26" fmla="*/ 131 w 244"/>
                <a:gd name="T27" fmla="*/ 195 h 222"/>
                <a:gd name="T28" fmla="*/ 132 w 244"/>
                <a:gd name="T29" fmla="*/ 206 h 222"/>
                <a:gd name="T30" fmla="*/ 153 w 244"/>
                <a:gd name="T31" fmla="*/ 220 h 222"/>
                <a:gd name="T32" fmla="*/ 182 w 244"/>
                <a:gd name="T33" fmla="*/ 221 h 222"/>
                <a:gd name="T34" fmla="*/ 209 w 244"/>
                <a:gd name="T35" fmla="*/ 188 h 222"/>
                <a:gd name="T36" fmla="*/ 226 w 244"/>
                <a:gd name="T37" fmla="*/ 176 h 222"/>
                <a:gd name="T38" fmla="*/ 243 w 244"/>
                <a:gd name="T39" fmla="*/ 177 h 222"/>
                <a:gd name="T40" fmla="*/ 236 w 244"/>
                <a:gd name="T41" fmla="*/ 168 h 222"/>
                <a:gd name="T42" fmla="*/ 230 w 244"/>
                <a:gd name="T43" fmla="*/ 117 h 222"/>
                <a:gd name="T44" fmla="*/ 216 w 244"/>
                <a:gd name="T45" fmla="*/ 122 h 222"/>
                <a:gd name="T46" fmla="*/ 212 w 244"/>
                <a:gd name="T47" fmla="*/ 97 h 222"/>
                <a:gd name="T48" fmla="*/ 195 w 244"/>
                <a:gd name="T49" fmla="*/ 86 h 222"/>
                <a:gd name="T50" fmla="*/ 181 w 244"/>
                <a:gd name="T51" fmla="*/ 81 h 222"/>
                <a:gd name="T52" fmla="*/ 135 w 244"/>
                <a:gd name="T53" fmla="*/ 80 h 222"/>
                <a:gd name="T54" fmla="*/ 136 w 244"/>
                <a:gd name="T55" fmla="*/ 67 h 222"/>
                <a:gd name="T56" fmla="*/ 136 w 244"/>
                <a:gd name="T57" fmla="*/ 34 h 222"/>
                <a:gd name="T58" fmla="*/ 123 w 244"/>
                <a:gd name="T59" fmla="*/ 14 h 222"/>
                <a:gd name="T60" fmla="*/ 101 w 244"/>
                <a:gd name="T61" fmla="*/ 6 h 222"/>
                <a:gd name="T62" fmla="*/ 82 w 244"/>
                <a:gd name="T63" fmla="*/ 0 h 222"/>
                <a:gd name="T64" fmla="*/ 48 w 244"/>
                <a:gd name="T65" fmla="*/ 0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4" h="222">
                  <a:moveTo>
                    <a:pt x="48" y="0"/>
                  </a:moveTo>
                  <a:lnTo>
                    <a:pt x="18" y="26"/>
                  </a:lnTo>
                  <a:lnTo>
                    <a:pt x="16" y="40"/>
                  </a:lnTo>
                  <a:lnTo>
                    <a:pt x="7" y="52"/>
                  </a:lnTo>
                  <a:lnTo>
                    <a:pt x="0" y="74"/>
                  </a:lnTo>
                  <a:lnTo>
                    <a:pt x="6" y="90"/>
                  </a:lnTo>
                  <a:lnTo>
                    <a:pt x="33" y="104"/>
                  </a:lnTo>
                  <a:lnTo>
                    <a:pt x="52" y="108"/>
                  </a:lnTo>
                  <a:lnTo>
                    <a:pt x="91" y="128"/>
                  </a:lnTo>
                  <a:lnTo>
                    <a:pt x="108" y="130"/>
                  </a:lnTo>
                  <a:lnTo>
                    <a:pt x="124" y="140"/>
                  </a:lnTo>
                  <a:lnTo>
                    <a:pt x="136" y="157"/>
                  </a:lnTo>
                  <a:lnTo>
                    <a:pt x="138" y="185"/>
                  </a:lnTo>
                  <a:lnTo>
                    <a:pt x="131" y="195"/>
                  </a:lnTo>
                  <a:lnTo>
                    <a:pt x="132" y="206"/>
                  </a:lnTo>
                  <a:lnTo>
                    <a:pt x="153" y="220"/>
                  </a:lnTo>
                  <a:lnTo>
                    <a:pt x="182" y="221"/>
                  </a:lnTo>
                  <a:lnTo>
                    <a:pt x="209" y="188"/>
                  </a:lnTo>
                  <a:lnTo>
                    <a:pt x="226" y="176"/>
                  </a:lnTo>
                  <a:lnTo>
                    <a:pt x="243" y="177"/>
                  </a:lnTo>
                  <a:lnTo>
                    <a:pt x="236" y="168"/>
                  </a:lnTo>
                  <a:lnTo>
                    <a:pt x="230" y="117"/>
                  </a:lnTo>
                  <a:lnTo>
                    <a:pt x="216" y="122"/>
                  </a:lnTo>
                  <a:lnTo>
                    <a:pt x="212" y="97"/>
                  </a:lnTo>
                  <a:lnTo>
                    <a:pt x="195" y="86"/>
                  </a:lnTo>
                  <a:lnTo>
                    <a:pt x="181" y="81"/>
                  </a:lnTo>
                  <a:lnTo>
                    <a:pt x="135" y="80"/>
                  </a:lnTo>
                  <a:lnTo>
                    <a:pt x="136" y="67"/>
                  </a:lnTo>
                  <a:lnTo>
                    <a:pt x="136" y="34"/>
                  </a:lnTo>
                  <a:lnTo>
                    <a:pt x="123" y="14"/>
                  </a:lnTo>
                  <a:lnTo>
                    <a:pt x="101" y="6"/>
                  </a:lnTo>
                  <a:lnTo>
                    <a:pt x="82" y="0"/>
                  </a:lnTo>
                  <a:lnTo>
                    <a:pt x="48" y="0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16" name="Freeform 44"/>
            <p:cNvSpPr>
              <a:spLocks/>
            </p:cNvSpPr>
            <p:nvPr/>
          </p:nvSpPr>
          <p:spPr bwMode="auto">
            <a:xfrm>
              <a:off x="3749" y="3022"/>
              <a:ext cx="449" cy="879"/>
            </a:xfrm>
            <a:custGeom>
              <a:avLst/>
              <a:gdLst>
                <a:gd name="T0" fmla="*/ 120 w 449"/>
                <a:gd name="T1" fmla="*/ 7 h 879"/>
                <a:gd name="T2" fmla="*/ 90 w 449"/>
                <a:gd name="T3" fmla="*/ 1 h 879"/>
                <a:gd name="T4" fmla="*/ 79 w 449"/>
                <a:gd name="T5" fmla="*/ 39 h 879"/>
                <a:gd name="T6" fmla="*/ 46 w 449"/>
                <a:gd name="T7" fmla="*/ 68 h 879"/>
                <a:gd name="T8" fmla="*/ 42 w 449"/>
                <a:gd name="T9" fmla="*/ 107 h 879"/>
                <a:gd name="T10" fmla="*/ 33 w 449"/>
                <a:gd name="T11" fmla="*/ 148 h 879"/>
                <a:gd name="T12" fmla="*/ 0 w 449"/>
                <a:gd name="T13" fmla="*/ 202 h 879"/>
                <a:gd name="T14" fmla="*/ 17 w 449"/>
                <a:gd name="T15" fmla="*/ 353 h 879"/>
                <a:gd name="T16" fmla="*/ 14 w 449"/>
                <a:gd name="T17" fmla="*/ 402 h 879"/>
                <a:gd name="T18" fmla="*/ 37 w 449"/>
                <a:gd name="T19" fmla="*/ 606 h 879"/>
                <a:gd name="T20" fmla="*/ 42 w 449"/>
                <a:gd name="T21" fmla="*/ 628 h 879"/>
                <a:gd name="T22" fmla="*/ 49 w 449"/>
                <a:gd name="T23" fmla="*/ 659 h 879"/>
                <a:gd name="T24" fmla="*/ 42 w 449"/>
                <a:gd name="T25" fmla="*/ 679 h 879"/>
                <a:gd name="T26" fmla="*/ 48 w 449"/>
                <a:gd name="T27" fmla="*/ 708 h 879"/>
                <a:gd name="T28" fmla="*/ 42 w 449"/>
                <a:gd name="T29" fmla="*/ 755 h 879"/>
                <a:gd name="T30" fmla="*/ 35 w 449"/>
                <a:gd name="T31" fmla="*/ 784 h 879"/>
                <a:gd name="T32" fmla="*/ 48 w 449"/>
                <a:gd name="T33" fmla="*/ 822 h 879"/>
                <a:gd name="T34" fmla="*/ 58 w 449"/>
                <a:gd name="T35" fmla="*/ 843 h 879"/>
                <a:gd name="T36" fmla="*/ 83 w 449"/>
                <a:gd name="T37" fmla="*/ 871 h 879"/>
                <a:gd name="T38" fmla="*/ 112 w 449"/>
                <a:gd name="T39" fmla="*/ 878 h 879"/>
                <a:gd name="T40" fmla="*/ 150 w 449"/>
                <a:gd name="T41" fmla="*/ 872 h 879"/>
                <a:gd name="T42" fmla="*/ 126 w 449"/>
                <a:gd name="T43" fmla="*/ 836 h 879"/>
                <a:gd name="T44" fmla="*/ 148 w 449"/>
                <a:gd name="T45" fmla="*/ 804 h 879"/>
                <a:gd name="T46" fmla="*/ 151 w 449"/>
                <a:gd name="T47" fmla="*/ 785 h 879"/>
                <a:gd name="T48" fmla="*/ 154 w 449"/>
                <a:gd name="T49" fmla="*/ 766 h 879"/>
                <a:gd name="T50" fmla="*/ 196 w 449"/>
                <a:gd name="T51" fmla="*/ 736 h 879"/>
                <a:gd name="T52" fmla="*/ 184 w 449"/>
                <a:gd name="T53" fmla="*/ 703 h 879"/>
                <a:gd name="T54" fmla="*/ 148 w 449"/>
                <a:gd name="T55" fmla="*/ 670 h 879"/>
                <a:gd name="T56" fmla="*/ 181 w 449"/>
                <a:gd name="T57" fmla="*/ 635 h 879"/>
                <a:gd name="T58" fmla="*/ 196 w 449"/>
                <a:gd name="T59" fmla="*/ 592 h 879"/>
                <a:gd name="T60" fmla="*/ 233 w 449"/>
                <a:gd name="T61" fmla="*/ 573 h 879"/>
                <a:gd name="T62" fmla="*/ 236 w 449"/>
                <a:gd name="T63" fmla="*/ 553 h 879"/>
                <a:gd name="T64" fmla="*/ 198 w 449"/>
                <a:gd name="T65" fmla="*/ 528 h 879"/>
                <a:gd name="T66" fmla="*/ 207 w 449"/>
                <a:gd name="T67" fmla="*/ 510 h 879"/>
                <a:gd name="T68" fmla="*/ 251 w 449"/>
                <a:gd name="T69" fmla="*/ 516 h 879"/>
                <a:gd name="T70" fmla="*/ 270 w 449"/>
                <a:gd name="T71" fmla="*/ 485 h 879"/>
                <a:gd name="T72" fmla="*/ 273 w 449"/>
                <a:gd name="T73" fmla="*/ 457 h 879"/>
                <a:gd name="T74" fmla="*/ 331 w 449"/>
                <a:gd name="T75" fmla="*/ 445 h 879"/>
                <a:gd name="T76" fmla="*/ 346 w 449"/>
                <a:gd name="T77" fmla="*/ 421 h 879"/>
                <a:gd name="T78" fmla="*/ 340 w 449"/>
                <a:gd name="T79" fmla="*/ 386 h 879"/>
                <a:gd name="T80" fmla="*/ 332 w 449"/>
                <a:gd name="T81" fmla="*/ 345 h 879"/>
                <a:gd name="T82" fmla="*/ 308 w 449"/>
                <a:gd name="T83" fmla="*/ 338 h 879"/>
                <a:gd name="T84" fmla="*/ 326 w 449"/>
                <a:gd name="T85" fmla="*/ 307 h 879"/>
                <a:gd name="T86" fmla="*/ 332 w 449"/>
                <a:gd name="T87" fmla="*/ 272 h 879"/>
                <a:gd name="T88" fmla="*/ 355 w 449"/>
                <a:gd name="T89" fmla="*/ 228 h 879"/>
                <a:gd name="T90" fmla="*/ 372 w 449"/>
                <a:gd name="T91" fmla="*/ 187 h 879"/>
                <a:gd name="T92" fmla="*/ 440 w 449"/>
                <a:gd name="T93" fmla="*/ 146 h 879"/>
                <a:gd name="T94" fmla="*/ 440 w 449"/>
                <a:gd name="T95" fmla="*/ 108 h 879"/>
                <a:gd name="T96" fmla="*/ 398 w 449"/>
                <a:gd name="T97" fmla="*/ 125 h 879"/>
                <a:gd name="T98" fmla="*/ 351 w 449"/>
                <a:gd name="T99" fmla="*/ 151 h 879"/>
                <a:gd name="T100" fmla="*/ 325 w 449"/>
                <a:gd name="T101" fmla="*/ 127 h 879"/>
                <a:gd name="T102" fmla="*/ 331 w 449"/>
                <a:gd name="T103" fmla="*/ 90 h 879"/>
                <a:gd name="T104" fmla="*/ 300 w 449"/>
                <a:gd name="T105" fmla="*/ 63 h 879"/>
                <a:gd name="T106" fmla="*/ 247 w 449"/>
                <a:gd name="T107" fmla="*/ 41 h 879"/>
                <a:gd name="T108" fmla="*/ 202 w 449"/>
                <a:gd name="T109" fmla="*/ 19 h 879"/>
                <a:gd name="T110" fmla="*/ 176 w 449"/>
                <a:gd name="T111" fmla="*/ 8 h 879"/>
                <a:gd name="T112" fmla="*/ 153 w 449"/>
                <a:gd name="T113" fmla="*/ 22 h 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49" h="879">
                  <a:moveTo>
                    <a:pt x="153" y="22"/>
                  </a:moveTo>
                  <a:lnTo>
                    <a:pt x="120" y="7"/>
                  </a:lnTo>
                  <a:lnTo>
                    <a:pt x="112" y="7"/>
                  </a:lnTo>
                  <a:lnTo>
                    <a:pt x="90" y="1"/>
                  </a:lnTo>
                  <a:lnTo>
                    <a:pt x="70" y="11"/>
                  </a:lnTo>
                  <a:lnTo>
                    <a:pt x="79" y="39"/>
                  </a:lnTo>
                  <a:lnTo>
                    <a:pt x="71" y="58"/>
                  </a:lnTo>
                  <a:lnTo>
                    <a:pt x="46" y="68"/>
                  </a:lnTo>
                  <a:lnTo>
                    <a:pt x="33" y="99"/>
                  </a:lnTo>
                  <a:lnTo>
                    <a:pt x="42" y="107"/>
                  </a:lnTo>
                  <a:lnTo>
                    <a:pt x="37" y="136"/>
                  </a:lnTo>
                  <a:lnTo>
                    <a:pt x="33" y="148"/>
                  </a:lnTo>
                  <a:lnTo>
                    <a:pt x="23" y="172"/>
                  </a:lnTo>
                  <a:lnTo>
                    <a:pt x="0" y="202"/>
                  </a:lnTo>
                  <a:lnTo>
                    <a:pt x="10" y="244"/>
                  </a:lnTo>
                  <a:lnTo>
                    <a:pt x="17" y="353"/>
                  </a:lnTo>
                  <a:lnTo>
                    <a:pt x="24" y="381"/>
                  </a:lnTo>
                  <a:lnTo>
                    <a:pt x="14" y="402"/>
                  </a:lnTo>
                  <a:lnTo>
                    <a:pt x="14" y="579"/>
                  </a:lnTo>
                  <a:lnTo>
                    <a:pt x="37" y="606"/>
                  </a:lnTo>
                  <a:lnTo>
                    <a:pt x="32" y="621"/>
                  </a:lnTo>
                  <a:lnTo>
                    <a:pt x="42" y="628"/>
                  </a:lnTo>
                  <a:lnTo>
                    <a:pt x="35" y="647"/>
                  </a:lnTo>
                  <a:lnTo>
                    <a:pt x="49" y="659"/>
                  </a:lnTo>
                  <a:lnTo>
                    <a:pt x="51" y="688"/>
                  </a:lnTo>
                  <a:lnTo>
                    <a:pt x="42" y="679"/>
                  </a:lnTo>
                  <a:lnTo>
                    <a:pt x="42" y="689"/>
                  </a:lnTo>
                  <a:lnTo>
                    <a:pt x="48" y="708"/>
                  </a:lnTo>
                  <a:lnTo>
                    <a:pt x="48" y="737"/>
                  </a:lnTo>
                  <a:lnTo>
                    <a:pt x="42" y="755"/>
                  </a:lnTo>
                  <a:lnTo>
                    <a:pt x="40" y="774"/>
                  </a:lnTo>
                  <a:lnTo>
                    <a:pt x="35" y="784"/>
                  </a:lnTo>
                  <a:lnTo>
                    <a:pt x="35" y="812"/>
                  </a:lnTo>
                  <a:lnTo>
                    <a:pt x="48" y="822"/>
                  </a:lnTo>
                  <a:lnTo>
                    <a:pt x="55" y="820"/>
                  </a:lnTo>
                  <a:lnTo>
                    <a:pt x="58" y="843"/>
                  </a:lnTo>
                  <a:lnTo>
                    <a:pt x="61" y="860"/>
                  </a:lnTo>
                  <a:lnTo>
                    <a:pt x="83" y="871"/>
                  </a:lnTo>
                  <a:lnTo>
                    <a:pt x="101" y="872"/>
                  </a:lnTo>
                  <a:lnTo>
                    <a:pt x="112" y="878"/>
                  </a:lnTo>
                  <a:lnTo>
                    <a:pt x="126" y="874"/>
                  </a:lnTo>
                  <a:lnTo>
                    <a:pt x="150" y="872"/>
                  </a:lnTo>
                  <a:lnTo>
                    <a:pt x="131" y="847"/>
                  </a:lnTo>
                  <a:lnTo>
                    <a:pt x="126" y="836"/>
                  </a:lnTo>
                  <a:lnTo>
                    <a:pt x="134" y="809"/>
                  </a:lnTo>
                  <a:lnTo>
                    <a:pt x="148" y="804"/>
                  </a:lnTo>
                  <a:lnTo>
                    <a:pt x="156" y="790"/>
                  </a:lnTo>
                  <a:lnTo>
                    <a:pt x="151" y="785"/>
                  </a:lnTo>
                  <a:lnTo>
                    <a:pt x="148" y="779"/>
                  </a:lnTo>
                  <a:lnTo>
                    <a:pt x="154" y="766"/>
                  </a:lnTo>
                  <a:lnTo>
                    <a:pt x="176" y="752"/>
                  </a:lnTo>
                  <a:lnTo>
                    <a:pt x="196" y="736"/>
                  </a:lnTo>
                  <a:lnTo>
                    <a:pt x="196" y="708"/>
                  </a:lnTo>
                  <a:lnTo>
                    <a:pt x="184" y="703"/>
                  </a:lnTo>
                  <a:lnTo>
                    <a:pt x="157" y="686"/>
                  </a:lnTo>
                  <a:lnTo>
                    <a:pt x="148" y="670"/>
                  </a:lnTo>
                  <a:lnTo>
                    <a:pt x="157" y="659"/>
                  </a:lnTo>
                  <a:lnTo>
                    <a:pt x="181" y="635"/>
                  </a:lnTo>
                  <a:lnTo>
                    <a:pt x="196" y="623"/>
                  </a:lnTo>
                  <a:lnTo>
                    <a:pt x="196" y="592"/>
                  </a:lnTo>
                  <a:lnTo>
                    <a:pt x="205" y="560"/>
                  </a:lnTo>
                  <a:lnTo>
                    <a:pt x="233" y="573"/>
                  </a:lnTo>
                  <a:lnTo>
                    <a:pt x="245" y="565"/>
                  </a:lnTo>
                  <a:lnTo>
                    <a:pt x="236" y="553"/>
                  </a:lnTo>
                  <a:lnTo>
                    <a:pt x="204" y="553"/>
                  </a:lnTo>
                  <a:lnTo>
                    <a:pt x="198" y="528"/>
                  </a:lnTo>
                  <a:lnTo>
                    <a:pt x="190" y="509"/>
                  </a:lnTo>
                  <a:lnTo>
                    <a:pt x="207" y="510"/>
                  </a:lnTo>
                  <a:lnTo>
                    <a:pt x="227" y="514"/>
                  </a:lnTo>
                  <a:lnTo>
                    <a:pt x="251" y="516"/>
                  </a:lnTo>
                  <a:lnTo>
                    <a:pt x="261" y="512"/>
                  </a:lnTo>
                  <a:lnTo>
                    <a:pt x="270" y="485"/>
                  </a:lnTo>
                  <a:lnTo>
                    <a:pt x="270" y="472"/>
                  </a:lnTo>
                  <a:lnTo>
                    <a:pt x="273" y="457"/>
                  </a:lnTo>
                  <a:lnTo>
                    <a:pt x="282" y="445"/>
                  </a:lnTo>
                  <a:lnTo>
                    <a:pt x="331" y="445"/>
                  </a:lnTo>
                  <a:lnTo>
                    <a:pt x="331" y="433"/>
                  </a:lnTo>
                  <a:lnTo>
                    <a:pt x="346" y="421"/>
                  </a:lnTo>
                  <a:lnTo>
                    <a:pt x="354" y="403"/>
                  </a:lnTo>
                  <a:lnTo>
                    <a:pt x="340" y="386"/>
                  </a:lnTo>
                  <a:lnTo>
                    <a:pt x="340" y="373"/>
                  </a:lnTo>
                  <a:lnTo>
                    <a:pt x="332" y="345"/>
                  </a:lnTo>
                  <a:lnTo>
                    <a:pt x="321" y="339"/>
                  </a:lnTo>
                  <a:lnTo>
                    <a:pt x="308" y="338"/>
                  </a:lnTo>
                  <a:lnTo>
                    <a:pt x="308" y="322"/>
                  </a:lnTo>
                  <a:lnTo>
                    <a:pt x="326" y="307"/>
                  </a:lnTo>
                  <a:lnTo>
                    <a:pt x="326" y="291"/>
                  </a:lnTo>
                  <a:lnTo>
                    <a:pt x="332" y="272"/>
                  </a:lnTo>
                  <a:lnTo>
                    <a:pt x="332" y="244"/>
                  </a:lnTo>
                  <a:lnTo>
                    <a:pt x="355" y="228"/>
                  </a:lnTo>
                  <a:lnTo>
                    <a:pt x="355" y="201"/>
                  </a:lnTo>
                  <a:lnTo>
                    <a:pt x="372" y="187"/>
                  </a:lnTo>
                  <a:lnTo>
                    <a:pt x="409" y="160"/>
                  </a:lnTo>
                  <a:lnTo>
                    <a:pt x="440" y="146"/>
                  </a:lnTo>
                  <a:lnTo>
                    <a:pt x="448" y="128"/>
                  </a:lnTo>
                  <a:lnTo>
                    <a:pt x="440" y="108"/>
                  </a:lnTo>
                  <a:lnTo>
                    <a:pt x="417" y="108"/>
                  </a:lnTo>
                  <a:lnTo>
                    <a:pt x="398" y="125"/>
                  </a:lnTo>
                  <a:lnTo>
                    <a:pt x="377" y="152"/>
                  </a:lnTo>
                  <a:lnTo>
                    <a:pt x="351" y="151"/>
                  </a:lnTo>
                  <a:lnTo>
                    <a:pt x="326" y="139"/>
                  </a:lnTo>
                  <a:lnTo>
                    <a:pt x="325" y="127"/>
                  </a:lnTo>
                  <a:lnTo>
                    <a:pt x="332" y="115"/>
                  </a:lnTo>
                  <a:lnTo>
                    <a:pt x="331" y="90"/>
                  </a:lnTo>
                  <a:lnTo>
                    <a:pt x="318" y="72"/>
                  </a:lnTo>
                  <a:lnTo>
                    <a:pt x="300" y="63"/>
                  </a:lnTo>
                  <a:lnTo>
                    <a:pt x="282" y="61"/>
                  </a:lnTo>
                  <a:lnTo>
                    <a:pt x="247" y="41"/>
                  </a:lnTo>
                  <a:lnTo>
                    <a:pt x="226" y="35"/>
                  </a:lnTo>
                  <a:lnTo>
                    <a:pt x="202" y="19"/>
                  </a:lnTo>
                  <a:lnTo>
                    <a:pt x="198" y="7"/>
                  </a:lnTo>
                  <a:lnTo>
                    <a:pt x="176" y="8"/>
                  </a:lnTo>
                  <a:lnTo>
                    <a:pt x="161" y="0"/>
                  </a:lnTo>
                  <a:lnTo>
                    <a:pt x="153" y="22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17" name="Freeform 45"/>
            <p:cNvSpPr>
              <a:spLocks/>
            </p:cNvSpPr>
            <p:nvPr/>
          </p:nvSpPr>
          <p:spPr bwMode="auto">
            <a:xfrm>
              <a:off x="4469" y="3613"/>
              <a:ext cx="151" cy="134"/>
            </a:xfrm>
            <a:custGeom>
              <a:avLst/>
              <a:gdLst>
                <a:gd name="T0" fmla="*/ 47 w 151"/>
                <a:gd name="T1" fmla="*/ 0 h 133"/>
                <a:gd name="T2" fmla="*/ 24 w 151"/>
                <a:gd name="T3" fmla="*/ 18 h 133"/>
                <a:gd name="T4" fmla="*/ 24 w 151"/>
                <a:gd name="T5" fmla="*/ 44 h 133"/>
                <a:gd name="T6" fmla="*/ 17 w 151"/>
                <a:gd name="T7" fmla="*/ 62 h 133"/>
                <a:gd name="T8" fmla="*/ 17 w 151"/>
                <a:gd name="T9" fmla="*/ 80 h 133"/>
                <a:gd name="T10" fmla="*/ 0 w 151"/>
                <a:gd name="T11" fmla="*/ 96 h 133"/>
                <a:gd name="T12" fmla="*/ 0 w 151"/>
                <a:gd name="T13" fmla="*/ 112 h 133"/>
                <a:gd name="T14" fmla="*/ 12 w 151"/>
                <a:gd name="T15" fmla="*/ 114 h 133"/>
                <a:gd name="T16" fmla="*/ 22 w 151"/>
                <a:gd name="T17" fmla="*/ 118 h 133"/>
                <a:gd name="T18" fmla="*/ 24 w 151"/>
                <a:gd name="T19" fmla="*/ 121 h 133"/>
                <a:gd name="T20" fmla="*/ 52 w 151"/>
                <a:gd name="T21" fmla="*/ 132 h 133"/>
                <a:gd name="T22" fmla="*/ 63 w 151"/>
                <a:gd name="T23" fmla="*/ 126 h 133"/>
                <a:gd name="T24" fmla="*/ 102 w 151"/>
                <a:gd name="T25" fmla="*/ 126 h 133"/>
                <a:gd name="T26" fmla="*/ 114 w 151"/>
                <a:gd name="T27" fmla="*/ 114 h 133"/>
                <a:gd name="T28" fmla="*/ 128 w 151"/>
                <a:gd name="T29" fmla="*/ 102 h 133"/>
                <a:gd name="T30" fmla="*/ 137 w 151"/>
                <a:gd name="T31" fmla="*/ 78 h 133"/>
                <a:gd name="T32" fmla="*/ 150 w 151"/>
                <a:gd name="T33" fmla="*/ 69 h 133"/>
                <a:gd name="T34" fmla="*/ 122 w 151"/>
                <a:gd name="T35" fmla="*/ 42 h 133"/>
                <a:gd name="T36" fmla="*/ 87 w 151"/>
                <a:gd name="T37" fmla="*/ 25 h 133"/>
                <a:gd name="T38" fmla="*/ 64 w 151"/>
                <a:gd name="T39" fmla="*/ 28 h 133"/>
                <a:gd name="T40" fmla="*/ 62 w 151"/>
                <a:gd name="T41" fmla="*/ 11 h 133"/>
                <a:gd name="T42" fmla="*/ 47 w 151"/>
                <a:gd name="T43" fmla="*/ 0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1" h="133">
                  <a:moveTo>
                    <a:pt x="47" y="0"/>
                  </a:moveTo>
                  <a:lnTo>
                    <a:pt x="24" y="18"/>
                  </a:lnTo>
                  <a:lnTo>
                    <a:pt x="24" y="44"/>
                  </a:lnTo>
                  <a:lnTo>
                    <a:pt x="17" y="62"/>
                  </a:lnTo>
                  <a:lnTo>
                    <a:pt x="17" y="80"/>
                  </a:lnTo>
                  <a:lnTo>
                    <a:pt x="0" y="96"/>
                  </a:lnTo>
                  <a:lnTo>
                    <a:pt x="0" y="112"/>
                  </a:lnTo>
                  <a:lnTo>
                    <a:pt x="12" y="114"/>
                  </a:lnTo>
                  <a:lnTo>
                    <a:pt x="22" y="118"/>
                  </a:lnTo>
                  <a:lnTo>
                    <a:pt x="24" y="121"/>
                  </a:lnTo>
                  <a:lnTo>
                    <a:pt x="52" y="132"/>
                  </a:lnTo>
                  <a:lnTo>
                    <a:pt x="63" y="126"/>
                  </a:lnTo>
                  <a:lnTo>
                    <a:pt x="102" y="126"/>
                  </a:lnTo>
                  <a:lnTo>
                    <a:pt x="114" y="114"/>
                  </a:lnTo>
                  <a:lnTo>
                    <a:pt x="128" y="102"/>
                  </a:lnTo>
                  <a:lnTo>
                    <a:pt x="137" y="78"/>
                  </a:lnTo>
                  <a:lnTo>
                    <a:pt x="150" y="69"/>
                  </a:lnTo>
                  <a:lnTo>
                    <a:pt x="122" y="42"/>
                  </a:lnTo>
                  <a:lnTo>
                    <a:pt x="87" y="25"/>
                  </a:lnTo>
                  <a:lnTo>
                    <a:pt x="64" y="28"/>
                  </a:lnTo>
                  <a:lnTo>
                    <a:pt x="62" y="11"/>
                  </a:lnTo>
                  <a:lnTo>
                    <a:pt x="47" y="0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18" name="Freeform 46"/>
            <p:cNvSpPr>
              <a:spLocks/>
            </p:cNvSpPr>
            <p:nvPr/>
          </p:nvSpPr>
          <p:spPr bwMode="auto">
            <a:xfrm>
              <a:off x="3688" y="2905"/>
              <a:ext cx="213" cy="1032"/>
            </a:xfrm>
            <a:custGeom>
              <a:avLst/>
              <a:gdLst>
                <a:gd name="T0" fmla="*/ 47 w 213"/>
                <a:gd name="T1" fmla="*/ 0 h 1032"/>
                <a:gd name="T2" fmla="*/ 86 w 213"/>
                <a:gd name="T3" fmla="*/ 62 h 1032"/>
                <a:gd name="T4" fmla="*/ 132 w 213"/>
                <a:gd name="T5" fmla="*/ 129 h 1032"/>
                <a:gd name="T6" fmla="*/ 132 w 213"/>
                <a:gd name="T7" fmla="*/ 175 h 1032"/>
                <a:gd name="T8" fmla="*/ 96 w 213"/>
                <a:gd name="T9" fmla="*/ 216 h 1032"/>
                <a:gd name="T10" fmla="*/ 96 w 213"/>
                <a:gd name="T11" fmla="*/ 267 h 1032"/>
                <a:gd name="T12" fmla="*/ 61 w 213"/>
                <a:gd name="T13" fmla="*/ 319 h 1032"/>
                <a:gd name="T14" fmla="*/ 72 w 213"/>
                <a:gd name="T15" fmla="*/ 397 h 1032"/>
                <a:gd name="T16" fmla="*/ 86 w 213"/>
                <a:gd name="T17" fmla="*/ 497 h 1032"/>
                <a:gd name="T18" fmla="*/ 76 w 213"/>
                <a:gd name="T19" fmla="*/ 646 h 1032"/>
                <a:gd name="T20" fmla="*/ 97 w 213"/>
                <a:gd name="T21" fmla="*/ 722 h 1032"/>
                <a:gd name="T22" fmla="*/ 104 w 213"/>
                <a:gd name="T23" fmla="*/ 745 h 1032"/>
                <a:gd name="T24" fmla="*/ 111 w 213"/>
                <a:gd name="T25" fmla="*/ 776 h 1032"/>
                <a:gd name="T26" fmla="*/ 104 w 213"/>
                <a:gd name="T27" fmla="*/ 797 h 1032"/>
                <a:gd name="T28" fmla="*/ 109 w 213"/>
                <a:gd name="T29" fmla="*/ 827 h 1032"/>
                <a:gd name="T30" fmla="*/ 103 w 213"/>
                <a:gd name="T31" fmla="*/ 874 h 1032"/>
                <a:gd name="T32" fmla="*/ 96 w 213"/>
                <a:gd name="T33" fmla="*/ 901 h 1032"/>
                <a:gd name="T34" fmla="*/ 109 w 213"/>
                <a:gd name="T35" fmla="*/ 939 h 1032"/>
                <a:gd name="T36" fmla="*/ 123 w 213"/>
                <a:gd name="T37" fmla="*/ 977 h 1032"/>
                <a:gd name="T38" fmla="*/ 160 w 213"/>
                <a:gd name="T39" fmla="*/ 990 h 1032"/>
                <a:gd name="T40" fmla="*/ 190 w 213"/>
                <a:gd name="T41" fmla="*/ 990 h 1032"/>
                <a:gd name="T42" fmla="*/ 183 w 213"/>
                <a:gd name="T43" fmla="*/ 1005 h 1032"/>
                <a:gd name="T44" fmla="*/ 160 w 213"/>
                <a:gd name="T45" fmla="*/ 1017 h 1032"/>
                <a:gd name="T46" fmla="*/ 125 w 213"/>
                <a:gd name="T47" fmla="*/ 1007 h 1032"/>
                <a:gd name="T48" fmla="*/ 131 w 213"/>
                <a:gd name="T49" fmla="*/ 993 h 1032"/>
                <a:gd name="T50" fmla="*/ 117 w 213"/>
                <a:gd name="T51" fmla="*/ 981 h 1032"/>
                <a:gd name="T52" fmla="*/ 86 w 213"/>
                <a:gd name="T53" fmla="*/ 976 h 1032"/>
                <a:gd name="T54" fmla="*/ 71 w 213"/>
                <a:gd name="T55" fmla="*/ 943 h 1032"/>
                <a:gd name="T56" fmla="*/ 61 w 213"/>
                <a:gd name="T57" fmla="*/ 886 h 1032"/>
                <a:gd name="T58" fmla="*/ 54 w 213"/>
                <a:gd name="T59" fmla="*/ 858 h 1032"/>
                <a:gd name="T60" fmla="*/ 43 w 213"/>
                <a:gd name="T61" fmla="*/ 835 h 1032"/>
                <a:gd name="T62" fmla="*/ 33 w 213"/>
                <a:gd name="T63" fmla="*/ 828 h 1032"/>
                <a:gd name="T64" fmla="*/ 0 w 213"/>
                <a:gd name="T65" fmla="*/ 808 h 1032"/>
                <a:gd name="T66" fmla="*/ 26 w 213"/>
                <a:gd name="T67" fmla="*/ 785 h 1032"/>
                <a:gd name="T68" fmla="*/ 47 w 213"/>
                <a:gd name="T69" fmla="*/ 808 h 1032"/>
                <a:gd name="T70" fmla="*/ 53 w 213"/>
                <a:gd name="T71" fmla="*/ 795 h 1032"/>
                <a:gd name="T72" fmla="*/ 62 w 213"/>
                <a:gd name="T73" fmla="*/ 763 h 1032"/>
                <a:gd name="T74" fmla="*/ 69 w 213"/>
                <a:gd name="T75" fmla="*/ 752 h 1032"/>
                <a:gd name="T76" fmla="*/ 47 w 213"/>
                <a:gd name="T77" fmla="*/ 649 h 1032"/>
                <a:gd name="T78" fmla="*/ 10 w 213"/>
                <a:gd name="T79" fmla="*/ 635 h 1032"/>
                <a:gd name="T80" fmla="*/ 16 w 213"/>
                <a:gd name="T81" fmla="*/ 589 h 1032"/>
                <a:gd name="T82" fmla="*/ 11 w 213"/>
                <a:gd name="T83" fmla="*/ 563 h 1032"/>
                <a:gd name="T84" fmla="*/ 26 w 213"/>
                <a:gd name="T85" fmla="*/ 502 h 1032"/>
                <a:gd name="T86" fmla="*/ 40 w 213"/>
                <a:gd name="T87" fmla="*/ 463 h 1032"/>
                <a:gd name="T88" fmla="*/ 40 w 213"/>
                <a:gd name="T89" fmla="*/ 362 h 1032"/>
                <a:gd name="T90" fmla="*/ 51 w 213"/>
                <a:gd name="T91" fmla="*/ 337 h 1032"/>
                <a:gd name="T92" fmla="*/ 40 w 213"/>
                <a:gd name="T93" fmla="*/ 290 h 1032"/>
                <a:gd name="T94" fmla="*/ 47 w 213"/>
                <a:gd name="T95" fmla="*/ 261 h 1032"/>
                <a:gd name="T96" fmla="*/ 34 w 213"/>
                <a:gd name="T97" fmla="*/ 173 h 1032"/>
                <a:gd name="T98" fmla="*/ 47 w 213"/>
                <a:gd name="T99" fmla="*/ 133 h 1032"/>
                <a:gd name="T100" fmla="*/ 47 w 213"/>
                <a:gd name="T101" fmla="*/ 67 h 1032"/>
                <a:gd name="T102" fmla="*/ 24 w 213"/>
                <a:gd name="T103" fmla="*/ 30 h 10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13" h="1032">
                  <a:moveTo>
                    <a:pt x="24" y="30"/>
                  </a:moveTo>
                  <a:lnTo>
                    <a:pt x="47" y="0"/>
                  </a:lnTo>
                  <a:lnTo>
                    <a:pt x="68" y="24"/>
                  </a:lnTo>
                  <a:lnTo>
                    <a:pt x="86" y="62"/>
                  </a:lnTo>
                  <a:lnTo>
                    <a:pt x="71" y="99"/>
                  </a:lnTo>
                  <a:lnTo>
                    <a:pt x="132" y="129"/>
                  </a:lnTo>
                  <a:lnTo>
                    <a:pt x="140" y="158"/>
                  </a:lnTo>
                  <a:lnTo>
                    <a:pt x="132" y="175"/>
                  </a:lnTo>
                  <a:lnTo>
                    <a:pt x="109" y="188"/>
                  </a:lnTo>
                  <a:lnTo>
                    <a:pt x="96" y="216"/>
                  </a:lnTo>
                  <a:lnTo>
                    <a:pt x="103" y="226"/>
                  </a:lnTo>
                  <a:lnTo>
                    <a:pt x="96" y="267"/>
                  </a:lnTo>
                  <a:lnTo>
                    <a:pt x="88" y="287"/>
                  </a:lnTo>
                  <a:lnTo>
                    <a:pt x="61" y="319"/>
                  </a:lnTo>
                  <a:lnTo>
                    <a:pt x="70" y="354"/>
                  </a:lnTo>
                  <a:lnTo>
                    <a:pt x="72" y="397"/>
                  </a:lnTo>
                  <a:lnTo>
                    <a:pt x="79" y="476"/>
                  </a:lnTo>
                  <a:lnTo>
                    <a:pt x="86" y="497"/>
                  </a:lnTo>
                  <a:lnTo>
                    <a:pt x="76" y="520"/>
                  </a:lnTo>
                  <a:lnTo>
                    <a:pt x="76" y="646"/>
                  </a:lnTo>
                  <a:lnTo>
                    <a:pt x="76" y="697"/>
                  </a:lnTo>
                  <a:lnTo>
                    <a:pt x="97" y="722"/>
                  </a:lnTo>
                  <a:lnTo>
                    <a:pt x="96" y="738"/>
                  </a:lnTo>
                  <a:lnTo>
                    <a:pt x="104" y="745"/>
                  </a:lnTo>
                  <a:lnTo>
                    <a:pt x="96" y="765"/>
                  </a:lnTo>
                  <a:lnTo>
                    <a:pt x="111" y="776"/>
                  </a:lnTo>
                  <a:lnTo>
                    <a:pt x="111" y="803"/>
                  </a:lnTo>
                  <a:lnTo>
                    <a:pt x="104" y="797"/>
                  </a:lnTo>
                  <a:lnTo>
                    <a:pt x="104" y="805"/>
                  </a:lnTo>
                  <a:lnTo>
                    <a:pt x="109" y="827"/>
                  </a:lnTo>
                  <a:lnTo>
                    <a:pt x="109" y="854"/>
                  </a:lnTo>
                  <a:lnTo>
                    <a:pt x="103" y="874"/>
                  </a:lnTo>
                  <a:lnTo>
                    <a:pt x="103" y="891"/>
                  </a:lnTo>
                  <a:lnTo>
                    <a:pt x="96" y="901"/>
                  </a:lnTo>
                  <a:lnTo>
                    <a:pt x="96" y="928"/>
                  </a:lnTo>
                  <a:lnTo>
                    <a:pt x="109" y="939"/>
                  </a:lnTo>
                  <a:lnTo>
                    <a:pt x="115" y="939"/>
                  </a:lnTo>
                  <a:lnTo>
                    <a:pt x="123" y="977"/>
                  </a:lnTo>
                  <a:lnTo>
                    <a:pt x="144" y="988"/>
                  </a:lnTo>
                  <a:lnTo>
                    <a:pt x="160" y="990"/>
                  </a:lnTo>
                  <a:lnTo>
                    <a:pt x="174" y="995"/>
                  </a:lnTo>
                  <a:lnTo>
                    <a:pt x="190" y="990"/>
                  </a:lnTo>
                  <a:lnTo>
                    <a:pt x="212" y="989"/>
                  </a:lnTo>
                  <a:lnTo>
                    <a:pt x="183" y="1005"/>
                  </a:lnTo>
                  <a:lnTo>
                    <a:pt x="169" y="1006"/>
                  </a:lnTo>
                  <a:lnTo>
                    <a:pt x="160" y="1017"/>
                  </a:lnTo>
                  <a:lnTo>
                    <a:pt x="159" y="1031"/>
                  </a:lnTo>
                  <a:lnTo>
                    <a:pt x="125" y="1007"/>
                  </a:lnTo>
                  <a:lnTo>
                    <a:pt x="134" y="1001"/>
                  </a:lnTo>
                  <a:lnTo>
                    <a:pt x="131" y="993"/>
                  </a:lnTo>
                  <a:lnTo>
                    <a:pt x="123" y="995"/>
                  </a:lnTo>
                  <a:lnTo>
                    <a:pt x="117" y="981"/>
                  </a:lnTo>
                  <a:lnTo>
                    <a:pt x="97" y="981"/>
                  </a:lnTo>
                  <a:lnTo>
                    <a:pt x="86" y="976"/>
                  </a:lnTo>
                  <a:lnTo>
                    <a:pt x="86" y="963"/>
                  </a:lnTo>
                  <a:lnTo>
                    <a:pt x="71" y="943"/>
                  </a:lnTo>
                  <a:lnTo>
                    <a:pt x="61" y="904"/>
                  </a:lnTo>
                  <a:lnTo>
                    <a:pt x="61" y="886"/>
                  </a:lnTo>
                  <a:lnTo>
                    <a:pt x="47" y="862"/>
                  </a:lnTo>
                  <a:lnTo>
                    <a:pt x="54" y="858"/>
                  </a:lnTo>
                  <a:lnTo>
                    <a:pt x="67" y="854"/>
                  </a:lnTo>
                  <a:lnTo>
                    <a:pt x="43" y="835"/>
                  </a:lnTo>
                  <a:lnTo>
                    <a:pt x="41" y="825"/>
                  </a:lnTo>
                  <a:lnTo>
                    <a:pt x="33" y="828"/>
                  </a:lnTo>
                  <a:lnTo>
                    <a:pt x="19" y="821"/>
                  </a:lnTo>
                  <a:lnTo>
                    <a:pt x="0" y="808"/>
                  </a:lnTo>
                  <a:lnTo>
                    <a:pt x="13" y="798"/>
                  </a:lnTo>
                  <a:lnTo>
                    <a:pt x="26" y="785"/>
                  </a:lnTo>
                  <a:lnTo>
                    <a:pt x="29" y="793"/>
                  </a:lnTo>
                  <a:lnTo>
                    <a:pt x="47" y="808"/>
                  </a:lnTo>
                  <a:lnTo>
                    <a:pt x="62" y="805"/>
                  </a:lnTo>
                  <a:lnTo>
                    <a:pt x="53" y="795"/>
                  </a:lnTo>
                  <a:lnTo>
                    <a:pt x="61" y="780"/>
                  </a:lnTo>
                  <a:lnTo>
                    <a:pt x="62" y="763"/>
                  </a:lnTo>
                  <a:lnTo>
                    <a:pt x="54" y="757"/>
                  </a:lnTo>
                  <a:lnTo>
                    <a:pt x="69" y="752"/>
                  </a:lnTo>
                  <a:lnTo>
                    <a:pt x="45" y="724"/>
                  </a:lnTo>
                  <a:lnTo>
                    <a:pt x="47" y="649"/>
                  </a:lnTo>
                  <a:lnTo>
                    <a:pt x="26" y="650"/>
                  </a:lnTo>
                  <a:lnTo>
                    <a:pt x="10" y="635"/>
                  </a:lnTo>
                  <a:lnTo>
                    <a:pt x="8" y="603"/>
                  </a:lnTo>
                  <a:lnTo>
                    <a:pt x="16" y="589"/>
                  </a:lnTo>
                  <a:lnTo>
                    <a:pt x="16" y="568"/>
                  </a:lnTo>
                  <a:lnTo>
                    <a:pt x="11" y="563"/>
                  </a:lnTo>
                  <a:lnTo>
                    <a:pt x="16" y="534"/>
                  </a:lnTo>
                  <a:lnTo>
                    <a:pt x="26" y="502"/>
                  </a:lnTo>
                  <a:lnTo>
                    <a:pt x="26" y="475"/>
                  </a:lnTo>
                  <a:lnTo>
                    <a:pt x="40" y="463"/>
                  </a:lnTo>
                  <a:lnTo>
                    <a:pt x="40" y="428"/>
                  </a:lnTo>
                  <a:lnTo>
                    <a:pt x="40" y="362"/>
                  </a:lnTo>
                  <a:lnTo>
                    <a:pt x="53" y="345"/>
                  </a:lnTo>
                  <a:lnTo>
                    <a:pt x="51" y="337"/>
                  </a:lnTo>
                  <a:lnTo>
                    <a:pt x="41" y="322"/>
                  </a:lnTo>
                  <a:lnTo>
                    <a:pt x="40" y="290"/>
                  </a:lnTo>
                  <a:lnTo>
                    <a:pt x="43" y="283"/>
                  </a:lnTo>
                  <a:lnTo>
                    <a:pt x="47" y="261"/>
                  </a:lnTo>
                  <a:lnTo>
                    <a:pt x="50" y="182"/>
                  </a:lnTo>
                  <a:lnTo>
                    <a:pt x="34" y="173"/>
                  </a:lnTo>
                  <a:lnTo>
                    <a:pt x="47" y="156"/>
                  </a:lnTo>
                  <a:lnTo>
                    <a:pt x="47" y="133"/>
                  </a:lnTo>
                  <a:lnTo>
                    <a:pt x="47" y="100"/>
                  </a:lnTo>
                  <a:lnTo>
                    <a:pt x="47" y="67"/>
                  </a:lnTo>
                  <a:lnTo>
                    <a:pt x="38" y="41"/>
                  </a:lnTo>
                  <a:lnTo>
                    <a:pt x="24" y="30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19" name="Freeform 47"/>
            <p:cNvSpPr>
              <a:spLocks/>
            </p:cNvSpPr>
            <p:nvPr/>
          </p:nvSpPr>
          <p:spPr bwMode="auto">
            <a:xfrm>
              <a:off x="4076" y="2294"/>
              <a:ext cx="123" cy="113"/>
            </a:xfrm>
            <a:custGeom>
              <a:avLst/>
              <a:gdLst>
                <a:gd name="T0" fmla="*/ 27 w 123"/>
                <a:gd name="T1" fmla="*/ 0 h 114"/>
                <a:gd name="T2" fmla="*/ 45 w 123"/>
                <a:gd name="T3" fmla="*/ 6 h 114"/>
                <a:gd name="T4" fmla="*/ 114 w 123"/>
                <a:gd name="T5" fmla="*/ 6 h 114"/>
                <a:gd name="T6" fmla="*/ 118 w 123"/>
                <a:gd name="T7" fmla="*/ 23 h 114"/>
                <a:gd name="T8" fmla="*/ 104 w 123"/>
                <a:gd name="T9" fmla="*/ 43 h 114"/>
                <a:gd name="T10" fmla="*/ 110 w 123"/>
                <a:gd name="T11" fmla="*/ 50 h 114"/>
                <a:gd name="T12" fmla="*/ 110 w 123"/>
                <a:gd name="T13" fmla="*/ 64 h 114"/>
                <a:gd name="T14" fmla="*/ 122 w 123"/>
                <a:gd name="T15" fmla="*/ 77 h 114"/>
                <a:gd name="T16" fmla="*/ 122 w 123"/>
                <a:gd name="T17" fmla="*/ 93 h 114"/>
                <a:gd name="T18" fmla="*/ 99 w 123"/>
                <a:gd name="T19" fmla="*/ 99 h 114"/>
                <a:gd name="T20" fmla="*/ 73 w 123"/>
                <a:gd name="T21" fmla="*/ 98 h 114"/>
                <a:gd name="T22" fmla="*/ 58 w 123"/>
                <a:gd name="T23" fmla="*/ 113 h 114"/>
                <a:gd name="T24" fmla="*/ 49 w 123"/>
                <a:gd name="T25" fmla="*/ 111 h 114"/>
                <a:gd name="T26" fmla="*/ 35 w 123"/>
                <a:gd name="T27" fmla="*/ 63 h 114"/>
                <a:gd name="T28" fmla="*/ 7 w 123"/>
                <a:gd name="T29" fmla="*/ 45 h 114"/>
                <a:gd name="T30" fmla="*/ 0 w 123"/>
                <a:gd name="T31" fmla="*/ 29 h 114"/>
                <a:gd name="T32" fmla="*/ 27 w 123"/>
                <a:gd name="T33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3" h="114">
                  <a:moveTo>
                    <a:pt x="27" y="0"/>
                  </a:moveTo>
                  <a:lnTo>
                    <a:pt x="45" y="6"/>
                  </a:lnTo>
                  <a:lnTo>
                    <a:pt x="114" y="6"/>
                  </a:lnTo>
                  <a:lnTo>
                    <a:pt x="118" y="23"/>
                  </a:lnTo>
                  <a:lnTo>
                    <a:pt x="104" y="43"/>
                  </a:lnTo>
                  <a:lnTo>
                    <a:pt x="110" y="50"/>
                  </a:lnTo>
                  <a:lnTo>
                    <a:pt x="110" y="64"/>
                  </a:lnTo>
                  <a:lnTo>
                    <a:pt x="122" y="77"/>
                  </a:lnTo>
                  <a:lnTo>
                    <a:pt x="122" y="93"/>
                  </a:lnTo>
                  <a:lnTo>
                    <a:pt x="99" y="99"/>
                  </a:lnTo>
                  <a:lnTo>
                    <a:pt x="73" y="98"/>
                  </a:lnTo>
                  <a:lnTo>
                    <a:pt x="58" y="113"/>
                  </a:lnTo>
                  <a:lnTo>
                    <a:pt x="49" y="111"/>
                  </a:lnTo>
                  <a:lnTo>
                    <a:pt x="35" y="63"/>
                  </a:lnTo>
                  <a:lnTo>
                    <a:pt x="7" y="45"/>
                  </a:lnTo>
                  <a:lnTo>
                    <a:pt x="0" y="29"/>
                  </a:lnTo>
                  <a:lnTo>
                    <a:pt x="27" y="0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20" name="Freeform 48"/>
            <p:cNvSpPr>
              <a:spLocks/>
            </p:cNvSpPr>
            <p:nvPr/>
          </p:nvSpPr>
          <p:spPr bwMode="auto">
            <a:xfrm>
              <a:off x="4176" y="2294"/>
              <a:ext cx="90" cy="110"/>
            </a:xfrm>
            <a:custGeom>
              <a:avLst/>
              <a:gdLst>
                <a:gd name="T0" fmla="*/ 12 w 91"/>
                <a:gd name="T1" fmla="*/ 7 h 111"/>
                <a:gd name="T2" fmla="*/ 23 w 91"/>
                <a:gd name="T3" fmla="*/ 0 h 111"/>
                <a:gd name="T4" fmla="*/ 47 w 91"/>
                <a:gd name="T5" fmla="*/ 27 h 111"/>
                <a:gd name="T6" fmla="*/ 75 w 91"/>
                <a:gd name="T7" fmla="*/ 38 h 111"/>
                <a:gd name="T8" fmla="*/ 90 w 91"/>
                <a:gd name="T9" fmla="*/ 53 h 111"/>
                <a:gd name="T10" fmla="*/ 77 w 91"/>
                <a:gd name="T11" fmla="*/ 62 h 111"/>
                <a:gd name="T12" fmla="*/ 67 w 91"/>
                <a:gd name="T13" fmla="*/ 68 h 111"/>
                <a:gd name="T14" fmla="*/ 39 w 91"/>
                <a:gd name="T15" fmla="*/ 105 h 111"/>
                <a:gd name="T16" fmla="*/ 20 w 91"/>
                <a:gd name="T17" fmla="*/ 110 h 111"/>
                <a:gd name="T18" fmla="*/ 7 w 91"/>
                <a:gd name="T19" fmla="*/ 104 h 111"/>
                <a:gd name="T20" fmla="*/ 0 w 91"/>
                <a:gd name="T21" fmla="*/ 99 h 111"/>
                <a:gd name="T22" fmla="*/ 21 w 91"/>
                <a:gd name="T23" fmla="*/ 93 h 111"/>
                <a:gd name="T24" fmla="*/ 21 w 91"/>
                <a:gd name="T25" fmla="*/ 78 h 111"/>
                <a:gd name="T26" fmla="*/ 10 w 91"/>
                <a:gd name="T27" fmla="*/ 65 h 111"/>
                <a:gd name="T28" fmla="*/ 10 w 91"/>
                <a:gd name="T29" fmla="*/ 52 h 111"/>
                <a:gd name="T30" fmla="*/ 3 w 91"/>
                <a:gd name="T31" fmla="*/ 43 h 111"/>
                <a:gd name="T32" fmla="*/ 18 w 91"/>
                <a:gd name="T33" fmla="*/ 23 h 111"/>
                <a:gd name="T34" fmla="*/ 12 w 91"/>
                <a:gd name="T35" fmla="*/ 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1" h="111">
                  <a:moveTo>
                    <a:pt x="12" y="7"/>
                  </a:moveTo>
                  <a:lnTo>
                    <a:pt x="23" y="0"/>
                  </a:lnTo>
                  <a:lnTo>
                    <a:pt x="47" y="27"/>
                  </a:lnTo>
                  <a:lnTo>
                    <a:pt x="75" y="38"/>
                  </a:lnTo>
                  <a:lnTo>
                    <a:pt x="90" y="53"/>
                  </a:lnTo>
                  <a:lnTo>
                    <a:pt x="77" y="62"/>
                  </a:lnTo>
                  <a:lnTo>
                    <a:pt x="67" y="68"/>
                  </a:lnTo>
                  <a:lnTo>
                    <a:pt x="39" y="105"/>
                  </a:lnTo>
                  <a:lnTo>
                    <a:pt x="20" y="110"/>
                  </a:lnTo>
                  <a:lnTo>
                    <a:pt x="7" y="104"/>
                  </a:lnTo>
                  <a:lnTo>
                    <a:pt x="0" y="99"/>
                  </a:lnTo>
                  <a:lnTo>
                    <a:pt x="21" y="93"/>
                  </a:lnTo>
                  <a:lnTo>
                    <a:pt x="21" y="78"/>
                  </a:lnTo>
                  <a:lnTo>
                    <a:pt x="10" y="65"/>
                  </a:lnTo>
                  <a:lnTo>
                    <a:pt x="10" y="52"/>
                  </a:lnTo>
                  <a:lnTo>
                    <a:pt x="3" y="43"/>
                  </a:lnTo>
                  <a:lnTo>
                    <a:pt x="18" y="23"/>
                  </a:lnTo>
                  <a:lnTo>
                    <a:pt x="12" y="7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21" name="Freeform 49"/>
            <p:cNvSpPr>
              <a:spLocks/>
            </p:cNvSpPr>
            <p:nvPr/>
          </p:nvSpPr>
          <p:spPr bwMode="auto">
            <a:xfrm>
              <a:off x="2919" y="1925"/>
              <a:ext cx="206" cy="160"/>
            </a:xfrm>
            <a:custGeom>
              <a:avLst/>
              <a:gdLst>
                <a:gd name="T0" fmla="*/ 164 w 206"/>
                <a:gd name="T1" fmla="*/ 2 h 159"/>
                <a:gd name="T2" fmla="*/ 134 w 206"/>
                <a:gd name="T3" fmla="*/ 0 h 159"/>
                <a:gd name="T4" fmla="*/ 116 w 206"/>
                <a:gd name="T5" fmla="*/ 10 h 159"/>
                <a:gd name="T6" fmla="*/ 83 w 206"/>
                <a:gd name="T7" fmla="*/ 6 h 159"/>
                <a:gd name="T8" fmla="*/ 79 w 206"/>
                <a:gd name="T9" fmla="*/ 21 h 159"/>
                <a:gd name="T10" fmla="*/ 58 w 206"/>
                <a:gd name="T11" fmla="*/ 32 h 159"/>
                <a:gd name="T12" fmla="*/ 68 w 206"/>
                <a:gd name="T13" fmla="*/ 55 h 159"/>
                <a:gd name="T14" fmla="*/ 68 w 206"/>
                <a:gd name="T15" fmla="*/ 72 h 159"/>
                <a:gd name="T16" fmla="*/ 40 w 206"/>
                <a:gd name="T17" fmla="*/ 78 h 159"/>
                <a:gd name="T18" fmla="*/ 16 w 206"/>
                <a:gd name="T19" fmla="*/ 85 h 159"/>
                <a:gd name="T20" fmla="*/ 2 w 206"/>
                <a:gd name="T21" fmla="*/ 108 h 159"/>
                <a:gd name="T22" fmla="*/ 0 w 206"/>
                <a:gd name="T23" fmla="*/ 122 h 159"/>
                <a:gd name="T24" fmla="*/ 19 w 206"/>
                <a:gd name="T25" fmla="*/ 131 h 159"/>
                <a:gd name="T26" fmla="*/ 60 w 206"/>
                <a:gd name="T27" fmla="*/ 150 h 159"/>
                <a:gd name="T28" fmla="*/ 88 w 206"/>
                <a:gd name="T29" fmla="*/ 150 h 159"/>
                <a:gd name="T30" fmla="*/ 108 w 206"/>
                <a:gd name="T31" fmla="*/ 141 h 159"/>
                <a:gd name="T32" fmla="*/ 121 w 206"/>
                <a:gd name="T33" fmla="*/ 158 h 159"/>
                <a:gd name="T34" fmla="*/ 140 w 206"/>
                <a:gd name="T35" fmla="*/ 139 h 159"/>
                <a:gd name="T36" fmla="*/ 143 w 206"/>
                <a:gd name="T37" fmla="*/ 134 h 159"/>
                <a:gd name="T38" fmla="*/ 205 w 206"/>
                <a:gd name="T39" fmla="*/ 75 h 159"/>
                <a:gd name="T40" fmla="*/ 170 w 206"/>
                <a:gd name="T41" fmla="*/ 82 h 159"/>
                <a:gd name="T42" fmla="*/ 168 w 206"/>
                <a:gd name="T43" fmla="*/ 73 h 159"/>
                <a:gd name="T44" fmla="*/ 152 w 206"/>
                <a:gd name="T45" fmla="*/ 85 h 159"/>
                <a:gd name="T46" fmla="*/ 148 w 206"/>
                <a:gd name="T47" fmla="*/ 80 h 159"/>
                <a:gd name="T48" fmla="*/ 140 w 206"/>
                <a:gd name="T49" fmla="*/ 76 h 159"/>
                <a:gd name="T50" fmla="*/ 145 w 206"/>
                <a:gd name="T51" fmla="*/ 18 h 159"/>
                <a:gd name="T52" fmla="*/ 159 w 206"/>
                <a:gd name="T53" fmla="*/ 14 h 159"/>
                <a:gd name="T54" fmla="*/ 164 w 206"/>
                <a:gd name="T55" fmla="*/ 2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06" h="159">
                  <a:moveTo>
                    <a:pt x="164" y="2"/>
                  </a:moveTo>
                  <a:lnTo>
                    <a:pt x="134" y="0"/>
                  </a:lnTo>
                  <a:lnTo>
                    <a:pt x="116" y="10"/>
                  </a:lnTo>
                  <a:lnTo>
                    <a:pt x="83" y="6"/>
                  </a:lnTo>
                  <a:lnTo>
                    <a:pt x="79" y="21"/>
                  </a:lnTo>
                  <a:lnTo>
                    <a:pt x="58" y="32"/>
                  </a:lnTo>
                  <a:lnTo>
                    <a:pt x="68" y="55"/>
                  </a:lnTo>
                  <a:lnTo>
                    <a:pt x="68" y="72"/>
                  </a:lnTo>
                  <a:lnTo>
                    <a:pt x="40" y="78"/>
                  </a:lnTo>
                  <a:lnTo>
                    <a:pt x="16" y="85"/>
                  </a:lnTo>
                  <a:lnTo>
                    <a:pt x="2" y="108"/>
                  </a:lnTo>
                  <a:lnTo>
                    <a:pt x="0" y="122"/>
                  </a:lnTo>
                  <a:lnTo>
                    <a:pt x="19" y="131"/>
                  </a:lnTo>
                  <a:lnTo>
                    <a:pt x="60" y="150"/>
                  </a:lnTo>
                  <a:lnTo>
                    <a:pt x="88" y="150"/>
                  </a:lnTo>
                  <a:lnTo>
                    <a:pt x="108" y="141"/>
                  </a:lnTo>
                  <a:lnTo>
                    <a:pt x="121" y="158"/>
                  </a:lnTo>
                  <a:lnTo>
                    <a:pt x="140" y="139"/>
                  </a:lnTo>
                  <a:lnTo>
                    <a:pt x="143" y="134"/>
                  </a:lnTo>
                  <a:lnTo>
                    <a:pt x="205" y="75"/>
                  </a:lnTo>
                  <a:lnTo>
                    <a:pt x="170" y="82"/>
                  </a:lnTo>
                  <a:lnTo>
                    <a:pt x="168" y="73"/>
                  </a:lnTo>
                  <a:lnTo>
                    <a:pt x="152" y="85"/>
                  </a:lnTo>
                  <a:lnTo>
                    <a:pt x="148" y="80"/>
                  </a:lnTo>
                  <a:lnTo>
                    <a:pt x="140" y="76"/>
                  </a:lnTo>
                  <a:lnTo>
                    <a:pt x="145" y="18"/>
                  </a:lnTo>
                  <a:lnTo>
                    <a:pt x="159" y="14"/>
                  </a:lnTo>
                  <a:lnTo>
                    <a:pt x="164" y="2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22" name="Freeform 50"/>
            <p:cNvSpPr>
              <a:spLocks/>
            </p:cNvSpPr>
            <p:nvPr/>
          </p:nvSpPr>
          <p:spPr bwMode="auto">
            <a:xfrm>
              <a:off x="3060" y="1925"/>
              <a:ext cx="38" cy="82"/>
            </a:xfrm>
            <a:custGeom>
              <a:avLst/>
              <a:gdLst>
                <a:gd name="T0" fmla="*/ 3 w 38"/>
                <a:gd name="T1" fmla="*/ 18 h 82"/>
                <a:gd name="T2" fmla="*/ 0 w 38"/>
                <a:gd name="T3" fmla="*/ 75 h 82"/>
                <a:gd name="T4" fmla="*/ 7 w 38"/>
                <a:gd name="T5" fmla="*/ 81 h 82"/>
                <a:gd name="T6" fmla="*/ 16 w 38"/>
                <a:gd name="T7" fmla="*/ 64 h 82"/>
                <a:gd name="T8" fmla="*/ 34 w 38"/>
                <a:gd name="T9" fmla="*/ 54 h 82"/>
                <a:gd name="T10" fmla="*/ 37 w 38"/>
                <a:gd name="T11" fmla="*/ 11 h 82"/>
                <a:gd name="T12" fmla="*/ 29 w 38"/>
                <a:gd name="T13" fmla="*/ 9 h 82"/>
                <a:gd name="T14" fmla="*/ 24 w 38"/>
                <a:gd name="T15" fmla="*/ 0 h 82"/>
                <a:gd name="T16" fmla="*/ 17 w 38"/>
                <a:gd name="T17" fmla="*/ 11 h 82"/>
                <a:gd name="T18" fmla="*/ 3 w 38"/>
                <a:gd name="T19" fmla="*/ 18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" h="82">
                  <a:moveTo>
                    <a:pt x="3" y="18"/>
                  </a:moveTo>
                  <a:lnTo>
                    <a:pt x="0" y="75"/>
                  </a:lnTo>
                  <a:lnTo>
                    <a:pt x="7" y="81"/>
                  </a:lnTo>
                  <a:lnTo>
                    <a:pt x="16" y="64"/>
                  </a:lnTo>
                  <a:lnTo>
                    <a:pt x="34" y="54"/>
                  </a:lnTo>
                  <a:lnTo>
                    <a:pt x="37" y="11"/>
                  </a:lnTo>
                  <a:lnTo>
                    <a:pt x="29" y="9"/>
                  </a:lnTo>
                  <a:lnTo>
                    <a:pt x="24" y="0"/>
                  </a:lnTo>
                  <a:lnTo>
                    <a:pt x="17" y="11"/>
                  </a:lnTo>
                  <a:lnTo>
                    <a:pt x="3" y="18"/>
                  </a:lnTo>
                </a:path>
              </a:pathLst>
            </a:custGeom>
            <a:solidFill>
              <a:srgbClr val="A2C1FE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23" name="Freeform 51"/>
            <p:cNvSpPr>
              <a:spLocks/>
            </p:cNvSpPr>
            <p:nvPr/>
          </p:nvSpPr>
          <p:spPr bwMode="auto">
            <a:xfrm>
              <a:off x="3058" y="1978"/>
              <a:ext cx="248" cy="117"/>
            </a:xfrm>
            <a:custGeom>
              <a:avLst/>
              <a:gdLst>
                <a:gd name="T0" fmla="*/ 66 w 248"/>
                <a:gd name="T1" fmla="*/ 21 h 117"/>
                <a:gd name="T2" fmla="*/ 94 w 248"/>
                <a:gd name="T3" fmla="*/ 10 h 117"/>
                <a:gd name="T4" fmla="*/ 125 w 248"/>
                <a:gd name="T5" fmla="*/ 10 h 117"/>
                <a:gd name="T6" fmla="*/ 161 w 248"/>
                <a:gd name="T7" fmla="*/ 5 h 117"/>
                <a:gd name="T8" fmla="*/ 170 w 248"/>
                <a:gd name="T9" fmla="*/ 9 h 117"/>
                <a:gd name="T10" fmla="*/ 176 w 248"/>
                <a:gd name="T11" fmla="*/ 0 h 117"/>
                <a:gd name="T12" fmla="*/ 199 w 248"/>
                <a:gd name="T13" fmla="*/ 2 h 117"/>
                <a:gd name="T14" fmla="*/ 202 w 248"/>
                <a:gd name="T15" fmla="*/ 14 h 117"/>
                <a:gd name="T16" fmla="*/ 211 w 248"/>
                <a:gd name="T17" fmla="*/ 12 h 117"/>
                <a:gd name="T18" fmla="*/ 218 w 248"/>
                <a:gd name="T19" fmla="*/ 2 h 117"/>
                <a:gd name="T20" fmla="*/ 234 w 248"/>
                <a:gd name="T21" fmla="*/ 7 h 117"/>
                <a:gd name="T22" fmla="*/ 247 w 248"/>
                <a:gd name="T23" fmla="*/ 22 h 117"/>
                <a:gd name="T24" fmla="*/ 240 w 248"/>
                <a:gd name="T25" fmla="*/ 41 h 117"/>
                <a:gd name="T26" fmla="*/ 238 w 248"/>
                <a:gd name="T27" fmla="*/ 63 h 117"/>
                <a:gd name="T28" fmla="*/ 225 w 248"/>
                <a:gd name="T29" fmla="*/ 67 h 117"/>
                <a:gd name="T30" fmla="*/ 204 w 248"/>
                <a:gd name="T31" fmla="*/ 73 h 117"/>
                <a:gd name="T32" fmla="*/ 180 w 248"/>
                <a:gd name="T33" fmla="*/ 67 h 117"/>
                <a:gd name="T34" fmla="*/ 167 w 248"/>
                <a:gd name="T35" fmla="*/ 75 h 117"/>
                <a:gd name="T36" fmla="*/ 161 w 248"/>
                <a:gd name="T37" fmla="*/ 89 h 117"/>
                <a:gd name="T38" fmla="*/ 138 w 248"/>
                <a:gd name="T39" fmla="*/ 87 h 117"/>
                <a:gd name="T40" fmla="*/ 110 w 248"/>
                <a:gd name="T41" fmla="*/ 96 h 117"/>
                <a:gd name="T42" fmla="*/ 103 w 248"/>
                <a:gd name="T43" fmla="*/ 113 h 117"/>
                <a:gd name="T44" fmla="*/ 78 w 248"/>
                <a:gd name="T45" fmla="*/ 116 h 117"/>
                <a:gd name="T46" fmla="*/ 72 w 248"/>
                <a:gd name="T47" fmla="*/ 97 h 117"/>
                <a:gd name="T48" fmla="*/ 51 w 248"/>
                <a:gd name="T49" fmla="*/ 81 h 117"/>
                <a:gd name="T50" fmla="*/ 23 w 248"/>
                <a:gd name="T51" fmla="*/ 80 h 117"/>
                <a:gd name="T52" fmla="*/ 6 w 248"/>
                <a:gd name="T53" fmla="*/ 83 h 117"/>
                <a:gd name="T54" fmla="*/ 0 w 248"/>
                <a:gd name="T55" fmla="*/ 85 h 117"/>
                <a:gd name="T56" fmla="*/ 66 w 248"/>
                <a:gd name="T57" fmla="*/ 2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8" h="117">
                  <a:moveTo>
                    <a:pt x="66" y="21"/>
                  </a:moveTo>
                  <a:lnTo>
                    <a:pt x="94" y="10"/>
                  </a:lnTo>
                  <a:lnTo>
                    <a:pt x="125" y="10"/>
                  </a:lnTo>
                  <a:lnTo>
                    <a:pt x="161" y="5"/>
                  </a:lnTo>
                  <a:lnTo>
                    <a:pt x="170" y="9"/>
                  </a:lnTo>
                  <a:lnTo>
                    <a:pt x="176" y="0"/>
                  </a:lnTo>
                  <a:lnTo>
                    <a:pt x="199" y="2"/>
                  </a:lnTo>
                  <a:lnTo>
                    <a:pt x="202" y="14"/>
                  </a:lnTo>
                  <a:lnTo>
                    <a:pt x="211" y="12"/>
                  </a:lnTo>
                  <a:lnTo>
                    <a:pt x="218" y="2"/>
                  </a:lnTo>
                  <a:lnTo>
                    <a:pt x="234" y="7"/>
                  </a:lnTo>
                  <a:lnTo>
                    <a:pt x="247" y="22"/>
                  </a:lnTo>
                  <a:lnTo>
                    <a:pt x="240" y="41"/>
                  </a:lnTo>
                  <a:lnTo>
                    <a:pt x="238" y="63"/>
                  </a:lnTo>
                  <a:lnTo>
                    <a:pt x="225" y="67"/>
                  </a:lnTo>
                  <a:lnTo>
                    <a:pt x="204" y="73"/>
                  </a:lnTo>
                  <a:lnTo>
                    <a:pt x="180" y="67"/>
                  </a:lnTo>
                  <a:lnTo>
                    <a:pt x="167" y="75"/>
                  </a:lnTo>
                  <a:lnTo>
                    <a:pt x="161" y="89"/>
                  </a:lnTo>
                  <a:lnTo>
                    <a:pt x="138" y="87"/>
                  </a:lnTo>
                  <a:lnTo>
                    <a:pt x="110" y="96"/>
                  </a:lnTo>
                  <a:lnTo>
                    <a:pt x="103" y="113"/>
                  </a:lnTo>
                  <a:lnTo>
                    <a:pt x="78" y="116"/>
                  </a:lnTo>
                  <a:lnTo>
                    <a:pt x="72" y="97"/>
                  </a:lnTo>
                  <a:lnTo>
                    <a:pt x="51" y="81"/>
                  </a:lnTo>
                  <a:lnTo>
                    <a:pt x="23" y="80"/>
                  </a:lnTo>
                  <a:lnTo>
                    <a:pt x="6" y="83"/>
                  </a:lnTo>
                  <a:lnTo>
                    <a:pt x="0" y="85"/>
                  </a:lnTo>
                  <a:lnTo>
                    <a:pt x="66" y="21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24" name="Freeform 52"/>
            <p:cNvSpPr>
              <a:spLocks/>
            </p:cNvSpPr>
            <p:nvPr/>
          </p:nvSpPr>
          <p:spPr bwMode="auto">
            <a:xfrm>
              <a:off x="3132" y="2039"/>
              <a:ext cx="165" cy="108"/>
            </a:xfrm>
            <a:custGeom>
              <a:avLst/>
              <a:gdLst>
                <a:gd name="T0" fmla="*/ 2 w 164"/>
                <a:gd name="T1" fmla="*/ 54 h 108"/>
                <a:gd name="T2" fmla="*/ 26 w 164"/>
                <a:gd name="T3" fmla="*/ 52 h 108"/>
                <a:gd name="T4" fmla="*/ 34 w 164"/>
                <a:gd name="T5" fmla="*/ 35 h 108"/>
                <a:gd name="T6" fmla="*/ 64 w 164"/>
                <a:gd name="T7" fmla="*/ 26 h 108"/>
                <a:gd name="T8" fmla="*/ 85 w 164"/>
                <a:gd name="T9" fmla="*/ 29 h 108"/>
                <a:gd name="T10" fmla="*/ 91 w 164"/>
                <a:gd name="T11" fmla="*/ 14 h 108"/>
                <a:gd name="T12" fmla="*/ 105 w 164"/>
                <a:gd name="T13" fmla="*/ 6 h 108"/>
                <a:gd name="T14" fmla="*/ 129 w 164"/>
                <a:gd name="T15" fmla="*/ 12 h 108"/>
                <a:gd name="T16" fmla="*/ 163 w 164"/>
                <a:gd name="T17" fmla="*/ 0 h 108"/>
                <a:gd name="T18" fmla="*/ 163 w 164"/>
                <a:gd name="T19" fmla="*/ 17 h 108"/>
                <a:gd name="T20" fmla="*/ 146 w 164"/>
                <a:gd name="T21" fmla="*/ 17 h 108"/>
                <a:gd name="T22" fmla="*/ 154 w 164"/>
                <a:gd name="T23" fmla="*/ 35 h 108"/>
                <a:gd name="T24" fmla="*/ 148 w 164"/>
                <a:gd name="T25" fmla="*/ 60 h 108"/>
                <a:gd name="T26" fmla="*/ 150 w 164"/>
                <a:gd name="T27" fmla="*/ 73 h 108"/>
                <a:gd name="T28" fmla="*/ 138 w 164"/>
                <a:gd name="T29" fmla="*/ 79 h 108"/>
                <a:gd name="T30" fmla="*/ 150 w 164"/>
                <a:gd name="T31" fmla="*/ 99 h 108"/>
                <a:gd name="T32" fmla="*/ 137 w 164"/>
                <a:gd name="T33" fmla="*/ 104 h 108"/>
                <a:gd name="T34" fmla="*/ 127 w 164"/>
                <a:gd name="T35" fmla="*/ 104 h 108"/>
                <a:gd name="T36" fmla="*/ 114 w 164"/>
                <a:gd name="T37" fmla="*/ 104 h 108"/>
                <a:gd name="T38" fmla="*/ 97 w 164"/>
                <a:gd name="T39" fmla="*/ 107 h 108"/>
                <a:gd name="T40" fmla="*/ 79 w 164"/>
                <a:gd name="T41" fmla="*/ 102 h 108"/>
                <a:gd name="T42" fmla="*/ 66 w 164"/>
                <a:gd name="T43" fmla="*/ 96 h 108"/>
                <a:gd name="T44" fmla="*/ 53 w 164"/>
                <a:gd name="T45" fmla="*/ 101 h 108"/>
                <a:gd name="T46" fmla="*/ 34 w 164"/>
                <a:gd name="T47" fmla="*/ 89 h 108"/>
                <a:gd name="T48" fmla="*/ 16 w 164"/>
                <a:gd name="T49" fmla="*/ 78 h 108"/>
                <a:gd name="T50" fmla="*/ 7 w 164"/>
                <a:gd name="T51" fmla="*/ 65 h 108"/>
                <a:gd name="T52" fmla="*/ 0 w 164"/>
                <a:gd name="T53" fmla="*/ 60 h 108"/>
                <a:gd name="T54" fmla="*/ 2 w 164"/>
                <a:gd name="T55" fmla="*/ 54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4" h="108">
                  <a:moveTo>
                    <a:pt x="2" y="54"/>
                  </a:moveTo>
                  <a:lnTo>
                    <a:pt x="26" y="52"/>
                  </a:lnTo>
                  <a:lnTo>
                    <a:pt x="34" y="35"/>
                  </a:lnTo>
                  <a:lnTo>
                    <a:pt x="64" y="26"/>
                  </a:lnTo>
                  <a:lnTo>
                    <a:pt x="85" y="29"/>
                  </a:lnTo>
                  <a:lnTo>
                    <a:pt x="91" y="14"/>
                  </a:lnTo>
                  <a:lnTo>
                    <a:pt x="105" y="6"/>
                  </a:lnTo>
                  <a:lnTo>
                    <a:pt x="129" y="12"/>
                  </a:lnTo>
                  <a:lnTo>
                    <a:pt x="163" y="0"/>
                  </a:lnTo>
                  <a:lnTo>
                    <a:pt x="163" y="17"/>
                  </a:lnTo>
                  <a:lnTo>
                    <a:pt x="146" y="17"/>
                  </a:lnTo>
                  <a:lnTo>
                    <a:pt x="154" y="35"/>
                  </a:lnTo>
                  <a:lnTo>
                    <a:pt x="148" y="60"/>
                  </a:lnTo>
                  <a:lnTo>
                    <a:pt x="150" y="73"/>
                  </a:lnTo>
                  <a:lnTo>
                    <a:pt x="138" y="79"/>
                  </a:lnTo>
                  <a:lnTo>
                    <a:pt x="150" y="99"/>
                  </a:lnTo>
                  <a:lnTo>
                    <a:pt x="137" y="104"/>
                  </a:lnTo>
                  <a:lnTo>
                    <a:pt x="127" y="104"/>
                  </a:lnTo>
                  <a:lnTo>
                    <a:pt x="114" y="104"/>
                  </a:lnTo>
                  <a:lnTo>
                    <a:pt x="97" y="107"/>
                  </a:lnTo>
                  <a:lnTo>
                    <a:pt x="79" y="102"/>
                  </a:lnTo>
                  <a:lnTo>
                    <a:pt x="66" y="96"/>
                  </a:lnTo>
                  <a:lnTo>
                    <a:pt x="53" y="101"/>
                  </a:lnTo>
                  <a:lnTo>
                    <a:pt x="34" y="89"/>
                  </a:lnTo>
                  <a:lnTo>
                    <a:pt x="16" y="78"/>
                  </a:lnTo>
                  <a:lnTo>
                    <a:pt x="7" y="65"/>
                  </a:lnTo>
                  <a:lnTo>
                    <a:pt x="0" y="60"/>
                  </a:lnTo>
                  <a:lnTo>
                    <a:pt x="2" y="54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25" name="Freeform 53"/>
            <p:cNvSpPr>
              <a:spLocks/>
            </p:cNvSpPr>
            <p:nvPr/>
          </p:nvSpPr>
          <p:spPr bwMode="auto">
            <a:xfrm>
              <a:off x="3187" y="2136"/>
              <a:ext cx="144" cy="91"/>
            </a:xfrm>
            <a:custGeom>
              <a:avLst/>
              <a:gdLst>
                <a:gd name="T0" fmla="*/ 25 w 144"/>
                <a:gd name="T1" fmla="*/ 6 h 92"/>
                <a:gd name="T2" fmla="*/ 45 w 144"/>
                <a:gd name="T3" fmla="*/ 12 h 92"/>
                <a:gd name="T4" fmla="*/ 63 w 144"/>
                <a:gd name="T5" fmla="*/ 7 h 92"/>
                <a:gd name="T6" fmla="*/ 83 w 144"/>
                <a:gd name="T7" fmla="*/ 8 h 92"/>
                <a:gd name="T8" fmla="*/ 96 w 144"/>
                <a:gd name="T9" fmla="*/ 4 h 92"/>
                <a:gd name="T10" fmla="*/ 115 w 144"/>
                <a:gd name="T11" fmla="*/ 26 h 92"/>
                <a:gd name="T12" fmla="*/ 140 w 144"/>
                <a:gd name="T13" fmla="*/ 41 h 92"/>
                <a:gd name="T14" fmla="*/ 143 w 144"/>
                <a:gd name="T15" fmla="*/ 75 h 92"/>
                <a:gd name="T16" fmla="*/ 127 w 144"/>
                <a:gd name="T17" fmla="*/ 91 h 92"/>
                <a:gd name="T18" fmla="*/ 115 w 144"/>
                <a:gd name="T19" fmla="*/ 68 h 92"/>
                <a:gd name="T20" fmla="*/ 111 w 144"/>
                <a:gd name="T21" fmla="*/ 80 h 92"/>
                <a:gd name="T22" fmla="*/ 102 w 144"/>
                <a:gd name="T23" fmla="*/ 82 h 92"/>
                <a:gd name="T24" fmla="*/ 88 w 144"/>
                <a:gd name="T25" fmla="*/ 59 h 92"/>
                <a:gd name="T26" fmla="*/ 64 w 144"/>
                <a:gd name="T27" fmla="*/ 46 h 92"/>
                <a:gd name="T28" fmla="*/ 39 w 144"/>
                <a:gd name="T29" fmla="*/ 30 h 92"/>
                <a:gd name="T30" fmla="*/ 34 w 144"/>
                <a:gd name="T31" fmla="*/ 41 h 92"/>
                <a:gd name="T32" fmla="*/ 49 w 144"/>
                <a:gd name="T33" fmla="*/ 51 h 92"/>
                <a:gd name="T34" fmla="*/ 40 w 144"/>
                <a:gd name="T35" fmla="*/ 59 h 92"/>
                <a:gd name="T36" fmla="*/ 6 w 144"/>
                <a:gd name="T37" fmla="*/ 39 h 92"/>
                <a:gd name="T38" fmla="*/ 0 w 144"/>
                <a:gd name="T39" fmla="*/ 5 h 92"/>
                <a:gd name="T40" fmla="*/ 13 w 144"/>
                <a:gd name="T41" fmla="*/ 0 h 92"/>
                <a:gd name="T42" fmla="*/ 25 w 144"/>
                <a:gd name="T43" fmla="*/ 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" h="92">
                  <a:moveTo>
                    <a:pt x="25" y="6"/>
                  </a:moveTo>
                  <a:lnTo>
                    <a:pt x="45" y="12"/>
                  </a:lnTo>
                  <a:lnTo>
                    <a:pt x="63" y="7"/>
                  </a:lnTo>
                  <a:lnTo>
                    <a:pt x="83" y="8"/>
                  </a:lnTo>
                  <a:lnTo>
                    <a:pt x="96" y="4"/>
                  </a:lnTo>
                  <a:lnTo>
                    <a:pt x="115" y="26"/>
                  </a:lnTo>
                  <a:lnTo>
                    <a:pt x="140" y="41"/>
                  </a:lnTo>
                  <a:lnTo>
                    <a:pt x="143" y="75"/>
                  </a:lnTo>
                  <a:lnTo>
                    <a:pt x="127" y="91"/>
                  </a:lnTo>
                  <a:lnTo>
                    <a:pt x="115" y="68"/>
                  </a:lnTo>
                  <a:lnTo>
                    <a:pt x="111" y="80"/>
                  </a:lnTo>
                  <a:lnTo>
                    <a:pt x="102" y="82"/>
                  </a:lnTo>
                  <a:lnTo>
                    <a:pt x="88" y="59"/>
                  </a:lnTo>
                  <a:lnTo>
                    <a:pt x="64" y="46"/>
                  </a:lnTo>
                  <a:lnTo>
                    <a:pt x="39" y="30"/>
                  </a:lnTo>
                  <a:lnTo>
                    <a:pt x="34" y="41"/>
                  </a:lnTo>
                  <a:lnTo>
                    <a:pt x="49" y="51"/>
                  </a:lnTo>
                  <a:lnTo>
                    <a:pt x="40" y="59"/>
                  </a:lnTo>
                  <a:lnTo>
                    <a:pt x="6" y="39"/>
                  </a:lnTo>
                  <a:lnTo>
                    <a:pt x="0" y="5"/>
                  </a:lnTo>
                  <a:lnTo>
                    <a:pt x="13" y="0"/>
                  </a:lnTo>
                  <a:lnTo>
                    <a:pt x="25" y="6"/>
                  </a:lnTo>
                </a:path>
              </a:pathLst>
            </a:custGeom>
            <a:solidFill>
              <a:srgbClr val="A2C1FE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26" name="Freeform 54"/>
            <p:cNvSpPr>
              <a:spLocks/>
            </p:cNvSpPr>
            <p:nvPr/>
          </p:nvSpPr>
          <p:spPr bwMode="auto">
            <a:xfrm>
              <a:off x="3327" y="2162"/>
              <a:ext cx="203" cy="82"/>
            </a:xfrm>
            <a:custGeom>
              <a:avLst/>
              <a:gdLst>
                <a:gd name="T0" fmla="*/ 0 w 202"/>
                <a:gd name="T1" fmla="*/ 14 h 81"/>
                <a:gd name="T2" fmla="*/ 28 w 202"/>
                <a:gd name="T3" fmla="*/ 39 h 81"/>
                <a:gd name="T4" fmla="*/ 32 w 202"/>
                <a:gd name="T5" fmla="*/ 19 h 81"/>
                <a:gd name="T6" fmla="*/ 52 w 202"/>
                <a:gd name="T7" fmla="*/ 35 h 81"/>
                <a:gd name="T8" fmla="*/ 74 w 202"/>
                <a:gd name="T9" fmla="*/ 33 h 81"/>
                <a:gd name="T10" fmla="*/ 112 w 202"/>
                <a:gd name="T11" fmla="*/ 3 h 81"/>
                <a:gd name="T12" fmla="*/ 139 w 202"/>
                <a:gd name="T13" fmla="*/ 0 h 81"/>
                <a:gd name="T14" fmla="*/ 167 w 202"/>
                <a:gd name="T15" fmla="*/ 3 h 81"/>
                <a:gd name="T16" fmla="*/ 188 w 202"/>
                <a:gd name="T17" fmla="*/ 12 h 81"/>
                <a:gd name="T18" fmla="*/ 201 w 202"/>
                <a:gd name="T19" fmla="*/ 29 h 81"/>
                <a:gd name="T20" fmla="*/ 194 w 202"/>
                <a:gd name="T21" fmla="*/ 33 h 81"/>
                <a:gd name="T22" fmla="*/ 193 w 202"/>
                <a:gd name="T23" fmla="*/ 48 h 81"/>
                <a:gd name="T24" fmla="*/ 167 w 202"/>
                <a:gd name="T25" fmla="*/ 59 h 81"/>
                <a:gd name="T26" fmla="*/ 161 w 202"/>
                <a:gd name="T27" fmla="*/ 48 h 81"/>
                <a:gd name="T28" fmla="*/ 162 w 202"/>
                <a:gd name="T29" fmla="*/ 37 h 81"/>
                <a:gd name="T30" fmla="*/ 159 w 202"/>
                <a:gd name="T31" fmla="*/ 21 h 81"/>
                <a:gd name="T32" fmla="*/ 139 w 202"/>
                <a:gd name="T33" fmla="*/ 16 h 81"/>
                <a:gd name="T34" fmla="*/ 122 w 202"/>
                <a:gd name="T35" fmla="*/ 22 h 81"/>
                <a:gd name="T36" fmla="*/ 113 w 202"/>
                <a:gd name="T37" fmla="*/ 35 h 81"/>
                <a:gd name="T38" fmla="*/ 93 w 202"/>
                <a:gd name="T39" fmla="*/ 44 h 81"/>
                <a:gd name="T40" fmla="*/ 88 w 202"/>
                <a:gd name="T41" fmla="*/ 48 h 81"/>
                <a:gd name="T42" fmla="*/ 107 w 202"/>
                <a:gd name="T43" fmla="*/ 72 h 81"/>
                <a:gd name="T44" fmla="*/ 90 w 202"/>
                <a:gd name="T45" fmla="*/ 80 h 81"/>
                <a:gd name="T46" fmla="*/ 84 w 202"/>
                <a:gd name="T47" fmla="*/ 68 h 81"/>
                <a:gd name="T48" fmla="*/ 75 w 202"/>
                <a:gd name="T49" fmla="*/ 72 h 81"/>
                <a:gd name="T50" fmla="*/ 69 w 202"/>
                <a:gd name="T51" fmla="*/ 60 h 81"/>
                <a:gd name="T52" fmla="*/ 53 w 202"/>
                <a:gd name="T53" fmla="*/ 61 h 81"/>
                <a:gd name="T54" fmla="*/ 41 w 202"/>
                <a:gd name="T55" fmla="*/ 54 h 81"/>
                <a:gd name="T56" fmla="*/ 17 w 202"/>
                <a:gd name="T57" fmla="*/ 50 h 81"/>
                <a:gd name="T58" fmla="*/ 1 w 202"/>
                <a:gd name="T59" fmla="*/ 55 h 81"/>
                <a:gd name="T60" fmla="*/ 2 w 202"/>
                <a:gd name="T61" fmla="*/ 47 h 81"/>
                <a:gd name="T62" fmla="*/ 0 w 202"/>
                <a:gd name="T63" fmla="*/ 14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02" h="81">
                  <a:moveTo>
                    <a:pt x="0" y="14"/>
                  </a:moveTo>
                  <a:lnTo>
                    <a:pt x="28" y="39"/>
                  </a:lnTo>
                  <a:lnTo>
                    <a:pt x="32" y="19"/>
                  </a:lnTo>
                  <a:lnTo>
                    <a:pt x="52" y="35"/>
                  </a:lnTo>
                  <a:lnTo>
                    <a:pt x="74" y="33"/>
                  </a:lnTo>
                  <a:lnTo>
                    <a:pt x="112" y="3"/>
                  </a:lnTo>
                  <a:lnTo>
                    <a:pt x="139" y="0"/>
                  </a:lnTo>
                  <a:lnTo>
                    <a:pt x="167" y="3"/>
                  </a:lnTo>
                  <a:lnTo>
                    <a:pt x="188" y="12"/>
                  </a:lnTo>
                  <a:lnTo>
                    <a:pt x="201" y="29"/>
                  </a:lnTo>
                  <a:lnTo>
                    <a:pt x="194" y="33"/>
                  </a:lnTo>
                  <a:lnTo>
                    <a:pt x="193" y="48"/>
                  </a:lnTo>
                  <a:lnTo>
                    <a:pt x="167" y="59"/>
                  </a:lnTo>
                  <a:lnTo>
                    <a:pt x="161" y="48"/>
                  </a:lnTo>
                  <a:lnTo>
                    <a:pt x="162" y="37"/>
                  </a:lnTo>
                  <a:lnTo>
                    <a:pt x="159" y="21"/>
                  </a:lnTo>
                  <a:lnTo>
                    <a:pt x="139" y="16"/>
                  </a:lnTo>
                  <a:lnTo>
                    <a:pt x="122" y="22"/>
                  </a:lnTo>
                  <a:lnTo>
                    <a:pt x="113" y="35"/>
                  </a:lnTo>
                  <a:lnTo>
                    <a:pt x="93" y="44"/>
                  </a:lnTo>
                  <a:lnTo>
                    <a:pt x="88" y="48"/>
                  </a:lnTo>
                  <a:lnTo>
                    <a:pt x="107" y="72"/>
                  </a:lnTo>
                  <a:lnTo>
                    <a:pt x="90" y="80"/>
                  </a:lnTo>
                  <a:lnTo>
                    <a:pt x="84" y="68"/>
                  </a:lnTo>
                  <a:lnTo>
                    <a:pt x="75" y="72"/>
                  </a:lnTo>
                  <a:lnTo>
                    <a:pt x="69" y="60"/>
                  </a:lnTo>
                  <a:lnTo>
                    <a:pt x="53" y="61"/>
                  </a:lnTo>
                  <a:lnTo>
                    <a:pt x="41" y="54"/>
                  </a:lnTo>
                  <a:lnTo>
                    <a:pt x="17" y="50"/>
                  </a:lnTo>
                  <a:lnTo>
                    <a:pt x="1" y="55"/>
                  </a:lnTo>
                  <a:lnTo>
                    <a:pt x="2" y="47"/>
                  </a:lnTo>
                  <a:lnTo>
                    <a:pt x="0" y="14"/>
                  </a:lnTo>
                </a:path>
              </a:pathLst>
            </a:custGeom>
            <a:solidFill>
              <a:srgbClr val="99CCFF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27" name="Freeform 55"/>
            <p:cNvSpPr>
              <a:spLocks/>
            </p:cNvSpPr>
            <p:nvPr/>
          </p:nvSpPr>
          <p:spPr bwMode="auto">
            <a:xfrm>
              <a:off x="3041" y="2057"/>
              <a:ext cx="96" cy="45"/>
            </a:xfrm>
            <a:custGeom>
              <a:avLst/>
              <a:gdLst>
                <a:gd name="T0" fmla="*/ 0 w 96"/>
                <a:gd name="T1" fmla="*/ 25 h 46"/>
                <a:gd name="T2" fmla="*/ 22 w 96"/>
                <a:gd name="T3" fmla="*/ 3 h 46"/>
                <a:gd name="T4" fmla="*/ 39 w 96"/>
                <a:gd name="T5" fmla="*/ 0 h 46"/>
                <a:gd name="T6" fmla="*/ 67 w 96"/>
                <a:gd name="T7" fmla="*/ 1 h 46"/>
                <a:gd name="T8" fmla="*/ 90 w 96"/>
                <a:gd name="T9" fmla="*/ 17 h 46"/>
                <a:gd name="T10" fmla="*/ 95 w 96"/>
                <a:gd name="T11" fmla="*/ 36 h 46"/>
                <a:gd name="T12" fmla="*/ 62 w 96"/>
                <a:gd name="T13" fmla="*/ 45 h 46"/>
                <a:gd name="T14" fmla="*/ 0 w 96"/>
                <a:gd name="T15" fmla="*/ 25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" h="46">
                  <a:moveTo>
                    <a:pt x="0" y="25"/>
                  </a:moveTo>
                  <a:lnTo>
                    <a:pt x="22" y="3"/>
                  </a:lnTo>
                  <a:lnTo>
                    <a:pt x="39" y="0"/>
                  </a:lnTo>
                  <a:lnTo>
                    <a:pt x="67" y="1"/>
                  </a:lnTo>
                  <a:lnTo>
                    <a:pt x="90" y="17"/>
                  </a:lnTo>
                  <a:lnTo>
                    <a:pt x="95" y="36"/>
                  </a:lnTo>
                  <a:lnTo>
                    <a:pt x="62" y="45"/>
                  </a:lnTo>
                  <a:lnTo>
                    <a:pt x="0" y="25"/>
                  </a:lnTo>
                </a:path>
              </a:pathLst>
            </a:custGeom>
            <a:solidFill>
              <a:srgbClr val="A2C1FE"/>
            </a:soli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28" name="Rectangle 56"/>
            <p:cNvSpPr>
              <a:spLocks noChangeArrowheads="1"/>
            </p:cNvSpPr>
            <p:nvPr/>
          </p:nvSpPr>
          <p:spPr bwMode="auto">
            <a:xfrm>
              <a:off x="544" y="472"/>
              <a:ext cx="120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r" eaLnBrk="0" hangingPunct="0">
                <a:lnSpc>
                  <a:spcPct val="85000"/>
                </a:lnSpc>
                <a:defRPr/>
              </a:pP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Sin Nombre</a:t>
              </a:r>
            </a:p>
            <a:p>
              <a:pPr algn="r" eaLnBrk="0" hangingPunct="0">
                <a:lnSpc>
                  <a:spcPct val="85000"/>
                </a:lnSpc>
                <a:defRPr/>
              </a:pPr>
              <a:r>
                <a:rPr lang="en-US" sz="1200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charset="0"/>
                  <a:cs typeface="Arial" charset="0"/>
                </a:rPr>
                <a:t>Peromyscus maniculatus</a:t>
              </a:r>
            </a:p>
          </p:txBody>
        </p:sp>
        <p:sp>
          <p:nvSpPr>
            <p:cNvPr id="105529" name="Rectangle 57"/>
            <p:cNvSpPr>
              <a:spLocks noChangeArrowheads="1"/>
            </p:cNvSpPr>
            <p:nvPr/>
          </p:nvSpPr>
          <p:spPr bwMode="auto">
            <a:xfrm>
              <a:off x="4559" y="1872"/>
              <a:ext cx="1354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lnSpc>
                  <a:spcPct val="85000"/>
                </a:lnSpc>
                <a:defRPr/>
              </a:pP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Rio Segundo</a:t>
              </a:r>
            </a:p>
            <a:p>
              <a:pPr eaLnBrk="0" hangingPunct="0">
                <a:lnSpc>
                  <a:spcPct val="85000"/>
                </a:lnSpc>
                <a:defRPr/>
              </a:pPr>
              <a:r>
                <a:rPr lang="en-US" sz="1200" i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Reithrodontomys mexicanus</a:t>
              </a:r>
            </a:p>
          </p:txBody>
        </p:sp>
        <p:sp>
          <p:nvSpPr>
            <p:cNvPr id="105530" name="Rectangle 58"/>
            <p:cNvSpPr>
              <a:spLocks noChangeArrowheads="1"/>
            </p:cNvSpPr>
            <p:nvPr/>
          </p:nvSpPr>
          <p:spPr bwMode="auto">
            <a:xfrm>
              <a:off x="557" y="1694"/>
              <a:ext cx="131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lnSpc>
                  <a:spcPct val="85000"/>
                </a:lnSpc>
                <a:defRPr/>
              </a:pP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El Moro Canyon</a:t>
              </a:r>
            </a:p>
            <a:p>
              <a:pPr eaLnBrk="0" hangingPunct="0">
                <a:lnSpc>
                  <a:spcPct val="85000"/>
                </a:lnSpc>
                <a:defRPr/>
              </a:pPr>
              <a:r>
                <a:rPr lang="en-US" sz="1200" i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Reithrodontomys megalotis</a:t>
              </a:r>
            </a:p>
          </p:txBody>
        </p:sp>
        <p:sp>
          <p:nvSpPr>
            <p:cNvPr id="105531" name="Rectangle 59"/>
            <p:cNvSpPr>
              <a:spLocks noChangeArrowheads="1"/>
            </p:cNvSpPr>
            <p:nvPr/>
          </p:nvSpPr>
          <p:spPr bwMode="auto">
            <a:xfrm>
              <a:off x="792" y="3646"/>
              <a:ext cx="236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 eaLnBrk="0" hangingPunct="0">
                <a:lnSpc>
                  <a:spcPct val="85000"/>
                </a:lnSpc>
                <a:defRPr/>
              </a:pP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Andes</a:t>
              </a:r>
            </a:p>
            <a:p>
              <a:pPr algn="ctr" eaLnBrk="0" hangingPunct="0">
                <a:lnSpc>
                  <a:spcPct val="85000"/>
                </a:lnSpc>
                <a:defRPr/>
              </a:pPr>
              <a:r>
                <a:rPr lang="en-US" sz="1200" i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Oligoryzomys longicaudatus</a:t>
              </a:r>
            </a:p>
          </p:txBody>
        </p:sp>
        <p:sp>
          <p:nvSpPr>
            <p:cNvPr id="105532" name="Rectangle 60"/>
            <p:cNvSpPr>
              <a:spLocks noChangeArrowheads="1"/>
            </p:cNvSpPr>
            <p:nvPr/>
          </p:nvSpPr>
          <p:spPr bwMode="auto">
            <a:xfrm>
              <a:off x="4605" y="1287"/>
              <a:ext cx="1476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lnSpc>
                  <a:spcPct val="85000"/>
                </a:lnSpc>
                <a:defRPr/>
              </a:pP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Bayou</a:t>
              </a:r>
            </a:p>
            <a:p>
              <a:pPr eaLnBrk="0" hangingPunct="0">
                <a:lnSpc>
                  <a:spcPct val="85000"/>
                </a:lnSpc>
                <a:defRPr/>
              </a:pPr>
              <a:r>
                <a:rPr lang="en-US" sz="1200" i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Oryzomys palustris</a:t>
              </a:r>
            </a:p>
          </p:txBody>
        </p:sp>
        <p:sp>
          <p:nvSpPr>
            <p:cNvPr id="105533" name="Rectangle 61"/>
            <p:cNvSpPr>
              <a:spLocks noChangeArrowheads="1"/>
            </p:cNvSpPr>
            <p:nvPr/>
          </p:nvSpPr>
          <p:spPr bwMode="auto">
            <a:xfrm>
              <a:off x="3840" y="1567"/>
              <a:ext cx="953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lnSpc>
                  <a:spcPct val="85000"/>
                </a:lnSpc>
                <a:defRPr/>
              </a:pP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Black Creek Canal</a:t>
              </a:r>
            </a:p>
            <a:p>
              <a:pPr eaLnBrk="0" hangingPunct="0">
                <a:lnSpc>
                  <a:spcPct val="85000"/>
                </a:lnSpc>
                <a:defRPr/>
              </a:pPr>
              <a:r>
                <a:rPr lang="en-US" sz="1200" i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Sigmodon hispidus</a:t>
              </a:r>
            </a:p>
          </p:txBody>
        </p:sp>
        <p:sp>
          <p:nvSpPr>
            <p:cNvPr id="105534" name="Rectangle 62"/>
            <p:cNvSpPr>
              <a:spLocks noChangeArrowheads="1"/>
            </p:cNvSpPr>
            <p:nvPr/>
          </p:nvSpPr>
          <p:spPr bwMode="auto">
            <a:xfrm>
              <a:off x="1536" y="2652"/>
              <a:ext cx="165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 eaLnBrk="0" hangingPunct="0">
                <a:lnSpc>
                  <a:spcPct val="85000"/>
                </a:lnSpc>
                <a:defRPr/>
              </a:pP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Rio Mamore</a:t>
              </a:r>
            </a:p>
            <a:p>
              <a:pPr algn="r" eaLnBrk="0" hangingPunct="0">
                <a:lnSpc>
                  <a:spcPct val="85000"/>
                </a:lnSpc>
                <a:defRPr/>
              </a:pPr>
              <a:r>
                <a:rPr lang="en-US" sz="1200" i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Oligoryzomys microtis</a:t>
              </a:r>
            </a:p>
          </p:txBody>
        </p:sp>
        <p:sp>
          <p:nvSpPr>
            <p:cNvPr id="105535" name="Rectangle 63"/>
            <p:cNvSpPr>
              <a:spLocks noChangeArrowheads="1"/>
            </p:cNvSpPr>
            <p:nvPr/>
          </p:nvSpPr>
          <p:spPr bwMode="auto">
            <a:xfrm>
              <a:off x="5232" y="2304"/>
              <a:ext cx="833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lnSpc>
                  <a:spcPct val="85000"/>
                </a:lnSpc>
                <a:defRPr/>
              </a:pP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Laguna Negra</a:t>
              </a:r>
            </a:p>
            <a:p>
              <a:pPr eaLnBrk="0" hangingPunct="0">
                <a:lnSpc>
                  <a:spcPct val="85000"/>
                </a:lnSpc>
                <a:defRPr/>
              </a:pPr>
              <a:r>
                <a:rPr lang="en-US" sz="1200" i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Calomys laucha</a:t>
              </a:r>
            </a:p>
          </p:txBody>
        </p:sp>
        <p:sp>
          <p:nvSpPr>
            <p:cNvPr id="105536" name="Rectangle 64"/>
            <p:cNvSpPr>
              <a:spLocks noChangeArrowheads="1"/>
            </p:cNvSpPr>
            <p:nvPr/>
          </p:nvSpPr>
          <p:spPr bwMode="auto">
            <a:xfrm>
              <a:off x="803" y="830"/>
              <a:ext cx="953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r" eaLnBrk="0" hangingPunct="0">
                <a:lnSpc>
                  <a:spcPct val="85000"/>
                </a:lnSpc>
                <a:defRPr/>
              </a:pP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Muleshoe</a:t>
              </a:r>
            </a:p>
            <a:p>
              <a:pPr algn="r" eaLnBrk="0" hangingPunct="0">
                <a:lnSpc>
                  <a:spcPct val="85000"/>
                </a:lnSpc>
                <a:defRPr/>
              </a:pPr>
              <a:r>
                <a:rPr lang="en-US" sz="1200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charset="0"/>
                  <a:cs typeface="Arial" charset="0"/>
                </a:rPr>
                <a:t>Sigmodon hispidus</a:t>
              </a:r>
            </a:p>
          </p:txBody>
        </p:sp>
        <p:sp>
          <p:nvSpPr>
            <p:cNvPr id="105537" name="Line 65"/>
            <p:cNvSpPr>
              <a:spLocks noChangeShapeType="1"/>
            </p:cNvSpPr>
            <p:nvPr/>
          </p:nvSpPr>
          <p:spPr bwMode="auto">
            <a:xfrm>
              <a:off x="1768" y="1023"/>
              <a:ext cx="852" cy="531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38" name="Rectangle 66"/>
            <p:cNvSpPr>
              <a:spLocks noChangeArrowheads="1"/>
            </p:cNvSpPr>
            <p:nvPr/>
          </p:nvSpPr>
          <p:spPr bwMode="auto">
            <a:xfrm>
              <a:off x="3584" y="384"/>
              <a:ext cx="1064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lnSpc>
                  <a:spcPct val="85000"/>
                </a:lnSpc>
                <a:defRPr/>
              </a:pP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New York</a:t>
              </a:r>
            </a:p>
            <a:p>
              <a:pPr eaLnBrk="0" hangingPunct="0">
                <a:lnSpc>
                  <a:spcPct val="85000"/>
                </a:lnSpc>
                <a:defRPr/>
              </a:pPr>
              <a:r>
                <a:rPr lang="en-US" sz="1200" i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Peromyscus leucopus</a:t>
              </a:r>
            </a:p>
          </p:txBody>
        </p:sp>
        <p:sp>
          <p:nvSpPr>
            <p:cNvPr id="105539" name="Line 67"/>
            <p:cNvSpPr>
              <a:spLocks noChangeShapeType="1"/>
            </p:cNvSpPr>
            <p:nvPr/>
          </p:nvSpPr>
          <p:spPr bwMode="auto">
            <a:xfrm flipV="1">
              <a:off x="2843" y="1120"/>
              <a:ext cx="1054" cy="301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40" name="Rectangle 68"/>
            <p:cNvSpPr>
              <a:spLocks noChangeArrowheads="1"/>
            </p:cNvSpPr>
            <p:nvPr/>
          </p:nvSpPr>
          <p:spPr bwMode="auto">
            <a:xfrm>
              <a:off x="4049" y="2160"/>
              <a:ext cx="1397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ctr" eaLnBrk="0" hangingPunct="0">
                <a:lnSpc>
                  <a:spcPct val="85000"/>
                </a:lnSpc>
                <a:defRPr/>
              </a:pP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Juquitiba</a:t>
              </a:r>
            </a:p>
            <a:p>
              <a:pPr algn="ctr" eaLnBrk="0" hangingPunct="0">
                <a:lnSpc>
                  <a:spcPct val="85000"/>
                </a:lnSpc>
                <a:defRPr/>
              </a:pP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Unknown Host</a:t>
              </a:r>
            </a:p>
          </p:txBody>
        </p:sp>
        <p:sp>
          <p:nvSpPr>
            <p:cNvPr id="105541" name="Line 69"/>
            <p:cNvSpPr>
              <a:spLocks noChangeShapeType="1"/>
            </p:cNvSpPr>
            <p:nvPr/>
          </p:nvSpPr>
          <p:spPr bwMode="auto">
            <a:xfrm>
              <a:off x="1791" y="1831"/>
              <a:ext cx="790" cy="0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42" name="Rectangle 70"/>
            <p:cNvSpPr>
              <a:spLocks noChangeArrowheads="1"/>
            </p:cNvSpPr>
            <p:nvPr/>
          </p:nvSpPr>
          <p:spPr bwMode="auto">
            <a:xfrm>
              <a:off x="4894" y="2640"/>
              <a:ext cx="1052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lnSpc>
                  <a:spcPct val="85000"/>
                </a:lnSpc>
                <a:defRPr/>
              </a:pP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Maciel</a:t>
              </a:r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cs typeface="Arial" charset="0"/>
              </a:endParaRPr>
            </a:p>
            <a:p>
              <a:pPr eaLnBrk="0" hangingPunct="0">
                <a:lnSpc>
                  <a:spcPct val="85000"/>
                </a:lnSpc>
                <a:defRPr/>
              </a:pPr>
              <a:r>
                <a:rPr lang="en-US" sz="1200" i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Necromys benefactus</a:t>
              </a:r>
            </a:p>
          </p:txBody>
        </p:sp>
        <p:sp>
          <p:nvSpPr>
            <p:cNvPr id="105543" name="Rectangle 71"/>
            <p:cNvSpPr>
              <a:spLocks noChangeArrowheads="1"/>
            </p:cNvSpPr>
            <p:nvPr/>
          </p:nvSpPr>
          <p:spPr bwMode="auto">
            <a:xfrm>
              <a:off x="4894" y="2947"/>
              <a:ext cx="1167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eaLnBrk="0" hangingPunct="0">
                <a:lnSpc>
                  <a:spcPct val="85000"/>
                </a:lnSpc>
                <a:defRPr/>
              </a:pP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Hu39694</a:t>
              </a:r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cs typeface="Arial" charset="0"/>
              </a:endParaRPr>
            </a:p>
            <a:p>
              <a:pPr eaLnBrk="0" hangingPunct="0">
                <a:lnSpc>
                  <a:spcPct val="85000"/>
                </a:lnSpc>
                <a:defRPr/>
              </a:pP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Unknown Host</a:t>
              </a:r>
            </a:p>
          </p:txBody>
        </p:sp>
        <p:sp>
          <p:nvSpPr>
            <p:cNvPr id="105544" name="Rectangle 72"/>
            <p:cNvSpPr>
              <a:spLocks noChangeArrowheads="1"/>
            </p:cNvSpPr>
            <p:nvPr/>
          </p:nvSpPr>
          <p:spPr bwMode="auto">
            <a:xfrm>
              <a:off x="4894" y="3270"/>
              <a:ext cx="1207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lnSpc>
                  <a:spcPct val="85000"/>
                </a:lnSpc>
                <a:defRPr/>
              </a:pP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Lechiguanas</a:t>
              </a:r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cs typeface="Arial" charset="0"/>
              </a:endParaRPr>
            </a:p>
            <a:p>
              <a:pPr eaLnBrk="0" hangingPunct="0">
                <a:lnSpc>
                  <a:spcPct val="85000"/>
                </a:lnSpc>
                <a:defRPr/>
              </a:pPr>
              <a:r>
                <a:rPr lang="en-US" sz="1200" i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Oligoryzomys flavescens</a:t>
              </a:r>
            </a:p>
          </p:txBody>
        </p:sp>
        <p:sp>
          <p:nvSpPr>
            <p:cNvPr id="105545" name="Rectangle 73"/>
            <p:cNvSpPr>
              <a:spLocks noChangeArrowheads="1"/>
            </p:cNvSpPr>
            <p:nvPr/>
          </p:nvSpPr>
          <p:spPr bwMode="auto">
            <a:xfrm>
              <a:off x="4894" y="3584"/>
              <a:ext cx="784" cy="4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lnSpc>
                  <a:spcPct val="85000"/>
                </a:lnSpc>
                <a:defRPr/>
              </a:pP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Pergamino</a:t>
              </a:r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charset="0"/>
                <a:cs typeface="Arial" charset="0"/>
              </a:endParaRPr>
            </a:p>
            <a:p>
              <a:pPr eaLnBrk="0" hangingPunct="0">
                <a:lnSpc>
                  <a:spcPct val="85000"/>
                </a:lnSpc>
                <a:defRPr/>
              </a:pPr>
              <a:r>
                <a:rPr lang="en-US" sz="1200" i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Akodon azarae</a:t>
              </a:r>
            </a:p>
            <a:p>
              <a:pPr eaLnBrk="0" hangingPunct="0">
                <a:lnSpc>
                  <a:spcPct val="85000"/>
                </a:lnSpc>
                <a:defRPr/>
              </a:pPr>
              <a:endParaRPr lang="en-US" sz="1200" i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cs typeface="Arial" charset="0"/>
              </a:endParaRPr>
            </a:p>
          </p:txBody>
        </p:sp>
        <p:sp>
          <p:nvSpPr>
            <p:cNvPr id="105546" name="Line 74"/>
            <p:cNvSpPr>
              <a:spLocks noChangeShapeType="1"/>
            </p:cNvSpPr>
            <p:nvPr/>
          </p:nvSpPr>
          <p:spPr bwMode="auto">
            <a:xfrm flipV="1">
              <a:off x="2788" y="3611"/>
              <a:ext cx="942" cy="165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47" name="Rectangle 75"/>
            <p:cNvSpPr>
              <a:spLocks noChangeArrowheads="1"/>
            </p:cNvSpPr>
            <p:nvPr/>
          </p:nvSpPr>
          <p:spPr bwMode="auto">
            <a:xfrm>
              <a:off x="1777" y="2960"/>
              <a:ext cx="1375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>
                <a:lnSpc>
                  <a:spcPct val="85000"/>
                </a:lnSpc>
                <a:defRPr/>
              </a:pP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Or</a:t>
              </a: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Times New Roman" charset="0"/>
                </a:rPr>
                <a:t>án</a:t>
              </a:r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Times New Roman" charset="0"/>
                <a:cs typeface="Times New Roman" charset="0"/>
              </a:endParaRPr>
            </a:p>
            <a:p>
              <a:pPr algn="ctr" eaLnBrk="0" hangingPunct="0">
                <a:lnSpc>
                  <a:spcPct val="85000"/>
                </a:lnSpc>
                <a:defRPr/>
              </a:pPr>
              <a:r>
                <a:rPr lang="en-US" sz="1200" i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ea typeface="Times New Roman" charset="0"/>
                  <a:cs typeface="Times New Roman" charset="0"/>
                </a:rPr>
                <a:t>Oligoryzomys longicaudatus</a:t>
              </a:r>
            </a:p>
          </p:txBody>
        </p:sp>
        <p:sp>
          <p:nvSpPr>
            <p:cNvPr id="105548" name="Line 76"/>
            <p:cNvSpPr>
              <a:spLocks noChangeShapeType="1"/>
            </p:cNvSpPr>
            <p:nvPr/>
          </p:nvSpPr>
          <p:spPr bwMode="auto">
            <a:xfrm flipV="1">
              <a:off x="4057" y="2496"/>
              <a:ext cx="1176" cy="547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49" name="Line 77"/>
            <p:cNvSpPr>
              <a:spLocks noChangeShapeType="1"/>
            </p:cNvSpPr>
            <p:nvPr/>
          </p:nvSpPr>
          <p:spPr bwMode="auto">
            <a:xfrm flipV="1">
              <a:off x="4043" y="3265"/>
              <a:ext cx="757" cy="91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grpSp>
          <p:nvGrpSpPr>
            <p:cNvPr id="9290" name="Group 78"/>
            <p:cNvGrpSpPr>
              <a:grpSpLocks/>
            </p:cNvGrpSpPr>
            <p:nvPr/>
          </p:nvGrpSpPr>
          <p:grpSpPr bwMode="auto">
            <a:xfrm>
              <a:off x="4800" y="2784"/>
              <a:ext cx="135" cy="1026"/>
              <a:chOff x="4788" y="2688"/>
              <a:chExt cx="135" cy="1026"/>
            </a:xfrm>
          </p:grpSpPr>
          <p:sp>
            <p:nvSpPr>
              <p:cNvPr id="105551" name="Line 79"/>
              <p:cNvSpPr>
                <a:spLocks noChangeShapeType="1"/>
              </p:cNvSpPr>
              <p:nvPr/>
            </p:nvSpPr>
            <p:spPr bwMode="auto">
              <a:xfrm>
                <a:off x="4790" y="2688"/>
                <a:ext cx="0" cy="1023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sp>
            <p:nvSpPr>
              <p:cNvPr id="105552" name="Line 80"/>
              <p:cNvSpPr>
                <a:spLocks noChangeShapeType="1"/>
              </p:cNvSpPr>
              <p:nvPr/>
            </p:nvSpPr>
            <p:spPr bwMode="auto">
              <a:xfrm>
                <a:off x="4788" y="2690"/>
                <a:ext cx="133" cy="0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sp>
            <p:nvSpPr>
              <p:cNvPr id="105553" name="Line 81"/>
              <p:cNvSpPr>
                <a:spLocks noChangeShapeType="1"/>
              </p:cNvSpPr>
              <p:nvPr/>
            </p:nvSpPr>
            <p:spPr bwMode="auto">
              <a:xfrm>
                <a:off x="4790" y="3714"/>
                <a:ext cx="133" cy="0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</p:grpSp>
        <p:sp>
          <p:nvSpPr>
            <p:cNvPr id="105554" name="Rectangle 82"/>
            <p:cNvSpPr>
              <a:spLocks noChangeArrowheads="1"/>
            </p:cNvSpPr>
            <p:nvPr/>
          </p:nvSpPr>
          <p:spPr bwMode="auto">
            <a:xfrm>
              <a:off x="2385" y="2334"/>
              <a:ext cx="887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r" eaLnBrk="0" hangingPunct="0">
                <a:lnSpc>
                  <a:spcPct val="85000"/>
                </a:lnSpc>
                <a:defRPr/>
              </a:pP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C</a:t>
              </a: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Times New Roman" charset="0"/>
                </a:rPr>
                <a:t>añ</a:t>
              </a: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ea typeface="Times New Roman" charset="0"/>
                  <a:cs typeface="Times New Roman" charset="0"/>
                </a:rPr>
                <a:t>o Delgadito</a:t>
              </a:r>
            </a:p>
            <a:p>
              <a:pPr algn="r" eaLnBrk="0" hangingPunct="0">
                <a:lnSpc>
                  <a:spcPct val="85000"/>
                </a:lnSpc>
                <a:defRPr/>
              </a:pPr>
              <a:r>
                <a:rPr lang="en-US" sz="1200" i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ea typeface="Times New Roman" charset="0"/>
                  <a:cs typeface="Times New Roman" charset="0"/>
                </a:rPr>
                <a:t>Sigmodon alstoni</a:t>
              </a:r>
            </a:p>
          </p:txBody>
        </p:sp>
        <p:grpSp>
          <p:nvGrpSpPr>
            <p:cNvPr id="9292" name="Group 83"/>
            <p:cNvGrpSpPr>
              <a:grpSpLocks/>
            </p:cNvGrpSpPr>
            <p:nvPr/>
          </p:nvGrpSpPr>
          <p:grpSpPr bwMode="auto">
            <a:xfrm>
              <a:off x="2616" y="1533"/>
              <a:ext cx="55" cy="55"/>
              <a:chOff x="2616" y="1533"/>
              <a:chExt cx="55" cy="55"/>
            </a:xfrm>
          </p:grpSpPr>
          <p:sp>
            <p:nvSpPr>
              <p:cNvPr id="105556" name="Freeform 84"/>
              <p:cNvSpPr>
                <a:spLocks/>
              </p:cNvSpPr>
              <p:nvPr/>
            </p:nvSpPr>
            <p:spPr bwMode="auto">
              <a:xfrm>
                <a:off x="2620" y="1537"/>
                <a:ext cx="47" cy="49"/>
              </a:xfrm>
              <a:custGeom>
                <a:avLst/>
                <a:gdLst>
                  <a:gd name="T0" fmla="*/ 22 w 47"/>
                  <a:gd name="T1" fmla="*/ 47 h 48"/>
                  <a:gd name="T2" fmla="*/ 17 w 47"/>
                  <a:gd name="T3" fmla="*/ 46 h 48"/>
                  <a:gd name="T4" fmla="*/ 13 w 47"/>
                  <a:gd name="T5" fmla="*/ 45 h 48"/>
                  <a:gd name="T6" fmla="*/ 11 w 47"/>
                  <a:gd name="T7" fmla="*/ 42 h 48"/>
                  <a:gd name="T8" fmla="*/ 6 w 47"/>
                  <a:gd name="T9" fmla="*/ 40 h 48"/>
                  <a:gd name="T10" fmla="*/ 4 w 47"/>
                  <a:gd name="T11" fmla="*/ 36 h 48"/>
                  <a:gd name="T12" fmla="*/ 2 w 47"/>
                  <a:gd name="T13" fmla="*/ 32 h 48"/>
                  <a:gd name="T14" fmla="*/ 1 w 47"/>
                  <a:gd name="T15" fmla="*/ 29 h 48"/>
                  <a:gd name="T16" fmla="*/ 0 w 47"/>
                  <a:gd name="T17" fmla="*/ 24 h 48"/>
                  <a:gd name="T18" fmla="*/ 1 w 47"/>
                  <a:gd name="T19" fmla="*/ 18 h 48"/>
                  <a:gd name="T20" fmla="*/ 2 w 47"/>
                  <a:gd name="T21" fmla="*/ 15 h 48"/>
                  <a:gd name="T22" fmla="*/ 4 w 47"/>
                  <a:gd name="T23" fmla="*/ 11 h 48"/>
                  <a:gd name="T24" fmla="*/ 6 w 47"/>
                  <a:gd name="T25" fmla="*/ 7 h 48"/>
                  <a:gd name="T26" fmla="*/ 11 w 47"/>
                  <a:gd name="T27" fmla="*/ 5 h 48"/>
                  <a:gd name="T28" fmla="*/ 13 w 47"/>
                  <a:gd name="T29" fmla="*/ 2 h 48"/>
                  <a:gd name="T30" fmla="*/ 17 w 47"/>
                  <a:gd name="T31" fmla="*/ 1 h 48"/>
                  <a:gd name="T32" fmla="*/ 22 w 47"/>
                  <a:gd name="T33" fmla="*/ 0 h 48"/>
                  <a:gd name="T34" fmla="*/ 28 w 47"/>
                  <a:gd name="T35" fmla="*/ 1 h 48"/>
                  <a:gd name="T36" fmla="*/ 31 w 47"/>
                  <a:gd name="T37" fmla="*/ 2 h 48"/>
                  <a:gd name="T38" fmla="*/ 34 w 47"/>
                  <a:gd name="T39" fmla="*/ 5 h 48"/>
                  <a:gd name="T40" fmla="*/ 39 w 47"/>
                  <a:gd name="T41" fmla="*/ 7 h 48"/>
                  <a:gd name="T42" fmla="*/ 41 w 47"/>
                  <a:gd name="T43" fmla="*/ 11 h 48"/>
                  <a:gd name="T44" fmla="*/ 43 w 47"/>
                  <a:gd name="T45" fmla="*/ 15 h 48"/>
                  <a:gd name="T46" fmla="*/ 44 w 47"/>
                  <a:gd name="T47" fmla="*/ 18 h 48"/>
                  <a:gd name="T48" fmla="*/ 46 w 47"/>
                  <a:gd name="T49" fmla="*/ 24 h 48"/>
                  <a:gd name="T50" fmla="*/ 44 w 47"/>
                  <a:gd name="T51" fmla="*/ 29 h 48"/>
                  <a:gd name="T52" fmla="*/ 43 w 47"/>
                  <a:gd name="T53" fmla="*/ 32 h 48"/>
                  <a:gd name="T54" fmla="*/ 41 w 47"/>
                  <a:gd name="T55" fmla="*/ 36 h 48"/>
                  <a:gd name="T56" fmla="*/ 39 w 47"/>
                  <a:gd name="T57" fmla="*/ 40 h 48"/>
                  <a:gd name="T58" fmla="*/ 34 w 47"/>
                  <a:gd name="T59" fmla="*/ 42 h 48"/>
                  <a:gd name="T60" fmla="*/ 31 w 47"/>
                  <a:gd name="T61" fmla="*/ 45 h 48"/>
                  <a:gd name="T62" fmla="*/ 28 w 47"/>
                  <a:gd name="T63" fmla="*/ 46 h 48"/>
                  <a:gd name="T64" fmla="*/ 22 w 47"/>
                  <a:gd name="T65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7" h="48">
                    <a:moveTo>
                      <a:pt x="22" y="47"/>
                    </a:moveTo>
                    <a:lnTo>
                      <a:pt x="17" y="46"/>
                    </a:lnTo>
                    <a:lnTo>
                      <a:pt x="13" y="45"/>
                    </a:lnTo>
                    <a:lnTo>
                      <a:pt x="11" y="42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2" y="32"/>
                    </a:lnTo>
                    <a:lnTo>
                      <a:pt x="1" y="29"/>
                    </a:lnTo>
                    <a:lnTo>
                      <a:pt x="0" y="24"/>
                    </a:lnTo>
                    <a:lnTo>
                      <a:pt x="1" y="18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11" y="5"/>
                    </a:lnTo>
                    <a:lnTo>
                      <a:pt x="13" y="2"/>
                    </a:lnTo>
                    <a:lnTo>
                      <a:pt x="17" y="1"/>
                    </a:lnTo>
                    <a:lnTo>
                      <a:pt x="22" y="0"/>
                    </a:lnTo>
                    <a:lnTo>
                      <a:pt x="28" y="1"/>
                    </a:lnTo>
                    <a:lnTo>
                      <a:pt x="31" y="2"/>
                    </a:lnTo>
                    <a:lnTo>
                      <a:pt x="34" y="5"/>
                    </a:lnTo>
                    <a:lnTo>
                      <a:pt x="39" y="7"/>
                    </a:lnTo>
                    <a:lnTo>
                      <a:pt x="41" y="11"/>
                    </a:lnTo>
                    <a:lnTo>
                      <a:pt x="43" y="15"/>
                    </a:lnTo>
                    <a:lnTo>
                      <a:pt x="44" y="18"/>
                    </a:lnTo>
                    <a:lnTo>
                      <a:pt x="46" y="24"/>
                    </a:lnTo>
                    <a:lnTo>
                      <a:pt x="44" y="29"/>
                    </a:lnTo>
                    <a:lnTo>
                      <a:pt x="43" y="32"/>
                    </a:lnTo>
                    <a:lnTo>
                      <a:pt x="41" y="36"/>
                    </a:lnTo>
                    <a:lnTo>
                      <a:pt x="39" y="40"/>
                    </a:lnTo>
                    <a:lnTo>
                      <a:pt x="34" y="42"/>
                    </a:lnTo>
                    <a:lnTo>
                      <a:pt x="31" y="45"/>
                    </a:lnTo>
                    <a:lnTo>
                      <a:pt x="28" y="46"/>
                    </a:lnTo>
                    <a:lnTo>
                      <a:pt x="22" y="47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grpSp>
            <p:nvGrpSpPr>
              <p:cNvPr id="9499" name="Group 85"/>
              <p:cNvGrpSpPr>
                <a:grpSpLocks/>
              </p:cNvGrpSpPr>
              <p:nvPr/>
            </p:nvGrpSpPr>
            <p:grpSpPr bwMode="auto">
              <a:xfrm>
                <a:off x="2616" y="1533"/>
                <a:ext cx="55" cy="55"/>
                <a:chOff x="2616" y="1533"/>
                <a:chExt cx="55" cy="55"/>
              </a:xfrm>
            </p:grpSpPr>
            <p:sp>
              <p:nvSpPr>
                <p:cNvPr id="105558" name="Freeform 86"/>
                <p:cNvSpPr>
                  <a:spLocks/>
                </p:cNvSpPr>
                <p:nvPr/>
              </p:nvSpPr>
              <p:spPr bwMode="auto">
                <a:xfrm>
                  <a:off x="2616" y="1563"/>
                  <a:ext cx="24" cy="26"/>
                </a:xfrm>
                <a:custGeom>
                  <a:avLst/>
                  <a:gdLst>
                    <a:gd name="T0" fmla="*/ 0 w 24"/>
                    <a:gd name="T1" fmla="*/ 0 h 25"/>
                    <a:gd name="T2" fmla="*/ 1 w 24"/>
                    <a:gd name="T3" fmla="*/ 6 h 25"/>
                    <a:gd name="T4" fmla="*/ 2 w 24"/>
                    <a:gd name="T5" fmla="*/ 9 h 25"/>
                    <a:gd name="T6" fmla="*/ 4 w 24"/>
                    <a:gd name="T7" fmla="*/ 13 h 25"/>
                    <a:gd name="T8" fmla="*/ 6 w 24"/>
                    <a:gd name="T9" fmla="*/ 18 h 25"/>
                    <a:gd name="T10" fmla="*/ 10 w 24"/>
                    <a:gd name="T11" fmla="*/ 20 h 25"/>
                    <a:gd name="T12" fmla="*/ 13 w 24"/>
                    <a:gd name="T13" fmla="*/ 23 h 25"/>
                    <a:gd name="T14" fmla="*/ 17 w 24"/>
                    <a:gd name="T15" fmla="*/ 23 h 25"/>
                    <a:gd name="T16" fmla="*/ 23 w 24"/>
                    <a:gd name="T17" fmla="*/ 24 h 25"/>
                    <a:gd name="T18" fmla="*/ 23 w 24"/>
                    <a:gd name="T19" fmla="*/ 18 h 25"/>
                    <a:gd name="T20" fmla="*/ 19 w 24"/>
                    <a:gd name="T21" fmla="*/ 18 h 25"/>
                    <a:gd name="T22" fmla="*/ 16 w 24"/>
                    <a:gd name="T23" fmla="*/ 16 h 25"/>
                    <a:gd name="T24" fmla="*/ 13 w 24"/>
                    <a:gd name="T25" fmla="*/ 15 h 25"/>
                    <a:gd name="T26" fmla="*/ 12 w 24"/>
                    <a:gd name="T27" fmla="*/ 12 h 25"/>
                    <a:gd name="T28" fmla="*/ 9 w 24"/>
                    <a:gd name="T29" fmla="*/ 9 h 25"/>
                    <a:gd name="T30" fmla="*/ 7 w 24"/>
                    <a:gd name="T31" fmla="*/ 6 h 25"/>
                    <a:gd name="T32" fmla="*/ 6 w 24"/>
                    <a:gd name="T33" fmla="*/ 4 h 25"/>
                    <a:gd name="T34" fmla="*/ 6 w 24"/>
                    <a:gd name="T35" fmla="*/ 0 h 25"/>
                    <a:gd name="T36" fmla="*/ 0 w 24"/>
                    <a:gd name="T3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5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2" y="9"/>
                      </a:lnTo>
                      <a:lnTo>
                        <a:pt x="4" y="13"/>
                      </a:lnTo>
                      <a:lnTo>
                        <a:pt x="6" y="18"/>
                      </a:lnTo>
                      <a:lnTo>
                        <a:pt x="10" y="20"/>
                      </a:lnTo>
                      <a:lnTo>
                        <a:pt x="13" y="23"/>
                      </a:lnTo>
                      <a:lnTo>
                        <a:pt x="17" y="23"/>
                      </a:lnTo>
                      <a:lnTo>
                        <a:pt x="23" y="24"/>
                      </a:lnTo>
                      <a:lnTo>
                        <a:pt x="23" y="18"/>
                      </a:lnTo>
                      <a:lnTo>
                        <a:pt x="19" y="18"/>
                      </a:lnTo>
                      <a:lnTo>
                        <a:pt x="16" y="16"/>
                      </a:lnTo>
                      <a:lnTo>
                        <a:pt x="13" y="15"/>
                      </a:lnTo>
                      <a:lnTo>
                        <a:pt x="12" y="12"/>
                      </a:lnTo>
                      <a:lnTo>
                        <a:pt x="9" y="9"/>
                      </a:lnTo>
                      <a:lnTo>
                        <a:pt x="7" y="6"/>
                      </a:lnTo>
                      <a:lnTo>
                        <a:pt x="6" y="4"/>
                      </a:lnTo>
                      <a:lnTo>
                        <a:pt x="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559" name="Freeform 87"/>
                <p:cNvSpPr>
                  <a:spLocks/>
                </p:cNvSpPr>
                <p:nvPr/>
              </p:nvSpPr>
              <p:spPr bwMode="auto">
                <a:xfrm>
                  <a:off x="2616" y="1533"/>
                  <a:ext cx="24" cy="26"/>
                </a:xfrm>
                <a:custGeom>
                  <a:avLst/>
                  <a:gdLst>
                    <a:gd name="T0" fmla="*/ 23 w 24"/>
                    <a:gd name="T1" fmla="*/ 0 h 26"/>
                    <a:gd name="T2" fmla="*/ 17 w 24"/>
                    <a:gd name="T3" fmla="*/ 1 h 26"/>
                    <a:gd name="T4" fmla="*/ 13 w 24"/>
                    <a:gd name="T5" fmla="*/ 2 h 26"/>
                    <a:gd name="T6" fmla="*/ 10 w 24"/>
                    <a:gd name="T7" fmla="*/ 5 h 26"/>
                    <a:gd name="T8" fmla="*/ 6 w 24"/>
                    <a:gd name="T9" fmla="*/ 7 h 26"/>
                    <a:gd name="T10" fmla="*/ 4 w 24"/>
                    <a:gd name="T11" fmla="*/ 11 h 26"/>
                    <a:gd name="T12" fmla="*/ 2 w 24"/>
                    <a:gd name="T13" fmla="*/ 15 h 26"/>
                    <a:gd name="T14" fmla="*/ 1 w 24"/>
                    <a:gd name="T15" fmla="*/ 19 h 26"/>
                    <a:gd name="T16" fmla="*/ 0 w 24"/>
                    <a:gd name="T17" fmla="*/ 25 h 26"/>
                    <a:gd name="T18" fmla="*/ 6 w 24"/>
                    <a:gd name="T19" fmla="*/ 25 h 26"/>
                    <a:gd name="T20" fmla="*/ 6 w 24"/>
                    <a:gd name="T21" fmla="*/ 21 h 26"/>
                    <a:gd name="T22" fmla="*/ 7 w 24"/>
                    <a:gd name="T23" fmla="*/ 18 h 26"/>
                    <a:gd name="T24" fmla="*/ 9 w 24"/>
                    <a:gd name="T25" fmla="*/ 15 h 26"/>
                    <a:gd name="T26" fmla="*/ 12 w 24"/>
                    <a:gd name="T27" fmla="*/ 13 h 26"/>
                    <a:gd name="T28" fmla="*/ 13 w 24"/>
                    <a:gd name="T29" fmla="*/ 10 h 26"/>
                    <a:gd name="T30" fmla="*/ 16 w 24"/>
                    <a:gd name="T31" fmla="*/ 8 h 26"/>
                    <a:gd name="T32" fmla="*/ 19 w 24"/>
                    <a:gd name="T33" fmla="*/ 7 h 26"/>
                    <a:gd name="T34" fmla="*/ 23 w 24"/>
                    <a:gd name="T35" fmla="*/ 6 h 26"/>
                    <a:gd name="T36" fmla="*/ 23 w 24"/>
                    <a:gd name="T3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6">
                      <a:moveTo>
                        <a:pt x="23" y="0"/>
                      </a:moveTo>
                      <a:lnTo>
                        <a:pt x="17" y="1"/>
                      </a:lnTo>
                      <a:lnTo>
                        <a:pt x="13" y="2"/>
                      </a:lnTo>
                      <a:lnTo>
                        <a:pt x="10" y="5"/>
                      </a:lnTo>
                      <a:lnTo>
                        <a:pt x="6" y="7"/>
                      </a:lnTo>
                      <a:lnTo>
                        <a:pt x="4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5"/>
                      </a:lnTo>
                      <a:lnTo>
                        <a:pt x="6" y="25"/>
                      </a:lnTo>
                      <a:lnTo>
                        <a:pt x="6" y="21"/>
                      </a:lnTo>
                      <a:lnTo>
                        <a:pt x="7" y="18"/>
                      </a:lnTo>
                      <a:lnTo>
                        <a:pt x="9" y="15"/>
                      </a:lnTo>
                      <a:lnTo>
                        <a:pt x="12" y="13"/>
                      </a:lnTo>
                      <a:lnTo>
                        <a:pt x="13" y="10"/>
                      </a:lnTo>
                      <a:lnTo>
                        <a:pt x="16" y="8"/>
                      </a:lnTo>
                      <a:lnTo>
                        <a:pt x="19" y="7"/>
                      </a:lnTo>
                      <a:lnTo>
                        <a:pt x="23" y="6"/>
                      </a:lnTo>
                      <a:lnTo>
                        <a:pt x="23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560" name="Freeform 88"/>
                <p:cNvSpPr>
                  <a:spLocks/>
                </p:cNvSpPr>
                <p:nvPr/>
              </p:nvSpPr>
              <p:spPr bwMode="auto">
                <a:xfrm>
                  <a:off x="2645" y="1533"/>
                  <a:ext cx="25" cy="26"/>
                </a:xfrm>
                <a:custGeom>
                  <a:avLst/>
                  <a:gdLst>
                    <a:gd name="T0" fmla="*/ 24 w 25"/>
                    <a:gd name="T1" fmla="*/ 25 h 26"/>
                    <a:gd name="T2" fmla="*/ 22 w 25"/>
                    <a:gd name="T3" fmla="*/ 19 h 26"/>
                    <a:gd name="T4" fmla="*/ 21 w 25"/>
                    <a:gd name="T5" fmla="*/ 15 h 26"/>
                    <a:gd name="T6" fmla="*/ 20 w 25"/>
                    <a:gd name="T7" fmla="*/ 11 h 26"/>
                    <a:gd name="T8" fmla="*/ 17 w 25"/>
                    <a:gd name="T9" fmla="*/ 7 h 26"/>
                    <a:gd name="T10" fmla="*/ 13 w 25"/>
                    <a:gd name="T11" fmla="*/ 5 h 26"/>
                    <a:gd name="T12" fmla="*/ 9 w 25"/>
                    <a:gd name="T13" fmla="*/ 2 h 26"/>
                    <a:gd name="T14" fmla="*/ 5 w 25"/>
                    <a:gd name="T15" fmla="*/ 1 h 26"/>
                    <a:gd name="T16" fmla="*/ 0 w 25"/>
                    <a:gd name="T17" fmla="*/ 0 h 26"/>
                    <a:gd name="T18" fmla="*/ 0 w 25"/>
                    <a:gd name="T19" fmla="*/ 6 h 26"/>
                    <a:gd name="T20" fmla="*/ 3 w 25"/>
                    <a:gd name="T21" fmla="*/ 7 h 26"/>
                    <a:gd name="T22" fmla="*/ 6 w 25"/>
                    <a:gd name="T23" fmla="*/ 8 h 26"/>
                    <a:gd name="T24" fmla="*/ 10 w 25"/>
                    <a:gd name="T25" fmla="*/ 10 h 26"/>
                    <a:gd name="T26" fmla="*/ 12 w 25"/>
                    <a:gd name="T27" fmla="*/ 13 h 26"/>
                    <a:gd name="T28" fmla="*/ 14 w 25"/>
                    <a:gd name="T29" fmla="*/ 15 h 26"/>
                    <a:gd name="T30" fmla="*/ 17 w 25"/>
                    <a:gd name="T31" fmla="*/ 18 h 26"/>
                    <a:gd name="T32" fmla="*/ 17 w 25"/>
                    <a:gd name="T33" fmla="*/ 21 h 26"/>
                    <a:gd name="T34" fmla="*/ 18 w 25"/>
                    <a:gd name="T35" fmla="*/ 25 h 26"/>
                    <a:gd name="T36" fmla="*/ 24 w 25"/>
                    <a:gd name="T37" fmla="*/ 2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6">
                      <a:moveTo>
                        <a:pt x="24" y="25"/>
                      </a:moveTo>
                      <a:lnTo>
                        <a:pt x="22" y="19"/>
                      </a:lnTo>
                      <a:lnTo>
                        <a:pt x="21" y="15"/>
                      </a:lnTo>
                      <a:lnTo>
                        <a:pt x="20" y="11"/>
                      </a:lnTo>
                      <a:lnTo>
                        <a:pt x="17" y="7"/>
                      </a:lnTo>
                      <a:lnTo>
                        <a:pt x="13" y="5"/>
                      </a:lnTo>
                      <a:lnTo>
                        <a:pt x="9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0" y="10"/>
                      </a:lnTo>
                      <a:lnTo>
                        <a:pt x="12" y="13"/>
                      </a:lnTo>
                      <a:lnTo>
                        <a:pt x="14" y="15"/>
                      </a:lnTo>
                      <a:lnTo>
                        <a:pt x="17" y="18"/>
                      </a:lnTo>
                      <a:lnTo>
                        <a:pt x="17" y="21"/>
                      </a:lnTo>
                      <a:lnTo>
                        <a:pt x="18" y="25"/>
                      </a:lnTo>
                      <a:lnTo>
                        <a:pt x="24" y="2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561" name="Freeform 89"/>
                <p:cNvSpPr>
                  <a:spLocks/>
                </p:cNvSpPr>
                <p:nvPr/>
              </p:nvSpPr>
              <p:spPr bwMode="auto">
                <a:xfrm>
                  <a:off x="2645" y="1563"/>
                  <a:ext cx="25" cy="26"/>
                </a:xfrm>
                <a:custGeom>
                  <a:avLst/>
                  <a:gdLst>
                    <a:gd name="T0" fmla="*/ 0 w 25"/>
                    <a:gd name="T1" fmla="*/ 24 h 25"/>
                    <a:gd name="T2" fmla="*/ 5 w 25"/>
                    <a:gd name="T3" fmla="*/ 23 h 25"/>
                    <a:gd name="T4" fmla="*/ 9 w 25"/>
                    <a:gd name="T5" fmla="*/ 23 h 25"/>
                    <a:gd name="T6" fmla="*/ 13 w 25"/>
                    <a:gd name="T7" fmla="*/ 20 h 25"/>
                    <a:gd name="T8" fmla="*/ 17 w 25"/>
                    <a:gd name="T9" fmla="*/ 18 h 25"/>
                    <a:gd name="T10" fmla="*/ 20 w 25"/>
                    <a:gd name="T11" fmla="*/ 13 h 25"/>
                    <a:gd name="T12" fmla="*/ 21 w 25"/>
                    <a:gd name="T13" fmla="*/ 9 h 25"/>
                    <a:gd name="T14" fmla="*/ 22 w 25"/>
                    <a:gd name="T15" fmla="*/ 6 h 25"/>
                    <a:gd name="T16" fmla="*/ 24 w 25"/>
                    <a:gd name="T17" fmla="*/ 0 h 25"/>
                    <a:gd name="T18" fmla="*/ 18 w 25"/>
                    <a:gd name="T19" fmla="*/ 0 h 25"/>
                    <a:gd name="T20" fmla="*/ 17 w 25"/>
                    <a:gd name="T21" fmla="*/ 4 h 25"/>
                    <a:gd name="T22" fmla="*/ 17 w 25"/>
                    <a:gd name="T23" fmla="*/ 6 h 25"/>
                    <a:gd name="T24" fmla="*/ 14 w 25"/>
                    <a:gd name="T25" fmla="*/ 9 h 25"/>
                    <a:gd name="T26" fmla="*/ 12 w 25"/>
                    <a:gd name="T27" fmla="*/ 12 h 25"/>
                    <a:gd name="T28" fmla="*/ 10 w 25"/>
                    <a:gd name="T29" fmla="*/ 15 h 25"/>
                    <a:gd name="T30" fmla="*/ 6 w 25"/>
                    <a:gd name="T31" fmla="*/ 16 h 25"/>
                    <a:gd name="T32" fmla="*/ 3 w 25"/>
                    <a:gd name="T33" fmla="*/ 18 h 25"/>
                    <a:gd name="T34" fmla="*/ 0 w 25"/>
                    <a:gd name="T35" fmla="*/ 18 h 25"/>
                    <a:gd name="T36" fmla="*/ 0 w 25"/>
                    <a:gd name="T37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5">
                      <a:moveTo>
                        <a:pt x="0" y="24"/>
                      </a:moveTo>
                      <a:lnTo>
                        <a:pt x="5" y="23"/>
                      </a:lnTo>
                      <a:lnTo>
                        <a:pt x="9" y="23"/>
                      </a:lnTo>
                      <a:lnTo>
                        <a:pt x="13" y="20"/>
                      </a:lnTo>
                      <a:lnTo>
                        <a:pt x="17" y="18"/>
                      </a:lnTo>
                      <a:lnTo>
                        <a:pt x="20" y="13"/>
                      </a:lnTo>
                      <a:lnTo>
                        <a:pt x="21" y="9"/>
                      </a:lnTo>
                      <a:lnTo>
                        <a:pt x="22" y="6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7" y="4"/>
                      </a:lnTo>
                      <a:lnTo>
                        <a:pt x="17" y="6"/>
                      </a:lnTo>
                      <a:lnTo>
                        <a:pt x="14" y="9"/>
                      </a:lnTo>
                      <a:lnTo>
                        <a:pt x="12" y="12"/>
                      </a:lnTo>
                      <a:lnTo>
                        <a:pt x="10" y="15"/>
                      </a:lnTo>
                      <a:lnTo>
                        <a:pt x="6" y="16"/>
                      </a:lnTo>
                      <a:lnTo>
                        <a:pt x="3" y="18"/>
                      </a:lnTo>
                      <a:lnTo>
                        <a:pt x="0" y="18"/>
                      </a:lnTo>
                      <a:lnTo>
                        <a:pt x="0" y="2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</p:grpSp>
        </p:grpSp>
        <p:sp>
          <p:nvSpPr>
            <p:cNvPr id="105562" name="Rectangle 90"/>
            <p:cNvSpPr>
              <a:spLocks noChangeArrowheads="1"/>
            </p:cNvSpPr>
            <p:nvPr/>
          </p:nvSpPr>
          <p:spPr bwMode="auto">
            <a:xfrm>
              <a:off x="477" y="1238"/>
              <a:ext cx="1065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>
                <a:lnSpc>
                  <a:spcPct val="85000"/>
                </a:lnSpc>
                <a:defRPr/>
              </a:pP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Isla Vista</a:t>
              </a:r>
            </a:p>
            <a:p>
              <a:pPr algn="ctr" eaLnBrk="0" hangingPunct="0">
                <a:lnSpc>
                  <a:spcPct val="85000"/>
                </a:lnSpc>
                <a:defRPr/>
              </a:pPr>
              <a:r>
                <a:rPr lang="en-US" sz="1200" i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charset="0"/>
                  <a:cs typeface="Arial" charset="0"/>
                </a:rPr>
                <a:t>Microtus californicus</a:t>
              </a:r>
            </a:p>
          </p:txBody>
        </p:sp>
        <p:grpSp>
          <p:nvGrpSpPr>
            <p:cNvPr id="9294" name="Group 91"/>
            <p:cNvGrpSpPr>
              <a:grpSpLocks/>
            </p:cNvGrpSpPr>
            <p:nvPr/>
          </p:nvGrpSpPr>
          <p:grpSpPr bwMode="auto">
            <a:xfrm>
              <a:off x="2068" y="1327"/>
              <a:ext cx="52" cy="54"/>
              <a:chOff x="2068" y="1327"/>
              <a:chExt cx="52" cy="54"/>
            </a:xfrm>
          </p:grpSpPr>
          <p:sp>
            <p:nvSpPr>
              <p:cNvPr id="105564" name="Freeform 92"/>
              <p:cNvSpPr>
                <a:spLocks/>
              </p:cNvSpPr>
              <p:nvPr/>
            </p:nvSpPr>
            <p:spPr bwMode="auto">
              <a:xfrm>
                <a:off x="2070" y="1332"/>
                <a:ext cx="47" cy="47"/>
              </a:xfrm>
              <a:custGeom>
                <a:avLst/>
                <a:gdLst>
                  <a:gd name="T0" fmla="*/ 22 w 47"/>
                  <a:gd name="T1" fmla="*/ 46 h 47"/>
                  <a:gd name="T2" fmla="*/ 17 w 47"/>
                  <a:gd name="T3" fmla="*/ 45 h 47"/>
                  <a:gd name="T4" fmla="*/ 13 w 47"/>
                  <a:gd name="T5" fmla="*/ 44 h 47"/>
                  <a:gd name="T6" fmla="*/ 11 w 47"/>
                  <a:gd name="T7" fmla="*/ 41 h 47"/>
                  <a:gd name="T8" fmla="*/ 6 w 47"/>
                  <a:gd name="T9" fmla="*/ 39 h 47"/>
                  <a:gd name="T10" fmla="*/ 4 w 47"/>
                  <a:gd name="T11" fmla="*/ 35 h 47"/>
                  <a:gd name="T12" fmla="*/ 2 w 47"/>
                  <a:gd name="T13" fmla="*/ 32 h 47"/>
                  <a:gd name="T14" fmla="*/ 1 w 47"/>
                  <a:gd name="T15" fmla="*/ 28 h 47"/>
                  <a:gd name="T16" fmla="*/ 0 w 47"/>
                  <a:gd name="T17" fmla="*/ 23 h 47"/>
                  <a:gd name="T18" fmla="*/ 1 w 47"/>
                  <a:gd name="T19" fmla="*/ 18 h 47"/>
                  <a:gd name="T20" fmla="*/ 2 w 47"/>
                  <a:gd name="T21" fmla="*/ 14 h 47"/>
                  <a:gd name="T22" fmla="*/ 4 w 47"/>
                  <a:gd name="T23" fmla="*/ 11 h 47"/>
                  <a:gd name="T24" fmla="*/ 6 w 47"/>
                  <a:gd name="T25" fmla="*/ 7 h 47"/>
                  <a:gd name="T26" fmla="*/ 11 w 47"/>
                  <a:gd name="T27" fmla="*/ 5 h 47"/>
                  <a:gd name="T28" fmla="*/ 13 w 47"/>
                  <a:gd name="T29" fmla="*/ 2 h 47"/>
                  <a:gd name="T30" fmla="*/ 17 w 47"/>
                  <a:gd name="T31" fmla="*/ 1 h 47"/>
                  <a:gd name="T32" fmla="*/ 22 w 47"/>
                  <a:gd name="T33" fmla="*/ 0 h 47"/>
                  <a:gd name="T34" fmla="*/ 28 w 47"/>
                  <a:gd name="T35" fmla="*/ 1 h 47"/>
                  <a:gd name="T36" fmla="*/ 31 w 47"/>
                  <a:gd name="T37" fmla="*/ 2 h 47"/>
                  <a:gd name="T38" fmla="*/ 34 w 47"/>
                  <a:gd name="T39" fmla="*/ 5 h 47"/>
                  <a:gd name="T40" fmla="*/ 39 w 47"/>
                  <a:gd name="T41" fmla="*/ 7 h 47"/>
                  <a:gd name="T42" fmla="*/ 41 w 47"/>
                  <a:gd name="T43" fmla="*/ 11 h 47"/>
                  <a:gd name="T44" fmla="*/ 43 w 47"/>
                  <a:gd name="T45" fmla="*/ 14 h 47"/>
                  <a:gd name="T46" fmla="*/ 44 w 47"/>
                  <a:gd name="T47" fmla="*/ 18 h 47"/>
                  <a:gd name="T48" fmla="*/ 46 w 47"/>
                  <a:gd name="T49" fmla="*/ 23 h 47"/>
                  <a:gd name="T50" fmla="*/ 44 w 47"/>
                  <a:gd name="T51" fmla="*/ 28 h 47"/>
                  <a:gd name="T52" fmla="*/ 43 w 47"/>
                  <a:gd name="T53" fmla="*/ 32 h 47"/>
                  <a:gd name="T54" fmla="*/ 41 w 47"/>
                  <a:gd name="T55" fmla="*/ 35 h 47"/>
                  <a:gd name="T56" fmla="*/ 39 w 47"/>
                  <a:gd name="T57" fmla="*/ 39 h 47"/>
                  <a:gd name="T58" fmla="*/ 34 w 47"/>
                  <a:gd name="T59" fmla="*/ 41 h 47"/>
                  <a:gd name="T60" fmla="*/ 31 w 47"/>
                  <a:gd name="T61" fmla="*/ 44 h 47"/>
                  <a:gd name="T62" fmla="*/ 28 w 47"/>
                  <a:gd name="T63" fmla="*/ 45 h 47"/>
                  <a:gd name="T64" fmla="*/ 22 w 47"/>
                  <a:gd name="T65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7" h="47">
                    <a:moveTo>
                      <a:pt x="22" y="46"/>
                    </a:moveTo>
                    <a:lnTo>
                      <a:pt x="17" y="45"/>
                    </a:lnTo>
                    <a:lnTo>
                      <a:pt x="13" y="44"/>
                    </a:lnTo>
                    <a:lnTo>
                      <a:pt x="11" y="41"/>
                    </a:lnTo>
                    <a:lnTo>
                      <a:pt x="6" y="39"/>
                    </a:lnTo>
                    <a:lnTo>
                      <a:pt x="4" y="35"/>
                    </a:lnTo>
                    <a:lnTo>
                      <a:pt x="2" y="32"/>
                    </a:lnTo>
                    <a:lnTo>
                      <a:pt x="1" y="28"/>
                    </a:lnTo>
                    <a:lnTo>
                      <a:pt x="0" y="23"/>
                    </a:lnTo>
                    <a:lnTo>
                      <a:pt x="1" y="18"/>
                    </a:lnTo>
                    <a:lnTo>
                      <a:pt x="2" y="14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11" y="5"/>
                    </a:lnTo>
                    <a:lnTo>
                      <a:pt x="13" y="2"/>
                    </a:lnTo>
                    <a:lnTo>
                      <a:pt x="17" y="1"/>
                    </a:lnTo>
                    <a:lnTo>
                      <a:pt x="22" y="0"/>
                    </a:lnTo>
                    <a:lnTo>
                      <a:pt x="28" y="1"/>
                    </a:lnTo>
                    <a:lnTo>
                      <a:pt x="31" y="2"/>
                    </a:lnTo>
                    <a:lnTo>
                      <a:pt x="34" y="5"/>
                    </a:lnTo>
                    <a:lnTo>
                      <a:pt x="39" y="7"/>
                    </a:lnTo>
                    <a:lnTo>
                      <a:pt x="41" y="11"/>
                    </a:lnTo>
                    <a:lnTo>
                      <a:pt x="43" y="14"/>
                    </a:lnTo>
                    <a:lnTo>
                      <a:pt x="44" y="18"/>
                    </a:lnTo>
                    <a:lnTo>
                      <a:pt x="46" y="23"/>
                    </a:lnTo>
                    <a:lnTo>
                      <a:pt x="44" y="28"/>
                    </a:lnTo>
                    <a:lnTo>
                      <a:pt x="43" y="32"/>
                    </a:lnTo>
                    <a:lnTo>
                      <a:pt x="41" y="35"/>
                    </a:lnTo>
                    <a:lnTo>
                      <a:pt x="39" y="39"/>
                    </a:lnTo>
                    <a:lnTo>
                      <a:pt x="34" y="41"/>
                    </a:lnTo>
                    <a:lnTo>
                      <a:pt x="31" y="44"/>
                    </a:lnTo>
                    <a:lnTo>
                      <a:pt x="28" y="45"/>
                    </a:lnTo>
                    <a:lnTo>
                      <a:pt x="22" y="46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grpSp>
            <p:nvGrpSpPr>
              <p:cNvPr id="9493" name="Group 93"/>
              <p:cNvGrpSpPr>
                <a:grpSpLocks/>
              </p:cNvGrpSpPr>
              <p:nvPr/>
            </p:nvGrpSpPr>
            <p:grpSpPr bwMode="auto">
              <a:xfrm>
                <a:off x="2068" y="1327"/>
                <a:ext cx="52" cy="54"/>
                <a:chOff x="2068" y="1327"/>
                <a:chExt cx="52" cy="54"/>
              </a:xfrm>
            </p:grpSpPr>
            <p:sp>
              <p:nvSpPr>
                <p:cNvPr id="105566" name="Freeform 94"/>
                <p:cNvSpPr>
                  <a:spLocks/>
                </p:cNvSpPr>
                <p:nvPr/>
              </p:nvSpPr>
              <p:spPr bwMode="auto">
                <a:xfrm>
                  <a:off x="2068" y="1356"/>
                  <a:ext cx="24" cy="25"/>
                </a:xfrm>
                <a:custGeom>
                  <a:avLst/>
                  <a:gdLst>
                    <a:gd name="T0" fmla="*/ 0 w 24"/>
                    <a:gd name="T1" fmla="*/ 0 h 25"/>
                    <a:gd name="T2" fmla="*/ 1 w 24"/>
                    <a:gd name="T3" fmla="*/ 6 h 25"/>
                    <a:gd name="T4" fmla="*/ 2 w 24"/>
                    <a:gd name="T5" fmla="*/ 9 h 25"/>
                    <a:gd name="T6" fmla="*/ 4 w 24"/>
                    <a:gd name="T7" fmla="*/ 13 h 25"/>
                    <a:gd name="T8" fmla="*/ 6 w 24"/>
                    <a:gd name="T9" fmla="*/ 18 h 25"/>
                    <a:gd name="T10" fmla="*/ 10 w 24"/>
                    <a:gd name="T11" fmla="*/ 20 h 25"/>
                    <a:gd name="T12" fmla="*/ 13 w 24"/>
                    <a:gd name="T13" fmla="*/ 23 h 25"/>
                    <a:gd name="T14" fmla="*/ 17 w 24"/>
                    <a:gd name="T15" fmla="*/ 23 h 25"/>
                    <a:gd name="T16" fmla="*/ 23 w 24"/>
                    <a:gd name="T17" fmla="*/ 24 h 25"/>
                    <a:gd name="T18" fmla="*/ 23 w 24"/>
                    <a:gd name="T19" fmla="*/ 18 h 25"/>
                    <a:gd name="T20" fmla="*/ 19 w 24"/>
                    <a:gd name="T21" fmla="*/ 18 h 25"/>
                    <a:gd name="T22" fmla="*/ 16 w 24"/>
                    <a:gd name="T23" fmla="*/ 16 h 25"/>
                    <a:gd name="T24" fmla="*/ 13 w 24"/>
                    <a:gd name="T25" fmla="*/ 15 h 25"/>
                    <a:gd name="T26" fmla="*/ 12 w 24"/>
                    <a:gd name="T27" fmla="*/ 12 h 25"/>
                    <a:gd name="T28" fmla="*/ 9 w 24"/>
                    <a:gd name="T29" fmla="*/ 9 h 25"/>
                    <a:gd name="T30" fmla="*/ 7 w 24"/>
                    <a:gd name="T31" fmla="*/ 6 h 25"/>
                    <a:gd name="T32" fmla="*/ 6 w 24"/>
                    <a:gd name="T33" fmla="*/ 4 h 25"/>
                    <a:gd name="T34" fmla="*/ 6 w 24"/>
                    <a:gd name="T35" fmla="*/ 0 h 25"/>
                    <a:gd name="T36" fmla="*/ 0 w 24"/>
                    <a:gd name="T3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5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2" y="9"/>
                      </a:lnTo>
                      <a:lnTo>
                        <a:pt x="4" y="13"/>
                      </a:lnTo>
                      <a:lnTo>
                        <a:pt x="6" y="18"/>
                      </a:lnTo>
                      <a:lnTo>
                        <a:pt x="10" y="20"/>
                      </a:lnTo>
                      <a:lnTo>
                        <a:pt x="13" y="23"/>
                      </a:lnTo>
                      <a:lnTo>
                        <a:pt x="17" y="23"/>
                      </a:lnTo>
                      <a:lnTo>
                        <a:pt x="23" y="24"/>
                      </a:lnTo>
                      <a:lnTo>
                        <a:pt x="23" y="18"/>
                      </a:lnTo>
                      <a:lnTo>
                        <a:pt x="19" y="18"/>
                      </a:lnTo>
                      <a:lnTo>
                        <a:pt x="16" y="16"/>
                      </a:lnTo>
                      <a:lnTo>
                        <a:pt x="13" y="15"/>
                      </a:lnTo>
                      <a:lnTo>
                        <a:pt x="12" y="12"/>
                      </a:lnTo>
                      <a:lnTo>
                        <a:pt x="9" y="9"/>
                      </a:lnTo>
                      <a:lnTo>
                        <a:pt x="7" y="6"/>
                      </a:lnTo>
                      <a:lnTo>
                        <a:pt x="6" y="4"/>
                      </a:lnTo>
                      <a:lnTo>
                        <a:pt x="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567" name="Freeform 95"/>
                <p:cNvSpPr>
                  <a:spLocks/>
                </p:cNvSpPr>
                <p:nvPr/>
              </p:nvSpPr>
              <p:spPr bwMode="auto">
                <a:xfrm>
                  <a:off x="2068" y="1328"/>
                  <a:ext cx="24" cy="26"/>
                </a:xfrm>
                <a:custGeom>
                  <a:avLst/>
                  <a:gdLst>
                    <a:gd name="T0" fmla="*/ 23 w 24"/>
                    <a:gd name="T1" fmla="*/ 0 h 26"/>
                    <a:gd name="T2" fmla="*/ 17 w 24"/>
                    <a:gd name="T3" fmla="*/ 1 h 26"/>
                    <a:gd name="T4" fmla="*/ 13 w 24"/>
                    <a:gd name="T5" fmla="*/ 2 h 26"/>
                    <a:gd name="T6" fmla="*/ 10 w 24"/>
                    <a:gd name="T7" fmla="*/ 5 h 26"/>
                    <a:gd name="T8" fmla="*/ 6 w 24"/>
                    <a:gd name="T9" fmla="*/ 7 h 26"/>
                    <a:gd name="T10" fmla="*/ 4 w 24"/>
                    <a:gd name="T11" fmla="*/ 11 h 26"/>
                    <a:gd name="T12" fmla="*/ 2 w 24"/>
                    <a:gd name="T13" fmla="*/ 15 h 26"/>
                    <a:gd name="T14" fmla="*/ 1 w 24"/>
                    <a:gd name="T15" fmla="*/ 19 h 26"/>
                    <a:gd name="T16" fmla="*/ 0 w 24"/>
                    <a:gd name="T17" fmla="*/ 25 h 26"/>
                    <a:gd name="T18" fmla="*/ 6 w 24"/>
                    <a:gd name="T19" fmla="*/ 25 h 26"/>
                    <a:gd name="T20" fmla="*/ 6 w 24"/>
                    <a:gd name="T21" fmla="*/ 21 h 26"/>
                    <a:gd name="T22" fmla="*/ 7 w 24"/>
                    <a:gd name="T23" fmla="*/ 18 h 26"/>
                    <a:gd name="T24" fmla="*/ 9 w 24"/>
                    <a:gd name="T25" fmla="*/ 15 h 26"/>
                    <a:gd name="T26" fmla="*/ 12 w 24"/>
                    <a:gd name="T27" fmla="*/ 13 h 26"/>
                    <a:gd name="T28" fmla="*/ 13 w 24"/>
                    <a:gd name="T29" fmla="*/ 10 h 26"/>
                    <a:gd name="T30" fmla="*/ 16 w 24"/>
                    <a:gd name="T31" fmla="*/ 8 h 26"/>
                    <a:gd name="T32" fmla="*/ 19 w 24"/>
                    <a:gd name="T33" fmla="*/ 7 h 26"/>
                    <a:gd name="T34" fmla="*/ 23 w 24"/>
                    <a:gd name="T35" fmla="*/ 6 h 26"/>
                    <a:gd name="T36" fmla="*/ 23 w 24"/>
                    <a:gd name="T3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6">
                      <a:moveTo>
                        <a:pt x="23" y="0"/>
                      </a:moveTo>
                      <a:lnTo>
                        <a:pt x="17" y="1"/>
                      </a:lnTo>
                      <a:lnTo>
                        <a:pt x="13" y="2"/>
                      </a:lnTo>
                      <a:lnTo>
                        <a:pt x="10" y="5"/>
                      </a:lnTo>
                      <a:lnTo>
                        <a:pt x="6" y="7"/>
                      </a:lnTo>
                      <a:lnTo>
                        <a:pt x="4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5"/>
                      </a:lnTo>
                      <a:lnTo>
                        <a:pt x="6" y="25"/>
                      </a:lnTo>
                      <a:lnTo>
                        <a:pt x="6" y="21"/>
                      </a:lnTo>
                      <a:lnTo>
                        <a:pt x="7" y="18"/>
                      </a:lnTo>
                      <a:lnTo>
                        <a:pt x="9" y="15"/>
                      </a:lnTo>
                      <a:lnTo>
                        <a:pt x="12" y="13"/>
                      </a:lnTo>
                      <a:lnTo>
                        <a:pt x="13" y="10"/>
                      </a:lnTo>
                      <a:lnTo>
                        <a:pt x="16" y="8"/>
                      </a:lnTo>
                      <a:lnTo>
                        <a:pt x="19" y="7"/>
                      </a:lnTo>
                      <a:lnTo>
                        <a:pt x="23" y="6"/>
                      </a:lnTo>
                      <a:lnTo>
                        <a:pt x="23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568" name="Freeform 96"/>
                <p:cNvSpPr>
                  <a:spLocks/>
                </p:cNvSpPr>
                <p:nvPr/>
              </p:nvSpPr>
              <p:spPr bwMode="auto">
                <a:xfrm>
                  <a:off x="2097" y="1328"/>
                  <a:ext cx="23" cy="26"/>
                </a:xfrm>
                <a:custGeom>
                  <a:avLst/>
                  <a:gdLst>
                    <a:gd name="T0" fmla="*/ 22 w 23"/>
                    <a:gd name="T1" fmla="*/ 25 h 26"/>
                    <a:gd name="T2" fmla="*/ 20 w 23"/>
                    <a:gd name="T3" fmla="*/ 19 h 26"/>
                    <a:gd name="T4" fmla="*/ 19 w 23"/>
                    <a:gd name="T5" fmla="*/ 15 h 26"/>
                    <a:gd name="T6" fmla="*/ 18 w 23"/>
                    <a:gd name="T7" fmla="*/ 11 h 26"/>
                    <a:gd name="T8" fmla="*/ 16 w 23"/>
                    <a:gd name="T9" fmla="*/ 7 h 26"/>
                    <a:gd name="T10" fmla="*/ 13 w 23"/>
                    <a:gd name="T11" fmla="*/ 5 h 26"/>
                    <a:gd name="T12" fmla="*/ 8 w 23"/>
                    <a:gd name="T13" fmla="*/ 2 h 26"/>
                    <a:gd name="T14" fmla="*/ 5 w 23"/>
                    <a:gd name="T15" fmla="*/ 1 h 26"/>
                    <a:gd name="T16" fmla="*/ 0 w 23"/>
                    <a:gd name="T17" fmla="*/ 0 h 26"/>
                    <a:gd name="T18" fmla="*/ 0 w 23"/>
                    <a:gd name="T19" fmla="*/ 6 h 26"/>
                    <a:gd name="T20" fmla="*/ 3 w 23"/>
                    <a:gd name="T21" fmla="*/ 7 h 26"/>
                    <a:gd name="T22" fmla="*/ 5 w 23"/>
                    <a:gd name="T23" fmla="*/ 8 h 26"/>
                    <a:gd name="T24" fmla="*/ 8 w 23"/>
                    <a:gd name="T25" fmla="*/ 10 h 26"/>
                    <a:gd name="T26" fmla="*/ 11 w 23"/>
                    <a:gd name="T27" fmla="*/ 13 h 26"/>
                    <a:gd name="T28" fmla="*/ 13 w 23"/>
                    <a:gd name="T29" fmla="*/ 15 h 26"/>
                    <a:gd name="T30" fmla="*/ 15 w 23"/>
                    <a:gd name="T31" fmla="*/ 18 h 26"/>
                    <a:gd name="T32" fmla="*/ 16 w 23"/>
                    <a:gd name="T33" fmla="*/ 21 h 26"/>
                    <a:gd name="T34" fmla="*/ 16 w 23"/>
                    <a:gd name="T35" fmla="*/ 25 h 26"/>
                    <a:gd name="T36" fmla="*/ 22 w 23"/>
                    <a:gd name="T37" fmla="*/ 2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" h="26">
                      <a:moveTo>
                        <a:pt x="22" y="25"/>
                      </a:moveTo>
                      <a:lnTo>
                        <a:pt x="20" y="19"/>
                      </a:lnTo>
                      <a:lnTo>
                        <a:pt x="19" y="15"/>
                      </a:lnTo>
                      <a:lnTo>
                        <a:pt x="18" y="11"/>
                      </a:lnTo>
                      <a:lnTo>
                        <a:pt x="16" y="7"/>
                      </a:lnTo>
                      <a:lnTo>
                        <a:pt x="13" y="5"/>
                      </a:lnTo>
                      <a:lnTo>
                        <a:pt x="8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7"/>
                      </a:lnTo>
                      <a:lnTo>
                        <a:pt x="5" y="8"/>
                      </a:lnTo>
                      <a:lnTo>
                        <a:pt x="8" y="10"/>
                      </a:lnTo>
                      <a:lnTo>
                        <a:pt x="11" y="13"/>
                      </a:lnTo>
                      <a:lnTo>
                        <a:pt x="13" y="15"/>
                      </a:lnTo>
                      <a:lnTo>
                        <a:pt x="15" y="18"/>
                      </a:lnTo>
                      <a:lnTo>
                        <a:pt x="16" y="21"/>
                      </a:lnTo>
                      <a:lnTo>
                        <a:pt x="16" y="25"/>
                      </a:lnTo>
                      <a:lnTo>
                        <a:pt x="22" y="2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569" name="Freeform 97"/>
                <p:cNvSpPr>
                  <a:spLocks/>
                </p:cNvSpPr>
                <p:nvPr/>
              </p:nvSpPr>
              <p:spPr bwMode="auto">
                <a:xfrm>
                  <a:off x="2097" y="1356"/>
                  <a:ext cx="23" cy="25"/>
                </a:xfrm>
                <a:custGeom>
                  <a:avLst/>
                  <a:gdLst>
                    <a:gd name="T0" fmla="*/ 0 w 23"/>
                    <a:gd name="T1" fmla="*/ 24 h 25"/>
                    <a:gd name="T2" fmla="*/ 5 w 23"/>
                    <a:gd name="T3" fmla="*/ 23 h 25"/>
                    <a:gd name="T4" fmla="*/ 8 w 23"/>
                    <a:gd name="T5" fmla="*/ 23 h 25"/>
                    <a:gd name="T6" fmla="*/ 13 w 23"/>
                    <a:gd name="T7" fmla="*/ 20 h 25"/>
                    <a:gd name="T8" fmla="*/ 16 w 23"/>
                    <a:gd name="T9" fmla="*/ 18 h 25"/>
                    <a:gd name="T10" fmla="*/ 18 w 23"/>
                    <a:gd name="T11" fmla="*/ 13 h 25"/>
                    <a:gd name="T12" fmla="*/ 19 w 23"/>
                    <a:gd name="T13" fmla="*/ 9 h 25"/>
                    <a:gd name="T14" fmla="*/ 20 w 23"/>
                    <a:gd name="T15" fmla="*/ 6 h 25"/>
                    <a:gd name="T16" fmla="*/ 22 w 23"/>
                    <a:gd name="T17" fmla="*/ 0 h 25"/>
                    <a:gd name="T18" fmla="*/ 16 w 23"/>
                    <a:gd name="T19" fmla="*/ 0 h 25"/>
                    <a:gd name="T20" fmla="*/ 16 w 23"/>
                    <a:gd name="T21" fmla="*/ 4 h 25"/>
                    <a:gd name="T22" fmla="*/ 15 w 23"/>
                    <a:gd name="T23" fmla="*/ 6 h 25"/>
                    <a:gd name="T24" fmla="*/ 13 w 23"/>
                    <a:gd name="T25" fmla="*/ 9 h 25"/>
                    <a:gd name="T26" fmla="*/ 11 w 23"/>
                    <a:gd name="T27" fmla="*/ 12 h 25"/>
                    <a:gd name="T28" fmla="*/ 8 w 23"/>
                    <a:gd name="T29" fmla="*/ 15 h 25"/>
                    <a:gd name="T30" fmla="*/ 5 w 23"/>
                    <a:gd name="T31" fmla="*/ 16 h 25"/>
                    <a:gd name="T32" fmla="*/ 3 w 23"/>
                    <a:gd name="T33" fmla="*/ 18 h 25"/>
                    <a:gd name="T34" fmla="*/ 0 w 23"/>
                    <a:gd name="T35" fmla="*/ 18 h 25"/>
                    <a:gd name="T36" fmla="*/ 0 w 23"/>
                    <a:gd name="T37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" h="25">
                      <a:moveTo>
                        <a:pt x="0" y="24"/>
                      </a:moveTo>
                      <a:lnTo>
                        <a:pt x="5" y="23"/>
                      </a:lnTo>
                      <a:lnTo>
                        <a:pt x="8" y="23"/>
                      </a:lnTo>
                      <a:lnTo>
                        <a:pt x="13" y="20"/>
                      </a:lnTo>
                      <a:lnTo>
                        <a:pt x="16" y="18"/>
                      </a:lnTo>
                      <a:lnTo>
                        <a:pt x="18" y="13"/>
                      </a:lnTo>
                      <a:lnTo>
                        <a:pt x="19" y="9"/>
                      </a:lnTo>
                      <a:lnTo>
                        <a:pt x="20" y="6"/>
                      </a:lnTo>
                      <a:lnTo>
                        <a:pt x="22" y="0"/>
                      </a:lnTo>
                      <a:lnTo>
                        <a:pt x="16" y="0"/>
                      </a:lnTo>
                      <a:lnTo>
                        <a:pt x="16" y="4"/>
                      </a:lnTo>
                      <a:lnTo>
                        <a:pt x="15" y="6"/>
                      </a:lnTo>
                      <a:lnTo>
                        <a:pt x="13" y="9"/>
                      </a:lnTo>
                      <a:lnTo>
                        <a:pt x="11" y="12"/>
                      </a:lnTo>
                      <a:lnTo>
                        <a:pt x="8" y="15"/>
                      </a:lnTo>
                      <a:lnTo>
                        <a:pt x="5" y="16"/>
                      </a:lnTo>
                      <a:lnTo>
                        <a:pt x="3" y="18"/>
                      </a:lnTo>
                      <a:lnTo>
                        <a:pt x="0" y="18"/>
                      </a:lnTo>
                      <a:lnTo>
                        <a:pt x="0" y="2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</p:grpSp>
        </p:grpSp>
        <p:sp>
          <p:nvSpPr>
            <p:cNvPr id="105570" name="Line 98"/>
            <p:cNvSpPr>
              <a:spLocks noChangeShapeType="1"/>
            </p:cNvSpPr>
            <p:nvPr/>
          </p:nvSpPr>
          <p:spPr bwMode="auto">
            <a:xfrm flipV="1">
              <a:off x="1376" y="1348"/>
              <a:ext cx="700" cy="4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571" name="Rectangle 99"/>
            <p:cNvSpPr>
              <a:spLocks noChangeArrowheads="1"/>
            </p:cNvSpPr>
            <p:nvPr/>
          </p:nvSpPr>
          <p:spPr bwMode="auto">
            <a:xfrm>
              <a:off x="3915" y="997"/>
              <a:ext cx="1065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ctr" eaLnBrk="0" hangingPunct="0">
                <a:lnSpc>
                  <a:spcPct val="85000"/>
                </a:lnSpc>
                <a:defRPr/>
              </a:pP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Bloodland Lake</a:t>
              </a:r>
            </a:p>
            <a:p>
              <a:pPr algn="ctr" eaLnBrk="0" hangingPunct="0">
                <a:lnSpc>
                  <a:spcPct val="85000"/>
                </a:lnSpc>
                <a:defRPr/>
              </a:pPr>
              <a:r>
                <a:rPr lang="en-US" sz="1200" i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Microtus ochrogaster</a:t>
              </a:r>
            </a:p>
          </p:txBody>
        </p:sp>
        <p:sp>
          <p:nvSpPr>
            <p:cNvPr id="105572" name="Rectangle 100"/>
            <p:cNvSpPr>
              <a:spLocks noChangeArrowheads="1"/>
            </p:cNvSpPr>
            <p:nvPr/>
          </p:nvSpPr>
          <p:spPr bwMode="auto">
            <a:xfrm>
              <a:off x="4312" y="681"/>
              <a:ext cx="1209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eaLnBrk="0" hangingPunct="0">
                <a:lnSpc>
                  <a:spcPct val="85000"/>
                </a:lnSpc>
                <a:defRPr/>
              </a:pP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Prospect Hill</a:t>
              </a:r>
            </a:p>
            <a:p>
              <a:pPr eaLnBrk="0" hangingPunct="0">
                <a:lnSpc>
                  <a:spcPct val="85000"/>
                </a:lnSpc>
                <a:defRPr/>
              </a:pPr>
              <a:r>
                <a:rPr lang="en-US" sz="1200" i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Microtus pennsylvanicus</a:t>
              </a:r>
            </a:p>
          </p:txBody>
        </p:sp>
        <p:sp>
          <p:nvSpPr>
            <p:cNvPr id="105573" name="Line 101"/>
            <p:cNvSpPr>
              <a:spLocks noChangeShapeType="1"/>
            </p:cNvSpPr>
            <p:nvPr/>
          </p:nvSpPr>
          <p:spPr bwMode="auto">
            <a:xfrm>
              <a:off x="3291" y="1656"/>
              <a:ext cx="522" cy="49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grpSp>
          <p:nvGrpSpPr>
            <p:cNvPr id="9299" name="Group 102"/>
            <p:cNvGrpSpPr>
              <a:grpSpLocks/>
            </p:cNvGrpSpPr>
            <p:nvPr/>
          </p:nvGrpSpPr>
          <p:grpSpPr bwMode="auto">
            <a:xfrm>
              <a:off x="2573" y="1801"/>
              <a:ext cx="55" cy="54"/>
              <a:chOff x="2573" y="1801"/>
              <a:chExt cx="55" cy="54"/>
            </a:xfrm>
          </p:grpSpPr>
          <p:sp>
            <p:nvSpPr>
              <p:cNvPr id="105575" name="Freeform 103"/>
              <p:cNvSpPr>
                <a:spLocks/>
              </p:cNvSpPr>
              <p:nvPr/>
            </p:nvSpPr>
            <p:spPr bwMode="auto">
              <a:xfrm>
                <a:off x="2576" y="1804"/>
                <a:ext cx="48" cy="48"/>
              </a:xfrm>
              <a:custGeom>
                <a:avLst/>
                <a:gdLst>
                  <a:gd name="T0" fmla="*/ 23 w 48"/>
                  <a:gd name="T1" fmla="*/ 47 h 48"/>
                  <a:gd name="T2" fmla="*/ 17 w 48"/>
                  <a:gd name="T3" fmla="*/ 46 h 48"/>
                  <a:gd name="T4" fmla="*/ 13 w 48"/>
                  <a:gd name="T5" fmla="*/ 45 h 48"/>
                  <a:gd name="T6" fmla="*/ 11 w 48"/>
                  <a:gd name="T7" fmla="*/ 42 h 48"/>
                  <a:gd name="T8" fmla="*/ 7 w 48"/>
                  <a:gd name="T9" fmla="*/ 40 h 48"/>
                  <a:gd name="T10" fmla="*/ 4 w 48"/>
                  <a:gd name="T11" fmla="*/ 36 h 48"/>
                  <a:gd name="T12" fmla="*/ 2 w 48"/>
                  <a:gd name="T13" fmla="*/ 32 h 48"/>
                  <a:gd name="T14" fmla="*/ 1 w 48"/>
                  <a:gd name="T15" fmla="*/ 29 h 48"/>
                  <a:gd name="T16" fmla="*/ 0 w 48"/>
                  <a:gd name="T17" fmla="*/ 24 h 48"/>
                  <a:gd name="T18" fmla="*/ 1 w 48"/>
                  <a:gd name="T19" fmla="*/ 18 h 48"/>
                  <a:gd name="T20" fmla="*/ 2 w 48"/>
                  <a:gd name="T21" fmla="*/ 15 h 48"/>
                  <a:gd name="T22" fmla="*/ 4 w 48"/>
                  <a:gd name="T23" fmla="*/ 11 h 48"/>
                  <a:gd name="T24" fmla="*/ 7 w 48"/>
                  <a:gd name="T25" fmla="*/ 7 h 48"/>
                  <a:gd name="T26" fmla="*/ 11 w 48"/>
                  <a:gd name="T27" fmla="*/ 5 h 48"/>
                  <a:gd name="T28" fmla="*/ 13 w 48"/>
                  <a:gd name="T29" fmla="*/ 2 h 48"/>
                  <a:gd name="T30" fmla="*/ 17 w 48"/>
                  <a:gd name="T31" fmla="*/ 1 h 48"/>
                  <a:gd name="T32" fmla="*/ 23 w 48"/>
                  <a:gd name="T33" fmla="*/ 0 h 48"/>
                  <a:gd name="T34" fmla="*/ 29 w 48"/>
                  <a:gd name="T35" fmla="*/ 1 h 48"/>
                  <a:gd name="T36" fmla="*/ 32 w 48"/>
                  <a:gd name="T37" fmla="*/ 2 h 48"/>
                  <a:gd name="T38" fmla="*/ 35 w 48"/>
                  <a:gd name="T39" fmla="*/ 5 h 48"/>
                  <a:gd name="T40" fmla="*/ 39 w 48"/>
                  <a:gd name="T41" fmla="*/ 7 h 48"/>
                  <a:gd name="T42" fmla="*/ 42 w 48"/>
                  <a:gd name="T43" fmla="*/ 11 h 48"/>
                  <a:gd name="T44" fmla="*/ 44 w 48"/>
                  <a:gd name="T45" fmla="*/ 15 h 48"/>
                  <a:gd name="T46" fmla="*/ 45 w 48"/>
                  <a:gd name="T47" fmla="*/ 18 h 48"/>
                  <a:gd name="T48" fmla="*/ 47 w 48"/>
                  <a:gd name="T49" fmla="*/ 24 h 48"/>
                  <a:gd name="T50" fmla="*/ 45 w 48"/>
                  <a:gd name="T51" fmla="*/ 29 h 48"/>
                  <a:gd name="T52" fmla="*/ 44 w 48"/>
                  <a:gd name="T53" fmla="*/ 32 h 48"/>
                  <a:gd name="T54" fmla="*/ 42 w 48"/>
                  <a:gd name="T55" fmla="*/ 36 h 48"/>
                  <a:gd name="T56" fmla="*/ 39 w 48"/>
                  <a:gd name="T57" fmla="*/ 40 h 48"/>
                  <a:gd name="T58" fmla="*/ 35 w 48"/>
                  <a:gd name="T59" fmla="*/ 42 h 48"/>
                  <a:gd name="T60" fmla="*/ 32 w 48"/>
                  <a:gd name="T61" fmla="*/ 45 h 48"/>
                  <a:gd name="T62" fmla="*/ 29 w 48"/>
                  <a:gd name="T63" fmla="*/ 46 h 48"/>
                  <a:gd name="T64" fmla="*/ 23 w 48"/>
                  <a:gd name="T65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" h="48">
                    <a:moveTo>
                      <a:pt x="23" y="47"/>
                    </a:moveTo>
                    <a:lnTo>
                      <a:pt x="17" y="46"/>
                    </a:lnTo>
                    <a:lnTo>
                      <a:pt x="13" y="45"/>
                    </a:lnTo>
                    <a:lnTo>
                      <a:pt x="11" y="42"/>
                    </a:lnTo>
                    <a:lnTo>
                      <a:pt x="7" y="40"/>
                    </a:lnTo>
                    <a:lnTo>
                      <a:pt x="4" y="36"/>
                    </a:lnTo>
                    <a:lnTo>
                      <a:pt x="2" y="32"/>
                    </a:lnTo>
                    <a:lnTo>
                      <a:pt x="1" y="29"/>
                    </a:lnTo>
                    <a:lnTo>
                      <a:pt x="0" y="24"/>
                    </a:lnTo>
                    <a:lnTo>
                      <a:pt x="1" y="18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7" y="7"/>
                    </a:lnTo>
                    <a:lnTo>
                      <a:pt x="11" y="5"/>
                    </a:lnTo>
                    <a:lnTo>
                      <a:pt x="13" y="2"/>
                    </a:lnTo>
                    <a:lnTo>
                      <a:pt x="17" y="1"/>
                    </a:lnTo>
                    <a:lnTo>
                      <a:pt x="23" y="0"/>
                    </a:lnTo>
                    <a:lnTo>
                      <a:pt x="29" y="1"/>
                    </a:lnTo>
                    <a:lnTo>
                      <a:pt x="32" y="2"/>
                    </a:lnTo>
                    <a:lnTo>
                      <a:pt x="35" y="5"/>
                    </a:lnTo>
                    <a:lnTo>
                      <a:pt x="39" y="7"/>
                    </a:lnTo>
                    <a:lnTo>
                      <a:pt x="42" y="11"/>
                    </a:lnTo>
                    <a:lnTo>
                      <a:pt x="44" y="15"/>
                    </a:lnTo>
                    <a:lnTo>
                      <a:pt x="45" y="18"/>
                    </a:lnTo>
                    <a:lnTo>
                      <a:pt x="47" y="24"/>
                    </a:lnTo>
                    <a:lnTo>
                      <a:pt x="45" y="29"/>
                    </a:lnTo>
                    <a:lnTo>
                      <a:pt x="44" y="32"/>
                    </a:lnTo>
                    <a:lnTo>
                      <a:pt x="42" y="36"/>
                    </a:lnTo>
                    <a:lnTo>
                      <a:pt x="39" y="40"/>
                    </a:lnTo>
                    <a:lnTo>
                      <a:pt x="35" y="42"/>
                    </a:lnTo>
                    <a:lnTo>
                      <a:pt x="32" y="45"/>
                    </a:lnTo>
                    <a:lnTo>
                      <a:pt x="29" y="46"/>
                    </a:lnTo>
                    <a:lnTo>
                      <a:pt x="23" y="47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grpSp>
            <p:nvGrpSpPr>
              <p:cNvPr id="9487" name="Group 104"/>
              <p:cNvGrpSpPr>
                <a:grpSpLocks/>
              </p:cNvGrpSpPr>
              <p:nvPr/>
            </p:nvGrpSpPr>
            <p:grpSpPr bwMode="auto">
              <a:xfrm>
                <a:off x="2573" y="1801"/>
                <a:ext cx="55" cy="54"/>
                <a:chOff x="2573" y="1801"/>
                <a:chExt cx="55" cy="54"/>
              </a:xfrm>
            </p:grpSpPr>
            <p:sp>
              <p:nvSpPr>
                <p:cNvPr id="105577" name="Freeform 105"/>
                <p:cNvSpPr>
                  <a:spLocks/>
                </p:cNvSpPr>
                <p:nvPr/>
              </p:nvSpPr>
              <p:spPr bwMode="auto">
                <a:xfrm>
                  <a:off x="2573" y="1830"/>
                  <a:ext cx="24" cy="25"/>
                </a:xfrm>
                <a:custGeom>
                  <a:avLst/>
                  <a:gdLst>
                    <a:gd name="T0" fmla="*/ 0 w 24"/>
                    <a:gd name="T1" fmla="*/ 0 h 25"/>
                    <a:gd name="T2" fmla="*/ 1 w 24"/>
                    <a:gd name="T3" fmla="*/ 6 h 25"/>
                    <a:gd name="T4" fmla="*/ 2 w 24"/>
                    <a:gd name="T5" fmla="*/ 9 h 25"/>
                    <a:gd name="T6" fmla="*/ 4 w 24"/>
                    <a:gd name="T7" fmla="*/ 13 h 25"/>
                    <a:gd name="T8" fmla="*/ 6 w 24"/>
                    <a:gd name="T9" fmla="*/ 18 h 25"/>
                    <a:gd name="T10" fmla="*/ 10 w 24"/>
                    <a:gd name="T11" fmla="*/ 20 h 25"/>
                    <a:gd name="T12" fmla="*/ 13 w 24"/>
                    <a:gd name="T13" fmla="*/ 23 h 25"/>
                    <a:gd name="T14" fmla="*/ 17 w 24"/>
                    <a:gd name="T15" fmla="*/ 23 h 25"/>
                    <a:gd name="T16" fmla="*/ 23 w 24"/>
                    <a:gd name="T17" fmla="*/ 24 h 25"/>
                    <a:gd name="T18" fmla="*/ 23 w 24"/>
                    <a:gd name="T19" fmla="*/ 18 h 25"/>
                    <a:gd name="T20" fmla="*/ 19 w 24"/>
                    <a:gd name="T21" fmla="*/ 18 h 25"/>
                    <a:gd name="T22" fmla="*/ 16 w 24"/>
                    <a:gd name="T23" fmla="*/ 16 h 25"/>
                    <a:gd name="T24" fmla="*/ 13 w 24"/>
                    <a:gd name="T25" fmla="*/ 15 h 25"/>
                    <a:gd name="T26" fmla="*/ 12 w 24"/>
                    <a:gd name="T27" fmla="*/ 12 h 25"/>
                    <a:gd name="T28" fmla="*/ 9 w 24"/>
                    <a:gd name="T29" fmla="*/ 9 h 25"/>
                    <a:gd name="T30" fmla="*/ 7 w 24"/>
                    <a:gd name="T31" fmla="*/ 6 h 25"/>
                    <a:gd name="T32" fmla="*/ 6 w 24"/>
                    <a:gd name="T33" fmla="*/ 4 h 25"/>
                    <a:gd name="T34" fmla="*/ 6 w 24"/>
                    <a:gd name="T35" fmla="*/ 0 h 25"/>
                    <a:gd name="T36" fmla="*/ 0 w 24"/>
                    <a:gd name="T3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5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2" y="9"/>
                      </a:lnTo>
                      <a:lnTo>
                        <a:pt x="4" y="13"/>
                      </a:lnTo>
                      <a:lnTo>
                        <a:pt x="6" y="18"/>
                      </a:lnTo>
                      <a:lnTo>
                        <a:pt x="10" y="20"/>
                      </a:lnTo>
                      <a:lnTo>
                        <a:pt x="13" y="23"/>
                      </a:lnTo>
                      <a:lnTo>
                        <a:pt x="17" y="23"/>
                      </a:lnTo>
                      <a:lnTo>
                        <a:pt x="23" y="24"/>
                      </a:lnTo>
                      <a:lnTo>
                        <a:pt x="23" y="18"/>
                      </a:lnTo>
                      <a:lnTo>
                        <a:pt x="19" y="18"/>
                      </a:lnTo>
                      <a:lnTo>
                        <a:pt x="16" y="16"/>
                      </a:lnTo>
                      <a:lnTo>
                        <a:pt x="13" y="15"/>
                      </a:lnTo>
                      <a:lnTo>
                        <a:pt x="12" y="12"/>
                      </a:lnTo>
                      <a:lnTo>
                        <a:pt x="9" y="9"/>
                      </a:lnTo>
                      <a:lnTo>
                        <a:pt x="7" y="6"/>
                      </a:lnTo>
                      <a:lnTo>
                        <a:pt x="6" y="4"/>
                      </a:lnTo>
                      <a:lnTo>
                        <a:pt x="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578" name="Freeform 106"/>
                <p:cNvSpPr>
                  <a:spLocks/>
                </p:cNvSpPr>
                <p:nvPr/>
              </p:nvSpPr>
              <p:spPr bwMode="auto">
                <a:xfrm>
                  <a:off x="2573" y="1802"/>
                  <a:ext cx="24" cy="25"/>
                </a:xfrm>
                <a:custGeom>
                  <a:avLst/>
                  <a:gdLst>
                    <a:gd name="T0" fmla="*/ 23 w 24"/>
                    <a:gd name="T1" fmla="*/ 0 h 25"/>
                    <a:gd name="T2" fmla="*/ 17 w 24"/>
                    <a:gd name="T3" fmla="*/ 1 h 25"/>
                    <a:gd name="T4" fmla="*/ 13 w 24"/>
                    <a:gd name="T5" fmla="*/ 2 h 25"/>
                    <a:gd name="T6" fmla="*/ 10 w 24"/>
                    <a:gd name="T7" fmla="*/ 4 h 25"/>
                    <a:gd name="T8" fmla="*/ 6 w 24"/>
                    <a:gd name="T9" fmla="*/ 7 h 25"/>
                    <a:gd name="T10" fmla="*/ 4 w 24"/>
                    <a:gd name="T11" fmla="*/ 11 h 25"/>
                    <a:gd name="T12" fmla="*/ 2 w 24"/>
                    <a:gd name="T13" fmla="*/ 14 h 25"/>
                    <a:gd name="T14" fmla="*/ 1 w 24"/>
                    <a:gd name="T15" fmla="*/ 19 h 25"/>
                    <a:gd name="T16" fmla="*/ 0 w 24"/>
                    <a:gd name="T17" fmla="*/ 24 h 25"/>
                    <a:gd name="T18" fmla="*/ 6 w 24"/>
                    <a:gd name="T19" fmla="*/ 24 h 25"/>
                    <a:gd name="T20" fmla="*/ 6 w 24"/>
                    <a:gd name="T21" fmla="*/ 20 h 25"/>
                    <a:gd name="T22" fmla="*/ 7 w 24"/>
                    <a:gd name="T23" fmla="*/ 17 h 25"/>
                    <a:gd name="T24" fmla="*/ 9 w 24"/>
                    <a:gd name="T25" fmla="*/ 14 h 25"/>
                    <a:gd name="T26" fmla="*/ 12 w 24"/>
                    <a:gd name="T27" fmla="*/ 12 h 25"/>
                    <a:gd name="T28" fmla="*/ 13 w 24"/>
                    <a:gd name="T29" fmla="*/ 10 h 25"/>
                    <a:gd name="T30" fmla="*/ 16 w 24"/>
                    <a:gd name="T31" fmla="*/ 8 h 25"/>
                    <a:gd name="T32" fmla="*/ 19 w 24"/>
                    <a:gd name="T33" fmla="*/ 7 h 25"/>
                    <a:gd name="T34" fmla="*/ 23 w 24"/>
                    <a:gd name="T35" fmla="*/ 6 h 25"/>
                    <a:gd name="T36" fmla="*/ 23 w 24"/>
                    <a:gd name="T3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5">
                      <a:moveTo>
                        <a:pt x="23" y="0"/>
                      </a:moveTo>
                      <a:lnTo>
                        <a:pt x="17" y="1"/>
                      </a:lnTo>
                      <a:lnTo>
                        <a:pt x="13" y="2"/>
                      </a:lnTo>
                      <a:lnTo>
                        <a:pt x="10" y="4"/>
                      </a:lnTo>
                      <a:lnTo>
                        <a:pt x="6" y="7"/>
                      </a:lnTo>
                      <a:lnTo>
                        <a:pt x="4" y="11"/>
                      </a:lnTo>
                      <a:lnTo>
                        <a:pt x="2" y="14"/>
                      </a:lnTo>
                      <a:lnTo>
                        <a:pt x="1" y="19"/>
                      </a:lnTo>
                      <a:lnTo>
                        <a:pt x="0" y="24"/>
                      </a:lnTo>
                      <a:lnTo>
                        <a:pt x="6" y="24"/>
                      </a:lnTo>
                      <a:lnTo>
                        <a:pt x="6" y="20"/>
                      </a:lnTo>
                      <a:lnTo>
                        <a:pt x="7" y="17"/>
                      </a:lnTo>
                      <a:lnTo>
                        <a:pt x="9" y="14"/>
                      </a:lnTo>
                      <a:lnTo>
                        <a:pt x="12" y="12"/>
                      </a:lnTo>
                      <a:lnTo>
                        <a:pt x="13" y="10"/>
                      </a:lnTo>
                      <a:lnTo>
                        <a:pt x="16" y="8"/>
                      </a:lnTo>
                      <a:lnTo>
                        <a:pt x="19" y="7"/>
                      </a:lnTo>
                      <a:lnTo>
                        <a:pt x="23" y="6"/>
                      </a:lnTo>
                      <a:lnTo>
                        <a:pt x="23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579" name="Freeform 107"/>
                <p:cNvSpPr>
                  <a:spLocks/>
                </p:cNvSpPr>
                <p:nvPr/>
              </p:nvSpPr>
              <p:spPr bwMode="auto">
                <a:xfrm>
                  <a:off x="2602" y="1802"/>
                  <a:ext cx="25" cy="25"/>
                </a:xfrm>
                <a:custGeom>
                  <a:avLst/>
                  <a:gdLst>
                    <a:gd name="T0" fmla="*/ 24 w 25"/>
                    <a:gd name="T1" fmla="*/ 24 h 25"/>
                    <a:gd name="T2" fmla="*/ 22 w 25"/>
                    <a:gd name="T3" fmla="*/ 19 h 25"/>
                    <a:gd name="T4" fmla="*/ 21 w 25"/>
                    <a:gd name="T5" fmla="*/ 14 h 25"/>
                    <a:gd name="T6" fmla="*/ 20 w 25"/>
                    <a:gd name="T7" fmla="*/ 11 h 25"/>
                    <a:gd name="T8" fmla="*/ 17 w 25"/>
                    <a:gd name="T9" fmla="*/ 7 h 25"/>
                    <a:gd name="T10" fmla="*/ 13 w 25"/>
                    <a:gd name="T11" fmla="*/ 4 h 25"/>
                    <a:gd name="T12" fmla="*/ 9 w 25"/>
                    <a:gd name="T13" fmla="*/ 2 h 25"/>
                    <a:gd name="T14" fmla="*/ 5 w 25"/>
                    <a:gd name="T15" fmla="*/ 1 h 25"/>
                    <a:gd name="T16" fmla="*/ 0 w 25"/>
                    <a:gd name="T17" fmla="*/ 0 h 25"/>
                    <a:gd name="T18" fmla="*/ 0 w 25"/>
                    <a:gd name="T19" fmla="*/ 6 h 25"/>
                    <a:gd name="T20" fmla="*/ 3 w 25"/>
                    <a:gd name="T21" fmla="*/ 7 h 25"/>
                    <a:gd name="T22" fmla="*/ 6 w 25"/>
                    <a:gd name="T23" fmla="*/ 8 h 25"/>
                    <a:gd name="T24" fmla="*/ 10 w 25"/>
                    <a:gd name="T25" fmla="*/ 10 h 25"/>
                    <a:gd name="T26" fmla="*/ 12 w 25"/>
                    <a:gd name="T27" fmla="*/ 12 h 25"/>
                    <a:gd name="T28" fmla="*/ 14 w 25"/>
                    <a:gd name="T29" fmla="*/ 14 h 25"/>
                    <a:gd name="T30" fmla="*/ 17 w 25"/>
                    <a:gd name="T31" fmla="*/ 17 h 25"/>
                    <a:gd name="T32" fmla="*/ 17 w 25"/>
                    <a:gd name="T33" fmla="*/ 20 h 25"/>
                    <a:gd name="T34" fmla="*/ 18 w 25"/>
                    <a:gd name="T35" fmla="*/ 24 h 25"/>
                    <a:gd name="T36" fmla="*/ 24 w 25"/>
                    <a:gd name="T37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5">
                      <a:moveTo>
                        <a:pt x="24" y="24"/>
                      </a:moveTo>
                      <a:lnTo>
                        <a:pt x="22" y="19"/>
                      </a:lnTo>
                      <a:lnTo>
                        <a:pt x="21" y="14"/>
                      </a:lnTo>
                      <a:lnTo>
                        <a:pt x="20" y="11"/>
                      </a:lnTo>
                      <a:lnTo>
                        <a:pt x="17" y="7"/>
                      </a:lnTo>
                      <a:lnTo>
                        <a:pt x="13" y="4"/>
                      </a:lnTo>
                      <a:lnTo>
                        <a:pt x="9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0" y="10"/>
                      </a:lnTo>
                      <a:lnTo>
                        <a:pt x="12" y="12"/>
                      </a:lnTo>
                      <a:lnTo>
                        <a:pt x="14" y="14"/>
                      </a:lnTo>
                      <a:lnTo>
                        <a:pt x="17" y="17"/>
                      </a:lnTo>
                      <a:lnTo>
                        <a:pt x="17" y="20"/>
                      </a:lnTo>
                      <a:lnTo>
                        <a:pt x="18" y="24"/>
                      </a:lnTo>
                      <a:lnTo>
                        <a:pt x="24" y="2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580" name="Freeform 108"/>
                <p:cNvSpPr>
                  <a:spLocks/>
                </p:cNvSpPr>
                <p:nvPr/>
              </p:nvSpPr>
              <p:spPr bwMode="auto">
                <a:xfrm>
                  <a:off x="2602" y="1830"/>
                  <a:ext cx="25" cy="25"/>
                </a:xfrm>
                <a:custGeom>
                  <a:avLst/>
                  <a:gdLst>
                    <a:gd name="T0" fmla="*/ 0 w 25"/>
                    <a:gd name="T1" fmla="*/ 24 h 25"/>
                    <a:gd name="T2" fmla="*/ 5 w 25"/>
                    <a:gd name="T3" fmla="*/ 23 h 25"/>
                    <a:gd name="T4" fmla="*/ 9 w 25"/>
                    <a:gd name="T5" fmla="*/ 23 h 25"/>
                    <a:gd name="T6" fmla="*/ 13 w 25"/>
                    <a:gd name="T7" fmla="*/ 20 h 25"/>
                    <a:gd name="T8" fmla="*/ 17 w 25"/>
                    <a:gd name="T9" fmla="*/ 18 h 25"/>
                    <a:gd name="T10" fmla="*/ 20 w 25"/>
                    <a:gd name="T11" fmla="*/ 13 h 25"/>
                    <a:gd name="T12" fmla="*/ 21 w 25"/>
                    <a:gd name="T13" fmla="*/ 9 h 25"/>
                    <a:gd name="T14" fmla="*/ 22 w 25"/>
                    <a:gd name="T15" fmla="*/ 6 h 25"/>
                    <a:gd name="T16" fmla="*/ 24 w 25"/>
                    <a:gd name="T17" fmla="*/ 0 h 25"/>
                    <a:gd name="T18" fmla="*/ 18 w 25"/>
                    <a:gd name="T19" fmla="*/ 0 h 25"/>
                    <a:gd name="T20" fmla="*/ 17 w 25"/>
                    <a:gd name="T21" fmla="*/ 4 h 25"/>
                    <a:gd name="T22" fmla="*/ 17 w 25"/>
                    <a:gd name="T23" fmla="*/ 6 h 25"/>
                    <a:gd name="T24" fmla="*/ 14 w 25"/>
                    <a:gd name="T25" fmla="*/ 9 h 25"/>
                    <a:gd name="T26" fmla="*/ 12 w 25"/>
                    <a:gd name="T27" fmla="*/ 12 h 25"/>
                    <a:gd name="T28" fmla="*/ 10 w 25"/>
                    <a:gd name="T29" fmla="*/ 15 h 25"/>
                    <a:gd name="T30" fmla="*/ 6 w 25"/>
                    <a:gd name="T31" fmla="*/ 16 h 25"/>
                    <a:gd name="T32" fmla="*/ 3 w 25"/>
                    <a:gd name="T33" fmla="*/ 18 h 25"/>
                    <a:gd name="T34" fmla="*/ 0 w 25"/>
                    <a:gd name="T35" fmla="*/ 18 h 25"/>
                    <a:gd name="T36" fmla="*/ 0 w 25"/>
                    <a:gd name="T37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5">
                      <a:moveTo>
                        <a:pt x="0" y="24"/>
                      </a:moveTo>
                      <a:lnTo>
                        <a:pt x="5" y="23"/>
                      </a:lnTo>
                      <a:lnTo>
                        <a:pt x="9" y="23"/>
                      </a:lnTo>
                      <a:lnTo>
                        <a:pt x="13" y="20"/>
                      </a:lnTo>
                      <a:lnTo>
                        <a:pt x="17" y="18"/>
                      </a:lnTo>
                      <a:lnTo>
                        <a:pt x="20" y="13"/>
                      </a:lnTo>
                      <a:lnTo>
                        <a:pt x="21" y="9"/>
                      </a:lnTo>
                      <a:lnTo>
                        <a:pt x="22" y="6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7" y="4"/>
                      </a:lnTo>
                      <a:lnTo>
                        <a:pt x="17" y="6"/>
                      </a:lnTo>
                      <a:lnTo>
                        <a:pt x="14" y="9"/>
                      </a:lnTo>
                      <a:lnTo>
                        <a:pt x="12" y="12"/>
                      </a:lnTo>
                      <a:lnTo>
                        <a:pt x="10" y="15"/>
                      </a:lnTo>
                      <a:lnTo>
                        <a:pt x="6" y="16"/>
                      </a:lnTo>
                      <a:lnTo>
                        <a:pt x="3" y="18"/>
                      </a:lnTo>
                      <a:lnTo>
                        <a:pt x="0" y="18"/>
                      </a:lnTo>
                      <a:lnTo>
                        <a:pt x="0" y="2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9300" name="Group 109"/>
            <p:cNvGrpSpPr>
              <a:grpSpLocks/>
            </p:cNvGrpSpPr>
            <p:nvPr/>
          </p:nvGrpSpPr>
          <p:grpSpPr bwMode="auto">
            <a:xfrm>
              <a:off x="3390" y="1089"/>
              <a:ext cx="54" cy="54"/>
              <a:chOff x="3390" y="1089"/>
              <a:chExt cx="54" cy="54"/>
            </a:xfrm>
          </p:grpSpPr>
          <p:sp>
            <p:nvSpPr>
              <p:cNvPr id="105582" name="Freeform 110"/>
              <p:cNvSpPr>
                <a:spLocks/>
              </p:cNvSpPr>
              <p:nvPr/>
            </p:nvSpPr>
            <p:spPr bwMode="auto">
              <a:xfrm>
                <a:off x="3392" y="1093"/>
                <a:ext cx="49" cy="48"/>
              </a:xfrm>
              <a:custGeom>
                <a:avLst/>
                <a:gdLst>
                  <a:gd name="T0" fmla="*/ 23 w 48"/>
                  <a:gd name="T1" fmla="*/ 47 h 48"/>
                  <a:gd name="T2" fmla="*/ 17 w 48"/>
                  <a:gd name="T3" fmla="*/ 46 h 48"/>
                  <a:gd name="T4" fmla="*/ 13 w 48"/>
                  <a:gd name="T5" fmla="*/ 45 h 48"/>
                  <a:gd name="T6" fmla="*/ 11 w 48"/>
                  <a:gd name="T7" fmla="*/ 42 h 48"/>
                  <a:gd name="T8" fmla="*/ 7 w 48"/>
                  <a:gd name="T9" fmla="*/ 40 h 48"/>
                  <a:gd name="T10" fmla="*/ 4 w 48"/>
                  <a:gd name="T11" fmla="*/ 36 h 48"/>
                  <a:gd name="T12" fmla="*/ 2 w 48"/>
                  <a:gd name="T13" fmla="*/ 32 h 48"/>
                  <a:gd name="T14" fmla="*/ 1 w 48"/>
                  <a:gd name="T15" fmla="*/ 29 h 48"/>
                  <a:gd name="T16" fmla="*/ 0 w 48"/>
                  <a:gd name="T17" fmla="*/ 24 h 48"/>
                  <a:gd name="T18" fmla="*/ 1 w 48"/>
                  <a:gd name="T19" fmla="*/ 18 h 48"/>
                  <a:gd name="T20" fmla="*/ 2 w 48"/>
                  <a:gd name="T21" fmla="*/ 15 h 48"/>
                  <a:gd name="T22" fmla="*/ 4 w 48"/>
                  <a:gd name="T23" fmla="*/ 11 h 48"/>
                  <a:gd name="T24" fmla="*/ 7 w 48"/>
                  <a:gd name="T25" fmla="*/ 7 h 48"/>
                  <a:gd name="T26" fmla="*/ 11 w 48"/>
                  <a:gd name="T27" fmla="*/ 5 h 48"/>
                  <a:gd name="T28" fmla="*/ 13 w 48"/>
                  <a:gd name="T29" fmla="*/ 2 h 48"/>
                  <a:gd name="T30" fmla="*/ 17 w 48"/>
                  <a:gd name="T31" fmla="*/ 1 h 48"/>
                  <a:gd name="T32" fmla="*/ 23 w 48"/>
                  <a:gd name="T33" fmla="*/ 0 h 48"/>
                  <a:gd name="T34" fmla="*/ 29 w 48"/>
                  <a:gd name="T35" fmla="*/ 1 h 48"/>
                  <a:gd name="T36" fmla="*/ 32 w 48"/>
                  <a:gd name="T37" fmla="*/ 2 h 48"/>
                  <a:gd name="T38" fmla="*/ 35 w 48"/>
                  <a:gd name="T39" fmla="*/ 5 h 48"/>
                  <a:gd name="T40" fmla="*/ 39 w 48"/>
                  <a:gd name="T41" fmla="*/ 7 h 48"/>
                  <a:gd name="T42" fmla="*/ 42 w 48"/>
                  <a:gd name="T43" fmla="*/ 11 h 48"/>
                  <a:gd name="T44" fmla="*/ 44 w 48"/>
                  <a:gd name="T45" fmla="*/ 15 h 48"/>
                  <a:gd name="T46" fmla="*/ 45 w 48"/>
                  <a:gd name="T47" fmla="*/ 18 h 48"/>
                  <a:gd name="T48" fmla="*/ 47 w 48"/>
                  <a:gd name="T49" fmla="*/ 24 h 48"/>
                  <a:gd name="T50" fmla="*/ 45 w 48"/>
                  <a:gd name="T51" fmla="*/ 29 h 48"/>
                  <a:gd name="T52" fmla="*/ 44 w 48"/>
                  <a:gd name="T53" fmla="*/ 32 h 48"/>
                  <a:gd name="T54" fmla="*/ 42 w 48"/>
                  <a:gd name="T55" fmla="*/ 36 h 48"/>
                  <a:gd name="T56" fmla="*/ 39 w 48"/>
                  <a:gd name="T57" fmla="*/ 40 h 48"/>
                  <a:gd name="T58" fmla="*/ 35 w 48"/>
                  <a:gd name="T59" fmla="*/ 42 h 48"/>
                  <a:gd name="T60" fmla="*/ 32 w 48"/>
                  <a:gd name="T61" fmla="*/ 45 h 48"/>
                  <a:gd name="T62" fmla="*/ 29 w 48"/>
                  <a:gd name="T63" fmla="*/ 46 h 48"/>
                  <a:gd name="T64" fmla="*/ 23 w 48"/>
                  <a:gd name="T65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" h="48">
                    <a:moveTo>
                      <a:pt x="23" y="47"/>
                    </a:moveTo>
                    <a:lnTo>
                      <a:pt x="17" y="46"/>
                    </a:lnTo>
                    <a:lnTo>
                      <a:pt x="13" y="45"/>
                    </a:lnTo>
                    <a:lnTo>
                      <a:pt x="11" y="42"/>
                    </a:lnTo>
                    <a:lnTo>
                      <a:pt x="7" y="40"/>
                    </a:lnTo>
                    <a:lnTo>
                      <a:pt x="4" y="36"/>
                    </a:lnTo>
                    <a:lnTo>
                      <a:pt x="2" y="32"/>
                    </a:lnTo>
                    <a:lnTo>
                      <a:pt x="1" y="29"/>
                    </a:lnTo>
                    <a:lnTo>
                      <a:pt x="0" y="24"/>
                    </a:lnTo>
                    <a:lnTo>
                      <a:pt x="1" y="18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7" y="7"/>
                    </a:lnTo>
                    <a:lnTo>
                      <a:pt x="11" y="5"/>
                    </a:lnTo>
                    <a:lnTo>
                      <a:pt x="13" y="2"/>
                    </a:lnTo>
                    <a:lnTo>
                      <a:pt x="17" y="1"/>
                    </a:lnTo>
                    <a:lnTo>
                      <a:pt x="23" y="0"/>
                    </a:lnTo>
                    <a:lnTo>
                      <a:pt x="29" y="1"/>
                    </a:lnTo>
                    <a:lnTo>
                      <a:pt x="32" y="2"/>
                    </a:lnTo>
                    <a:lnTo>
                      <a:pt x="35" y="5"/>
                    </a:lnTo>
                    <a:lnTo>
                      <a:pt x="39" y="7"/>
                    </a:lnTo>
                    <a:lnTo>
                      <a:pt x="42" y="11"/>
                    </a:lnTo>
                    <a:lnTo>
                      <a:pt x="44" y="15"/>
                    </a:lnTo>
                    <a:lnTo>
                      <a:pt x="45" y="18"/>
                    </a:lnTo>
                    <a:lnTo>
                      <a:pt x="47" y="24"/>
                    </a:lnTo>
                    <a:lnTo>
                      <a:pt x="45" y="29"/>
                    </a:lnTo>
                    <a:lnTo>
                      <a:pt x="44" y="32"/>
                    </a:lnTo>
                    <a:lnTo>
                      <a:pt x="42" y="36"/>
                    </a:lnTo>
                    <a:lnTo>
                      <a:pt x="39" y="40"/>
                    </a:lnTo>
                    <a:lnTo>
                      <a:pt x="35" y="42"/>
                    </a:lnTo>
                    <a:lnTo>
                      <a:pt x="32" y="45"/>
                    </a:lnTo>
                    <a:lnTo>
                      <a:pt x="29" y="46"/>
                    </a:lnTo>
                    <a:lnTo>
                      <a:pt x="23" y="47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grpSp>
            <p:nvGrpSpPr>
              <p:cNvPr id="9481" name="Group 111"/>
              <p:cNvGrpSpPr>
                <a:grpSpLocks/>
              </p:cNvGrpSpPr>
              <p:nvPr/>
            </p:nvGrpSpPr>
            <p:grpSpPr bwMode="auto">
              <a:xfrm>
                <a:off x="3390" y="1089"/>
                <a:ext cx="54" cy="54"/>
                <a:chOff x="3390" y="1089"/>
                <a:chExt cx="54" cy="54"/>
              </a:xfrm>
            </p:grpSpPr>
            <p:sp>
              <p:nvSpPr>
                <p:cNvPr id="105584" name="Freeform 112"/>
                <p:cNvSpPr>
                  <a:spLocks/>
                </p:cNvSpPr>
                <p:nvPr/>
              </p:nvSpPr>
              <p:spPr bwMode="auto">
                <a:xfrm>
                  <a:off x="3389" y="1119"/>
                  <a:ext cx="24" cy="25"/>
                </a:xfrm>
                <a:custGeom>
                  <a:avLst/>
                  <a:gdLst>
                    <a:gd name="T0" fmla="*/ 0 w 24"/>
                    <a:gd name="T1" fmla="*/ 0 h 24"/>
                    <a:gd name="T2" fmla="*/ 1 w 24"/>
                    <a:gd name="T3" fmla="*/ 5 h 24"/>
                    <a:gd name="T4" fmla="*/ 2 w 24"/>
                    <a:gd name="T5" fmla="*/ 9 h 24"/>
                    <a:gd name="T6" fmla="*/ 4 w 24"/>
                    <a:gd name="T7" fmla="*/ 12 h 24"/>
                    <a:gd name="T8" fmla="*/ 6 w 24"/>
                    <a:gd name="T9" fmla="*/ 17 h 24"/>
                    <a:gd name="T10" fmla="*/ 10 w 24"/>
                    <a:gd name="T11" fmla="*/ 19 h 24"/>
                    <a:gd name="T12" fmla="*/ 13 w 24"/>
                    <a:gd name="T13" fmla="*/ 22 h 24"/>
                    <a:gd name="T14" fmla="*/ 17 w 24"/>
                    <a:gd name="T15" fmla="*/ 22 h 24"/>
                    <a:gd name="T16" fmla="*/ 23 w 24"/>
                    <a:gd name="T17" fmla="*/ 23 h 24"/>
                    <a:gd name="T18" fmla="*/ 23 w 24"/>
                    <a:gd name="T19" fmla="*/ 18 h 24"/>
                    <a:gd name="T20" fmla="*/ 19 w 24"/>
                    <a:gd name="T21" fmla="*/ 17 h 24"/>
                    <a:gd name="T22" fmla="*/ 16 w 24"/>
                    <a:gd name="T23" fmla="*/ 15 h 24"/>
                    <a:gd name="T24" fmla="*/ 13 w 24"/>
                    <a:gd name="T25" fmla="*/ 14 h 24"/>
                    <a:gd name="T26" fmla="*/ 12 w 24"/>
                    <a:gd name="T27" fmla="*/ 12 h 24"/>
                    <a:gd name="T28" fmla="*/ 9 w 24"/>
                    <a:gd name="T29" fmla="*/ 9 h 24"/>
                    <a:gd name="T30" fmla="*/ 7 w 24"/>
                    <a:gd name="T31" fmla="*/ 6 h 24"/>
                    <a:gd name="T32" fmla="*/ 6 w 24"/>
                    <a:gd name="T33" fmla="*/ 4 h 24"/>
                    <a:gd name="T34" fmla="*/ 6 w 24"/>
                    <a:gd name="T35" fmla="*/ 0 h 24"/>
                    <a:gd name="T36" fmla="*/ 0 w 24"/>
                    <a:gd name="T3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4">
                      <a:moveTo>
                        <a:pt x="0" y="0"/>
                      </a:moveTo>
                      <a:lnTo>
                        <a:pt x="1" y="5"/>
                      </a:lnTo>
                      <a:lnTo>
                        <a:pt x="2" y="9"/>
                      </a:lnTo>
                      <a:lnTo>
                        <a:pt x="4" y="12"/>
                      </a:lnTo>
                      <a:lnTo>
                        <a:pt x="6" y="17"/>
                      </a:lnTo>
                      <a:lnTo>
                        <a:pt x="10" y="19"/>
                      </a:lnTo>
                      <a:lnTo>
                        <a:pt x="13" y="22"/>
                      </a:lnTo>
                      <a:lnTo>
                        <a:pt x="17" y="22"/>
                      </a:lnTo>
                      <a:lnTo>
                        <a:pt x="23" y="23"/>
                      </a:lnTo>
                      <a:lnTo>
                        <a:pt x="23" y="18"/>
                      </a:lnTo>
                      <a:lnTo>
                        <a:pt x="19" y="17"/>
                      </a:lnTo>
                      <a:lnTo>
                        <a:pt x="16" y="15"/>
                      </a:lnTo>
                      <a:lnTo>
                        <a:pt x="13" y="14"/>
                      </a:lnTo>
                      <a:lnTo>
                        <a:pt x="12" y="12"/>
                      </a:lnTo>
                      <a:lnTo>
                        <a:pt x="9" y="9"/>
                      </a:lnTo>
                      <a:lnTo>
                        <a:pt x="7" y="6"/>
                      </a:lnTo>
                      <a:lnTo>
                        <a:pt x="6" y="4"/>
                      </a:lnTo>
                      <a:lnTo>
                        <a:pt x="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585" name="Freeform 113"/>
                <p:cNvSpPr>
                  <a:spLocks/>
                </p:cNvSpPr>
                <p:nvPr/>
              </p:nvSpPr>
              <p:spPr bwMode="auto">
                <a:xfrm>
                  <a:off x="3389" y="1089"/>
                  <a:ext cx="24" cy="26"/>
                </a:xfrm>
                <a:custGeom>
                  <a:avLst/>
                  <a:gdLst>
                    <a:gd name="T0" fmla="*/ 23 w 24"/>
                    <a:gd name="T1" fmla="*/ 0 h 26"/>
                    <a:gd name="T2" fmla="*/ 17 w 24"/>
                    <a:gd name="T3" fmla="*/ 1 h 26"/>
                    <a:gd name="T4" fmla="*/ 13 w 24"/>
                    <a:gd name="T5" fmla="*/ 2 h 26"/>
                    <a:gd name="T6" fmla="*/ 10 w 24"/>
                    <a:gd name="T7" fmla="*/ 5 h 26"/>
                    <a:gd name="T8" fmla="*/ 6 w 24"/>
                    <a:gd name="T9" fmla="*/ 7 h 26"/>
                    <a:gd name="T10" fmla="*/ 4 w 24"/>
                    <a:gd name="T11" fmla="*/ 11 h 26"/>
                    <a:gd name="T12" fmla="*/ 2 w 24"/>
                    <a:gd name="T13" fmla="*/ 15 h 26"/>
                    <a:gd name="T14" fmla="*/ 1 w 24"/>
                    <a:gd name="T15" fmla="*/ 19 h 26"/>
                    <a:gd name="T16" fmla="*/ 0 w 24"/>
                    <a:gd name="T17" fmla="*/ 25 h 26"/>
                    <a:gd name="T18" fmla="*/ 6 w 24"/>
                    <a:gd name="T19" fmla="*/ 25 h 26"/>
                    <a:gd name="T20" fmla="*/ 6 w 24"/>
                    <a:gd name="T21" fmla="*/ 21 h 26"/>
                    <a:gd name="T22" fmla="*/ 7 w 24"/>
                    <a:gd name="T23" fmla="*/ 18 h 26"/>
                    <a:gd name="T24" fmla="*/ 9 w 24"/>
                    <a:gd name="T25" fmla="*/ 15 h 26"/>
                    <a:gd name="T26" fmla="*/ 12 w 24"/>
                    <a:gd name="T27" fmla="*/ 13 h 26"/>
                    <a:gd name="T28" fmla="*/ 13 w 24"/>
                    <a:gd name="T29" fmla="*/ 10 h 26"/>
                    <a:gd name="T30" fmla="*/ 16 w 24"/>
                    <a:gd name="T31" fmla="*/ 8 h 26"/>
                    <a:gd name="T32" fmla="*/ 19 w 24"/>
                    <a:gd name="T33" fmla="*/ 7 h 26"/>
                    <a:gd name="T34" fmla="*/ 23 w 24"/>
                    <a:gd name="T35" fmla="*/ 6 h 26"/>
                    <a:gd name="T36" fmla="*/ 23 w 24"/>
                    <a:gd name="T3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6">
                      <a:moveTo>
                        <a:pt x="23" y="0"/>
                      </a:moveTo>
                      <a:lnTo>
                        <a:pt x="17" y="1"/>
                      </a:lnTo>
                      <a:lnTo>
                        <a:pt x="13" y="2"/>
                      </a:lnTo>
                      <a:lnTo>
                        <a:pt x="10" y="5"/>
                      </a:lnTo>
                      <a:lnTo>
                        <a:pt x="6" y="7"/>
                      </a:lnTo>
                      <a:lnTo>
                        <a:pt x="4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5"/>
                      </a:lnTo>
                      <a:lnTo>
                        <a:pt x="6" y="25"/>
                      </a:lnTo>
                      <a:lnTo>
                        <a:pt x="6" y="21"/>
                      </a:lnTo>
                      <a:lnTo>
                        <a:pt x="7" y="18"/>
                      </a:lnTo>
                      <a:lnTo>
                        <a:pt x="9" y="15"/>
                      </a:lnTo>
                      <a:lnTo>
                        <a:pt x="12" y="13"/>
                      </a:lnTo>
                      <a:lnTo>
                        <a:pt x="13" y="10"/>
                      </a:lnTo>
                      <a:lnTo>
                        <a:pt x="16" y="8"/>
                      </a:lnTo>
                      <a:lnTo>
                        <a:pt x="19" y="7"/>
                      </a:lnTo>
                      <a:lnTo>
                        <a:pt x="23" y="6"/>
                      </a:lnTo>
                      <a:lnTo>
                        <a:pt x="23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586" name="Freeform 114"/>
                <p:cNvSpPr>
                  <a:spLocks/>
                </p:cNvSpPr>
                <p:nvPr/>
              </p:nvSpPr>
              <p:spPr bwMode="auto">
                <a:xfrm>
                  <a:off x="3417" y="1089"/>
                  <a:ext cx="27" cy="26"/>
                </a:xfrm>
                <a:custGeom>
                  <a:avLst/>
                  <a:gdLst>
                    <a:gd name="T0" fmla="*/ 25 w 26"/>
                    <a:gd name="T1" fmla="*/ 25 h 26"/>
                    <a:gd name="T2" fmla="*/ 23 w 26"/>
                    <a:gd name="T3" fmla="*/ 19 h 26"/>
                    <a:gd name="T4" fmla="*/ 22 w 26"/>
                    <a:gd name="T5" fmla="*/ 15 h 26"/>
                    <a:gd name="T6" fmla="*/ 21 w 26"/>
                    <a:gd name="T7" fmla="*/ 11 h 26"/>
                    <a:gd name="T8" fmla="*/ 18 w 26"/>
                    <a:gd name="T9" fmla="*/ 7 h 26"/>
                    <a:gd name="T10" fmla="*/ 14 w 26"/>
                    <a:gd name="T11" fmla="*/ 5 h 26"/>
                    <a:gd name="T12" fmla="*/ 9 w 26"/>
                    <a:gd name="T13" fmla="*/ 2 h 26"/>
                    <a:gd name="T14" fmla="*/ 5 w 26"/>
                    <a:gd name="T15" fmla="*/ 1 h 26"/>
                    <a:gd name="T16" fmla="*/ 0 w 26"/>
                    <a:gd name="T17" fmla="*/ 0 h 26"/>
                    <a:gd name="T18" fmla="*/ 0 w 26"/>
                    <a:gd name="T19" fmla="*/ 6 h 26"/>
                    <a:gd name="T20" fmla="*/ 3 w 26"/>
                    <a:gd name="T21" fmla="*/ 7 h 26"/>
                    <a:gd name="T22" fmla="*/ 6 w 26"/>
                    <a:gd name="T23" fmla="*/ 8 h 26"/>
                    <a:gd name="T24" fmla="*/ 10 w 26"/>
                    <a:gd name="T25" fmla="*/ 10 h 26"/>
                    <a:gd name="T26" fmla="*/ 12 w 26"/>
                    <a:gd name="T27" fmla="*/ 13 h 26"/>
                    <a:gd name="T28" fmla="*/ 15 w 26"/>
                    <a:gd name="T29" fmla="*/ 15 h 26"/>
                    <a:gd name="T30" fmla="*/ 17 w 26"/>
                    <a:gd name="T31" fmla="*/ 18 h 26"/>
                    <a:gd name="T32" fmla="*/ 18 w 26"/>
                    <a:gd name="T33" fmla="*/ 21 h 26"/>
                    <a:gd name="T34" fmla="*/ 19 w 26"/>
                    <a:gd name="T35" fmla="*/ 25 h 26"/>
                    <a:gd name="T36" fmla="*/ 25 w 26"/>
                    <a:gd name="T37" fmla="*/ 2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6">
                      <a:moveTo>
                        <a:pt x="25" y="25"/>
                      </a:moveTo>
                      <a:lnTo>
                        <a:pt x="23" y="19"/>
                      </a:lnTo>
                      <a:lnTo>
                        <a:pt x="22" y="15"/>
                      </a:lnTo>
                      <a:lnTo>
                        <a:pt x="21" y="11"/>
                      </a:lnTo>
                      <a:lnTo>
                        <a:pt x="18" y="7"/>
                      </a:lnTo>
                      <a:lnTo>
                        <a:pt x="14" y="5"/>
                      </a:lnTo>
                      <a:lnTo>
                        <a:pt x="9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0" y="10"/>
                      </a:lnTo>
                      <a:lnTo>
                        <a:pt x="12" y="13"/>
                      </a:lnTo>
                      <a:lnTo>
                        <a:pt x="15" y="15"/>
                      </a:lnTo>
                      <a:lnTo>
                        <a:pt x="17" y="18"/>
                      </a:lnTo>
                      <a:lnTo>
                        <a:pt x="18" y="21"/>
                      </a:lnTo>
                      <a:lnTo>
                        <a:pt x="19" y="25"/>
                      </a:lnTo>
                      <a:lnTo>
                        <a:pt x="25" y="2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587" name="Freeform 115"/>
                <p:cNvSpPr>
                  <a:spLocks/>
                </p:cNvSpPr>
                <p:nvPr/>
              </p:nvSpPr>
              <p:spPr bwMode="auto">
                <a:xfrm>
                  <a:off x="3417" y="1119"/>
                  <a:ext cx="27" cy="25"/>
                </a:xfrm>
                <a:custGeom>
                  <a:avLst/>
                  <a:gdLst>
                    <a:gd name="T0" fmla="*/ 0 w 26"/>
                    <a:gd name="T1" fmla="*/ 23 h 24"/>
                    <a:gd name="T2" fmla="*/ 5 w 26"/>
                    <a:gd name="T3" fmla="*/ 22 h 24"/>
                    <a:gd name="T4" fmla="*/ 9 w 26"/>
                    <a:gd name="T5" fmla="*/ 22 h 24"/>
                    <a:gd name="T6" fmla="*/ 14 w 26"/>
                    <a:gd name="T7" fmla="*/ 19 h 24"/>
                    <a:gd name="T8" fmla="*/ 18 w 26"/>
                    <a:gd name="T9" fmla="*/ 17 h 24"/>
                    <a:gd name="T10" fmla="*/ 21 w 26"/>
                    <a:gd name="T11" fmla="*/ 12 h 24"/>
                    <a:gd name="T12" fmla="*/ 22 w 26"/>
                    <a:gd name="T13" fmla="*/ 9 h 24"/>
                    <a:gd name="T14" fmla="*/ 23 w 26"/>
                    <a:gd name="T15" fmla="*/ 5 h 24"/>
                    <a:gd name="T16" fmla="*/ 25 w 26"/>
                    <a:gd name="T17" fmla="*/ 0 h 24"/>
                    <a:gd name="T18" fmla="*/ 19 w 26"/>
                    <a:gd name="T19" fmla="*/ 0 h 24"/>
                    <a:gd name="T20" fmla="*/ 18 w 26"/>
                    <a:gd name="T21" fmla="*/ 4 h 24"/>
                    <a:gd name="T22" fmla="*/ 17 w 26"/>
                    <a:gd name="T23" fmla="*/ 6 h 24"/>
                    <a:gd name="T24" fmla="*/ 15 w 26"/>
                    <a:gd name="T25" fmla="*/ 9 h 24"/>
                    <a:gd name="T26" fmla="*/ 12 w 26"/>
                    <a:gd name="T27" fmla="*/ 12 h 24"/>
                    <a:gd name="T28" fmla="*/ 10 w 26"/>
                    <a:gd name="T29" fmla="*/ 14 h 24"/>
                    <a:gd name="T30" fmla="*/ 6 w 26"/>
                    <a:gd name="T31" fmla="*/ 15 h 24"/>
                    <a:gd name="T32" fmla="*/ 3 w 26"/>
                    <a:gd name="T33" fmla="*/ 17 h 24"/>
                    <a:gd name="T34" fmla="*/ 0 w 26"/>
                    <a:gd name="T35" fmla="*/ 18 h 24"/>
                    <a:gd name="T36" fmla="*/ 0 w 26"/>
                    <a:gd name="T37" fmla="*/ 2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4">
                      <a:moveTo>
                        <a:pt x="0" y="23"/>
                      </a:moveTo>
                      <a:lnTo>
                        <a:pt x="5" y="22"/>
                      </a:lnTo>
                      <a:lnTo>
                        <a:pt x="9" y="22"/>
                      </a:lnTo>
                      <a:lnTo>
                        <a:pt x="14" y="19"/>
                      </a:lnTo>
                      <a:lnTo>
                        <a:pt x="18" y="17"/>
                      </a:lnTo>
                      <a:lnTo>
                        <a:pt x="21" y="12"/>
                      </a:lnTo>
                      <a:lnTo>
                        <a:pt x="22" y="9"/>
                      </a:lnTo>
                      <a:lnTo>
                        <a:pt x="23" y="5"/>
                      </a:lnTo>
                      <a:lnTo>
                        <a:pt x="25" y="0"/>
                      </a:lnTo>
                      <a:lnTo>
                        <a:pt x="19" y="0"/>
                      </a:lnTo>
                      <a:lnTo>
                        <a:pt x="18" y="4"/>
                      </a:lnTo>
                      <a:lnTo>
                        <a:pt x="17" y="6"/>
                      </a:lnTo>
                      <a:lnTo>
                        <a:pt x="15" y="9"/>
                      </a:lnTo>
                      <a:lnTo>
                        <a:pt x="12" y="12"/>
                      </a:lnTo>
                      <a:lnTo>
                        <a:pt x="10" y="14"/>
                      </a:lnTo>
                      <a:lnTo>
                        <a:pt x="6" y="15"/>
                      </a:lnTo>
                      <a:lnTo>
                        <a:pt x="3" y="17"/>
                      </a:lnTo>
                      <a:lnTo>
                        <a:pt x="0" y="18"/>
                      </a:lnTo>
                      <a:lnTo>
                        <a:pt x="0" y="23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9301" name="Group 116"/>
            <p:cNvGrpSpPr>
              <a:grpSpLocks/>
            </p:cNvGrpSpPr>
            <p:nvPr/>
          </p:nvGrpSpPr>
          <p:grpSpPr bwMode="auto">
            <a:xfrm>
              <a:off x="3219" y="1222"/>
              <a:ext cx="54" cy="54"/>
              <a:chOff x="3219" y="1222"/>
              <a:chExt cx="54" cy="54"/>
            </a:xfrm>
          </p:grpSpPr>
          <p:sp>
            <p:nvSpPr>
              <p:cNvPr id="105589" name="Freeform 117"/>
              <p:cNvSpPr>
                <a:spLocks/>
              </p:cNvSpPr>
              <p:nvPr/>
            </p:nvSpPr>
            <p:spPr bwMode="auto">
              <a:xfrm>
                <a:off x="3222" y="1226"/>
                <a:ext cx="48" cy="47"/>
              </a:xfrm>
              <a:custGeom>
                <a:avLst/>
                <a:gdLst>
                  <a:gd name="T0" fmla="*/ 22 w 47"/>
                  <a:gd name="T1" fmla="*/ 46 h 47"/>
                  <a:gd name="T2" fmla="*/ 17 w 47"/>
                  <a:gd name="T3" fmla="*/ 45 h 47"/>
                  <a:gd name="T4" fmla="*/ 13 w 47"/>
                  <a:gd name="T5" fmla="*/ 44 h 47"/>
                  <a:gd name="T6" fmla="*/ 11 w 47"/>
                  <a:gd name="T7" fmla="*/ 41 h 47"/>
                  <a:gd name="T8" fmla="*/ 6 w 47"/>
                  <a:gd name="T9" fmla="*/ 39 h 47"/>
                  <a:gd name="T10" fmla="*/ 4 w 47"/>
                  <a:gd name="T11" fmla="*/ 35 h 47"/>
                  <a:gd name="T12" fmla="*/ 2 w 47"/>
                  <a:gd name="T13" fmla="*/ 32 h 47"/>
                  <a:gd name="T14" fmla="*/ 1 w 47"/>
                  <a:gd name="T15" fmla="*/ 28 h 47"/>
                  <a:gd name="T16" fmla="*/ 0 w 47"/>
                  <a:gd name="T17" fmla="*/ 23 h 47"/>
                  <a:gd name="T18" fmla="*/ 1 w 47"/>
                  <a:gd name="T19" fmla="*/ 18 h 47"/>
                  <a:gd name="T20" fmla="*/ 2 w 47"/>
                  <a:gd name="T21" fmla="*/ 14 h 47"/>
                  <a:gd name="T22" fmla="*/ 4 w 47"/>
                  <a:gd name="T23" fmla="*/ 11 h 47"/>
                  <a:gd name="T24" fmla="*/ 6 w 47"/>
                  <a:gd name="T25" fmla="*/ 7 h 47"/>
                  <a:gd name="T26" fmla="*/ 11 w 47"/>
                  <a:gd name="T27" fmla="*/ 5 h 47"/>
                  <a:gd name="T28" fmla="*/ 13 w 47"/>
                  <a:gd name="T29" fmla="*/ 2 h 47"/>
                  <a:gd name="T30" fmla="*/ 17 w 47"/>
                  <a:gd name="T31" fmla="*/ 1 h 47"/>
                  <a:gd name="T32" fmla="*/ 22 w 47"/>
                  <a:gd name="T33" fmla="*/ 0 h 47"/>
                  <a:gd name="T34" fmla="*/ 28 w 47"/>
                  <a:gd name="T35" fmla="*/ 1 h 47"/>
                  <a:gd name="T36" fmla="*/ 31 w 47"/>
                  <a:gd name="T37" fmla="*/ 2 h 47"/>
                  <a:gd name="T38" fmla="*/ 34 w 47"/>
                  <a:gd name="T39" fmla="*/ 5 h 47"/>
                  <a:gd name="T40" fmla="*/ 39 w 47"/>
                  <a:gd name="T41" fmla="*/ 7 h 47"/>
                  <a:gd name="T42" fmla="*/ 41 w 47"/>
                  <a:gd name="T43" fmla="*/ 11 h 47"/>
                  <a:gd name="T44" fmla="*/ 43 w 47"/>
                  <a:gd name="T45" fmla="*/ 14 h 47"/>
                  <a:gd name="T46" fmla="*/ 44 w 47"/>
                  <a:gd name="T47" fmla="*/ 18 h 47"/>
                  <a:gd name="T48" fmla="*/ 46 w 47"/>
                  <a:gd name="T49" fmla="*/ 23 h 47"/>
                  <a:gd name="T50" fmla="*/ 44 w 47"/>
                  <a:gd name="T51" fmla="*/ 28 h 47"/>
                  <a:gd name="T52" fmla="*/ 43 w 47"/>
                  <a:gd name="T53" fmla="*/ 32 h 47"/>
                  <a:gd name="T54" fmla="*/ 41 w 47"/>
                  <a:gd name="T55" fmla="*/ 35 h 47"/>
                  <a:gd name="T56" fmla="*/ 39 w 47"/>
                  <a:gd name="T57" fmla="*/ 39 h 47"/>
                  <a:gd name="T58" fmla="*/ 34 w 47"/>
                  <a:gd name="T59" fmla="*/ 41 h 47"/>
                  <a:gd name="T60" fmla="*/ 31 w 47"/>
                  <a:gd name="T61" fmla="*/ 44 h 47"/>
                  <a:gd name="T62" fmla="*/ 28 w 47"/>
                  <a:gd name="T63" fmla="*/ 45 h 47"/>
                  <a:gd name="T64" fmla="*/ 22 w 47"/>
                  <a:gd name="T65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7" h="47">
                    <a:moveTo>
                      <a:pt x="22" y="46"/>
                    </a:moveTo>
                    <a:lnTo>
                      <a:pt x="17" y="45"/>
                    </a:lnTo>
                    <a:lnTo>
                      <a:pt x="13" y="44"/>
                    </a:lnTo>
                    <a:lnTo>
                      <a:pt x="11" y="41"/>
                    </a:lnTo>
                    <a:lnTo>
                      <a:pt x="6" y="39"/>
                    </a:lnTo>
                    <a:lnTo>
                      <a:pt x="4" y="35"/>
                    </a:lnTo>
                    <a:lnTo>
                      <a:pt x="2" y="32"/>
                    </a:lnTo>
                    <a:lnTo>
                      <a:pt x="1" y="28"/>
                    </a:lnTo>
                    <a:lnTo>
                      <a:pt x="0" y="23"/>
                    </a:lnTo>
                    <a:lnTo>
                      <a:pt x="1" y="18"/>
                    </a:lnTo>
                    <a:lnTo>
                      <a:pt x="2" y="14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11" y="5"/>
                    </a:lnTo>
                    <a:lnTo>
                      <a:pt x="13" y="2"/>
                    </a:lnTo>
                    <a:lnTo>
                      <a:pt x="17" y="1"/>
                    </a:lnTo>
                    <a:lnTo>
                      <a:pt x="22" y="0"/>
                    </a:lnTo>
                    <a:lnTo>
                      <a:pt x="28" y="1"/>
                    </a:lnTo>
                    <a:lnTo>
                      <a:pt x="31" y="2"/>
                    </a:lnTo>
                    <a:lnTo>
                      <a:pt x="34" y="5"/>
                    </a:lnTo>
                    <a:lnTo>
                      <a:pt x="39" y="7"/>
                    </a:lnTo>
                    <a:lnTo>
                      <a:pt x="41" y="11"/>
                    </a:lnTo>
                    <a:lnTo>
                      <a:pt x="43" y="14"/>
                    </a:lnTo>
                    <a:lnTo>
                      <a:pt x="44" y="18"/>
                    </a:lnTo>
                    <a:lnTo>
                      <a:pt x="46" y="23"/>
                    </a:lnTo>
                    <a:lnTo>
                      <a:pt x="44" y="28"/>
                    </a:lnTo>
                    <a:lnTo>
                      <a:pt x="43" y="32"/>
                    </a:lnTo>
                    <a:lnTo>
                      <a:pt x="41" y="35"/>
                    </a:lnTo>
                    <a:lnTo>
                      <a:pt x="39" y="39"/>
                    </a:lnTo>
                    <a:lnTo>
                      <a:pt x="34" y="41"/>
                    </a:lnTo>
                    <a:lnTo>
                      <a:pt x="31" y="44"/>
                    </a:lnTo>
                    <a:lnTo>
                      <a:pt x="28" y="45"/>
                    </a:lnTo>
                    <a:lnTo>
                      <a:pt x="22" y="46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grpSp>
            <p:nvGrpSpPr>
              <p:cNvPr id="9475" name="Group 118"/>
              <p:cNvGrpSpPr>
                <a:grpSpLocks/>
              </p:cNvGrpSpPr>
              <p:nvPr/>
            </p:nvGrpSpPr>
            <p:grpSpPr bwMode="auto">
              <a:xfrm>
                <a:off x="3219" y="1222"/>
                <a:ext cx="54" cy="54"/>
                <a:chOff x="3219" y="1222"/>
                <a:chExt cx="54" cy="54"/>
              </a:xfrm>
            </p:grpSpPr>
            <p:sp>
              <p:nvSpPr>
                <p:cNvPr id="105591" name="Freeform 119"/>
                <p:cNvSpPr>
                  <a:spLocks/>
                </p:cNvSpPr>
                <p:nvPr/>
              </p:nvSpPr>
              <p:spPr bwMode="auto">
                <a:xfrm>
                  <a:off x="3219" y="1251"/>
                  <a:ext cx="25" cy="25"/>
                </a:xfrm>
                <a:custGeom>
                  <a:avLst/>
                  <a:gdLst>
                    <a:gd name="T0" fmla="*/ 0 w 25"/>
                    <a:gd name="T1" fmla="*/ 0 h 25"/>
                    <a:gd name="T2" fmla="*/ 1 w 25"/>
                    <a:gd name="T3" fmla="*/ 6 h 25"/>
                    <a:gd name="T4" fmla="*/ 2 w 25"/>
                    <a:gd name="T5" fmla="*/ 9 h 25"/>
                    <a:gd name="T6" fmla="*/ 4 w 25"/>
                    <a:gd name="T7" fmla="*/ 13 h 25"/>
                    <a:gd name="T8" fmla="*/ 7 w 25"/>
                    <a:gd name="T9" fmla="*/ 18 h 25"/>
                    <a:gd name="T10" fmla="*/ 10 w 25"/>
                    <a:gd name="T11" fmla="*/ 20 h 25"/>
                    <a:gd name="T12" fmla="*/ 14 w 25"/>
                    <a:gd name="T13" fmla="*/ 23 h 25"/>
                    <a:gd name="T14" fmla="*/ 18 w 25"/>
                    <a:gd name="T15" fmla="*/ 23 h 25"/>
                    <a:gd name="T16" fmla="*/ 24 w 25"/>
                    <a:gd name="T17" fmla="*/ 24 h 25"/>
                    <a:gd name="T18" fmla="*/ 24 w 25"/>
                    <a:gd name="T19" fmla="*/ 18 h 25"/>
                    <a:gd name="T20" fmla="*/ 20 w 25"/>
                    <a:gd name="T21" fmla="*/ 18 h 25"/>
                    <a:gd name="T22" fmla="*/ 16 w 25"/>
                    <a:gd name="T23" fmla="*/ 16 h 25"/>
                    <a:gd name="T24" fmla="*/ 14 w 25"/>
                    <a:gd name="T25" fmla="*/ 15 h 25"/>
                    <a:gd name="T26" fmla="*/ 12 w 25"/>
                    <a:gd name="T27" fmla="*/ 12 h 25"/>
                    <a:gd name="T28" fmla="*/ 9 w 25"/>
                    <a:gd name="T29" fmla="*/ 9 h 25"/>
                    <a:gd name="T30" fmla="*/ 8 w 25"/>
                    <a:gd name="T31" fmla="*/ 6 h 25"/>
                    <a:gd name="T32" fmla="*/ 7 w 25"/>
                    <a:gd name="T33" fmla="*/ 4 h 25"/>
                    <a:gd name="T34" fmla="*/ 6 w 25"/>
                    <a:gd name="T35" fmla="*/ 0 h 25"/>
                    <a:gd name="T36" fmla="*/ 0 w 25"/>
                    <a:gd name="T3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5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2" y="9"/>
                      </a:lnTo>
                      <a:lnTo>
                        <a:pt x="4" y="13"/>
                      </a:lnTo>
                      <a:lnTo>
                        <a:pt x="7" y="18"/>
                      </a:lnTo>
                      <a:lnTo>
                        <a:pt x="10" y="20"/>
                      </a:lnTo>
                      <a:lnTo>
                        <a:pt x="14" y="23"/>
                      </a:lnTo>
                      <a:lnTo>
                        <a:pt x="18" y="23"/>
                      </a:lnTo>
                      <a:lnTo>
                        <a:pt x="24" y="24"/>
                      </a:lnTo>
                      <a:lnTo>
                        <a:pt x="24" y="18"/>
                      </a:lnTo>
                      <a:lnTo>
                        <a:pt x="20" y="18"/>
                      </a:lnTo>
                      <a:lnTo>
                        <a:pt x="16" y="16"/>
                      </a:lnTo>
                      <a:lnTo>
                        <a:pt x="14" y="15"/>
                      </a:lnTo>
                      <a:lnTo>
                        <a:pt x="12" y="12"/>
                      </a:lnTo>
                      <a:lnTo>
                        <a:pt x="9" y="9"/>
                      </a:lnTo>
                      <a:lnTo>
                        <a:pt x="8" y="6"/>
                      </a:lnTo>
                      <a:lnTo>
                        <a:pt x="7" y="4"/>
                      </a:lnTo>
                      <a:lnTo>
                        <a:pt x="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592" name="Freeform 120"/>
                <p:cNvSpPr>
                  <a:spLocks/>
                </p:cNvSpPr>
                <p:nvPr/>
              </p:nvSpPr>
              <p:spPr bwMode="auto">
                <a:xfrm>
                  <a:off x="3219" y="1222"/>
                  <a:ext cx="25" cy="26"/>
                </a:xfrm>
                <a:custGeom>
                  <a:avLst/>
                  <a:gdLst>
                    <a:gd name="T0" fmla="*/ 24 w 25"/>
                    <a:gd name="T1" fmla="*/ 0 h 26"/>
                    <a:gd name="T2" fmla="*/ 18 w 25"/>
                    <a:gd name="T3" fmla="*/ 1 h 26"/>
                    <a:gd name="T4" fmla="*/ 14 w 25"/>
                    <a:gd name="T5" fmla="*/ 2 h 26"/>
                    <a:gd name="T6" fmla="*/ 10 w 25"/>
                    <a:gd name="T7" fmla="*/ 5 h 26"/>
                    <a:gd name="T8" fmla="*/ 7 w 25"/>
                    <a:gd name="T9" fmla="*/ 7 h 26"/>
                    <a:gd name="T10" fmla="*/ 4 w 25"/>
                    <a:gd name="T11" fmla="*/ 11 h 26"/>
                    <a:gd name="T12" fmla="*/ 2 w 25"/>
                    <a:gd name="T13" fmla="*/ 15 h 26"/>
                    <a:gd name="T14" fmla="*/ 1 w 25"/>
                    <a:gd name="T15" fmla="*/ 19 h 26"/>
                    <a:gd name="T16" fmla="*/ 0 w 25"/>
                    <a:gd name="T17" fmla="*/ 25 h 26"/>
                    <a:gd name="T18" fmla="*/ 6 w 25"/>
                    <a:gd name="T19" fmla="*/ 25 h 26"/>
                    <a:gd name="T20" fmla="*/ 7 w 25"/>
                    <a:gd name="T21" fmla="*/ 21 h 26"/>
                    <a:gd name="T22" fmla="*/ 8 w 25"/>
                    <a:gd name="T23" fmla="*/ 18 h 26"/>
                    <a:gd name="T24" fmla="*/ 9 w 25"/>
                    <a:gd name="T25" fmla="*/ 15 h 26"/>
                    <a:gd name="T26" fmla="*/ 12 w 25"/>
                    <a:gd name="T27" fmla="*/ 13 h 26"/>
                    <a:gd name="T28" fmla="*/ 14 w 25"/>
                    <a:gd name="T29" fmla="*/ 10 h 26"/>
                    <a:gd name="T30" fmla="*/ 16 w 25"/>
                    <a:gd name="T31" fmla="*/ 8 h 26"/>
                    <a:gd name="T32" fmla="*/ 20 w 25"/>
                    <a:gd name="T33" fmla="*/ 7 h 26"/>
                    <a:gd name="T34" fmla="*/ 24 w 25"/>
                    <a:gd name="T35" fmla="*/ 6 h 26"/>
                    <a:gd name="T36" fmla="*/ 24 w 25"/>
                    <a:gd name="T3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6">
                      <a:moveTo>
                        <a:pt x="24" y="0"/>
                      </a:moveTo>
                      <a:lnTo>
                        <a:pt x="18" y="1"/>
                      </a:lnTo>
                      <a:lnTo>
                        <a:pt x="14" y="2"/>
                      </a:lnTo>
                      <a:lnTo>
                        <a:pt x="10" y="5"/>
                      </a:lnTo>
                      <a:lnTo>
                        <a:pt x="7" y="7"/>
                      </a:lnTo>
                      <a:lnTo>
                        <a:pt x="4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5"/>
                      </a:lnTo>
                      <a:lnTo>
                        <a:pt x="6" y="25"/>
                      </a:lnTo>
                      <a:lnTo>
                        <a:pt x="7" y="21"/>
                      </a:lnTo>
                      <a:lnTo>
                        <a:pt x="8" y="18"/>
                      </a:lnTo>
                      <a:lnTo>
                        <a:pt x="9" y="15"/>
                      </a:lnTo>
                      <a:lnTo>
                        <a:pt x="12" y="13"/>
                      </a:lnTo>
                      <a:lnTo>
                        <a:pt x="14" y="10"/>
                      </a:lnTo>
                      <a:lnTo>
                        <a:pt x="16" y="8"/>
                      </a:lnTo>
                      <a:lnTo>
                        <a:pt x="20" y="7"/>
                      </a:lnTo>
                      <a:lnTo>
                        <a:pt x="24" y="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593" name="Freeform 121"/>
                <p:cNvSpPr>
                  <a:spLocks/>
                </p:cNvSpPr>
                <p:nvPr/>
              </p:nvSpPr>
              <p:spPr bwMode="auto">
                <a:xfrm>
                  <a:off x="3249" y="1222"/>
                  <a:ext cx="24" cy="26"/>
                </a:xfrm>
                <a:custGeom>
                  <a:avLst/>
                  <a:gdLst>
                    <a:gd name="T0" fmla="*/ 23 w 24"/>
                    <a:gd name="T1" fmla="*/ 25 h 26"/>
                    <a:gd name="T2" fmla="*/ 21 w 24"/>
                    <a:gd name="T3" fmla="*/ 19 h 26"/>
                    <a:gd name="T4" fmla="*/ 20 w 24"/>
                    <a:gd name="T5" fmla="*/ 15 h 26"/>
                    <a:gd name="T6" fmla="*/ 19 w 24"/>
                    <a:gd name="T7" fmla="*/ 11 h 26"/>
                    <a:gd name="T8" fmla="*/ 17 w 24"/>
                    <a:gd name="T9" fmla="*/ 7 h 26"/>
                    <a:gd name="T10" fmla="*/ 13 w 24"/>
                    <a:gd name="T11" fmla="*/ 5 h 26"/>
                    <a:gd name="T12" fmla="*/ 9 w 24"/>
                    <a:gd name="T13" fmla="*/ 2 h 26"/>
                    <a:gd name="T14" fmla="*/ 5 w 24"/>
                    <a:gd name="T15" fmla="*/ 1 h 26"/>
                    <a:gd name="T16" fmla="*/ 0 w 24"/>
                    <a:gd name="T17" fmla="*/ 0 h 26"/>
                    <a:gd name="T18" fmla="*/ 0 w 24"/>
                    <a:gd name="T19" fmla="*/ 6 h 26"/>
                    <a:gd name="T20" fmla="*/ 3 w 24"/>
                    <a:gd name="T21" fmla="*/ 7 h 26"/>
                    <a:gd name="T22" fmla="*/ 5 w 24"/>
                    <a:gd name="T23" fmla="*/ 8 h 26"/>
                    <a:gd name="T24" fmla="*/ 9 w 24"/>
                    <a:gd name="T25" fmla="*/ 10 h 26"/>
                    <a:gd name="T26" fmla="*/ 11 w 24"/>
                    <a:gd name="T27" fmla="*/ 13 h 26"/>
                    <a:gd name="T28" fmla="*/ 13 w 24"/>
                    <a:gd name="T29" fmla="*/ 15 h 26"/>
                    <a:gd name="T30" fmla="*/ 16 w 24"/>
                    <a:gd name="T31" fmla="*/ 18 h 26"/>
                    <a:gd name="T32" fmla="*/ 17 w 24"/>
                    <a:gd name="T33" fmla="*/ 21 h 26"/>
                    <a:gd name="T34" fmla="*/ 17 w 24"/>
                    <a:gd name="T35" fmla="*/ 25 h 26"/>
                    <a:gd name="T36" fmla="*/ 23 w 24"/>
                    <a:gd name="T37" fmla="*/ 2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6">
                      <a:moveTo>
                        <a:pt x="23" y="25"/>
                      </a:moveTo>
                      <a:lnTo>
                        <a:pt x="21" y="19"/>
                      </a:lnTo>
                      <a:lnTo>
                        <a:pt x="20" y="15"/>
                      </a:lnTo>
                      <a:lnTo>
                        <a:pt x="19" y="11"/>
                      </a:lnTo>
                      <a:lnTo>
                        <a:pt x="17" y="7"/>
                      </a:lnTo>
                      <a:lnTo>
                        <a:pt x="13" y="5"/>
                      </a:lnTo>
                      <a:lnTo>
                        <a:pt x="9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7"/>
                      </a:lnTo>
                      <a:lnTo>
                        <a:pt x="5" y="8"/>
                      </a:lnTo>
                      <a:lnTo>
                        <a:pt x="9" y="10"/>
                      </a:lnTo>
                      <a:lnTo>
                        <a:pt x="11" y="13"/>
                      </a:lnTo>
                      <a:lnTo>
                        <a:pt x="13" y="15"/>
                      </a:lnTo>
                      <a:lnTo>
                        <a:pt x="16" y="18"/>
                      </a:lnTo>
                      <a:lnTo>
                        <a:pt x="17" y="21"/>
                      </a:lnTo>
                      <a:lnTo>
                        <a:pt x="17" y="25"/>
                      </a:lnTo>
                      <a:lnTo>
                        <a:pt x="23" y="2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594" name="Freeform 122"/>
                <p:cNvSpPr>
                  <a:spLocks/>
                </p:cNvSpPr>
                <p:nvPr/>
              </p:nvSpPr>
              <p:spPr bwMode="auto">
                <a:xfrm>
                  <a:off x="3249" y="1251"/>
                  <a:ext cx="24" cy="25"/>
                </a:xfrm>
                <a:custGeom>
                  <a:avLst/>
                  <a:gdLst>
                    <a:gd name="T0" fmla="*/ 0 w 24"/>
                    <a:gd name="T1" fmla="*/ 24 h 25"/>
                    <a:gd name="T2" fmla="*/ 5 w 24"/>
                    <a:gd name="T3" fmla="*/ 23 h 25"/>
                    <a:gd name="T4" fmla="*/ 9 w 24"/>
                    <a:gd name="T5" fmla="*/ 23 h 25"/>
                    <a:gd name="T6" fmla="*/ 13 w 24"/>
                    <a:gd name="T7" fmla="*/ 20 h 25"/>
                    <a:gd name="T8" fmla="*/ 17 w 24"/>
                    <a:gd name="T9" fmla="*/ 18 h 25"/>
                    <a:gd name="T10" fmla="*/ 19 w 24"/>
                    <a:gd name="T11" fmla="*/ 13 h 25"/>
                    <a:gd name="T12" fmla="*/ 20 w 24"/>
                    <a:gd name="T13" fmla="*/ 9 h 25"/>
                    <a:gd name="T14" fmla="*/ 21 w 24"/>
                    <a:gd name="T15" fmla="*/ 6 h 25"/>
                    <a:gd name="T16" fmla="*/ 23 w 24"/>
                    <a:gd name="T17" fmla="*/ 0 h 25"/>
                    <a:gd name="T18" fmla="*/ 17 w 24"/>
                    <a:gd name="T19" fmla="*/ 0 h 25"/>
                    <a:gd name="T20" fmla="*/ 17 w 24"/>
                    <a:gd name="T21" fmla="*/ 4 h 25"/>
                    <a:gd name="T22" fmla="*/ 16 w 24"/>
                    <a:gd name="T23" fmla="*/ 6 h 25"/>
                    <a:gd name="T24" fmla="*/ 13 w 24"/>
                    <a:gd name="T25" fmla="*/ 9 h 25"/>
                    <a:gd name="T26" fmla="*/ 11 w 24"/>
                    <a:gd name="T27" fmla="*/ 12 h 25"/>
                    <a:gd name="T28" fmla="*/ 9 w 24"/>
                    <a:gd name="T29" fmla="*/ 15 h 25"/>
                    <a:gd name="T30" fmla="*/ 5 w 24"/>
                    <a:gd name="T31" fmla="*/ 16 h 25"/>
                    <a:gd name="T32" fmla="*/ 3 w 24"/>
                    <a:gd name="T33" fmla="*/ 18 h 25"/>
                    <a:gd name="T34" fmla="*/ 0 w 24"/>
                    <a:gd name="T35" fmla="*/ 18 h 25"/>
                    <a:gd name="T36" fmla="*/ 0 w 24"/>
                    <a:gd name="T37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5">
                      <a:moveTo>
                        <a:pt x="0" y="24"/>
                      </a:moveTo>
                      <a:lnTo>
                        <a:pt x="5" y="23"/>
                      </a:lnTo>
                      <a:lnTo>
                        <a:pt x="9" y="23"/>
                      </a:lnTo>
                      <a:lnTo>
                        <a:pt x="13" y="20"/>
                      </a:lnTo>
                      <a:lnTo>
                        <a:pt x="17" y="18"/>
                      </a:lnTo>
                      <a:lnTo>
                        <a:pt x="19" y="13"/>
                      </a:lnTo>
                      <a:lnTo>
                        <a:pt x="20" y="9"/>
                      </a:lnTo>
                      <a:lnTo>
                        <a:pt x="21" y="6"/>
                      </a:lnTo>
                      <a:lnTo>
                        <a:pt x="23" y="0"/>
                      </a:lnTo>
                      <a:lnTo>
                        <a:pt x="17" y="0"/>
                      </a:lnTo>
                      <a:lnTo>
                        <a:pt x="17" y="4"/>
                      </a:lnTo>
                      <a:lnTo>
                        <a:pt x="16" y="6"/>
                      </a:lnTo>
                      <a:lnTo>
                        <a:pt x="13" y="9"/>
                      </a:lnTo>
                      <a:lnTo>
                        <a:pt x="11" y="12"/>
                      </a:lnTo>
                      <a:lnTo>
                        <a:pt x="9" y="15"/>
                      </a:lnTo>
                      <a:lnTo>
                        <a:pt x="5" y="16"/>
                      </a:lnTo>
                      <a:lnTo>
                        <a:pt x="3" y="18"/>
                      </a:lnTo>
                      <a:lnTo>
                        <a:pt x="0" y="18"/>
                      </a:lnTo>
                      <a:lnTo>
                        <a:pt x="0" y="2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9302" name="Group 123"/>
            <p:cNvGrpSpPr>
              <a:grpSpLocks/>
            </p:cNvGrpSpPr>
            <p:nvPr/>
          </p:nvGrpSpPr>
          <p:grpSpPr bwMode="auto">
            <a:xfrm>
              <a:off x="2828" y="1393"/>
              <a:ext cx="56" cy="54"/>
              <a:chOff x="2828" y="1393"/>
              <a:chExt cx="56" cy="54"/>
            </a:xfrm>
          </p:grpSpPr>
          <p:sp>
            <p:nvSpPr>
              <p:cNvPr id="105596" name="Freeform 124"/>
              <p:cNvSpPr>
                <a:spLocks/>
              </p:cNvSpPr>
              <p:nvPr/>
            </p:nvSpPr>
            <p:spPr bwMode="auto">
              <a:xfrm>
                <a:off x="2832" y="1396"/>
                <a:ext cx="49" cy="48"/>
              </a:xfrm>
              <a:custGeom>
                <a:avLst/>
                <a:gdLst>
                  <a:gd name="T0" fmla="*/ 23 w 48"/>
                  <a:gd name="T1" fmla="*/ 47 h 48"/>
                  <a:gd name="T2" fmla="*/ 17 w 48"/>
                  <a:gd name="T3" fmla="*/ 46 h 48"/>
                  <a:gd name="T4" fmla="*/ 13 w 48"/>
                  <a:gd name="T5" fmla="*/ 45 h 48"/>
                  <a:gd name="T6" fmla="*/ 11 w 48"/>
                  <a:gd name="T7" fmla="*/ 42 h 48"/>
                  <a:gd name="T8" fmla="*/ 7 w 48"/>
                  <a:gd name="T9" fmla="*/ 40 h 48"/>
                  <a:gd name="T10" fmla="*/ 4 w 48"/>
                  <a:gd name="T11" fmla="*/ 36 h 48"/>
                  <a:gd name="T12" fmla="*/ 2 w 48"/>
                  <a:gd name="T13" fmla="*/ 32 h 48"/>
                  <a:gd name="T14" fmla="*/ 1 w 48"/>
                  <a:gd name="T15" fmla="*/ 29 h 48"/>
                  <a:gd name="T16" fmla="*/ 0 w 48"/>
                  <a:gd name="T17" fmla="*/ 24 h 48"/>
                  <a:gd name="T18" fmla="*/ 1 w 48"/>
                  <a:gd name="T19" fmla="*/ 18 h 48"/>
                  <a:gd name="T20" fmla="*/ 2 w 48"/>
                  <a:gd name="T21" fmla="*/ 15 h 48"/>
                  <a:gd name="T22" fmla="*/ 4 w 48"/>
                  <a:gd name="T23" fmla="*/ 11 h 48"/>
                  <a:gd name="T24" fmla="*/ 7 w 48"/>
                  <a:gd name="T25" fmla="*/ 7 h 48"/>
                  <a:gd name="T26" fmla="*/ 11 w 48"/>
                  <a:gd name="T27" fmla="*/ 5 h 48"/>
                  <a:gd name="T28" fmla="*/ 13 w 48"/>
                  <a:gd name="T29" fmla="*/ 2 h 48"/>
                  <a:gd name="T30" fmla="*/ 17 w 48"/>
                  <a:gd name="T31" fmla="*/ 1 h 48"/>
                  <a:gd name="T32" fmla="*/ 23 w 48"/>
                  <a:gd name="T33" fmla="*/ 0 h 48"/>
                  <a:gd name="T34" fmla="*/ 29 w 48"/>
                  <a:gd name="T35" fmla="*/ 1 h 48"/>
                  <a:gd name="T36" fmla="*/ 32 w 48"/>
                  <a:gd name="T37" fmla="*/ 2 h 48"/>
                  <a:gd name="T38" fmla="*/ 35 w 48"/>
                  <a:gd name="T39" fmla="*/ 5 h 48"/>
                  <a:gd name="T40" fmla="*/ 39 w 48"/>
                  <a:gd name="T41" fmla="*/ 7 h 48"/>
                  <a:gd name="T42" fmla="*/ 42 w 48"/>
                  <a:gd name="T43" fmla="*/ 11 h 48"/>
                  <a:gd name="T44" fmla="*/ 44 w 48"/>
                  <a:gd name="T45" fmla="*/ 15 h 48"/>
                  <a:gd name="T46" fmla="*/ 45 w 48"/>
                  <a:gd name="T47" fmla="*/ 18 h 48"/>
                  <a:gd name="T48" fmla="*/ 47 w 48"/>
                  <a:gd name="T49" fmla="*/ 24 h 48"/>
                  <a:gd name="T50" fmla="*/ 45 w 48"/>
                  <a:gd name="T51" fmla="*/ 29 h 48"/>
                  <a:gd name="T52" fmla="*/ 44 w 48"/>
                  <a:gd name="T53" fmla="*/ 32 h 48"/>
                  <a:gd name="T54" fmla="*/ 42 w 48"/>
                  <a:gd name="T55" fmla="*/ 36 h 48"/>
                  <a:gd name="T56" fmla="*/ 39 w 48"/>
                  <a:gd name="T57" fmla="*/ 40 h 48"/>
                  <a:gd name="T58" fmla="*/ 35 w 48"/>
                  <a:gd name="T59" fmla="*/ 42 h 48"/>
                  <a:gd name="T60" fmla="*/ 32 w 48"/>
                  <a:gd name="T61" fmla="*/ 45 h 48"/>
                  <a:gd name="T62" fmla="*/ 29 w 48"/>
                  <a:gd name="T63" fmla="*/ 46 h 48"/>
                  <a:gd name="T64" fmla="*/ 23 w 48"/>
                  <a:gd name="T65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" h="48">
                    <a:moveTo>
                      <a:pt x="23" y="47"/>
                    </a:moveTo>
                    <a:lnTo>
                      <a:pt x="17" y="46"/>
                    </a:lnTo>
                    <a:lnTo>
                      <a:pt x="13" y="45"/>
                    </a:lnTo>
                    <a:lnTo>
                      <a:pt x="11" y="42"/>
                    </a:lnTo>
                    <a:lnTo>
                      <a:pt x="7" y="40"/>
                    </a:lnTo>
                    <a:lnTo>
                      <a:pt x="4" y="36"/>
                    </a:lnTo>
                    <a:lnTo>
                      <a:pt x="2" y="32"/>
                    </a:lnTo>
                    <a:lnTo>
                      <a:pt x="1" y="29"/>
                    </a:lnTo>
                    <a:lnTo>
                      <a:pt x="0" y="24"/>
                    </a:lnTo>
                    <a:lnTo>
                      <a:pt x="1" y="18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7" y="7"/>
                    </a:lnTo>
                    <a:lnTo>
                      <a:pt x="11" y="5"/>
                    </a:lnTo>
                    <a:lnTo>
                      <a:pt x="13" y="2"/>
                    </a:lnTo>
                    <a:lnTo>
                      <a:pt x="17" y="1"/>
                    </a:lnTo>
                    <a:lnTo>
                      <a:pt x="23" y="0"/>
                    </a:lnTo>
                    <a:lnTo>
                      <a:pt x="29" y="1"/>
                    </a:lnTo>
                    <a:lnTo>
                      <a:pt x="32" y="2"/>
                    </a:lnTo>
                    <a:lnTo>
                      <a:pt x="35" y="5"/>
                    </a:lnTo>
                    <a:lnTo>
                      <a:pt x="39" y="7"/>
                    </a:lnTo>
                    <a:lnTo>
                      <a:pt x="42" y="11"/>
                    </a:lnTo>
                    <a:lnTo>
                      <a:pt x="44" y="15"/>
                    </a:lnTo>
                    <a:lnTo>
                      <a:pt x="45" y="18"/>
                    </a:lnTo>
                    <a:lnTo>
                      <a:pt x="47" y="24"/>
                    </a:lnTo>
                    <a:lnTo>
                      <a:pt x="45" y="29"/>
                    </a:lnTo>
                    <a:lnTo>
                      <a:pt x="44" y="32"/>
                    </a:lnTo>
                    <a:lnTo>
                      <a:pt x="42" y="36"/>
                    </a:lnTo>
                    <a:lnTo>
                      <a:pt x="39" y="40"/>
                    </a:lnTo>
                    <a:lnTo>
                      <a:pt x="35" y="42"/>
                    </a:lnTo>
                    <a:lnTo>
                      <a:pt x="32" y="45"/>
                    </a:lnTo>
                    <a:lnTo>
                      <a:pt x="29" y="46"/>
                    </a:lnTo>
                    <a:lnTo>
                      <a:pt x="23" y="47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grpSp>
            <p:nvGrpSpPr>
              <p:cNvPr id="9469" name="Group 125"/>
              <p:cNvGrpSpPr>
                <a:grpSpLocks/>
              </p:cNvGrpSpPr>
              <p:nvPr/>
            </p:nvGrpSpPr>
            <p:grpSpPr bwMode="auto">
              <a:xfrm>
                <a:off x="2828" y="1393"/>
                <a:ext cx="56" cy="54"/>
                <a:chOff x="2828" y="1393"/>
                <a:chExt cx="56" cy="54"/>
              </a:xfrm>
            </p:grpSpPr>
            <p:sp>
              <p:nvSpPr>
                <p:cNvPr id="105598" name="Freeform 126"/>
                <p:cNvSpPr>
                  <a:spLocks/>
                </p:cNvSpPr>
                <p:nvPr/>
              </p:nvSpPr>
              <p:spPr bwMode="auto">
                <a:xfrm>
                  <a:off x="2827" y="1422"/>
                  <a:ext cx="28" cy="25"/>
                </a:xfrm>
                <a:custGeom>
                  <a:avLst/>
                  <a:gdLst>
                    <a:gd name="T0" fmla="*/ 0 w 27"/>
                    <a:gd name="T1" fmla="*/ 0 h 25"/>
                    <a:gd name="T2" fmla="*/ 1 w 27"/>
                    <a:gd name="T3" fmla="*/ 6 h 25"/>
                    <a:gd name="T4" fmla="*/ 2 w 27"/>
                    <a:gd name="T5" fmla="*/ 9 h 25"/>
                    <a:gd name="T6" fmla="*/ 4 w 27"/>
                    <a:gd name="T7" fmla="*/ 13 h 25"/>
                    <a:gd name="T8" fmla="*/ 7 w 27"/>
                    <a:gd name="T9" fmla="*/ 18 h 25"/>
                    <a:gd name="T10" fmla="*/ 12 w 27"/>
                    <a:gd name="T11" fmla="*/ 20 h 25"/>
                    <a:gd name="T12" fmla="*/ 14 w 27"/>
                    <a:gd name="T13" fmla="*/ 23 h 25"/>
                    <a:gd name="T14" fmla="*/ 20 w 27"/>
                    <a:gd name="T15" fmla="*/ 23 h 25"/>
                    <a:gd name="T16" fmla="*/ 26 w 27"/>
                    <a:gd name="T17" fmla="*/ 24 h 25"/>
                    <a:gd name="T18" fmla="*/ 26 w 27"/>
                    <a:gd name="T19" fmla="*/ 18 h 25"/>
                    <a:gd name="T20" fmla="*/ 21 w 27"/>
                    <a:gd name="T21" fmla="*/ 18 h 25"/>
                    <a:gd name="T22" fmla="*/ 18 w 27"/>
                    <a:gd name="T23" fmla="*/ 16 h 25"/>
                    <a:gd name="T24" fmla="*/ 14 w 27"/>
                    <a:gd name="T25" fmla="*/ 15 h 25"/>
                    <a:gd name="T26" fmla="*/ 13 w 27"/>
                    <a:gd name="T27" fmla="*/ 12 h 25"/>
                    <a:gd name="T28" fmla="*/ 11 w 27"/>
                    <a:gd name="T29" fmla="*/ 9 h 25"/>
                    <a:gd name="T30" fmla="*/ 9 w 27"/>
                    <a:gd name="T31" fmla="*/ 6 h 25"/>
                    <a:gd name="T32" fmla="*/ 7 w 27"/>
                    <a:gd name="T33" fmla="*/ 4 h 25"/>
                    <a:gd name="T34" fmla="*/ 6 w 27"/>
                    <a:gd name="T35" fmla="*/ 0 h 25"/>
                    <a:gd name="T36" fmla="*/ 0 w 27"/>
                    <a:gd name="T3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" h="25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2" y="9"/>
                      </a:lnTo>
                      <a:lnTo>
                        <a:pt x="4" y="13"/>
                      </a:lnTo>
                      <a:lnTo>
                        <a:pt x="7" y="18"/>
                      </a:lnTo>
                      <a:lnTo>
                        <a:pt x="12" y="20"/>
                      </a:lnTo>
                      <a:lnTo>
                        <a:pt x="14" y="23"/>
                      </a:lnTo>
                      <a:lnTo>
                        <a:pt x="20" y="23"/>
                      </a:lnTo>
                      <a:lnTo>
                        <a:pt x="26" y="24"/>
                      </a:lnTo>
                      <a:lnTo>
                        <a:pt x="26" y="18"/>
                      </a:lnTo>
                      <a:lnTo>
                        <a:pt x="21" y="18"/>
                      </a:lnTo>
                      <a:lnTo>
                        <a:pt x="18" y="16"/>
                      </a:lnTo>
                      <a:lnTo>
                        <a:pt x="14" y="15"/>
                      </a:lnTo>
                      <a:lnTo>
                        <a:pt x="13" y="12"/>
                      </a:lnTo>
                      <a:lnTo>
                        <a:pt x="11" y="9"/>
                      </a:lnTo>
                      <a:lnTo>
                        <a:pt x="9" y="6"/>
                      </a:lnTo>
                      <a:lnTo>
                        <a:pt x="7" y="4"/>
                      </a:lnTo>
                      <a:lnTo>
                        <a:pt x="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599" name="Freeform 127"/>
                <p:cNvSpPr>
                  <a:spLocks/>
                </p:cNvSpPr>
                <p:nvPr/>
              </p:nvSpPr>
              <p:spPr bwMode="auto">
                <a:xfrm>
                  <a:off x="2827" y="1393"/>
                  <a:ext cx="28" cy="27"/>
                </a:xfrm>
                <a:custGeom>
                  <a:avLst/>
                  <a:gdLst>
                    <a:gd name="T0" fmla="*/ 26 w 27"/>
                    <a:gd name="T1" fmla="*/ 0 h 27"/>
                    <a:gd name="T2" fmla="*/ 20 w 27"/>
                    <a:gd name="T3" fmla="*/ 1 h 27"/>
                    <a:gd name="T4" fmla="*/ 14 w 27"/>
                    <a:gd name="T5" fmla="*/ 2 h 27"/>
                    <a:gd name="T6" fmla="*/ 12 w 27"/>
                    <a:gd name="T7" fmla="*/ 5 h 27"/>
                    <a:gd name="T8" fmla="*/ 7 w 27"/>
                    <a:gd name="T9" fmla="*/ 8 h 27"/>
                    <a:gd name="T10" fmla="*/ 4 w 27"/>
                    <a:gd name="T11" fmla="*/ 12 h 27"/>
                    <a:gd name="T12" fmla="*/ 2 w 27"/>
                    <a:gd name="T13" fmla="*/ 15 h 27"/>
                    <a:gd name="T14" fmla="*/ 1 w 27"/>
                    <a:gd name="T15" fmla="*/ 20 h 27"/>
                    <a:gd name="T16" fmla="*/ 0 w 27"/>
                    <a:gd name="T17" fmla="*/ 26 h 27"/>
                    <a:gd name="T18" fmla="*/ 6 w 27"/>
                    <a:gd name="T19" fmla="*/ 26 h 27"/>
                    <a:gd name="T20" fmla="*/ 7 w 27"/>
                    <a:gd name="T21" fmla="*/ 22 h 27"/>
                    <a:gd name="T22" fmla="*/ 9 w 27"/>
                    <a:gd name="T23" fmla="*/ 18 h 27"/>
                    <a:gd name="T24" fmla="*/ 11 w 27"/>
                    <a:gd name="T25" fmla="*/ 15 h 27"/>
                    <a:gd name="T26" fmla="*/ 13 w 27"/>
                    <a:gd name="T27" fmla="*/ 13 h 27"/>
                    <a:gd name="T28" fmla="*/ 14 w 27"/>
                    <a:gd name="T29" fmla="*/ 11 h 27"/>
                    <a:gd name="T30" fmla="*/ 18 w 27"/>
                    <a:gd name="T31" fmla="*/ 9 h 27"/>
                    <a:gd name="T32" fmla="*/ 21 w 27"/>
                    <a:gd name="T33" fmla="*/ 8 h 27"/>
                    <a:gd name="T34" fmla="*/ 26 w 27"/>
                    <a:gd name="T35" fmla="*/ 7 h 27"/>
                    <a:gd name="T36" fmla="*/ 26 w 27"/>
                    <a:gd name="T37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" h="27">
                      <a:moveTo>
                        <a:pt x="26" y="0"/>
                      </a:moveTo>
                      <a:lnTo>
                        <a:pt x="20" y="1"/>
                      </a:lnTo>
                      <a:lnTo>
                        <a:pt x="14" y="2"/>
                      </a:lnTo>
                      <a:lnTo>
                        <a:pt x="12" y="5"/>
                      </a:lnTo>
                      <a:lnTo>
                        <a:pt x="7" y="8"/>
                      </a:lnTo>
                      <a:lnTo>
                        <a:pt x="4" y="12"/>
                      </a:lnTo>
                      <a:lnTo>
                        <a:pt x="2" y="15"/>
                      </a:lnTo>
                      <a:lnTo>
                        <a:pt x="1" y="20"/>
                      </a:lnTo>
                      <a:lnTo>
                        <a:pt x="0" y="26"/>
                      </a:lnTo>
                      <a:lnTo>
                        <a:pt x="6" y="26"/>
                      </a:lnTo>
                      <a:lnTo>
                        <a:pt x="7" y="22"/>
                      </a:lnTo>
                      <a:lnTo>
                        <a:pt x="9" y="18"/>
                      </a:lnTo>
                      <a:lnTo>
                        <a:pt x="11" y="15"/>
                      </a:lnTo>
                      <a:lnTo>
                        <a:pt x="13" y="13"/>
                      </a:lnTo>
                      <a:lnTo>
                        <a:pt x="14" y="11"/>
                      </a:lnTo>
                      <a:lnTo>
                        <a:pt x="18" y="9"/>
                      </a:lnTo>
                      <a:lnTo>
                        <a:pt x="21" y="8"/>
                      </a:lnTo>
                      <a:lnTo>
                        <a:pt x="26" y="7"/>
                      </a:lnTo>
                      <a:lnTo>
                        <a:pt x="26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00" name="Freeform 128"/>
                <p:cNvSpPr>
                  <a:spLocks/>
                </p:cNvSpPr>
                <p:nvPr/>
              </p:nvSpPr>
              <p:spPr bwMode="auto">
                <a:xfrm>
                  <a:off x="2859" y="1393"/>
                  <a:ext cx="25" cy="27"/>
                </a:xfrm>
                <a:custGeom>
                  <a:avLst/>
                  <a:gdLst>
                    <a:gd name="T0" fmla="*/ 24 w 25"/>
                    <a:gd name="T1" fmla="*/ 26 h 27"/>
                    <a:gd name="T2" fmla="*/ 22 w 25"/>
                    <a:gd name="T3" fmla="*/ 20 h 27"/>
                    <a:gd name="T4" fmla="*/ 21 w 25"/>
                    <a:gd name="T5" fmla="*/ 15 h 27"/>
                    <a:gd name="T6" fmla="*/ 20 w 25"/>
                    <a:gd name="T7" fmla="*/ 12 h 27"/>
                    <a:gd name="T8" fmla="*/ 17 w 25"/>
                    <a:gd name="T9" fmla="*/ 8 h 27"/>
                    <a:gd name="T10" fmla="*/ 14 w 25"/>
                    <a:gd name="T11" fmla="*/ 5 h 27"/>
                    <a:gd name="T12" fmla="*/ 8 w 25"/>
                    <a:gd name="T13" fmla="*/ 2 h 27"/>
                    <a:gd name="T14" fmla="*/ 5 w 25"/>
                    <a:gd name="T15" fmla="*/ 1 h 27"/>
                    <a:gd name="T16" fmla="*/ 0 w 25"/>
                    <a:gd name="T17" fmla="*/ 0 h 27"/>
                    <a:gd name="T18" fmla="*/ 0 w 25"/>
                    <a:gd name="T19" fmla="*/ 7 h 27"/>
                    <a:gd name="T20" fmla="*/ 3 w 25"/>
                    <a:gd name="T21" fmla="*/ 8 h 27"/>
                    <a:gd name="T22" fmla="*/ 6 w 25"/>
                    <a:gd name="T23" fmla="*/ 9 h 27"/>
                    <a:gd name="T24" fmla="*/ 9 w 25"/>
                    <a:gd name="T25" fmla="*/ 11 h 27"/>
                    <a:gd name="T26" fmla="*/ 12 w 25"/>
                    <a:gd name="T27" fmla="*/ 13 h 27"/>
                    <a:gd name="T28" fmla="*/ 15 w 25"/>
                    <a:gd name="T29" fmla="*/ 15 h 27"/>
                    <a:gd name="T30" fmla="*/ 16 w 25"/>
                    <a:gd name="T31" fmla="*/ 18 h 27"/>
                    <a:gd name="T32" fmla="*/ 17 w 25"/>
                    <a:gd name="T33" fmla="*/ 22 h 27"/>
                    <a:gd name="T34" fmla="*/ 18 w 25"/>
                    <a:gd name="T35" fmla="*/ 26 h 27"/>
                    <a:gd name="T36" fmla="*/ 24 w 25"/>
                    <a:gd name="T37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7">
                      <a:moveTo>
                        <a:pt x="24" y="26"/>
                      </a:moveTo>
                      <a:lnTo>
                        <a:pt x="22" y="20"/>
                      </a:lnTo>
                      <a:lnTo>
                        <a:pt x="21" y="15"/>
                      </a:lnTo>
                      <a:lnTo>
                        <a:pt x="20" y="12"/>
                      </a:lnTo>
                      <a:lnTo>
                        <a:pt x="17" y="8"/>
                      </a:lnTo>
                      <a:lnTo>
                        <a:pt x="14" y="5"/>
                      </a:lnTo>
                      <a:lnTo>
                        <a:pt x="8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3" y="8"/>
                      </a:lnTo>
                      <a:lnTo>
                        <a:pt x="6" y="9"/>
                      </a:lnTo>
                      <a:lnTo>
                        <a:pt x="9" y="11"/>
                      </a:lnTo>
                      <a:lnTo>
                        <a:pt x="12" y="13"/>
                      </a:lnTo>
                      <a:lnTo>
                        <a:pt x="15" y="15"/>
                      </a:lnTo>
                      <a:lnTo>
                        <a:pt x="16" y="18"/>
                      </a:lnTo>
                      <a:lnTo>
                        <a:pt x="17" y="22"/>
                      </a:lnTo>
                      <a:lnTo>
                        <a:pt x="18" y="26"/>
                      </a:lnTo>
                      <a:lnTo>
                        <a:pt x="24" y="26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01" name="Freeform 129"/>
                <p:cNvSpPr>
                  <a:spLocks/>
                </p:cNvSpPr>
                <p:nvPr/>
              </p:nvSpPr>
              <p:spPr bwMode="auto">
                <a:xfrm>
                  <a:off x="2859" y="1422"/>
                  <a:ext cx="25" cy="25"/>
                </a:xfrm>
                <a:custGeom>
                  <a:avLst/>
                  <a:gdLst>
                    <a:gd name="T0" fmla="*/ 0 w 25"/>
                    <a:gd name="T1" fmla="*/ 24 h 25"/>
                    <a:gd name="T2" fmla="*/ 5 w 25"/>
                    <a:gd name="T3" fmla="*/ 23 h 25"/>
                    <a:gd name="T4" fmla="*/ 8 w 25"/>
                    <a:gd name="T5" fmla="*/ 23 h 25"/>
                    <a:gd name="T6" fmla="*/ 14 w 25"/>
                    <a:gd name="T7" fmla="*/ 20 h 25"/>
                    <a:gd name="T8" fmla="*/ 17 w 25"/>
                    <a:gd name="T9" fmla="*/ 18 h 25"/>
                    <a:gd name="T10" fmla="*/ 20 w 25"/>
                    <a:gd name="T11" fmla="*/ 13 h 25"/>
                    <a:gd name="T12" fmla="*/ 21 w 25"/>
                    <a:gd name="T13" fmla="*/ 9 h 25"/>
                    <a:gd name="T14" fmla="*/ 22 w 25"/>
                    <a:gd name="T15" fmla="*/ 6 h 25"/>
                    <a:gd name="T16" fmla="*/ 24 w 25"/>
                    <a:gd name="T17" fmla="*/ 0 h 25"/>
                    <a:gd name="T18" fmla="*/ 18 w 25"/>
                    <a:gd name="T19" fmla="*/ 0 h 25"/>
                    <a:gd name="T20" fmla="*/ 17 w 25"/>
                    <a:gd name="T21" fmla="*/ 4 h 25"/>
                    <a:gd name="T22" fmla="*/ 16 w 25"/>
                    <a:gd name="T23" fmla="*/ 6 h 25"/>
                    <a:gd name="T24" fmla="*/ 15 w 25"/>
                    <a:gd name="T25" fmla="*/ 9 h 25"/>
                    <a:gd name="T26" fmla="*/ 12 w 25"/>
                    <a:gd name="T27" fmla="*/ 12 h 25"/>
                    <a:gd name="T28" fmla="*/ 9 w 25"/>
                    <a:gd name="T29" fmla="*/ 15 h 25"/>
                    <a:gd name="T30" fmla="*/ 6 w 25"/>
                    <a:gd name="T31" fmla="*/ 16 h 25"/>
                    <a:gd name="T32" fmla="*/ 3 w 25"/>
                    <a:gd name="T33" fmla="*/ 18 h 25"/>
                    <a:gd name="T34" fmla="*/ 0 w 25"/>
                    <a:gd name="T35" fmla="*/ 18 h 25"/>
                    <a:gd name="T36" fmla="*/ 0 w 25"/>
                    <a:gd name="T37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5">
                      <a:moveTo>
                        <a:pt x="0" y="24"/>
                      </a:moveTo>
                      <a:lnTo>
                        <a:pt x="5" y="23"/>
                      </a:lnTo>
                      <a:lnTo>
                        <a:pt x="8" y="23"/>
                      </a:lnTo>
                      <a:lnTo>
                        <a:pt x="14" y="20"/>
                      </a:lnTo>
                      <a:lnTo>
                        <a:pt x="17" y="18"/>
                      </a:lnTo>
                      <a:lnTo>
                        <a:pt x="20" y="13"/>
                      </a:lnTo>
                      <a:lnTo>
                        <a:pt x="21" y="9"/>
                      </a:lnTo>
                      <a:lnTo>
                        <a:pt x="22" y="6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7" y="4"/>
                      </a:lnTo>
                      <a:lnTo>
                        <a:pt x="16" y="6"/>
                      </a:lnTo>
                      <a:lnTo>
                        <a:pt x="15" y="9"/>
                      </a:lnTo>
                      <a:lnTo>
                        <a:pt x="12" y="12"/>
                      </a:lnTo>
                      <a:lnTo>
                        <a:pt x="9" y="15"/>
                      </a:lnTo>
                      <a:lnTo>
                        <a:pt x="6" y="16"/>
                      </a:lnTo>
                      <a:lnTo>
                        <a:pt x="3" y="18"/>
                      </a:lnTo>
                      <a:lnTo>
                        <a:pt x="0" y="18"/>
                      </a:lnTo>
                      <a:lnTo>
                        <a:pt x="0" y="2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9303" name="Group 130"/>
            <p:cNvGrpSpPr>
              <a:grpSpLocks/>
            </p:cNvGrpSpPr>
            <p:nvPr/>
          </p:nvGrpSpPr>
          <p:grpSpPr bwMode="auto">
            <a:xfrm>
              <a:off x="2879" y="1515"/>
              <a:ext cx="54" cy="54"/>
              <a:chOff x="2879" y="1515"/>
              <a:chExt cx="54" cy="54"/>
            </a:xfrm>
          </p:grpSpPr>
          <p:sp>
            <p:nvSpPr>
              <p:cNvPr id="105603" name="Freeform 131"/>
              <p:cNvSpPr>
                <a:spLocks/>
              </p:cNvSpPr>
              <p:nvPr/>
            </p:nvSpPr>
            <p:spPr bwMode="auto">
              <a:xfrm>
                <a:off x="2883" y="1518"/>
                <a:ext cx="47" cy="48"/>
              </a:xfrm>
              <a:custGeom>
                <a:avLst/>
                <a:gdLst>
                  <a:gd name="T0" fmla="*/ 22 w 47"/>
                  <a:gd name="T1" fmla="*/ 47 h 48"/>
                  <a:gd name="T2" fmla="*/ 17 w 47"/>
                  <a:gd name="T3" fmla="*/ 46 h 48"/>
                  <a:gd name="T4" fmla="*/ 13 w 47"/>
                  <a:gd name="T5" fmla="*/ 45 h 48"/>
                  <a:gd name="T6" fmla="*/ 11 w 47"/>
                  <a:gd name="T7" fmla="*/ 42 h 48"/>
                  <a:gd name="T8" fmla="*/ 6 w 47"/>
                  <a:gd name="T9" fmla="*/ 40 h 48"/>
                  <a:gd name="T10" fmla="*/ 4 w 47"/>
                  <a:gd name="T11" fmla="*/ 36 h 48"/>
                  <a:gd name="T12" fmla="*/ 2 w 47"/>
                  <a:gd name="T13" fmla="*/ 32 h 48"/>
                  <a:gd name="T14" fmla="*/ 1 w 47"/>
                  <a:gd name="T15" fmla="*/ 29 h 48"/>
                  <a:gd name="T16" fmla="*/ 0 w 47"/>
                  <a:gd name="T17" fmla="*/ 24 h 48"/>
                  <a:gd name="T18" fmla="*/ 1 w 47"/>
                  <a:gd name="T19" fmla="*/ 18 h 48"/>
                  <a:gd name="T20" fmla="*/ 2 w 47"/>
                  <a:gd name="T21" fmla="*/ 15 h 48"/>
                  <a:gd name="T22" fmla="*/ 4 w 47"/>
                  <a:gd name="T23" fmla="*/ 11 h 48"/>
                  <a:gd name="T24" fmla="*/ 6 w 47"/>
                  <a:gd name="T25" fmla="*/ 7 h 48"/>
                  <a:gd name="T26" fmla="*/ 11 w 47"/>
                  <a:gd name="T27" fmla="*/ 5 h 48"/>
                  <a:gd name="T28" fmla="*/ 13 w 47"/>
                  <a:gd name="T29" fmla="*/ 2 h 48"/>
                  <a:gd name="T30" fmla="*/ 17 w 47"/>
                  <a:gd name="T31" fmla="*/ 1 h 48"/>
                  <a:gd name="T32" fmla="*/ 22 w 47"/>
                  <a:gd name="T33" fmla="*/ 0 h 48"/>
                  <a:gd name="T34" fmla="*/ 28 w 47"/>
                  <a:gd name="T35" fmla="*/ 1 h 48"/>
                  <a:gd name="T36" fmla="*/ 31 w 47"/>
                  <a:gd name="T37" fmla="*/ 2 h 48"/>
                  <a:gd name="T38" fmla="*/ 34 w 47"/>
                  <a:gd name="T39" fmla="*/ 5 h 48"/>
                  <a:gd name="T40" fmla="*/ 39 w 47"/>
                  <a:gd name="T41" fmla="*/ 7 h 48"/>
                  <a:gd name="T42" fmla="*/ 41 w 47"/>
                  <a:gd name="T43" fmla="*/ 11 h 48"/>
                  <a:gd name="T44" fmla="*/ 43 w 47"/>
                  <a:gd name="T45" fmla="*/ 15 h 48"/>
                  <a:gd name="T46" fmla="*/ 44 w 47"/>
                  <a:gd name="T47" fmla="*/ 18 h 48"/>
                  <a:gd name="T48" fmla="*/ 46 w 47"/>
                  <a:gd name="T49" fmla="*/ 24 h 48"/>
                  <a:gd name="T50" fmla="*/ 44 w 47"/>
                  <a:gd name="T51" fmla="*/ 29 h 48"/>
                  <a:gd name="T52" fmla="*/ 43 w 47"/>
                  <a:gd name="T53" fmla="*/ 32 h 48"/>
                  <a:gd name="T54" fmla="*/ 41 w 47"/>
                  <a:gd name="T55" fmla="*/ 36 h 48"/>
                  <a:gd name="T56" fmla="*/ 39 w 47"/>
                  <a:gd name="T57" fmla="*/ 40 h 48"/>
                  <a:gd name="T58" fmla="*/ 34 w 47"/>
                  <a:gd name="T59" fmla="*/ 42 h 48"/>
                  <a:gd name="T60" fmla="*/ 31 w 47"/>
                  <a:gd name="T61" fmla="*/ 45 h 48"/>
                  <a:gd name="T62" fmla="*/ 28 w 47"/>
                  <a:gd name="T63" fmla="*/ 46 h 48"/>
                  <a:gd name="T64" fmla="*/ 22 w 47"/>
                  <a:gd name="T65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7" h="48">
                    <a:moveTo>
                      <a:pt x="22" y="47"/>
                    </a:moveTo>
                    <a:lnTo>
                      <a:pt x="17" y="46"/>
                    </a:lnTo>
                    <a:lnTo>
                      <a:pt x="13" y="45"/>
                    </a:lnTo>
                    <a:lnTo>
                      <a:pt x="11" y="42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2" y="32"/>
                    </a:lnTo>
                    <a:lnTo>
                      <a:pt x="1" y="29"/>
                    </a:lnTo>
                    <a:lnTo>
                      <a:pt x="0" y="24"/>
                    </a:lnTo>
                    <a:lnTo>
                      <a:pt x="1" y="18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11" y="5"/>
                    </a:lnTo>
                    <a:lnTo>
                      <a:pt x="13" y="2"/>
                    </a:lnTo>
                    <a:lnTo>
                      <a:pt x="17" y="1"/>
                    </a:lnTo>
                    <a:lnTo>
                      <a:pt x="22" y="0"/>
                    </a:lnTo>
                    <a:lnTo>
                      <a:pt x="28" y="1"/>
                    </a:lnTo>
                    <a:lnTo>
                      <a:pt x="31" y="2"/>
                    </a:lnTo>
                    <a:lnTo>
                      <a:pt x="34" y="5"/>
                    </a:lnTo>
                    <a:lnTo>
                      <a:pt x="39" y="7"/>
                    </a:lnTo>
                    <a:lnTo>
                      <a:pt x="41" y="11"/>
                    </a:lnTo>
                    <a:lnTo>
                      <a:pt x="43" y="15"/>
                    </a:lnTo>
                    <a:lnTo>
                      <a:pt x="44" y="18"/>
                    </a:lnTo>
                    <a:lnTo>
                      <a:pt x="46" y="24"/>
                    </a:lnTo>
                    <a:lnTo>
                      <a:pt x="44" y="29"/>
                    </a:lnTo>
                    <a:lnTo>
                      <a:pt x="43" y="32"/>
                    </a:lnTo>
                    <a:lnTo>
                      <a:pt x="41" y="36"/>
                    </a:lnTo>
                    <a:lnTo>
                      <a:pt x="39" y="40"/>
                    </a:lnTo>
                    <a:lnTo>
                      <a:pt x="34" y="42"/>
                    </a:lnTo>
                    <a:lnTo>
                      <a:pt x="31" y="45"/>
                    </a:lnTo>
                    <a:lnTo>
                      <a:pt x="28" y="46"/>
                    </a:lnTo>
                    <a:lnTo>
                      <a:pt x="22" y="47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grpSp>
            <p:nvGrpSpPr>
              <p:cNvPr id="9463" name="Group 132"/>
              <p:cNvGrpSpPr>
                <a:grpSpLocks/>
              </p:cNvGrpSpPr>
              <p:nvPr/>
            </p:nvGrpSpPr>
            <p:grpSpPr bwMode="auto">
              <a:xfrm>
                <a:off x="2879" y="1515"/>
                <a:ext cx="54" cy="54"/>
                <a:chOff x="2879" y="1515"/>
                <a:chExt cx="54" cy="54"/>
              </a:xfrm>
            </p:grpSpPr>
            <p:sp>
              <p:nvSpPr>
                <p:cNvPr id="105605" name="Freeform 133"/>
                <p:cNvSpPr>
                  <a:spLocks/>
                </p:cNvSpPr>
                <p:nvPr/>
              </p:nvSpPr>
              <p:spPr bwMode="auto">
                <a:xfrm>
                  <a:off x="2879" y="1544"/>
                  <a:ext cx="24" cy="25"/>
                </a:xfrm>
                <a:custGeom>
                  <a:avLst/>
                  <a:gdLst>
                    <a:gd name="T0" fmla="*/ 0 w 24"/>
                    <a:gd name="T1" fmla="*/ 0 h 24"/>
                    <a:gd name="T2" fmla="*/ 1 w 24"/>
                    <a:gd name="T3" fmla="*/ 5 h 24"/>
                    <a:gd name="T4" fmla="*/ 2 w 24"/>
                    <a:gd name="T5" fmla="*/ 9 h 24"/>
                    <a:gd name="T6" fmla="*/ 4 w 24"/>
                    <a:gd name="T7" fmla="*/ 12 h 24"/>
                    <a:gd name="T8" fmla="*/ 6 w 24"/>
                    <a:gd name="T9" fmla="*/ 17 h 24"/>
                    <a:gd name="T10" fmla="*/ 10 w 24"/>
                    <a:gd name="T11" fmla="*/ 19 h 24"/>
                    <a:gd name="T12" fmla="*/ 13 w 24"/>
                    <a:gd name="T13" fmla="*/ 22 h 24"/>
                    <a:gd name="T14" fmla="*/ 17 w 24"/>
                    <a:gd name="T15" fmla="*/ 22 h 24"/>
                    <a:gd name="T16" fmla="*/ 23 w 24"/>
                    <a:gd name="T17" fmla="*/ 23 h 24"/>
                    <a:gd name="T18" fmla="*/ 23 w 24"/>
                    <a:gd name="T19" fmla="*/ 18 h 24"/>
                    <a:gd name="T20" fmla="*/ 19 w 24"/>
                    <a:gd name="T21" fmla="*/ 17 h 24"/>
                    <a:gd name="T22" fmla="*/ 16 w 24"/>
                    <a:gd name="T23" fmla="*/ 15 h 24"/>
                    <a:gd name="T24" fmla="*/ 13 w 24"/>
                    <a:gd name="T25" fmla="*/ 14 h 24"/>
                    <a:gd name="T26" fmla="*/ 12 w 24"/>
                    <a:gd name="T27" fmla="*/ 12 h 24"/>
                    <a:gd name="T28" fmla="*/ 9 w 24"/>
                    <a:gd name="T29" fmla="*/ 9 h 24"/>
                    <a:gd name="T30" fmla="*/ 7 w 24"/>
                    <a:gd name="T31" fmla="*/ 6 h 24"/>
                    <a:gd name="T32" fmla="*/ 6 w 24"/>
                    <a:gd name="T33" fmla="*/ 4 h 24"/>
                    <a:gd name="T34" fmla="*/ 6 w 24"/>
                    <a:gd name="T35" fmla="*/ 0 h 24"/>
                    <a:gd name="T36" fmla="*/ 0 w 24"/>
                    <a:gd name="T3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4">
                      <a:moveTo>
                        <a:pt x="0" y="0"/>
                      </a:moveTo>
                      <a:lnTo>
                        <a:pt x="1" y="5"/>
                      </a:lnTo>
                      <a:lnTo>
                        <a:pt x="2" y="9"/>
                      </a:lnTo>
                      <a:lnTo>
                        <a:pt x="4" y="12"/>
                      </a:lnTo>
                      <a:lnTo>
                        <a:pt x="6" y="17"/>
                      </a:lnTo>
                      <a:lnTo>
                        <a:pt x="10" y="19"/>
                      </a:lnTo>
                      <a:lnTo>
                        <a:pt x="13" y="22"/>
                      </a:lnTo>
                      <a:lnTo>
                        <a:pt x="17" y="22"/>
                      </a:lnTo>
                      <a:lnTo>
                        <a:pt x="23" y="23"/>
                      </a:lnTo>
                      <a:lnTo>
                        <a:pt x="23" y="18"/>
                      </a:lnTo>
                      <a:lnTo>
                        <a:pt x="19" y="17"/>
                      </a:lnTo>
                      <a:lnTo>
                        <a:pt x="16" y="15"/>
                      </a:lnTo>
                      <a:lnTo>
                        <a:pt x="13" y="14"/>
                      </a:lnTo>
                      <a:lnTo>
                        <a:pt x="12" y="12"/>
                      </a:lnTo>
                      <a:lnTo>
                        <a:pt x="9" y="9"/>
                      </a:lnTo>
                      <a:lnTo>
                        <a:pt x="7" y="6"/>
                      </a:lnTo>
                      <a:lnTo>
                        <a:pt x="6" y="4"/>
                      </a:lnTo>
                      <a:lnTo>
                        <a:pt x="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06" name="Freeform 134"/>
                <p:cNvSpPr>
                  <a:spLocks/>
                </p:cNvSpPr>
                <p:nvPr/>
              </p:nvSpPr>
              <p:spPr bwMode="auto">
                <a:xfrm>
                  <a:off x="2879" y="1515"/>
                  <a:ext cx="24" cy="26"/>
                </a:xfrm>
                <a:custGeom>
                  <a:avLst/>
                  <a:gdLst>
                    <a:gd name="T0" fmla="*/ 23 w 24"/>
                    <a:gd name="T1" fmla="*/ 0 h 26"/>
                    <a:gd name="T2" fmla="*/ 17 w 24"/>
                    <a:gd name="T3" fmla="*/ 1 h 26"/>
                    <a:gd name="T4" fmla="*/ 13 w 24"/>
                    <a:gd name="T5" fmla="*/ 2 h 26"/>
                    <a:gd name="T6" fmla="*/ 10 w 24"/>
                    <a:gd name="T7" fmla="*/ 5 h 26"/>
                    <a:gd name="T8" fmla="*/ 6 w 24"/>
                    <a:gd name="T9" fmla="*/ 7 h 26"/>
                    <a:gd name="T10" fmla="*/ 4 w 24"/>
                    <a:gd name="T11" fmla="*/ 11 h 26"/>
                    <a:gd name="T12" fmla="*/ 2 w 24"/>
                    <a:gd name="T13" fmla="*/ 15 h 26"/>
                    <a:gd name="T14" fmla="*/ 1 w 24"/>
                    <a:gd name="T15" fmla="*/ 19 h 26"/>
                    <a:gd name="T16" fmla="*/ 0 w 24"/>
                    <a:gd name="T17" fmla="*/ 25 h 26"/>
                    <a:gd name="T18" fmla="*/ 6 w 24"/>
                    <a:gd name="T19" fmla="*/ 25 h 26"/>
                    <a:gd name="T20" fmla="*/ 6 w 24"/>
                    <a:gd name="T21" fmla="*/ 21 h 26"/>
                    <a:gd name="T22" fmla="*/ 7 w 24"/>
                    <a:gd name="T23" fmla="*/ 18 h 26"/>
                    <a:gd name="T24" fmla="*/ 9 w 24"/>
                    <a:gd name="T25" fmla="*/ 15 h 26"/>
                    <a:gd name="T26" fmla="*/ 12 w 24"/>
                    <a:gd name="T27" fmla="*/ 13 h 26"/>
                    <a:gd name="T28" fmla="*/ 13 w 24"/>
                    <a:gd name="T29" fmla="*/ 10 h 26"/>
                    <a:gd name="T30" fmla="*/ 16 w 24"/>
                    <a:gd name="T31" fmla="*/ 8 h 26"/>
                    <a:gd name="T32" fmla="*/ 19 w 24"/>
                    <a:gd name="T33" fmla="*/ 7 h 26"/>
                    <a:gd name="T34" fmla="*/ 23 w 24"/>
                    <a:gd name="T35" fmla="*/ 6 h 26"/>
                    <a:gd name="T36" fmla="*/ 23 w 24"/>
                    <a:gd name="T3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6">
                      <a:moveTo>
                        <a:pt x="23" y="0"/>
                      </a:moveTo>
                      <a:lnTo>
                        <a:pt x="17" y="1"/>
                      </a:lnTo>
                      <a:lnTo>
                        <a:pt x="13" y="2"/>
                      </a:lnTo>
                      <a:lnTo>
                        <a:pt x="10" y="5"/>
                      </a:lnTo>
                      <a:lnTo>
                        <a:pt x="6" y="7"/>
                      </a:lnTo>
                      <a:lnTo>
                        <a:pt x="4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5"/>
                      </a:lnTo>
                      <a:lnTo>
                        <a:pt x="6" y="25"/>
                      </a:lnTo>
                      <a:lnTo>
                        <a:pt x="6" y="21"/>
                      </a:lnTo>
                      <a:lnTo>
                        <a:pt x="7" y="18"/>
                      </a:lnTo>
                      <a:lnTo>
                        <a:pt x="9" y="15"/>
                      </a:lnTo>
                      <a:lnTo>
                        <a:pt x="12" y="13"/>
                      </a:lnTo>
                      <a:lnTo>
                        <a:pt x="13" y="10"/>
                      </a:lnTo>
                      <a:lnTo>
                        <a:pt x="16" y="8"/>
                      </a:lnTo>
                      <a:lnTo>
                        <a:pt x="19" y="7"/>
                      </a:lnTo>
                      <a:lnTo>
                        <a:pt x="23" y="6"/>
                      </a:lnTo>
                      <a:lnTo>
                        <a:pt x="23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07" name="Freeform 135"/>
                <p:cNvSpPr>
                  <a:spLocks/>
                </p:cNvSpPr>
                <p:nvPr/>
              </p:nvSpPr>
              <p:spPr bwMode="auto">
                <a:xfrm>
                  <a:off x="2908" y="1515"/>
                  <a:ext cx="24" cy="26"/>
                </a:xfrm>
                <a:custGeom>
                  <a:avLst/>
                  <a:gdLst>
                    <a:gd name="T0" fmla="*/ 24 w 25"/>
                    <a:gd name="T1" fmla="*/ 25 h 26"/>
                    <a:gd name="T2" fmla="*/ 22 w 25"/>
                    <a:gd name="T3" fmla="*/ 19 h 26"/>
                    <a:gd name="T4" fmla="*/ 21 w 25"/>
                    <a:gd name="T5" fmla="*/ 15 h 26"/>
                    <a:gd name="T6" fmla="*/ 20 w 25"/>
                    <a:gd name="T7" fmla="*/ 11 h 26"/>
                    <a:gd name="T8" fmla="*/ 17 w 25"/>
                    <a:gd name="T9" fmla="*/ 7 h 26"/>
                    <a:gd name="T10" fmla="*/ 13 w 25"/>
                    <a:gd name="T11" fmla="*/ 5 h 26"/>
                    <a:gd name="T12" fmla="*/ 9 w 25"/>
                    <a:gd name="T13" fmla="*/ 2 h 26"/>
                    <a:gd name="T14" fmla="*/ 5 w 25"/>
                    <a:gd name="T15" fmla="*/ 1 h 26"/>
                    <a:gd name="T16" fmla="*/ 0 w 25"/>
                    <a:gd name="T17" fmla="*/ 0 h 26"/>
                    <a:gd name="T18" fmla="*/ 0 w 25"/>
                    <a:gd name="T19" fmla="*/ 6 h 26"/>
                    <a:gd name="T20" fmla="*/ 3 w 25"/>
                    <a:gd name="T21" fmla="*/ 7 h 26"/>
                    <a:gd name="T22" fmla="*/ 6 w 25"/>
                    <a:gd name="T23" fmla="*/ 8 h 26"/>
                    <a:gd name="T24" fmla="*/ 10 w 25"/>
                    <a:gd name="T25" fmla="*/ 10 h 26"/>
                    <a:gd name="T26" fmla="*/ 12 w 25"/>
                    <a:gd name="T27" fmla="*/ 13 h 26"/>
                    <a:gd name="T28" fmla="*/ 14 w 25"/>
                    <a:gd name="T29" fmla="*/ 15 h 26"/>
                    <a:gd name="T30" fmla="*/ 17 w 25"/>
                    <a:gd name="T31" fmla="*/ 18 h 26"/>
                    <a:gd name="T32" fmla="*/ 17 w 25"/>
                    <a:gd name="T33" fmla="*/ 21 h 26"/>
                    <a:gd name="T34" fmla="*/ 18 w 25"/>
                    <a:gd name="T35" fmla="*/ 25 h 26"/>
                    <a:gd name="T36" fmla="*/ 24 w 25"/>
                    <a:gd name="T37" fmla="*/ 2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6">
                      <a:moveTo>
                        <a:pt x="24" y="25"/>
                      </a:moveTo>
                      <a:lnTo>
                        <a:pt x="22" y="19"/>
                      </a:lnTo>
                      <a:lnTo>
                        <a:pt x="21" y="15"/>
                      </a:lnTo>
                      <a:lnTo>
                        <a:pt x="20" y="11"/>
                      </a:lnTo>
                      <a:lnTo>
                        <a:pt x="17" y="7"/>
                      </a:lnTo>
                      <a:lnTo>
                        <a:pt x="13" y="5"/>
                      </a:lnTo>
                      <a:lnTo>
                        <a:pt x="9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0" y="10"/>
                      </a:lnTo>
                      <a:lnTo>
                        <a:pt x="12" y="13"/>
                      </a:lnTo>
                      <a:lnTo>
                        <a:pt x="14" y="15"/>
                      </a:lnTo>
                      <a:lnTo>
                        <a:pt x="17" y="18"/>
                      </a:lnTo>
                      <a:lnTo>
                        <a:pt x="17" y="21"/>
                      </a:lnTo>
                      <a:lnTo>
                        <a:pt x="18" y="25"/>
                      </a:lnTo>
                      <a:lnTo>
                        <a:pt x="24" y="2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08" name="Freeform 136"/>
                <p:cNvSpPr>
                  <a:spLocks/>
                </p:cNvSpPr>
                <p:nvPr/>
              </p:nvSpPr>
              <p:spPr bwMode="auto">
                <a:xfrm>
                  <a:off x="2908" y="1544"/>
                  <a:ext cx="24" cy="25"/>
                </a:xfrm>
                <a:custGeom>
                  <a:avLst/>
                  <a:gdLst>
                    <a:gd name="T0" fmla="*/ 0 w 25"/>
                    <a:gd name="T1" fmla="*/ 23 h 24"/>
                    <a:gd name="T2" fmla="*/ 5 w 25"/>
                    <a:gd name="T3" fmla="*/ 22 h 24"/>
                    <a:gd name="T4" fmla="*/ 9 w 25"/>
                    <a:gd name="T5" fmla="*/ 22 h 24"/>
                    <a:gd name="T6" fmla="*/ 13 w 25"/>
                    <a:gd name="T7" fmla="*/ 19 h 24"/>
                    <a:gd name="T8" fmla="*/ 17 w 25"/>
                    <a:gd name="T9" fmla="*/ 17 h 24"/>
                    <a:gd name="T10" fmla="*/ 20 w 25"/>
                    <a:gd name="T11" fmla="*/ 12 h 24"/>
                    <a:gd name="T12" fmla="*/ 21 w 25"/>
                    <a:gd name="T13" fmla="*/ 9 h 24"/>
                    <a:gd name="T14" fmla="*/ 22 w 25"/>
                    <a:gd name="T15" fmla="*/ 5 h 24"/>
                    <a:gd name="T16" fmla="*/ 24 w 25"/>
                    <a:gd name="T17" fmla="*/ 0 h 24"/>
                    <a:gd name="T18" fmla="*/ 18 w 25"/>
                    <a:gd name="T19" fmla="*/ 0 h 24"/>
                    <a:gd name="T20" fmla="*/ 17 w 25"/>
                    <a:gd name="T21" fmla="*/ 4 h 24"/>
                    <a:gd name="T22" fmla="*/ 17 w 25"/>
                    <a:gd name="T23" fmla="*/ 6 h 24"/>
                    <a:gd name="T24" fmla="*/ 14 w 25"/>
                    <a:gd name="T25" fmla="*/ 9 h 24"/>
                    <a:gd name="T26" fmla="*/ 12 w 25"/>
                    <a:gd name="T27" fmla="*/ 12 h 24"/>
                    <a:gd name="T28" fmla="*/ 10 w 25"/>
                    <a:gd name="T29" fmla="*/ 14 h 24"/>
                    <a:gd name="T30" fmla="*/ 6 w 25"/>
                    <a:gd name="T31" fmla="*/ 15 h 24"/>
                    <a:gd name="T32" fmla="*/ 3 w 25"/>
                    <a:gd name="T33" fmla="*/ 17 h 24"/>
                    <a:gd name="T34" fmla="*/ 0 w 25"/>
                    <a:gd name="T35" fmla="*/ 18 h 24"/>
                    <a:gd name="T36" fmla="*/ 0 w 25"/>
                    <a:gd name="T37" fmla="*/ 2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4">
                      <a:moveTo>
                        <a:pt x="0" y="23"/>
                      </a:moveTo>
                      <a:lnTo>
                        <a:pt x="5" y="22"/>
                      </a:lnTo>
                      <a:lnTo>
                        <a:pt x="9" y="22"/>
                      </a:lnTo>
                      <a:lnTo>
                        <a:pt x="13" y="19"/>
                      </a:lnTo>
                      <a:lnTo>
                        <a:pt x="17" y="17"/>
                      </a:lnTo>
                      <a:lnTo>
                        <a:pt x="20" y="12"/>
                      </a:lnTo>
                      <a:lnTo>
                        <a:pt x="21" y="9"/>
                      </a:lnTo>
                      <a:lnTo>
                        <a:pt x="22" y="5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7" y="4"/>
                      </a:lnTo>
                      <a:lnTo>
                        <a:pt x="17" y="6"/>
                      </a:lnTo>
                      <a:lnTo>
                        <a:pt x="14" y="9"/>
                      </a:lnTo>
                      <a:lnTo>
                        <a:pt x="12" y="12"/>
                      </a:lnTo>
                      <a:lnTo>
                        <a:pt x="10" y="14"/>
                      </a:lnTo>
                      <a:lnTo>
                        <a:pt x="6" y="15"/>
                      </a:lnTo>
                      <a:lnTo>
                        <a:pt x="3" y="17"/>
                      </a:lnTo>
                      <a:lnTo>
                        <a:pt x="0" y="18"/>
                      </a:lnTo>
                      <a:lnTo>
                        <a:pt x="0" y="23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9304" name="Group 137"/>
            <p:cNvGrpSpPr>
              <a:grpSpLocks/>
            </p:cNvGrpSpPr>
            <p:nvPr/>
          </p:nvGrpSpPr>
          <p:grpSpPr bwMode="auto">
            <a:xfrm>
              <a:off x="3242" y="1626"/>
              <a:ext cx="52" cy="54"/>
              <a:chOff x="3242" y="1626"/>
              <a:chExt cx="52" cy="54"/>
            </a:xfrm>
          </p:grpSpPr>
          <p:sp>
            <p:nvSpPr>
              <p:cNvPr id="105610" name="Freeform 138"/>
              <p:cNvSpPr>
                <a:spLocks/>
              </p:cNvSpPr>
              <p:nvPr/>
            </p:nvSpPr>
            <p:spPr bwMode="auto">
              <a:xfrm>
                <a:off x="3245" y="1630"/>
                <a:ext cx="47" cy="47"/>
              </a:xfrm>
              <a:custGeom>
                <a:avLst/>
                <a:gdLst>
                  <a:gd name="T0" fmla="*/ 22 w 47"/>
                  <a:gd name="T1" fmla="*/ 46 h 47"/>
                  <a:gd name="T2" fmla="*/ 17 w 47"/>
                  <a:gd name="T3" fmla="*/ 45 h 47"/>
                  <a:gd name="T4" fmla="*/ 13 w 47"/>
                  <a:gd name="T5" fmla="*/ 44 h 47"/>
                  <a:gd name="T6" fmla="*/ 11 w 47"/>
                  <a:gd name="T7" fmla="*/ 41 h 47"/>
                  <a:gd name="T8" fmla="*/ 6 w 47"/>
                  <a:gd name="T9" fmla="*/ 39 h 47"/>
                  <a:gd name="T10" fmla="*/ 4 w 47"/>
                  <a:gd name="T11" fmla="*/ 35 h 47"/>
                  <a:gd name="T12" fmla="*/ 2 w 47"/>
                  <a:gd name="T13" fmla="*/ 32 h 47"/>
                  <a:gd name="T14" fmla="*/ 1 w 47"/>
                  <a:gd name="T15" fmla="*/ 28 h 47"/>
                  <a:gd name="T16" fmla="*/ 0 w 47"/>
                  <a:gd name="T17" fmla="*/ 23 h 47"/>
                  <a:gd name="T18" fmla="*/ 1 w 47"/>
                  <a:gd name="T19" fmla="*/ 18 h 47"/>
                  <a:gd name="T20" fmla="*/ 2 w 47"/>
                  <a:gd name="T21" fmla="*/ 14 h 47"/>
                  <a:gd name="T22" fmla="*/ 4 w 47"/>
                  <a:gd name="T23" fmla="*/ 11 h 47"/>
                  <a:gd name="T24" fmla="*/ 6 w 47"/>
                  <a:gd name="T25" fmla="*/ 7 h 47"/>
                  <a:gd name="T26" fmla="*/ 11 w 47"/>
                  <a:gd name="T27" fmla="*/ 5 h 47"/>
                  <a:gd name="T28" fmla="*/ 13 w 47"/>
                  <a:gd name="T29" fmla="*/ 2 h 47"/>
                  <a:gd name="T30" fmla="*/ 17 w 47"/>
                  <a:gd name="T31" fmla="*/ 1 h 47"/>
                  <a:gd name="T32" fmla="*/ 22 w 47"/>
                  <a:gd name="T33" fmla="*/ 0 h 47"/>
                  <a:gd name="T34" fmla="*/ 28 w 47"/>
                  <a:gd name="T35" fmla="*/ 1 h 47"/>
                  <a:gd name="T36" fmla="*/ 31 w 47"/>
                  <a:gd name="T37" fmla="*/ 2 h 47"/>
                  <a:gd name="T38" fmla="*/ 34 w 47"/>
                  <a:gd name="T39" fmla="*/ 5 h 47"/>
                  <a:gd name="T40" fmla="*/ 39 w 47"/>
                  <a:gd name="T41" fmla="*/ 7 h 47"/>
                  <a:gd name="T42" fmla="*/ 41 w 47"/>
                  <a:gd name="T43" fmla="*/ 11 h 47"/>
                  <a:gd name="T44" fmla="*/ 43 w 47"/>
                  <a:gd name="T45" fmla="*/ 14 h 47"/>
                  <a:gd name="T46" fmla="*/ 44 w 47"/>
                  <a:gd name="T47" fmla="*/ 18 h 47"/>
                  <a:gd name="T48" fmla="*/ 46 w 47"/>
                  <a:gd name="T49" fmla="*/ 23 h 47"/>
                  <a:gd name="T50" fmla="*/ 44 w 47"/>
                  <a:gd name="T51" fmla="*/ 28 h 47"/>
                  <a:gd name="T52" fmla="*/ 43 w 47"/>
                  <a:gd name="T53" fmla="*/ 32 h 47"/>
                  <a:gd name="T54" fmla="*/ 41 w 47"/>
                  <a:gd name="T55" fmla="*/ 35 h 47"/>
                  <a:gd name="T56" fmla="*/ 39 w 47"/>
                  <a:gd name="T57" fmla="*/ 39 h 47"/>
                  <a:gd name="T58" fmla="*/ 34 w 47"/>
                  <a:gd name="T59" fmla="*/ 41 h 47"/>
                  <a:gd name="T60" fmla="*/ 31 w 47"/>
                  <a:gd name="T61" fmla="*/ 44 h 47"/>
                  <a:gd name="T62" fmla="*/ 28 w 47"/>
                  <a:gd name="T63" fmla="*/ 45 h 47"/>
                  <a:gd name="T64" fmla="*/ 22 w 47"/>
                  <a:gd name="T65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7" h="47">
                    <a:moveTo>
                      <a:pt x="22" y="46"/>
                    </a:moveTo>
                    <a:lnTo>
                      <a:pt x="17" y="45"/>
                    </a:lnTo>
                    <a:lnTo>
                      <a:pt x="13" y="44"/>
                    </a:lnTo>
                    <a:lnTo>
                      <a:pt x="11" y="41"/>
                    </a:lnTo>
                    <a:lnTo>
                      <a:pt x="6" y="39"/>
                    </a:lnTo>
                    <a:lnTo>
                      <a:pt x="4" y="35"/>
                    </a:lnTo>
                    <a:lnTo>
                      <a:pt x="2" y="32"/>
                    </a:lnTo>
                    <a:lnTo>
                      <a:pt x="1" y="28"/>
                    </a:lnTo>
                    <a:lnTo>
                      <a:pt x="0" y="23"/>
                    </a:lnTo>
                    <a:lnTo>
                      <a:pt x="1" y="18"/>
                    </a:lnTo>
                    <a:lnTo>
                      <a:pt x="2" y="14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11" y="5"/>
                    </a:lnTo>
                    <a:lnTo>
                      <a:pt x="13" y="2"/>
                    </a:lnTo>
                    <a:lnTo>
                      <a:pt x="17" y="1"/>
                    </a:lnTo>
                    <a:lnTo>
                      <a:pt x="22" y="0"/>
                    </a:lnTo>
                    <a:lnTo>
                      <a:pt x="28" y="1"/>
                    </a:lnTo>
                    <a:lnTo>
                      <a:pt x="31" y="2"/>
                    </a:lnTo>
                    <a:lnTo>
                      <a:pt x="34" y="5"/>
                    </a:lnTo>
                    <a:lnTo>
                      <a:pt x="39" y="7"/>
                    </a:lnTo>
                    <a:lnTo>
                      <a:pt x="41" y="11"/>
                    </a:lnTo>
                    <a:lnTo>
                      <a:pt x="43" y="14"/>
                    </a:lnTo>
                    <a:lnTo>
                      <a:pt x="44" y="18"/>
                    </a:lnTo>
                    <a:lnTo>
                      <a:pt x="46" y="23"/>
                    </a:lnTo>
                    <a:lnTo>
                      <a:pt x="44" y="28"/>
                    </a:lnTo>
                    <a:lnTo>
                      <a:pt x="43" y="32"/>
                    </a:lnTo>
                    <a:lnTo>
                      <a:pt x="41" y="35"/>
                    </a:lnTo>
                    <a:lnTo>
                      <a:pt x="39" y="39"/>
                    </a:lnTo>
                    <a:lnTo>
                      <a:pt x="34" y="41"/>
                    </a:lnTo>
                    <a:lnTo>
                      <a:pt x="31" y="44"/>
                    </a:lnTo>
                    <a:lnTo>
                      <a:pt x="28" y="45"/>
                    </a:lnTo>
                    <a:lnTo>
                      <a:pt x="22" y="46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grpSp>
            <p:nvGrpSpPr>
              <p:cNvPr id="9457" name="Group 139"/>
              <p:cNvGrpSpPr>
                <a:grpSpLocks/>
              </p:cNvGrpSpPr>
              <p:nvPr/>
            </p:nvGrpSpPr>
            <p:grpSpPr bwMode="auto">
              <a:xfrm>
                <a:off x="3242" y="1626"/>
                <a:ext cx="52" cy="54"/>
                <a:chOff x="3242" y="1626"/>
                <a:chExt cx="52" cy="54"/>
              </a:xfrm>
            </p:grpSpPr>
            <p:sp>
              <p:nvSpPr>
                <p:cNvPr id="105612" name="Freeform 140"/>
                <p:cNvSpPr>
                  <a:spLocks/>
                </p:cNvSpPr>
                <p:nvPr/>
              </p:nvSpPr>
              <p:spPr bwMode="auto">
                <a:xfrm>
                  <a:off x="3243" y="1655"/>
                  <a:ext cx="25" cy="25"/>
                </a:xfrm>
                <a:custGeom>
                  <a:avLst/>
                  <a:gdLst>
                    <a:gd name="T0" fmla="*/ 0 w 25"/>
                    <a:gd name="T1" fmla="*/ 0 h 25"/>
                    <a:gd name="T2" fmla="*/ 1 w 25"/>
                    <a:gd name="T3" fmla="*/ 6 h 25"/>
                    <a:gd name="T4" fmla="*/ 2 w 25"/>
                    <a:gd name="T5" fmla="*/ 9 h 25"/>
                    <a:gd name="T6" fmla="*/ 4 w 25"/>
                    <a:gd name="T7" fmla="*/ 13 h 25"/>
                    <a:gd name="T8" fmla="*/ 6 w 25"/>
                    <a:gd name="T9" fmla="*/ 18 h 25"/>
                    <a:gd name="T10" fmla="*/ 11 w 25"/>
                    <a:gd name="T11" fmla="*/ 20 h 25"/>
                    <a:gd name="T12" fmla="*/ 13 w 25"/>
                    <a:gd name="T13" fmla="*/ 23 h 25"/>
                    <a:gd name="T14" fmla="*/ 18 w 25"/>
                    <a:gd name="T15" fmla="*/ 23 h 25"/>
                    <a:gd name="T16" fmla="*/ 24 w 25"/>
                    <a:gd name="T17" fmla="*/ 24 h 25"/>
                    <a:gd name="T18" fmla="*/ 24 w 25"/>
                    <a:gd name="T19" fmla="*/ 18 h 25"/>
                    <a:gd name="T20" fmla="*/ 20 w 25"/>
                    <a:gd name="T21" fmla="*/ 18 h 25"/>
                    <a:gd name="T22" fmla="*/ 17 w 25"/>
                    <a:gd name="T23" fmla="*/ 16 h 25"/>
                    <a:gd name="T24" fmla="*/ 13 w 25"/>
                    <a:gd name="T25" fmla="*/ 15 h 25"/>
                    <a:gd name="T26" fmla="*/ 12 w 25"/>
                    <a:gd name="T27" fmla="*/ 12 h 25"/>
                    <a:gd name="T28" fmla="*/ 10 w 25"/>
                    <a:gd name="T29" fmla="*/ 9 h 25"/>
                    <a:gd name="T30" fmla="*/ 8 w 25"/>
                    <a:gd name="T31" fmla="*/ 6 h 25"/>
                    <a:gd name="T32" fmla="*/ 6 w 25"/>
                    <a:gd name="T33" fmla="*/ 4 h 25"/>
                    <a:gd name="T34" fmla="*/ 6 w 25"/>
                    <a:gd name="T35" fmla="*/ 0 h 25"/>
                    <a:gd name="T36" fmla="*/ 0 w 25"/>
                    <a:gd name="T3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5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2" y="9"/>
                      </a:lnTo>
                      <a:lnTo>
                        <a:pt x="4" y="13"/>
                      </a:lnTo>
                      <a:lnTo>
                        <a:pt x="6" y="18"/>
                      </a:lnTo>
                      <a:lnTo>
                        <a:pt x="11" y="20"/>
                      </a:lnTo>
                      <a:lnTo>
                        <a:pt x="13" y="23"/>
                      </a:lnTo>
                      <a:lnTo>
                        <a:pt x="18" y="23"/>
                      </a:lnTo>
                      <a:lnTo>
                        <a:pt x="24" y="24"/>
                      </a:lnTo>
                      <a:lnTo>
                        <a:pt x="24" y="18"/>
                      </a:lnTo>
                      <a:lnTo>
                        <a:pt x="20" y="18"/>
                      </a:lnTo>
                      <a:lnTo>
                        <a:pt x="17" y="16"/>
                      </a:lnTo>
                      <a:lnTo>
                        <a:pt x="13" y="15"/>
                      </a:lnTo>
                      <a:lnTo>
                        <a:pt x="12" y="12"/>
                      </a:lnTo>
                      <a:lnTo>
                        <a:pt x="10" y="9"/>
                      </a:lnTo>
                      <a:lnTo>
                        <a:pt x="8" y="6"/>
                      </a:lnTo>
                      <a:lnTo>
                        <a:pt x="6" y="4"/>
                      </a:lnTo>
                      <a:lnTo>
                        <a:pt x="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13" name="Freeform 141"/>
                <p:cNvSpPr>
                  <a:spLocks/>
                </p:cNvSpPr>
                <p:nvPr/>
              </p:nvSpPr>
              <p:spPr bwMode="auto">
                <a:xfrm>
                  <a:off x="3243" y="1626"/>
                  <a:ext cx="25" cy="26"/>
                </a:xfrm>
                <a:custGeom>
                  <a:avLst/>
                  <a:gdLst>
                    <a:gd name="T0" fmla="*/ 24 w 25"/>
                    <a:gd name="T1" fmla="*/ 0 h 26"/>
                    <a:gd name="T2" fmla="*/ 18 w 25"/>
                    <a:gd name="T3" fmla="*/ 1 h 26"/>
                    <a:gd name="T4" fmla="*/ 13 w 25"/>
                    <a:gd name="T5" fmla="*/ 2 h 26"/>
                    <a:gd name="T6" fmla="*/ 11 w 25"/>
                    <a:gd name="T7" fmla="*/ 5 h 26"/>
                    <a:gd name="T8" fmla="*/ 6 w 25"/>
                    <a:gd name="T9" fmla="*/ 7 h 26"/>
                    <a:gd name="T10" fmla="*/ 4 w 25"/>
                    <a:gd name="T11" fmla="*/ 11 h 26"/>
                    <a:gd name="T12" fmla="*/ 2 w 25"/>
                    <a:gd name="T13" fmla="*/ 15 h 26"/>
                    <a:gd name="T14" fmla="*/ 1 w 25"/>
                    <a:gd name="T15" fmla="*/ 19 h 26"/>
                    <a:gd name="T16" fmla="*/ 0 w 25"/>
                    <a:gd name="T17" fmla="*/ 25 h 26"/>
                    <a:gd name="T18" fmla="*/ 6 w 25"/>
                    <a:gd name="T19" fmla="*/ 25 h 26"/>
                    <a:gd name="T20" fmla="*/ 6 w 25"/>
                    <a:gd name="T21" fmla="*/ 21 h 26"/>
                    <a:gd name="T22" fmla="*/ 8 w 25"/>
                    <a:gd name="T23" fmla="*/ 18 h 26"/>
                    <a:gd name="T24" fmla="*/ 10 w 25"/>
                    <a:gd name="T25" fmla="*/ 15 h 26"/>
                    <a:gd name="T26" fmla="*/ 12 w 25"/>
                    <a:gd name="T27" fmla="*/ 13 h 26"/>
                    <a:gd name="T28" fmla="*/ 13 w 25"/>
                    <a:gd name="T29" fmla="*/ 10 h 26"/>
                    <a:gd name="T30" fmla="*/ 17 w 25"/>
                    <a:gd name="T31" fmla="*/ 8 h 26"/>
                    <a:gd name="T32" fmla="*/ 20 w 25"/>
                    <a:gd name="T33" fmla="*/ 7 h 26"/>
                    <a:gd name="T34" fmla="*/ 24 w 25"/>
                    <a:gd name="T35" fmla="*/ 6 h 26"/>
                    <a:gd name="T36" fmla="*/ 24 w 25"/>
                    <a:gd name="T3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6">
                      <a:moveTo>
                        <a:pt x="24" y="0"/>
                      </a:moveTo>
                      <a:lnTo>
                        <a:pt x="18" y="1"/>
                      </a:lnTo>
                      <a:lnTo>
                        <a:pt x="13" y="2"/>
                      </a:lnTo>
                      <a:lnTo>
                        <a:pt x="11" y="5"/>
                      </a:lnTo>
                      <a:lnTo>
                        <a:pt x="6" y="7"/>
                      </a:lnTo>
                      <a:lnTo>
                        <a:pt x="4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5"/>
                      </a:lnTo>
                      <a:lnTo>
                        <a:pt x="6" y="25"/>
                      </a:lnTo>
                      <a:lnTo>
                        <a:pt x="6" y="21"/>
                      </a:lnTo>
                      <a:lnTo>
                        <a:pt x="8" y="18"/>
                      </a:lnTo>
                      <a:lnTo>
                        <a:pt x="10" y="15"/>
                      </a:lnTo>
                      <a:lnTo>
                        <a:pt x="12" y="13"/>
                      </a:lnTo>
                      <a:lnTo>
                        <a:pt x="13" y="10"/>
                      </a:lnTo>
                      <a:lnTo>
                        <a:pt x="17" y="8"/>
                      </a:lnTo>
                      <a:lnTo>
                        <a:pt x="20" y="7"/>
                      </a:lnTo>
                      <a:lnTo>
                        <a:pt x="24" y="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14" name="Freeform 142"/>
                <p:cNvSpPr>
                  <a:spLocks/>
                </p:cNvSpPr>
                <p:nvPr/>
              </p:nvSpPr>
              <p:spPr bwMode="auto">
                <a:xfrm>
                  <a:off x="3270" y="1626"/>
                  <a:ext cx="24" cy="26"/>
                </a:xfrm>
                <a:custGeom>
                  <a:avLst/>
                  <a:gdLst>
                    <a:gd name="T0" fmla="*/ 23 w 24"/>
                    <a:gd name="T1" fmla="*/ 25 h 26"/>
                    <a:gd name="T2" fmla="*/ 21 w 24"/>
                    <a:gd name="T3" fmla="*/ 19 h 26"/>
                    <a:gd name="T4" fmla="*/ 20 w 24"/>
                    <a:gd name="T5" fmla="*/ 15 h 26"/>
                    <a:gd name="T6" fmla="*/ 19 w 24"/>
                    <a:gd name="T7" fmla="*/ 11 h 26"/>
                    <a:gd name="T8" fmla="*/ 17 w 24"/>
                    <a:gd name="T9" fmla="*/ 7 h 26"/>
                    <a:gd name="T10" fmla="*/ 13 w 24"/>
                    <a:gd name="T11" fmla="*/ 5 h 26"/>
                    <a:gd name="T12" fmla="*/ 9 w 24"/>
                    <a:gd name="T13" fmla="*/ 2 h 26"/>
                    <a:gd name="T14" fmla="*/ 5 w 24"/>
                    <a:gd name="T15" fmla="*/ 1 h 26"/>
                    <a:gd name="T16" fmla="*/ 0 w 24"/>
                    <a:gd name="T17" fmla="*/ 0 h 26"/>
                    <a:gd name="T18" fmla="*/ 0 w 24"/>
                    <a:gd name="T19" fmla="*/ 6 h 26"/>
                    <a:gd name="T20" fmla="*/ 3 w 24"/>
                    <a:gd name="T21" fmla="*/ 7 h 26"/>
                    <a:gd name="T22" fmla="*/ 5 w 24"/>
                    <a:gd name="T23" fmla="*/ 8 h 26"/>
                    <a:gd name="T24" fmla="*/ 9 w 24"/>
                    <a:gd name="T25" fmla="*/ 10 h 26"/>
                    <a:gd name="T26" fmla="*/ 11 w 24"/>
                    <a:gd name="T27" fmla="*/ 13 h 26"/>
                    <a:gd name="T28" fmla="*/ 13 w 24"/>
                    <a:gd name="T29" fmla="*/ 15 h 26"/>
                    <a:gd name="T30" fmla="*/ 16 w 24"/>
                    <a:gd name="T31" fmla="*/ 18 h 26"/>
                    <a:gd name="T32" fmla="*/ 17 w 24"/>
                    <a:gd name="T33" fmla="*/ 21 h 26"/>
                    <a:gd name="T34" fmla="*/ 17 w 24"/>
                    <a:gd name="T35" fmla="*/ 25 h 26"/>
                    <a:gd name="T36" fmla="*/ 23 w 24"/>
                    <a:gd name="T37" fmla="*/ 2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6">
                      <a:moveTo>
                        <a:pt x="23" y="25"/>
                      </a:moveTo>
                      <a:lnTo>
                        <a:pt x="21" y="19"/>
                      </a:lnTo>
                      <a:lnTo>
                        <a:pt x="20" y="15"/>
                      </a:lnTo>
                      <a:lnTo>
                        <a:pt x="19" y="11"/>
                      </a:lnTo>
                      <a:lnTo>
                        <a:pt x="17" y="7"/>
                      </a:lnTo>
                      <a:lnTo>
                        <a:pt x="13" y="5"/>
                      </a:lnTo>
                      <a:lnTo>
                        <a:pt x="9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7"/>
                      </a:lnTo>
                      <a:lnTo>
                        <a:pt x="5" y="8"/>
                      </a:lnTo>
                      <a:lnTo>
                        <a:pt x="9" y="10"/>
                      </a:lnTo>
                      <a:lnTo>
                        <a:pt x="11" y="13"/>
                      </a:lnTo>
                      <a:lnTo>
                        <a:pt x="13" y="15"/>
                      </a:lnTo>
                      <a:lnTo>
                        <a:pt x="16" y="18"/>
                      </a:lnTo>
                      <a:lnTo>
                        <a:pt x="17" y="21"/>
                      </a:lnTo>
                      <a:lnTo>
                        <a:pt x="17" y="25"/>
                      </a:lnTo>
                      <a:lnTo>
                        <a:pt x="23" y="2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15" name="Freeform 143"/>
                <p:cNvSpPr>
                  <a:spLocks/>
                </p:cNvSpPr>
                <p:nvPr/>
              </p:nvSpPr>
              <p:spPr bwMode="auto">
                <a:xfrm>
                  <a:off x="3270" y="1655"/>
                  <a:ext cx="24" cy="25"/>
                </a:xfrm>
                <a:custGeom>
                  <a:avLst/>
                  <a:gdLst>
                    <a:gd name="T0" fmla="*/ 0 w 24"/>
                    <a:gd name="T1" fmla="*/ 24 h 25"/>
                    <a:gd name="T2" fmla="*/ 5 w 24"/>
                    <a:gd name="T3" fmla="*/ 23 h 25"/>
                    <a:gd name="T4" fmla="*/ 9 w 24"/>
                    <a:gd name="T5" fmla="*/ 23 h 25"/>
                    <a:gd name="T6" fmla="*/ 13 w 24"/>
                    <a:gd name="T7" fmla="*/ 20 h 25"/>
                    <a:gd name="T8" fmla="*/ 17 w 24"/>
                    <a:gd name="T9" fmla="*/ 18 h 25"/>
                    <a:gd name="T10" fmla="*/ 19 w 24"/>
                    <a:gd name="T11" fmla="*/ 13 h 25"/>
                    <a:gd name="T12" fmla="*/ 20 w 24"/>
                    <a:gd name="T13" fmla="*/ 9 h 25"/>
                    <a:gd name="T14" fmla="*/ 21 w 24"/>
                    <a:gd name="T15" fmla="*/ 6 h 25"/>
                    <a:gd name="T16" fmla="*/ 23 w 24"/>
                    <a:gd name="T17" fmla="*/ 0 h 25"/>
                    <a:gd name="T18" fmla="*/ 17 w 24"/>
                    <a:gd name="T19" fmla="*/ 0 h 25"/>
                    <a:gd name="T20" fmla="*/ 17 w 24"/>
                    <a:gd name="T21" fmla="*/ 4 h 25"/>
                    <a:gd name="T22" fmla="*/ 16 w 24"/>
                    <a:gd name="T23" fmla="*/ 6 h 25"/>
                    <a:gd name="T24" fmla="*/ 13 w 24"/>
                    <a:gd name="T25" fmla="*/ 9 h 25"/>
                    <a:gd name="T26" fmla="*/ 11 w 24"/>
                    <a:gd name="T27" fmla="*/ 12 h 25"/>
                    <a:gd name="T28" fmla="*/ 9 w 24"/>
                    <a:gd name="T29" fmla="*/ 15 h 25"/>
                    <a:gd name="T30" fmla="*/ 5 w 24"/>
                    <a:gd name="T31" fmla="*/ 16 h 25"/>
                    <a:gd name="T32" fmla="*/ 3 w 24"/>
                    <a:gd name="T33" fmla="*/ 18 h 25"/>
                    <a:gd name="T34" fmla="*/ 0 w 24"/>
                    <a:gd name="T35" fmla="*/ 18 h 25"/>
                    <a:gd name="T36" fmla="*/ 0 w 24"/>
                    <a:gd name="T37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5">
                      <a:moveTo>
                        <a:pt x="0" y="24"/>
                      </a:moveTo>
                      <a:lnTo>
                        <a:pt x="5" y="23"/>
                      </a:lnTo>
                      <a:lnTo>
                        <a:pt x="9" y="23"/>
                      </a:lnTo>
                      <a:lnTo>
                        <a:pt x="13" y="20"/>
                      </a:lnTo>
                      <a:lnTo>
                        <a:pt x="17" y="18"/>
                      </a:lnTo>
                      <a:lnTo>
                        <a:pt x="19" y="13"/>
                      </a:lnTo>
                      <a:lnTo>
                        <a:pt x="20" y="9"/>
                      </a:lnTo>
                      <a:lnTo>
                        <a:pt x="21" y="6"/>
                      </a:lnTo>
                      <a:lnTo>
                        <a:pt x="23" y="0"/>
                      </a:lnTo>
                      <a:lnTo>
                        <a:pt x="17" y="0"/>
                      </a:lnTo>
                      <a:lnTo>
                        <a:pt x="17" y="4"/>
                      </a:lnTo>
                      <a:lnTo>
                        <a:pt x="16" y="6"/>
                      </a:lnTo>
                      <a:lnTo>
                        <a:pt x="13" y="9"/>
                      </a:lnTo>
                      <a:lnTo>
                        <a:pt x="11" y="12"/>
                      </a:lnTo>
                      <a:lnTo>
                        <a:pt x="9" y="15"/>
                      </a:lnTo>
                      <a:lnTo>
                        <a:pt x="5" y="16"/>
                      </a:lnTo>
                      <a:lnTo>
                        <a:pt x="3" y="18"/>
                      </a:lnTo>
                      <a:lnTo>
                        <a:pt x="0" y="18"/>
                      </a:lnTo>
                      <a:lnTo>
                        <a:pt x="0" y="2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9305" name="Group 144"/>
            <p:cNvGrpSpPr>
              <a:grpSpLocks/>
            </p:cNvGrpSpPr>
            <p:nvPr/>
          </p:nvGrpSpPr>
          <p:grpSpPr bwMode="auto">
            <a:xfrm>
              <a:off x="3257" y="2138"/>
              <a:ext cx="55" cy="54"/>
              <a:chOff x="3257" y="2138"/>
              <a:chExt cx="55" cy="54"/>
            </a:xfrm>
          </p:grpSpPr>
          <p:sp>
            <p:nvSpPr>
              <p:cNvPr id="105617" name="Freeform 145"/>
              <p:cNvSpPr>
                <a:spLocks/>
              </p:cNvSpPr>
              <p:nvPr/>
            </p:nvSpPr>
            <p:spPr bwMode="auto">
              <a:xfrm>
                <a:off x="3260" y="2140"/>
                <a:ext cx="49" cy="49"/>
              </a:xfrm>
              <a:custGeom>
                <a:avLst/>
                <a:gdLst>
                  <a:gd name="T0" fmla="*/ 22 w 48"/>
                  <a:gd name="T1" fmla="*/ 48 h 49"/>
                  <a:gd name="T2" fmla="*/ 18 w 48"/>
                  <a:gd name="T3" fmla="*/ 47 h 49"/>
                  <a:gd name="T4" fmla="*/ 13 w 48"/>
                  <a:gd name="T5" fmla="*/ 46 h 49"/>
                  <a:gd name="T6" fmla="*/ 11 w 48"/>
                  <a:gd name="T7" fmla="*/ 43 h 49"/>
                  <a:gd name="T8" fmla="*/ 6 w 48"/>
                  <a:gd name="T9" fmla="*/ 40 h 49"/>
                  <a:gd name="T10" fmla="*/ 4 w 48"/>
                  <a:gd name="T11" fmla="*/ 37 h 49"/>
                  <a:gd name="T12" fmla="*/ 2 w 48"/>
                  <a:gd name="T13" fmla="*/ 33 h 49"/>
                  <a:gd name="T14" fmla="*/ 1 w 48"/>
                  <a:gd name="T15" fmla="*/ 29 h 49"/>
                  <a:gd name="T16" fmla="*/ 0 w 48"/>
                  <a:gd name="T17" fmla="*/ 24 h 49"/>
                  <a:gd name="T18" fmla="*/ 1 w 48"/>
                  <a:gd name="T19" fmla="*/ 19 h 49"/>
                  <a:gd name="T20" fmla="*/ 2 w 48"/>
                  <a:gd name="T21" fmla="*/ 15 h 49"/>
                  <a:gd name="T22" fmla="*/ 4 w 48"/>
                  <a:gd name="T23" fmla="*/ 11 h 49"/>
                  <a:gd name="T24" fmla="*/ 6 w 48"/>
                  <a:gd name="T25" fmla="*/ 8 h 49"/>
                  <a:gd name="T26" fmla="*/ 11 w 48"/>
                  <a:gd name="T27" fmla="*/ 5 h 49"/>
                  <a:gd name="T28" fmla="*/ 13 w 48"/>
                  <a:gd name="T29" fmla="*/ 2 h 49"/>
                  <a:gd name="T30" fmla="*/ 18 w 48"/>
                  <a:gd name="T31" fmla="*/ 1 h 49"/>
                  <a:gd name="T32" fmla="*/ 22 w 48"/>
                  <a:gd name="T33" fmla="*/ 0 h 49"/>
                  <a:gd name="T34" fmla="*/ 28 w 48"/>
                  <a:gd name="T35" fmla="*/ 1 h 49"/>
                  <a:gd name="T36" fmla="*/ 32 w 48"/>
                  <a:gd name="T37" fmla="*/ 2 h 49"/>
                  <a:gd name="T38" fmla="*/ 35 w 48"/>
                  <a:gd name="T39" fmla="*/ 5 h 49"/>
                  <a:gd name="T40" fmla="*/ 40 w 48"/>
                  <a:gd name="T41" fmla="*/ 8 h 49"/>
                  <a:gd name="T42" fmla="*/ 42 w 48"/>
                  <a:gd name="T43" fmla="*/ 11 h 49"/>
                  <a:gd name="T44" fmla="*/ 44 w 48"/>
                  <a:gd name="T45" fmla="*/ 15 h 49"/>
                  <a:gd name="T46" fmla="*/ 45 w 48"/>
                  <a:gd name="T47" fmla="*/ 19 h 49"/>
                  <a:gd name="T48" fmla="*/ 47 w 48"/>
                  <a:gd name="T49" fmla="*/ 24 h 49"/>
                  <a:gd name="T50" fmla="*/ 45 w 48"/>
                  <a:gd name="T51" fmla="*/ 29 h 49"/>
                  <a:gd name="T52" fmla="*/ 44 w 48"/>
                  <a:gd name="T53" fmla="*/ 33 h 49"/>
                  <a:gd name="T54" fmla="*/ 42 w 48"/>
                  <a:gd name="T55" fmla="*/ 37 h 49"/>
                  <a:gd name="T56" fmla="*/ 40 w 48"/>
                  <a:gd name="T57" fmla="*/ 40 h 49"/>
                  <a:gd name="T58" fmla="*/ 35 w 48"/>
                  <a:gd name="T59" fmla="*/ 43 h 49"/>
                  <a:gd name="T60" fmla="*/ 32 w 48"/>
                  <a:gd name="T61" fmla="*/ 46 h 49"/>
                  <a:gd name="T62" fmla="*/ 28 w 48"/>
                  <a:gd name="T63" fmla="*/ 47 h 49"/>
                  <a:gd name="T64" fmla="*/ 22 w 48"/>
                  <a:gd name="T65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" h="49">
                    <a:moveTo>
                      <a:pt x="22" y="48"/>
                    </a:moveTo>
                    <a:lnTo>
                      <a:pt x="18" y="47"/>
                    </a:lnTo>
                    <a:lnTo>
                      <a:pt x="13" y="46"/>
                    </a:lnTo>
                    <a:lnTo>
                      <a:pt x="11" y="43"/>
                    </a:lnTo>
                    <a:lnTo>
                      <a:pt x="6" y="40"/>
                    </a:lnTo>
                    <a:lnTo>
                      <a:pt x="4" y="37"/>
                    </a:lnTo>
                    <a:lnTo>
                      <a:pt x="2" y="33"/>
                    </a:lnTo>
                    <a:lnTo>
                      <a:pt x="1" y="29"/>
                    </a:lnTo>
                    <a:lnTo>
                      <a:pt x="0" y="24"/>
                    </a:lnTo>
                    <a:lnTo>
                      <a:pt x="1" y="19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6" y="8"/>
                    </a:lnTo>
                    <a:lnTo>
                      <a:pt x="11" y="5"/>
                    </a:lnTo>
                    <a:lnTo>
                      <a:pt x="13" y="2"/>
                    </a:lnTo>
                    <a:lnTo>
                      <a:pt x="18" y="1"/>
                    </a:lnTo>
                    <a:lnTo>
                      <a:pt x="22" y="0"/>
                    </a:lnTo>
                    <a:lnTo>
                      <a:pt x="28" y="1"/>
                    </a:lnTo>
                    <a:lnTo>
                      <a:pt x="32" y="2"/>
                    </a:lnTo>
                    <a:lnTo>
                      <a:pt x="35" y="5"/>
                    </a:lnTo>
                    <a:lnTo>
                      <a:pt x="40" y="8"/>
                    </a:lnTo>
                    <a:lnTo>
                      <a:pt x="42" y="11"/>
                    </a:lnTo>
                    <a:lnTo>
                      <a:pt x="44" y="15"/>
                    </a:lnTo>
                    <a:lnTo>
                      <a:pt x="45" y="19"/>
                    </a:lnTo>
                    <a:lnTo>
                      <a:pt x="47" y="24"/>
                    </a:lnTo>
                    <a:lnTo>
                      <a:pt x="45" y="29"/>
                    </a:lnTo>
                    <a:lnTo>
                      <a:pt x="44" y="33"/>
                    </a:lnTo>
                    <a:lnTo>
                      <a:pt x="42" y="37"/>
                    </a:lnTo>
                    <a:lnTo>
                      <a:pt x="40" y="40"/>
                    </a:lnTo>
                    <a:lnTo>
                      <a:pt x="35" y="43"/>
                    </a:lnTo>
                    <a:lnTo>
                      <a:pt x="32" y="46"/>
                    </a:lnTo>
                    <a:lnTo>
                      <a:pt x="28" y="47"/>
                    </a:lnTo>
                    <a:lnTo>
                      <a:pt x="22" y="48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grpSp>
            <p:nvGrpSpPr>
              <p:cNvPr id="9451" name="Group 146"/>
              <p:cNvGrpSpPr>
                <a:grpSpLocks/>
              </p:cNvGrpSpPr>
              <p:nvPr/>
            </p:nvGrpSpPr>
            <p:grpSpPr bwMode="auto">
              <a:xfrm>
                <a:off x="3257" y="2138"/>
                <a:ext cx="55" cy="54"/>
                <a:chOff x="3257" y="2138"/>
                <a:chExt cx="55" cy="54"/>
              </a:xfrm>
            </p:grpSpPr>
            <p:sp>
              <p:nvSpPr>
                <p:cNvPr id="105619" name="Freeform 147"/>
                <p:cNvSpPr>
                  <a:spLocks/>
                </p:cNvSpPr>
                <p:nvPr/>
              </p:nvSpPr>
              <p:spPr bwMode="auto">
                <a:xfrm>
                  <a:off x="3257" y="2166"/>
                  <a:ext cx="27" cy="26"/>
                </a:xfrm>
                <a:custGeom>
                  <a:avLst/>
                  <a:gdLst>
                    <a:gd name="T0" fmla="*/ 0 w 26"/>
                    <a:gd name="T1" fmla="*/ 0 h 26"/>
                    <a:gd name="T2" fmla="*/ 1 w 26"/>
                    <a:gd name="T3" fmla="*/ 6 h 26"/>
                    <a:gd name="T4" fmla="*/ 2 w 26"/>
                    <a:gd name="T5" fmla="*/ 10 h 26"/>
                    <a:gd name="T6" fmla="*/ 4 w 26"/>
                    <a:gd name="T7" fmla="*/ 13 h 26"/>
                    <a:gd name="T8" fmla="*/ 7 w 26"/>
                    <a:gd name="T9" fmla="*/ 18 h 26"/>
                    <a:gd name="T10" fmla="*/ 11 w 26"/>
                    <a:gd name="T11" fmla="*/ 21 h 26"/>
                    <a:gd name="T12" fmla="*/ 14 w 26"/>
                    <a:gd name="T13" fmla="*/ 24 h 26"/>
                    <a:gd name="T14" fmla="*/ 19 w 26"/>
                    <a:gd name="T15" fmla="*/ 24 h 26"/>
                    <a:gd name="T16" fmla="*/ 25 w 26"/>
                    <a:gd name="T17" fmla="*/ 25 h 26"/>
                    <a:gd name="T18" fmla="*/ 25 w 26"/>
                    <a:gd name="T19" fmla="*/ 19 h 26"/>
                    <a:gd name="T20" fmla="*/ 21 w 26"/>
                    <a:gd name="T21" fmla="*/ 18 h 26"/>
                    <a:gd name="T22" fmla="*/ 17 w 26"/>
                    <a:gd name="T23" fmla="*/ 16 h 26"/>
                    <a:gd name="T24" fmla="*/ 14 w 26"/>
                    <a:gd name="T25" fmla="*/ 15 h 26"/>
                    <a:gd name="T26" fmla="*/ 12 w 26"/>
                    <a:gd name="T27" fmla="*/ 13 h 26"/>
                    <a:gd name="T28" fmla="*/ 10 w 26"/>
                    <a:gd name="T29" fmla="*/ 10 h 26"/>
                    <a:gd name="T30" fmla="*/ 9 w 26"/>
                    <a:gd name="T31" fmla="*/ 7 h 26"/>
                    <a:gd name="T32" fmla="*/ 7 w 26"/>
                    <a:gd name="T33" fmla="*/ 4 h 26"/>
                    <a:gd name="T34" fmla="*/ 6 w 26"/>
                    <a:gd name="T35" fmla="*/ 0 h 26"/>
                    <a:gd name="T36" fmla="*/ 0 w 26"/>
                    <a:gd name="T3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6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2" y="10"/>
                      </a:lnTo>
                      <a:lnTo>
                        <a:pt x="4" y="13"/>
                      </a:lnTo>
                      <a:lnTo>
                        <a:pt x="7" y="18"/>
                      </a:lnTo>
                      <a:lnTo>
                        <a:pt x="11" y="21"/>
                      </a:lnTo>
                      <a:lnTo>
                        <a:pt x="14" y="24"/>
                      </a:lnTo>
                      <a:lnTo>
                        <a:pt x="19" y="24"/>
                      </a:lnTo>
                      <a:lnTo>
                        <a:pt x="25" y="25"/>
                      </a:lnTo>
                      <a:lnTo>
                        <a:pt x="25" y="19"/>
                      </a:lnTo>
                      <a:lnTo>
                        <a:pt x="21" y="18"/>
                      </a:lnTo>
                      <a:lnTo>
                        <a:pt x="17" y="16"/>
                      </a:lnTo>
                      <a:lnTo>
                        <a:pt x="14" y="15"/>
                      </a:lnTo>
                      <a:lnTo>
                        <a:pt x="12" y="13"/>
                      </a:lnTo>
                      <a:lnTo>
                        <a:pt x="10" y="10"/>
                      </a:lnTo>
                      <a:lnTo>
                        <a:pt x="9" y="7"/>
                      </a:lnTo>
                      <a:lnTo>
                        <a:pt x="7" y="4"/>
                      </a:lnTo>
                      <a:lnTo>
                        <a:pt x="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20" name="Freeform 148"/>
                <p:cNvSpPr>
                  <a:spLocks/>
                </p:cNvSpPr>
                <p:nvPr/>
              </p:nvSpPr>
              <p:spPr bwMode="auto">
                <a:xfrm>
                  <a:off x="3257" y="2138"/>
                  <a:ext cx="27" cy="25"/>
                </a:xfrm>
                <a:custGeom>
                  <a:avLst/>
                  <a:gdLst>
                    <a:gd name="T0" fmla="*/ 25 w 26"/>
                    <a:gd name="T1" fmla="*/ 0 h 25"/>
                    <a:gd name="T2" fmla="*/ 19 w 26"/>
                    <a:gd name="T3" fmla="*/ 1 h 25"/>
                    <a:gd name="T4" fmla="*/ 14 w 26"/>
                    <a:gd name="T5" fmla="*/ 2 h 25"/>
                    <a:gd name="T6" fmla="*/ 11 w 26"/>
                    <a:gd name="T7" fmla="*/ 4 h 25"/>
                    <a:gd name="T8" fmla="*/ 7 w 26"/>
                    <a:gd name="T9" fmla="*/ 7 h 25"/>
                    <a:gd name="T10" fmla="*/ 4 w 26"/>
                    <a:gd name="T11" fmla="*/ 11 h 25"/>
                    <a:gd name="T12" fmla="*/ 2 w 26"/>
                    <a:gd name="T13" fmla="*/ 14 h 25"/>
                    <a:gd name="T14" fmla="*/ 1 w 26"/>
                    <a:gd name="T15" fmla="*/ 19 h 25"/>
                    <a:gd name="T16" fmla="*/ 0 w 26"/>
                    <a:gd name="T17" fmla="*/ 24 h 25"/>
                    <a:gd name="T18" fmla="*/ 6 w 26"/>
                    <a:gd name="T19" fmla="*/ 24 h 25"/>
                    <a:gd name="T20" fmla="*/ 7 w 26"/>
                    <a:gd name="T21" fmla="*/ 20 h 25"/>
                    <a:gd name="T22" fmla="*/ 9 w 26"/>
                    <a:gd name="T23" fmla="*/ 17 h 25"/>
                    <a:gd name="T24" fmla="*/ 10 w 26"/>
                    <a:gd name="T25" fmla="*/ 14 h 25"/>
                    <a:gd name="T26" fmla="*/ 12 w 26"/>
                    <a:gd name="T27" fmla="*/ 12 h 25"/>
                    <a:gd name="T28" fmla="*/ 14 w 26"/>
                    <a:gd name="T29" fmla="*/ 10 h 25"/>
                    <a:gd name="T30" fmla="*/ 17 w 26"/>
                    <a:gd name="T31" fmla="*/ 8 h 25"/>
                    <a:gd name="T32" fmla="*/ 21 w 26"/>
                    <a:gd name="T33" fmla="*/ 7 h 25"/>
                    <a:gd name="T34" fmla="*/ 25 w 26"/>
                    <a:gd name="T35" fmla="*/ 6 h 25"/>
                    <a:gd name="T36" fmla="*/ 25 w 26"/>
                    <a:gd name="T3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5">
                      <a:moveTo>
                        <a:pt x="25" y="0"/>
                      </a:moveTo>
                      <a:lnTo>
                        <a:pt x="19" y="1"/>
                      </a:lnTo>
                      <a:lnTo>
                        <a:pt x="14" y="2"/>
                      </a:lnTo>
                      <a:lnTo>
                        <a:pt x="11" y="4"/>
                      </a:lnTo>
                      <a:lnTo>
                        <a:pt x="7" y="7"/>
                      </a:lnTo>
                      <a:lnTo>
                        <a:pt x="4" y="11"/>
                      </a:lnTo>
                      <a:lnTo>
                        <a:pt x="2" y="14"/>
                      </a:lnTo>
                      <a:lnTo>
                        <a:pt x="1" y="19"/>
                      </a:lnTo>
                      <a:lnTo>
                        <a:pt x="0" y="24"/>
                      </a:lnTo>
                      <a:lnTo>
                        <a:pt x="6" y="24"/>
                      </a:lnTo>
                      <a:lnTo>
                        <a:pt x="7" y="20"/>
                      </a:lnTo>
                      <a:lnTo>
                        <a:pt x="9" y="17"/>
                      </a:lnTo>
                      <a:lnTo>
                        <a:pt x="10" y="14"/>
                      </a:lnTo>
                      <a:lnTo>
                        <a:pt x="12" y="12"/>
                      </a:lnTo>
                      <a:lnTo>
                        <a:pt x="14" y="10"/>
                      </a:lnTo>
                      <a:lnTo>
                        <a:pt x="17" y="8"/>
                      </a:lnTo>
                      <a:lnTo>
                        <a:pt x="21" y="7"/>
                      </a:lnTo>
                      <a:lnTo>
                        <a:pt x="25" y="6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21" name="Freeform 149"/>
                <p:cNvSpPr>
                  <a:spLocks/>
                </p:cNvSpPr>
                <p:nvPr/>
              </p:nvSpPr>
              <p:spPr bwMode="auto">
                <a:xfrm>
                  <a:off x="3284" y="2138"/>
                  <a:ext cx="28" cy="25"/>
                </a:xfrm>
                <a:custGeom>
                  <a:avLst/>
                  <a:gdLst>
                    <a:gd name="T0" fmla="*/ 26 w 27"/>
                    <a:gd name="T1" fmla="*/ 24 h 25"/>
                    <a:gd name="T2" fmla="*/ 24 w 27"/>
                    <a:gd name="T3" fmla="*/ 19 h 25"/>
                    <a:gd name="T4" fmla="*/ 23 w 27"/>
                    <a:gd name="T5" fmla="*/ 14 h 25"/>
                    <a:gd name="T6" fmla="*/ 21 w 27"/>
                    <a:gd name="T7" fmla="*/ 11 h 25"/>
                    <a:gd name="T8" fmla="*/ 19 w 27"/>
                    <a:gd name="T9" fmla="*/ 7 h 25"/>
                    <a:gd name="T10" fmla="*/ 14 w 27"/>
                    <a:gd name="T11" fmla="*/ 4 h 25"/>
                    <a:gd name="T12" fmla="*/ 10 w 27"/>
                    <a:gd name="T13" fmla="*/ 2 h 25"/>
                    <a:gd name="T14" fmla="*/ 5 w 27"/>
                    <a:gd name="T15" fmla="*/ 1 h 25"/>
                    <a:gd name="T16" fmla="*/ 0 w 27"/>
                    <a:gd name="T17" fmla="*/ 0 h 25"/>
                    <a:gd name="T18" fmla="*/ 0 w 27"/>
                    <a:gd name="T19" fmla="*/ 6 h 25"/>
                    <a:gd name="T20" fmla="*/ 4 w 27"/>
                    <a:gd name="T21" fmla="*/ 7 h 25"/>
                    <a:gd name="T22" fmla="*/ 6 w 27"/>
                    <a:gd name="T23" fmla="*/ 8 h 25"/>
                    <a:gd name="T24" fmla="*/ 11 w 27"/>
                    <a:gd name="T25" fmla="*/ 10 h 25"/>
                    <a:gd name="T26" fmla="*/ 13 w 27"/>
                    <a:gd name="T27" fmla="*/ 12 h 25"/>
                    <a:gd name="T28" fmla="*/ 15 w 27"/>
                    <a:gd name="T29" fmla="*/ 14 h 25"/>
                    <a:gd name="T30" fmla="*/ 18 w 27"/>
                    <a:gd name="T31" fmla="*/ 17 h 25"/>
                    <a:gd name="T32" fmla="*/ 19 w 27"/>
                    <a:gd name="T33" fmla="*/ 20 h 25"/>
                    <a:gd name="T34" fmla="*/ 20 w 27"/>
                    <a:gd name="T35" fmla="*/ 24 h 25"/>
                    <a:gd name="T36" fmla="*/ 26 w 27"/>
                    <a:gd name="T37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" h="25">
                      <a:moveTo>
                        <a:pt x="26" y="24"/>
                      </a:moveTo>
                      <a:lnTo>
                        <a:pt x="24" y="19"/>
                      </a:lnTo>
                      <a:lnTo>
                        <a:pt x="23" y="14"/>
                      </a:lnTo>
                      <a:lnTo>
                        <a:pt x="21" y="11"/>
                      </a:lnTo>
                      <a:lnTo>
                        <a:pt x="19" y="7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4" y="7"/>
                      </a:lnTo>
                      <a:lnTo>
                        <a:pt x="6" y="8"/>
                      </a:lnTo>
                      <a:lnTo>
                        <a:pt x="11" y="10"/>
                      </a:lnTo>
                      <a:lnTo>
                        <a:pt x="13" y="12"/>
                      </a:lnTo>
                      <a:lnTo>
                        <a:pt x="15" y="14"/>
                      </a:lnTo>
                      <a:lnTo>
                        <a:pt x="18" y="17"/>
                      </a:lnTo>
                      <a:lnTo>
                        <a:pt x="19" y="20"/>
                      </a:lnTo>
                      <a:lnTo>
                        <a:pt x="20" y="24"/>
                      </a:lnTo>
                      <a:lnTo>
                        <a:pt x="26" y="2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22" name="Freeform 150"/>
                <p:cNvSpPr>
                  <a:spLocks/>
                </p:cNvSpPr>
                <p:nvPr/>
              </p:nvSpPr>
              <p:spPr bwMode="auto">
                <a:xfrm>
                  <a:off x="3284" y="2166"/>
                  <a:ext cx="28" cy="26"/>
                </a:xfrm>
                <a:custGeom>
                  <a:avLst/>
                  <a:gdLst>
                    <a:gd name="T0" fmla="*/ 0 w 27"/>
                    <a:gd name="T1" fmla="*/ 25 h 26"/>
                    <a:gd name="T2" fmla="*/ 5 w 27"/>
                    <a:gd name="T3" fmla="*/ 24 h 26"/>
                    <a:gd name="T4" fmla="*/ 10 w 27"/>
                    <a:gd name="T5" fmla="*/ 24 h 26"/>
                    <a:gd name="T6" fmla="*/ 14 w 27"/>
                    <a:gd name="T7" fmla="*/ 21 h 26"/>
                    <a:gd name="T8" fmla="*/ 19 w 27"/>
                    <a:gd name="T9" fmla="*/ 18 h 26"/>
                    <a:gd name="T10" fmla="*/ 21 w 27"/>
                    <a:gd name="T11" fmla="*/ 13 h 26"/>
                    <a:gd name="T12" fmla="*/ 23 w 27"/>
                    <a:gd name="T13" fmla="*/ 10 h 26"/>
                    <a:gd name="T14" fmla="*/ 24 w 27"/>
                    <a:gd name="T15" fmla="*/ 6 h 26"/>
                    <a:gd name="T16" fmla="*/ 26 w 27"/>
                    <a:gd name="T17" fmla="*/ 0 h 26"/>
                    <a:gd name="T18" fmla="*/ 20 w 27"/>
                    <a:gd name="T19" fmla="*/ 0 h 26"/>
                    <a:gd name="T20" fmla="*/ 19 w 27"/>
                    <a:gd name="T21" fmla="*/ 4 h 26"/>
                    <a:gd name="T22" fmla="*/ 18 w 27"/>
                    <a:gd name="T23" fmla="*/ 7 h 26"/>
                    <a:gd name="T24" fmla="*/ 15 w 27"/>
                    <a:gd name="T25" fmla="*/ 10 h 26"/>
                    <a:gd name="T26" fmla="*/ 13 w 27"/>
                    <a:gd name="T27" fmla="*/ 13 h 26"/>
                    <a:gd name="T28" fmla="*/ 11 w 27"/>
                    <a:gd name="T29" fmla="*/ 15 h 26"/>
                    <a:gd name="T30" fmla="*/ 6 w 27"/>
                    <a:gd name="T31" fmla="*/ 16 h 26"/>
                    <a:gd name="T32" fmla="*/ 4 w 27"/>
                    <a:gd name="T33" fmla="*/ 18 h 26"/>
                    <a:gd name="T34" fmla="*/ 0 w 27"/>
                    <a:gd name="T35" fmla="*/ 19 h 26"/>
                    <a:gd name="T36" fmla="*/ 0 w 27"/>
                    <a:gd name="T37" fmla="*/ 2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7" h="26">
                      <a:moveTo>
                        <a:pt x="0" y="25"/>
                      </a:moveTo>
                      <a:lnTo>
                        <a:pt x="5" y="24"/>
                      </a:lnTo>
                      <a:lnTo>
                        <a:pt x="10" y="24"/>
                      </a:lnTo>
                      <a:lnTo>
                        <a:pt x="14" y="21"/>
                      </a:lnTo>
                      <a:lnTo>
                        <a:pt x="19" y="18"/>
                      </a:lnTo>
                      <a:lnTo>
                        <a:pt x="21" y="13"/>
                      </a:lnTo>
                      <a:lnTo>
                        <a:pt x="23" y="10"/>
                      </a:lnTo>
                      <a:lnTo>
                        <a:pt x="24" y="6"/>
                      </a:lnTo>
                      <a:lnTo>
                        <a:pt x="26" y="0"/>
                      </a:lnTo>
                      <a:lnTo>
                        <a:pt x="20" y="0"/>
                      </a:lnTo>
                      <a:lnTo>
                        <a:pt x="19" y="4"/>
                      </a:lnTo>
                      <a:lnTo>
                        <a:pt x="18" y="7"/>
                      </a:lnTo>
                      <a:lnTo>
                        <a:pt x="15" y="10"/>
                      </a:lnTo>
                      <a:lnTo>
                        <a:pt x="13" y="13"/>
                      </a:lnTo>
                      <a:lnTo>
                        <a:pt x="11" y="15"/>
                      </a:lnTo>
                      <a:lnTo>
                        <a:pt x="6" y="16"/>
                      </a:lnTo>
                      <a:lnTo>
                        <a:pt x="4" y="18"/>
                      </a:lnTo>
                      <a:lnTo>
                        <a:pt x="0" y="19"/>
                      </a:lnTo>
                      <a:lnTo>
                        <a:pt x="0" y="2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9306" name="Group 151"/>
            <p:cNvGrpSpPr>
              <a:grpSpLocks/>
            </p:cNvGrpSpPr>
            <p:nvPr/>
          </p:nvGrpSpPr>
          <p:grpSpPr bwMode="auto">
            <a:xfrm>
              <a:off x="3733" y="2225"/>
              <a:ext cx="54" cy="55"/>
              <a:chOff x="3733" y="2225"/>
              <a:chExt cx="54" cy="55"/>
            </a:xfrm>
          </p:grpSpPr>
          <p:sp>
            <p:nvSpPr>
              <p:cNvPr id="105624" name="Freeform 152"/>
              <p:cNvSpPr>
                <a:spLocks/>
              </p:cNvSpPr>
              <p:nvPr/>
            </p:nvSpPr>
            <p:spPr bwMode="auto">
              <a:xfrm>
                <a:off x="3735" y="2229"/>
                <a:ext cx="48" cy="49"/>
              </a:xfrm>
              <a:custGeom>
                <a:avLst/>
                <a:gdLst>
                  <a:gd name="T0" fmla="*/ 22 w 47"/>
                  <a:gd name="T1" fmla="*/ 47 h 48"/>
                  <a:gd name="T2" fmla="*/ 17 w 47"/>
                  <a:gd name="T3" fmla="*/ 46 h 48"/>
                  <a:gd name="T4" fmla="*/ 13 w 47"/>
                  <a:gd name="T5" fmla="*/ 45 h 48"/>
                  <a:gd name="T6" fmla="*/ 11 w 47"/>
                  <a:gd name="T7" fmla="*/ 42 h 48"/>
                  <a:gd name="T8" fmla="*/ 6 w 47"/>
                  <a:gd name="T9" fmla="*/ 40 h 48"/>
                  <a:gd name="T10" fmla="*/ 4 w 47"/>
                  <a:gd name="T11" fmla="*/ 36 h 48"/>
                  <a:gd name="T12" fmla="*/ 2 w 47"/>
                  <a:gd name="T13" fmla="*/ 32 h 48"/>
                  <a:gd name="T14" fmla="*/ 1 w 47"/>
                  <a:gd name="T15" fmla="*/ 29 h 48"/>
                  <a:gd name="T16" fmla="*/ 0 w 47"/>
                  <a:gd name="T17" fmla="*/ 24 h 48"/>
                  <a:gd name="T18" fmla="*/ 1 w 47"/>
                  <a:gd name="T19" fmla="*/ 18 h 48"/>
                  <a:gd name="T20" fmla="*/ 2 w 47"/>
                  <a:gd name="T21" fmla="*/ 15 h 48"/>
                  <a:gd name="T22" fmla="*/ 4 w 47"/>
                  <a:gd name="T23" fmla="*/ 11 h 48"/>
                  <a:gd name="T24" fmla="*/ 6 w 47"/>
                  <a:gd name="T25" fmla="*/ 7 h 48"/>
                  <a:gd name="T26" fmla="*/ 11 w 47"/>
                  <a:gd name="T27" fmla="*/ 5 h 48"/>
                  <a:gd name="T28" fmla="*/ 13 w 47"/>
                  <a:gd name="T29" fmla="*/ 2 h 48"/>
                  <a:gd name="T30" fmla="*/ 17 w 47"/>
                  <a:gd name="T31" fmla="*/ 1 h 48"/>
                  <a:gd name="T32" fmla="*/ 22 w 47"/>
                  <a:gd name="T33" fmla="*/ 0 h 48"/>
                  <a:gd name="T34" fmla="*/ 28 w 47"/>
                  <a:gd name="T35" fmla="*/ 1 h 48"/>
                  <a:gd name="T36" fmla="*/ 31 w 47"/>
                  <a:gd name="T37" fmla="*/ 2 h 48"/>
                  <a:gd name="T38" fmla="*/ 34 w 47"/>
                  <a:gd name="T39" fmla="*/ 5 h 48"/>
                  <a:gd name="T40" fmla="*/ 39 w 47"/>
                  <a:gd name="T41" fmla="*/ 7 h 48"/>
                  <a:gd name="T42" fmla="*/ 41 w 47"/>
                  <a:gd name="T43" fmla="*/ 11 h 48"/>
                  <a:gd name="T44" fmla="*/ 43 w 47"/>
                  <a:gd name="T45" fmla="*/ 15 h 48"/>
                  <a:gd name="T46" fmla="*/ 44 w 47"/>
                  <a:gd name="T47" fmla="*/ 18 h 48"/>
                  <a:gd name="T48" fmla="*/ 46 w 47"/>
                  <a:gd name="T49" fmla="*/ 24 h 48"/>
                  <a:gd name="T50" fmla="*/ 44 w 47"/>
                  <a:gd name="T51" fmla="*/ 29 h 48"/>
                  <a:gd name="T52" fmla="*/ 43 w 47"/>
                  <a:gd name="T53" fmla="*/ 32 h 48"/>
                  <a:gd name="T54" fmla="*/ 41 w 47"/>
                  <a:gd name="T55" fmla="*/ 36 h 48"/>
                  <a:gd name="T56" fmla="*/ 39 w 47"/>
                  <a:gd name="T57" fmla="*/ 40 h 48"/>
                  <a:gd name="T58" fmla="*/ 34 w 47"/>
                  <a:gd name="T59" fmla="*/ 42 h 48"/>
                  <a:gd name="T60" fmla="*/ 31 w 47"/>
                  <a:gd name="T61" fmla="*/ 45 h 48"/>
                  <a:gd name="T62" fmla="*/ 28 w 47"/>
                  <a:gd name="T63" fmla="*/ 46 h 48"/>
                  <a:gd name="T64" fmla="*/ 22 w 47"/>
                  <a:gd name="T65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7" h="48">
                    <a:moveTo>
                      <a:pt x="22" y="47"/>
                    </a:moveTo>
                    <a:lnTo>
                      <a:pt x="17" y="46"/>
                    </a:lnTo>
                    <a:lnTo>
                      <a:pt x="13" y="45"/>
                    </a:lnTo>
                    <a:lnTo>
                      <a:pt x="11" y="42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2" y="32"/>
                    </a:lnTo>
                    <a:lnTo>
                      <a:pt x="1" y="29"/>
                    </a:lnTo>
                    <a:lnTo>
                      <a:pt x="0" y="24"/>
                    </a:lnTo>
                    <a:lnTo>
                      <a:pt x="1" y="18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11" y="5"/>
                    </a:lnTo>
                    <a:lnTo>
                      <a:pt x="13" y="2"/>
                    </a:lnTo>
                    <a:lnTo>
                      <a:pt x="17" y="1"/>
                    </a:lnTo>
                    <a:lnTo>
                      <a:pt x="22" y="0"/>
                    </a:lnTo>
                    <a:lnTo>
                      <a:pt x="28" y="1"/>
                    </a:lnTo>
                    <a:lnTo>
                      <a:pt x="31" y="2"/>
                    </a:lnTo>
                    <a:lnTo>
                      <a:pt x="34" y="5"/>
                    </a:lnTo>
                    <a:lnTo>
                      <a:pt x="39" y="7"/>
                    </a:lnTo>
                    <a:lnTo>
                      <a:pt x="41" y="11"/>
                    </a:lnTo>
                    <a:lnTo>
                      <a:pt x="43" y="15"/>
                    </a:lnTo>
                    <a:lnTo>
                      <a:pt x="44" y="18"/>
                    </a:lnTo>
                    <a:lnTo>
                      <a:pt x="46" y="24"/>
                    </a:lnTo>
                    <a:lnTo>
                      <a:pt x="44" y="29"/>
                    </a:lnTo>
                    <a:lnTo>
                      <a:pt x="43" y="32"/>
                    </a:lnTo>
                    <a:lnTo>
                      <a:pt x="41" y="36"/>
                    </a:lnTo>
                    <a:lnTo>
                      <a:pt x="39" y="40"/>
                    </a:lnTo>
                    <a:lnTo>
                      <a:pt x="34" y="42"/>
                    </a:lnTo>
                    <a:lnTo>
                      <a:pt x="31" y="45"/>
                    </a:lnTo>
                    <a:lnTo>
                      <a:pt x="28" y="46"/>
                    </a:lnTo>
                    <a:lnTo>
                      <a:pt x="22" y="47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grpSp>
            <p:nvGrpSpPr>
              <p:cNvPr id="9445" name="Group 153"/>
              <p:cNvGrpSpPr>
                <a:grpSpLocks/>
              </p:cNvGrpSpPr>
              <p:nvPr/>
            </p:nvGrpSpPr>
            <p:grpSpPr bwMode="auto">
              <a:xfrm>
                <a:off x="3733" y="2225"/>
                <a:ext cx="54" cy="55"/>
                <a:chOff x="3733" y="2225"/>
                <a:chExt cx="54" cy="55"/>
              </a:xfrm>
            </p:grpSpPr>
            <p:sp>
              <p:nvSpPr>
                <p:cNvPr id="105626" name="Freeform 154"/>
                <p:cNvSpPr>
                  <a:spLocks/>
                </p:cNvSpPr>
                <p:nvPr/>
              </p:nvSpPr>
              <p:spPr bwMode="auto">
                <a:xfrm>
                  <a:off x="3732" y="2255"/>
                  <a:ext cx="24" cy="26"/>
                </a:xfrm>
                <a:custGeom>
                  <a:avLst/>
                  <a:gdLst>
                    <a:gd name="T0" fmla="*/ 0 w 24"/>
                    <a:gd name="T1" fmla="*/ 0 h 25"/>
                    <a:gd name="T2" fmla="*/ 1 w 24"/>
                    <a:gd name="T3" fmla="*/ 6 h 25"/>
                    <a:gd name="T4" fmla="*/ 2 w 24"/>
                    <a:gd name="T5" fmla="*/ 9 h 25"/>
                    <a:gd name="T6" fmla="*/ 4 w 24"/>
                    <a:gd name="T7" fmla="*/ 13 h 25"/>
                    <a:gd name="T8" fmla="*/ 6 w 24"/>
                    <a:gd name="T9" fmla="*/ 18 h 25"/>
                    <a:gd name="T10" fmla="*/ 10 w 24"/>
                    <a:gd name="T11" fmla="*/ 20 h 25"/>
                    <a:gd name="T12" fmla="*/ 13 w 24"/>
                    <a:gd name="T13" fmla="*/ 23 h 25"/>
                    <a:gd name="T14" fmla="*/ 17 w 24"/>
                    <a:gd name="T15" fmla="*/ 23 h 25"/>
                    <a:gd name="T16" fmla="*/ 23 w 24"/>
                    <a:gd name="T17" fmla="*/ 24 h 25"/>
                    <a:gd name="T18" fmla="*/ 23 w 24"/>
                    <a:gd name="T19" fmla="*/ 18 h 25"/>
                    <a:gd name="T20" fmla="*/ 19 w 24"/>
                    <a:gd name="T21" fmla="*/ 18 h 25"/>
                    <a:gd name="T22" fmla="*/ 16 w 24"/>
                    <a:gd name="T23" fmla="*/ 16 h 25"/>
                    <a:gd name="T24" fmla="*/ 13 w 24"/>
                    <a:gd name="T25" fmla="*/ 15 h 25"/>
                    <a:gd name="T26" fmla="*/ 12 w 24"/>
                    <a:gd name="T27" fmla="*/ 12 h 25"/>
                    <a:gd name="T28" fmla="*/ 9 w 24"/>
                    <a:gd name="T29" fmla="*/ 9 h 25"/>
                    <a:gd name="T30" fmla="*/ 7 w 24"/>
                    <a:gd name="T31" fmla="*/ 6 h 25"/>
                    <a:gd name="T32" fmla="*/ 6 w 24"/>
                    <a:gd name="T33" fmla="*/ 4 h 25"/>
                    <a:gd name="T34" fmla="*/ 6 w 24"/>
                    <a:gd name="T35" fmla="*/ 0 h 25"/>
                    <a:gd name="T36" fmla="*/ 0 w 24"/>
                    <a:gd name="T3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5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2" y="9"/>
                      </a:lnTo>
                      <a:lnTo>
                        <a:pt x="4" y="13"/>
                      </a:lnTo>
                      <a:lnTo>
                        <a:pt x="6" y="18"/>
                      </a:lnTo>
                      <a:lnTo>
                        <a:pt x="10" y="20"/>
                      </a:lnTo>
                      <a:lnTo>
                        <a:pt x="13" y="23"/>
                      </a:lnTo>
                      <a:lnTo>
                        <a:pt x="17" y="23"/>
                      </a:lnTo>
                      <a:lnTo>
                        <a:pt x="23" y="24"/>
                      </a:lnTo>
                      <a:lnTo>
                        <a:pt x="23" y="18"/>
                      </a:lnTo>
                      <a:lnTo>
                        <a:pt x="19" y="18"/>
                      </a:lnTo>
                      <a:lnTo>
                        <a:pt x="16" y="16"/>
                      </a:lnTo>
                      <a:lnTo>
                        <a:pt x="13" y="15"/>
                      </a:lnTo>
                      <a:lnTo>
                        <a:pt x="12" y="12"/>
                      </a:lnTo>
                      <a:lnTo>
                        <a:pt x="9" y="9"/>
                      </a:lnTo>
                      <a:lnTo>
                        <a:pt x="7" y="6"/>
                      </a:lnTo>
                      <a:lnTo>
                        <a:pt x="6" y="4"/>
                      </a:lnTo>
                      <a:lnTo>
                        <a:pt x="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27" name="Freeform 155"/>
                <p:cNvSpPr>
                  <a:spLocks/>
                </p:cNvSpPr>
                <p:nvPr/>
              </p:nvSpPr>
              <p:spPr bwMode="auto">
                <a:xfrm>
                  <a:off x="3732" y="2225"/>
                  <a:ext cx="24" cy="26"/>
                </a:xfrm>
                <a:custGeom>
                  <a:avLst/>
                  <a:gdLst>
                    <a:gd name="T0" fmla="*/ 23 w 24"/>
                    <a:gd name="T1" fmla="*/ 0 h 26"/>
                    <a:gd name="T2" fmla="*/ 17 w 24"/>
                    <a:gd name="T3" fmla="*/ 1 h 26"/>
                    <a:gd name="T4" fmla="*/ 13 w 24"/>
                    <a:gd name="T5" fmla="*/ 2 h 26"/>
                    <a:gd name="T6" fmla="*/ 10 w 24"/>
                    <a:gd name="T7" fmla="*/ 5 h 26"/>
                    <a:gd name="T8" fmla="*/ 6 w 24"/>
                    <a:gd name="T9" fmla="*/ 7 h 26"/>
                    <a:gd name="T10" fmla="*/ 4 w 24"/>
                    <a:gd name="T11" fmla="*/ 11 h 26"/>
                    <a:gd name="T12" fmla="*/ 2 w 24"/>
                    <a:gd name="T13" fmla="*/ 15 h 26"/>
                    <a:gd name="T14" fmla="*/ 1 w 24"/>
                    <a:gd name="T15" fmla="*/ 19 h 26"/>
                    <a:gd name="T16" fmla="*/ 0 w 24"/>
                    <a:gd name="T17" fmla="*/ 25 h 26"/>
                    <a:gd name="T18" fmla="*/ 6 w 24"/>
                    <a:gd name="T19" fmla="*/ 25 h 26"/>
                    <a:gd name="T20" fmla="*/ 6 w 24"/>
                    <a:gd name="T21" fmla="*/ 21 h 26"/>
                    <a:gd name="T22" fmla="*/ 7 w 24"/>
                    <a:gd name="T23" fmla="*/ 18 h 26"/>
                    <a:gd name="T24" fmla="*/ 9 w 24"/>
                    <a:gd name="T25" fmla="*/ 15 h 26"/>
                    <a:gd name="T26" fmla="*/ 12 w 24"/>
                    <a:gd name="T27" fmla="*/ 13 h 26"/>
                    <a:gd name="T28" fmla="*/ 13 w 24"/>
                    <a:gd name="T29" fmla="*/ 10 h 26"/>
                    <a:gd name="T30" fmla="*/ 16 w 24"/>
                    <a:gd name="T31" fmla="*/ 8 h 26"/>
                    <a:gd name="T32" fmla="*/ 19 w 24"/>
                    <a:gd name="T33" fmla="*/ 7 h 26"/>
                    <a:gd name="T34" fmla="*/ 23 w 24"/>
                    <a:gd name="T35" fmla="*/ 6 h 26"/>
                    <a:gd name="T36" fmla="*/ 23 w 24"/>
                    <a:gd name="T3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6">
                      <a:moveTo>
                        <a:pt x="23" y="0"/>
                      </a:moveTo>
                      <a:lnTo>
                        <a:pt x="17" y="1"/>
                      </a:lnTo>
                      <a:lnTo>
                        <a:pt x="13" y="2"/>
                      </a:lnTo>
                      <a:lnTo>
                        <a:pt x="10" y="5"/>
                      </a:lnTo>
                      <a:lnTo>
                        <a:pt x="6" y="7"/>
                      </a:lnTo>
                      <a:lnTo>
                        <a:pt x="4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5"/>
                      </a:lnTo>
                      <a:lnTo>
                        <a:pt x="6" y="25"/>
                      </a:lnTo>
                      <a:lnTo>
                        <a:pt x="6" y="21"/>
                      </a:lnTo>
                      <a:lnTo>
                        <a:pt x="7" y="18"/>
                      </a:lnTo>
                      <a:lnTo>
                        <a:pt x="9" y="15"/>
                      </a:lnTo>
                      <a:lnTo>
                        <a:pt x="12" y="13"/>
                      </a:lnTo>
                      <a:lnTo>
                        <a:pt x="13" y="10"/>
                      </a:lnTo>
                      <a:lnTo>
                        <a:pt x="16" y="8"/>
                      </a:lnTo>
                      <a:lnTo>
                        <a:pt x="19" y="7"/>
                      </a:lnTo>
                      <a:lnTo>
                        <a:pt x="23" y="6"/>
                      </a:lnTo>
                      <a:lnTo>
                        <a:pt x="23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28" name="Freeform 156"/>
                <p:cNvSpPr>
                  <a:spLocks/>
                </p:cNvSpPr>
                <p:nvPr/>
              </p:nvSpPr>
              <p:spPr bwMode="auto">
                <a:xfrm>
                  <a:off x="3762" y="2225"/>
                  <a:ext cx="25" cy="26"/>
                </a:xfrm>
                <a:custGeom>
                  <a:avLst/>
                  <a:gdLst>
                    <a:gd name="T0" fmla="*/ 24 w 25"/>
                    <a:gd name="T1" fmla="*/ 25 h 26"/>
                    <a:gd name="T2" fmla="*/ 22 w 25"/>
                    <a:gd name="T3" fmla="*/ 19 h 26"/>
                    <a:gd name="T4" fmla="*/ 21 w 25"/>
                    <a:gd name="T5" fmla="*/ 15 h 26"/>
                    <a:gd name="T6" fmla="*/ 20 w 25"/>
                    <a:gd name="T7" fmla="*/ 11 h 26"/>
                    <a:gd name="T8" fmla="*/ 17 w 25"/>
                    <a:gd name="T9" fmla="*/ 7 h 26"/>
                    <a:gd name="T10" fmla="*/ 13 w 25"/>
                    <a:gd name="T11" fmla="*/ 5 h 26"/>
                    <a:gd name="T12" fmla="*/ 9 w 25"/>
                    <a:gd name="T13" fmla="*/ 2 h 26"/>
                    <a:gd name="T14" fmla="*/ 5 w 25"/>
                    <a:gd name="T15" fmla="*/ 1 h 26"/>
                    <a:gd name="T16" fmla="*/ 0 w 25"/>
                    <a:gd name="T17" fmla="*/ 0 h 26"/>
                    <a:gd name="T18" fmla="*/ 0 w 25"/>
                    <a:gd name="T19" fmla="*/ 6 h 26"/>
                    <a:gd name="T20" fmla="*/ 3 w 25"/>
                    <a:gd name="T21" fmla="*/ 7 h 26"/>
                    <a:gd name="T22" fmla="*/ 6 w 25"/>
                    <a:gd name="T23" fmla="*/ 8 h 26"/>
                    <a:gd name="T24" fmla="*/ 10 w 25"/>
                    <a:gd name="T25" fmla="*/ 10 h 26"/>
                    <a:gd name="T26" fmla="*/ 12 w 25"/>
                    <a:gd name="T27" fmla="*/ 13 h 26"/>
                    <a:gd name="T28" fmla="*/ 14 w 25"/>
                    <a:gd name="T29" fmla="*/ 15 h 26"/>
                    <a:gd name="T30" fmla="*/ 17 w 25"/>
                    <a:gd name="T31" fmla="*/ 18 h 26"/>
                    <a:gd name="T32" fmla="*/ 17 w 25"/>
                    <a:gd name="T33" fmla="*/ 21 h 26"/>
                    <a:gd name="T34" fmla="*/ 18 w 25"/>
                    <a:gd name="T35" fmla="*/ 25 h 26"/>
                    <a:gd name="T36" fmla="*/ 24 w 25"/>
                    <a:gd name="T37" fmla="*/ 2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6">
                      <a:moveTo>
                        <a:pt x="24" y="25"/>
                      </a:moveTo>
                      <a:lnTo>
                        <a:pt x="22" y="19"/>
                      </a:lnTo>
                      <a:lnTo>
                        <a:pt x="21" y="15"/>
                      </a:lnTo>
                      <a:lnTo>
                        <a:pt x="20" y="11"/>
                      </a:lnTo>
                      <a:lnTo>
                        <a:pt x="17" y="7"/>
                      </a:lnTo>
                      <a:lnTo>
                        <a:pt x="13" y="5"/>
                      </a:lnTo>
                      <a:lnTo>
                        <a:pt x="9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0" y="10"/>
                      </a:lnTo>
                      <a:lnTo>
                        <a:pt x="12" y="13"/>
                      </a:lnTo>
                      <a:lnTo>
                        <a:pt x="14" y="15"/>
                      </a:lnTo>
                      <a:lnTo>
                        <a:pt x="17" y="18"/>
                      </a:lnTo>
                      <a:lnTo>
                        <a:pt x="17" y="21"/>
                      </a:lnTo>
                      <a:lnTo>
                        <a:pt x="18" y="25"/>
                      </a:lnTo>
                      <a:lnTo>
                        <a:pt x="24" y="2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29" name="Freeform 157"/>
                <p:cNvSpPr>
                  <a:spLocks/>
                </p:cNvSpPr>
                <p:nvPr/>
              </p:nvSpPr>
              <p:spPr bwMode="auto">
                <a:xfrm>
                  <a:off x="3762" y="2255"/>
                  <a:ext cx="25" cy="26"/>
                </a:xfrm>
                <a:custGeom>
                  <a:avLst/>
                  <a:gdLst>
                    <a:gd name="T0" fmla="*/ 0 w 25"/>
                    <a:gd name="T1" fmla="*/ 24 h 25"/>
                    <a:gd name="T2" fmla="*/ 5 w 25"/>
                    <a:gd name="T3" fmla="*/ 23 h 25"/>
                    <a:gd name="T4" fmla="*/ 9 w 25"/>
                    <a:gd name="T5" fmla="*/ 23 h 25"/>
                    <a:gd name="T6" fmla="*/ 13 w 25"/>
                    <a:gd name="T7" fmla="*/ 20 h 25"/>
                    <a:gd name="T8" fmla="*/ 17 w 25"/>
                    <a:gd name="T9" fmla="*/ 18 h 25"/>
                    <a:gd name="T10" fmla="*/ 20 w 25"/>
                    <a:gd name="T11" fmla="*/ 13 h 25"/>
                    <a:gd name="T12" fmla="*/ 21 w 25"/>
                    <a:gd name="T13" fmla="*/ 9 h 25"/>
                    <a:gd name="T14" fmla="*/ 22 w 25"/>
                    <a:gd name="T15" fmla="*/ 6 h 25"/>
                    <a:gd name="T16" fmla="*/ 24 w 25"/>
                    <a:gd name="T17" fmla="*/ 0 h 25"/>
                    <a:gd name="T18" fmla="*/ 18 w 25"/>
                    <a:gd name="T19" fmla="*/ 0 h 25"/>
                    <a:gd name="T20" fmla="*/ 17 w 25"/>
                    <a:gd name="T21" fmla="*/ 4 h 25"/>
                    <a:gd name="T22" fmla="*/ 17 w 25"/>
                    <a:gd name="T23" fmla="*/ 6 h 25"/>
                    <a:gd name="T24" fmla="*/ 14 w 25"/>
                    <a:gd name="T25" fmla="*/ 9 h 25"/>
                    <a:gd name="T26" fmla="*/ 12 w 25"/>
                    <a:gd name="T27" fmla="*/ 12 h 25"/>
                    <a:gd name="T28" fmla="*/ 10 w 25"/>
                    <a:gd name="T29" fmla="*/ 15 h 25"/>
                    <a:gd name="T30" fmla="*/ 6 w 25"/>
                    <a:gd name="T31" fmla="*/ 16 h 25"/>
                    <a:gd name="T32" fmla="*/ 3 w 25"/>
                    <a:gd name="T33" fmla="*/ 18 h 25"/>
                    <a:gd name="T34" fmla="*/ 0 w 25"/>
                    <a:gd name="T35" fmla="*/ 18 h 25"/>
                    <a:gd name="T36" fmla="*/ 0 w 25"/>
                    <a:gd name="T37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5">
                      <a:moveTo>
                        <a:pt x="0" y="24"/>
                      </a:moveTo>
                      <a:lnTo>
                        <a:pt x="5" y="23"/>
                      </a:lnTo>
                      <a:lnTo>
                        <a:pt x="9" y="23"/>
                      </a:lnTo>
                      <a:lnTo>
                        <a:pt x="13" y="20"/>
                      </a:lnTo>
                      <a:lnTo>
                        <a:pt x="17" y="18"/>
                      </a:lnTo>
                      <a:lnTo>
                        <a:pt x="20" y="13"/>
                      </a:lnTo>
                      <a:lnTo>
                        <a:pt x="21" y="9"/>
                      </a:lnTo>
                      <a:lnTo>
                        <a:pt x="22" y="6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7" y="4"/>
                      </a:lnTo>
                      <a:lnTo>
                        <a:pt x="17" y="6"/>
                      </a:lnTo>
                      <a:lnTo>
                        <a:pt x="14" y="9"/>
                      </a:lnTo>
                      <a:lnTo>
                        <a:pt x="12" y="12"/>
                      </a:lnTo>
                      <a:lnTo>
                        <a:pt x="10" y="15"/>
                      </a:lnTo>
                      <a:lnTo>
                        <a:pt x="6" y="16"/>
                      </a:lnTo>
                      <a:lnTo>
                        <a:pt x="3" y="18"/>
                      </a:lnTo>
                      <a:lnTo>
                        <a:pt x="0" y="18"/>
                      </a:lnTo>
                      <a:lnTo>
                        <a:pt x="0" y="2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9307" name="Group 158"/>
            <p:cNvGrpSpPr>
              <a:grpSpLocks/>
            </p:cNvGrpSpPr>
            <p:nvPr/>
          </p:nvGrpSpPr>
          <p:grpSpPr bwMode="auto">
            <a:xfrm>
              <a:off x="4199" y="2696"/>
              <a:ext cx="55" cy="55"/>
              <a:chOff x="4199" y="2696"/>
              <a:chExt cx="55" cy="55"/>
            </a:xfrm>
          </p:grpSpPr>
          <p:sp>
            <p:nvSpPr>
              <p:cNvPr id="105631" name="Freeform 159"/>
              <p:cNvSpPr>
                <a:spLocks/>
              </p:cNvSpPr>
              <p:nvPr/>
            </p:nvSpPr>
            <p:spPr bwMode="auto">
              <a:xfrm>
                <a:off x="4202" y="2699"/>
                <a:ext cx="48" cy="49"/>
              </a:xfrm>
              <a:custGeom>
                <a:avLst/>
                <a:gdLst>
                  <a:gd name="T0" fmla="*/ 23 w 48"/>
                  <a:gd name="T1" fmla="*/ 48 h 49"/>
                  <a:gd name="T2" fmla="*/ 17 w 48"/>
                  <a:gd name="T3" fmla="*/ 47 h 49"/>
                  <a:gd name="T4" fmla="*/ 13 w 48"/>
                  <a:gd name="T5" fmla="*/ 46 h 49"/>
                  <a:gd name="T6" fmla="*/ 11 w 48"/>
                  <a:gd name="T7" fmla="*/ 43 h 49"/>
                  <a:gd name="T8" fmla="*/ 7 w 48"/>
                  <a:gd name="T9" fmla="*/ 40 h 49"/>
                  <a:gd name="T10" fmla="*/ 4 w 48"/>
                  <a:gd name="T11" fmla="*/ 37 h 49"/>
                  <a:gd name="T12" fmla="*/ 2 w 48"/>
                  <a:gd name="T13" fmla="*/ 33 h 49"/>
                  <a:gd name="T14" fmla="*/ 1 w 48"/>
                  <a:gd name="T15" fmla="*/ 29 h 49"/>
                  <a:gd name="T16" fmla="*/ 0 w 48"/>
                  <a:gd name="T17" fmla="*/ 24 h 49"/>
                  <a:gd name="T18" fmla="*/ 1 w 48"/>
                  <a:gd name="T19" fmla="*/ 19 h 49"/>
                  <a:gd name="T20" fmla="*/ 2 w 48"/>
                  <a:gd name="T21" fmla="*/ 15 h 49"/>
                  <a:gd name="T22" fmla="*/ 4 w 48"/>
                  <a:gd name="T23" fmla="*/ 11 h 49"/>
                  <a:gd name="T24" fmla="*/ 7 w 48"/>
                  <a:gd name="T25" fmla="*/ 8 h 49"/>
                  <a:gd name="T26" fmla="*/ 11 w 48"/>
                  <a:gd name="T27" fmla="*/ 5 h 49"/>
                  <a:gd name="T28" fmla="*/ 13 w 48"/>
                  <a:gd name="T29" fmla="*/ 2 h 49"/>
                  <a:gd name="T30" fmla="*/ 17 w 48"/>
                  <a:gd name="T31" fmla="*/ 1 h 49"/>
                  <a:gd name="T32" fmla="*/ 23 w 48"/>
                  <a:gd name="T33" fmla="*/ 0 h 49"/>
                  <a:gd name="T34" fmla="*/ 29 w 48"/>
                  <a:gd name="T35" fmla="*/ 1 h 49"/>
                  <a:gd name="T36" fmla="*/ 32 w 48"/>
                  <a:gd name="T37" fmla="*/ 2 h 49"/>
                  <a:gd name="T38" fmla="*/ 35 w 48"/>
                  <a:gd name="T39" fmla="*/ 5 h 49"/>
                  <a:gd name="T40" fmla="*/ 39 w 48"/>
                  <a:gd name="T41" fmla="*/ 8 h 49"/>
                  <a:gd name="T42" fmla="*/ 42 w 48"/>
                  <a:gd name="T43" fmla="*/ 11 h 49"/>
                  <a:gd name="T44" fmla="*/ 44 w 48"/>
                  <a:gd name="T45" fmla="*/ 15 h 49"/>
                  <a:gd name="T46" fmla="*/ 45 w 48"/>
                  <a:gd name="T47" fmla="*/ 19 h 49"/>
                  <a:gd name="T48" fmla="*/ 47 w 48"/>
                  <a:gd name="T49" fmla="*/ 24 h 49"/>
                  <a:gd name="T50" fmla="*/ 45 w 48"/>
                  <a:gd name="T51" fmla="*/ 29 h 49"/>
                  <a:gd name="T52" fmla="*/ 44 w 48"/>
                  <a:gd name="T53" fmla="*/ 33 h 49"/>
                  <a:gd name="T54" fmla="*/ 42 w 48"/>
                  <a:gd name="T55" fmla="*/ 37 h 49"/>
                  <a:gd name="T56" fmla="*/ 39 w 48"/>
                  <a:gd name="T57" fmla="*/ 40 h 49"/>
                  <a:gd name="T58" fmla="*/ 35 w 48"/>
                  <a:gd name="T59" fmla="*/ 43 h 49"/>
                  <a:gd name="T60" fmla="*/ 32 w 48"/>
                  <a:gd name="T61" fmla="*/ 46 h 49"/>
                  <a:gd name="T62" fmla="*/ 29 w 48"/>
                  <a:gd name="T63" fmla="*/ 47 h 49"/>
                  <a:gd name="T64" fmla="*/ 23 w 48"/>
                  <a:gd name="T65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" h="49">
                    <a:moveTo>
                      <a:pt x="23" y="48"/>
                    </a:moveTo>
                    <a:lnTo>
                      <a:pt x="17" y="47"/>
                    </a:lnTo>
                    <a:lnTo>
                      <a:pt x="13" y="46"/>
                    </a:lnTo>
                    <a:lnTo>
                      <a:pt x="11" y="43"/>
                    </a:lnTo>
                    <a:lnTo>
                      <a:pt x="7" y="40"/>
                    </a:lnTo>
                    <a:lnTo>
                      <a:pt x="4" y="37"/>
                    </a:lnTo>
                    <a:lnTo>
                      <a:pt x="2" y="33"/>
                    </a:lnTo>
                    <a:lnTo>
                      <a:pt x="1" y="29"/>
                    </a:lnTo>
                    <a:lnTo>
                      <a:pt x="0" y="24"/>
                    </a:lnTo>
                    <a:lnTo>
                      <a:pt x="1" y="19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7" y="8"/>
                    </a:lnTo>
                    <a:lnTo>
                      <a:pt x="11" y="5"/>
                    </a:lnTo>
                    <a:lnTo>
                      <a:pt x="13" y="2"/>
                    </a:lnTo>
                    <a:lnTo>
                      <a:pt x="17" y="1"/>
                    </a:lnTo>
                    <a:lnTo>
                      <a:pt x="23" y="0"/>
                    </a:lnTo>
                    <a:lnTo>
                      <a:pt x="29" y="1"/>
                    </a:lnTo>
                    <a:lnTo>
                      <a:pt x="32" y="2"/>
                    </a:lnTo>
                    <a:lnTo>
                      <a:pt x="35" y="5"/>
                    </a:lnTo>
                    <a:lnTo>
                      <a:pt x="39" y="8"/>
                    </a:lnTo>
                    <a:lnTo>
                      <a:pt x="42" y="11"/>
                    </a:lnTo>
                    <a:lnTo>
                      <a:pt x="44" y="15"/>
                    </a:lnTo>
                    <a:lnTo>
                      <a:pt x="45" y="19"/>
                    </a:lnTo>
                    <a:lnTo>
                      <a:pt x="47" y="24"/>
                    </a:lnTo>
                    <a:lnTo>
                      <a:pt x="45" y="29"/>
                    </a:lnTo>
                    <a:lnTo>
                      <a:pt x="44" y="33"/>
                    </a:lnTo>
                    <a:lnTo>
                      <a:pt x="42" y="37"/>
                    </a:lnTo>
                    <a:lnTo>
                      <a:pt x="39" y="40"/>
                    </a:lnTo>
                    <a:lnTo>
                      <a:pt x="35" y="43"/>
                    </a:lnTo>
                    <a:lnTo>
                      <a:pt x="32" y="46"/>
                    </a:lnTo>
                    <a:lnTo>
                      <a:pt x="29" y="47"/>
                    </a:lnTo>
                    <a:lnTo>
                      <a:pt x="23" y="48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grpSp>
            <p:nvGrpSpPr>
              <p:cNvPr id="9439" name="Group 160"/>
              <p:cNvGrpSpPr>
                <a:grpSpLocks/>
              </p:cNvGrpSpPr>
              <p:nvPr/>
            </p:nvGrpSpPr>
            <p:grpSpPr bwMode="auto">
              <a:xfrm>
                <a:off x="4199" y="2696"/>
                <a:ext cx="55" cy="55"/>
                <a:chOff x="4199" y="2696"/>
                <a:chExt cx="55" cy="55"/>
              </a:xfrm>
            </p:grpSpPr>
            <p:sp>
              <p:nvSpPr>
                <p:cNvPr id="105633" name="Freeform 161"/>
                <p:cNvSpPr>
                  <a:spLocks/>
                </p:cNvSpPr>
                <p:nvPr/>
              </p:nvSpPr>
              <p:spPr bwMode="auto">
                <a:xfrm>
                  <a:off x="4200" y="2725"/>
                  <a:ext cx="24" cy="26"/>
                </a:xfrm>
                <a:custGeom>
                  <a:avLst/>
                  <a:gdLst>
                    <a:gd name="T0" fmla="*/ 0 w 24"/>
                    <a:gd name="T1" fmla="*/ 0 h 26"/>
                    <a:gd name="T2" fmla="*/ 1 w 24"/>
                    <a:gd name="T3" fmla="*/ 6 h 26"/>
                    <a:gd name="T4" fmla="*/ 2 w 24"/>
                    <a:gd name="T5" fmla="*/ 10 h 26"/>
                    <a:gd name="T6" fmla="*/ 4 w 24"/>
                    <a:gd name="T7" fmla="*/ 13 h 26"/>
                    <a:gd name="T8" fmla="*/ 6 w 24"/>
                    <a:gd name="T9" fmla="*/ 18 h 26"/>
                    <a:gd name="T10" fmla="*/ 10 w 24"/>
                    <a:gd name="T11" fmla="*/ 21 h 26"/>
                    <a:gd name="T12" fmla="*/ 13 w 24"/>
                    <a:gd name="T13" fmla="*/ 24 h 26"/>
                    <a:gd name="T14" fmla="*/ 17 w 24"/>
                    <a:gd name="T15" fmla="*/ 24 h 26"/>
                    <a:gd name="T16" fmla="*/ 23 w 24"/>
                    <a:gd name="T17" fmla="*/ 25 h 26"/>
                    <a:gd name="T18" fmla="*/ 23 w 24"/>
                    <a:gd name="T19" fmla="*/ 19 h 26"/>
                    <a:gd name="T20" fmla="*/ 19 w 24"/>
                    <a:gd name="T21" fmla="*/ 18 h 26"/>
                    <a:gd name="T22" fmla="*/ 16 w 24"/>
                    <a:gd name="T23" fmla="*/ 16 h 26"/>
                    <a:gd name="T24" fmla="*/ 13 w 24"/>
                    <a:gd name="T25" fmla="*/ 15 h 26"/>
                    <a:gd name="T26" fmla="*/ 12 w 24"/>
                    <a:gd name="T27" fmla="*/ 13 h 26"/>
                    <a:gd name="T28" fmla="*/ 9 w 24"/>
                    <a:gd name="T29" fmla="*/ 10 h 26"/>
                    <a:gd name="T30" fmla="*/ 7 w 24"/>
                    <a:gd name="T31" fmla="*/ 7 h 26"/>
                    <a:gd name="T32" fmla="*/ 6 w 24"/>
                    <a:gd name="T33" fmla="*/ 4 h 26"/>
                    <a:gd name="T34" fmla="*/ 6 w 24"/>
                    <a:gd name="T35" fmla="*/ 0 h 26"/>
                    <a:gd name="T36" fmla="*/ 0 w 24"/>
                    <a:gd name="T3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6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2" y="10"/>
                      </a:lnTo>
                      <a:lnTo>
                        <a:pt x="4" y="13"/>
                      </a:lnTo>
                      <a:lnTo>
                        <a:pt x="6" y="18"/>
                      </a:lnTo>
                      <a:lnTo>
                        <a:pt x="10" y="21"/>
                      </a:lnTo>
                      <a:lnTo>
                        <a:pt x="13" y="24"/>
                      </a:lnTo>
                      <a:lnTo>
                        <a:pt x="17" y="24"/>
                      </a:lnTo>
                      <a:lnTo>
                        <a:pt x="23" y="25"/>
                      </a:lnTo>
                      <a:lnTo>
                        <a:pt x="23" y="19"/>
                      </a:lnTo>
                      <a:lnTo>
                        <a:pt x="19" y="18"/>
                      </a:lnTo>
                      <a:lnTo>
                        <a:pt x="16" y="16"/>
                      </a:lnTo>
                      <a:lnTo>
                        <a:pt x="13" y="15"/>
                      </a:lnTo>
                      <a:lnTo>
                        <a:pt x="12" y="13"/>
                      </a:lnTo>
                      <a:lnTo>
                        <a:pt x="9" y="10"/>
                      </a:lnTo>
                      <a:lnTo>
                        <a:pt x="7" y="7"/>
                      </a:lnTo>
                      <a:lnTo>
                        <a:pt x="6" y="4"/>
                      </a:lnTo>
                      <a:lnTo>
                        <a:pt x="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34" name="Freeform 162"/>
                <p:cNvSpPr>
                  <a:spLocks/>
                </p:cNvSpPr>
                <p:nvPr/>
              </p:nvSpPr>
              <p:spPr bwMode="auto">
                <a:xfrm>
                  <a:off x="4200" y="2696"/>
                  <a:ext cx="24" cy="26"/>
                </a:xfrm>
                <a:custGeom>
                  <a:avLst/>
                  <a:gdLst>
                    <a:gd name="T0" fmla="*/ 23 w 24"/>
                    <a:gd name="T1" fmla="*/ 0 h 26"/>
                    <a:gd name="T2" fmla="*/ 17 w 24"/>
                    <a:gd name="T3" fmla="*/ 1 h 26"/>
                    <a:gd name="T4" fmla="*/ 13 w 24"/>
                    <a:gd name="T5" fmla="*/ 2 h 26"/>
                    <a:gd name="T6" fmla="*/ 10 w 24"/>
                    <a:gd name="T7" fmla="*/ 5 h 26"/>
                    <a:gd name="T8" fmla="*/ 6 w 24"/>
                    <a:gd name="T9" fmla="*/ 7 h 26"/>
                    <a:gd name="T10" fmla="*/ 4 w 24"/>
                    <a:gd name="T11" fmla="*/ 11 h 26"/>
                    <a:gd name="T12" fmla="*/ 2 w 24"/>
                    <a:gd name="T13" fmla="*/ 15 h 26"/>
                    <a:gd name="T14" fmla="*/ 1 w 24"/>
                    <a:gd name="T15" fmla="*/ 19 h 26"/>
                    <a:gd name="T16" fmla="*/ 0 w 24"/>
                    <a:gd name="T17" fmla="*/ 25 h 26"/>
                    <a:gd name="T18" fmla="*/ 6 w 24"/>
                    <a:gd name="T19" fmla="*/ 25 h 26"/>
                    <a:gd name="T20" fmla="*/ 6 w 24"/>
                    <a:gd name="T21" fmla="*/ 21 h 26"/>
                    <a:gd name="T22" fmla="*/ 7 w 24"/>
                    <a:gd name="T23" fmla="*/ 18 h 26"/>
                    <a:gd name="T24" fmla="*/ 9 w 24"/>
                    <a:gd name="T25" fmla="*/ 15 h 26"/>
                    <a:gd name="T26" fmla="*/ 12 w 24"/>
                    <a:gd name="T27" fmla="*/ 13 h 26"/>
                    <a:gd name="T28" fmla="*/ 13 w 24"/>
                    <a:gd name="T29" fmla="*/ 10 h 26"/>
                    <a:gd name="T30" fmla="*/ 16 w 24"/>
                    <a:gd name="T31" fmla="*/ 8 h 26"/>
                    <a:gd name="T32" fmla="*/ 19 w 24"/>
                    <a:gd name="T33" fmla="*/ 7 h 26"/>
                    <a:gd name="T34" fmla="*/ 23 w 24"/>
                    <a:gd name="T35" fmla="*/ 6 h 26"/>
                    <a:gd name="T36" fmla="*/ 23 w 24"/>
                    <a:gd name="T3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6">
                      <a:moveTo>
                        <a:pt x="23" y="0"/>
                      </a:moveTo>
                      <a:lnTo>
                        <a:pt x="17" y="1"/>
                      </a:lnTo>
                      <a:lnTo>
                        <a:pt x="13" y="2"/>
                      </a:lnTo>
                      <a:lnTo>
                        <a:pt x="10" y="5"/>
                      </a:lnTo>
                      <a:lnTo>
                        <a:pt x="6" y="7"/>
                      </a:lnTo>
                      <a:lnTo>
                        <a:pt x="4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5"/>
                      </a:lnTo>
                      <a:lnTo>
                        <a:pt x="6" y="25"/>
                      </a:lnTo>
                      <a:lnTo>
                        <a:pt x="6" y="21"/>
                      </a:lnTo>
                      <a:lnTo>
                        <a:pt x="7" y="18"/>
                      </a:lnTo>
                      <a:lnTo>
                        <a:pt x="9" y="15"/>
                      </a:lnTo>
                      <a:lnTo>
                        <a:pt x="12" y="13"/>
                      </a:lnTo>
                      <a:lnTo>
                        <a:pt x="13" y="10"/>
                      </a:lnTo>
                      <a:lnTo>
                        <a:pt x="16" y="8"/>
                      </a:lnTo>
                      <a:lnTo>
                        <a:pt x="19" y="7"/>
                      </a:lnTo>
                      <a:lnTo>
                        <a:pt x="23" y="6"/>
                      </a:lnTo>
                      <a:lnTo>
                        <a:pt x="23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35" name="Freeform 163"/>
                <p:cNvSpPr>
                  <a:spLocks/>
                </p:cNvSpPr>
                <p:nvPr/>
              </p:nvSpPr>
              <p:spPr bwMode="auto">
                <a:xfrm>
                  <a:off x="4229" y="2696"/>
                  <a:ext cx="25" cy="26"/>
                </a:xfrm>
                <a:custGeom>
                  <a:avLst/>
                  <a:gdLst>
                    <a:gd name="T0" fmla="*/ 25 w 26"/>
                    <a:gd name="T1" fmla="*/ 25 h 26"/>
                    <a:gd name="T2" fmla="*/ 23 w 26"/>
                    <a:gd name="T3" fmla="*/ 19 h 26"/>
                    <a:gd name="T4" fmla="*/ 22 w 26"/>
                    <a:gd name="T5" fmla="*/ 15 h 26"/>
                    <a:gd name="T6" fmla="*/ 21 w 26"/>
                    <a:gd name="T7" fmla="*/ 11 h 26"/>
                    <a:gd name="T8" fmla="*/ 18 w 26"/>
                    <a:gd name="T9" fmla="*/ 7 h 26"/>
                    <a:gd name="T10" fmla="*/ 14 w 26"/>
                    <a:gd name="T11" fmla="*/ 5 h 26"/>
                    <a:gd name="T12" fmla="*/ 9 w 26"/>
                    <a:gd name="T13" fmla="*/ 2 h 26"/>
                    <a:gd name="T14" fmla="*/ 5 w 26"/>
                    <a:gd name="T15" fmla="*/ 1 h 26"/>
                    <a:gd name="T16" fmla="*/ 0 w 26"/>
                    <a:gd name="T17" fmla="*/ 0 h 26"/>
                    <a:gd name="T18" fmla="*/ 0 w 26"/>
                    <a:gd name="T19" fmla="*/ 6 h 26"/>
                    <a:gd name="T20" fmla="*/ 3 w 26"/>
                    <a:gd name="T21" fmla="*/ 7 h 26"/>
                    <a:gd name="T22" fmla="*/ 6 w 26"/>
                    <a:gd name="T23" fmla="*/ 8 h 26"/>
                    <a:gd name="T24" fmla="*/ 10 w 26"/>
                    <a:gd name="T25" fmla="*/ 10 h 26"/>
                    <a:gd name="T26" fmla="*/ 12 w 26"/>
                    <a:gd name="T27" fmla="*/ 13 h 26"/>
                    <a:gd name="T28" fmla="*/ 15 w 26"/>
                    <a:gd name="T29" fmla="*/ 15 h 26"/>
                    <a:gd name="T30" fmla="*/ 17 w 26"/>
                    <a:gd name="T31" fmla="*/ 18 h 26"/>
                    <a:gd name="T32" fmla="*/ 18 w 26"/>
                    <a:gd name="T33" fmla="*/ 21 h 26"/>
                    <a:gd name="T34" fmla="*/ 19 w 26"/>
                    <a:gd name="T35" fmla="*/ 25 h 26"/>
                    <a:gd name="T36" fmla="*/ 25 w 26"/>
                    <a:gd name="T37" fmla="*/ 2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6">
                      <a:moveTo>
                        <a:pt x="25" y="25"/>
                      </a:moveTo>
                      <a:lnTo>
                        <a:pt x="23" y="19"/>
                      </a:lnTo>
                      <a:lnTo>
                        <a:pt x="22" y="15"/>
                      </a:lnTo>
                      <a:lnTo>
                        <a:pt x="21" y="11"/>
                      </a:lnTo>
                      <a:lnTo>
                        <a:pt x="18" y="7"/>
                      </a:lnTo>
                      <a:lnTo>
                        <a:pt x="14" y="5"/>
                      </a:lnTo>
                      <a:lnTo>
                        <a:pt x="9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0" y="10"/>
                      </a:lnTo>
                      <a:lnTo>
                        <a:pt x="12" y="13"/>
                      </a:lnTo>
                      <a:lnTo>
                        <a:pt x="15" y="15"/>
                      </a:lnTo>
                      <a:lnTo>
                        <a:pt x="17" y="18"/>
                      </a:lnTo>
                      <a:lnTo>
                        <a:pt x="18" y="21"/>
                      </a:lnTo>
                      <a:lnTo>
                        <a:pt x="19" y="25"/>
                      </a:lnTo>
                      <a:lnTo>
                        <a:pt x="25" y="2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36" name="Freeform 164"/>
                <p:cNvSpPr>
                  <a:spLocks/>
                </p:cNvSpPr>
                <p:nvPr/>
              </p:nvSpPr>
              <p:spPr bwMode="auto">
                <a:xfrm>
                  <a:off x="4229" y="2725"/>
                  <a:ext cx="25" cy="26"/>
                </a:xfrm>
                <a:custGeom>
                  <a:avLst/>
                  <a:gdLst>
                    <a:gd name="T0" fmla="*/ 0 w 26"/>
                    <a:gd name="T1" fmla="*/ 25 h 26"/>
                    <a:gd name="T2" fmla="*/ 5 w 26"/>
                    <a:gd name="T3" fmla="*/ 24 h 26"/>
                    <a:gd name="T4" fmla="*/ 9 w 26"/>
                    <a:gd name="T5" fmla="*/ 24 h 26"/>
                    <a:gd name="T6" fmla="*/ 14 w 26"/>
                    <a:gd name="T7" fmla="*/ 21 h 26"/>
                    <a:gd name="T8" fmla="*/ 18 w 26"/>
                    <a:gd name="T9" fmla="*/ 18 h 26"/>
                    <a:gd name="T10" fmla="*/ 21 w 26"/>
                    <a:gd name="T11" fmla="*/ 13 h 26"/>
                    <a:gd name="T12" fmla="*/ 22 w 26"/>
                    <a:gd name="T13" fmla="*/ 10 h 26"/>
                    <a:gd name="T14" fmla="*/ 23 w 26"/>
                    <a:gd name="T15" fmla="*/ 6 h 26"/>
                    <a:gd name="T16" fmla="*/ 25 w 26"/>
                    <a:gd name="T17" fmla="*/ 0 h 26"/>
                    <a:gd name="T18" fmla="*/ 19 w 26"/>
                    <a:gd name="T19" fmla="*/ 0 h 26"/>
                    <a:gd name="T20" fmla="*/ 18 w 26"/>
                    <a:gd name="T21" fmla="*/ 4 h 26"/>
                    <a:gd name="T22" fmla="*/ 17 w 26"/>
                    <a:gd name="T23" fmla="*/ 7 h 26"/>
                    <a:gd name="T24" fmla="*/ 15 w 26"/>
                    <a:gd name="T25" fmla="*/ 10 h 26"/>
                    <a:gd name="T26" fmla="*/ 12 w 26"/>
                    <a:gd name="T27" fmla="*/ 13 h 26"/>
                    <a:gd name="T28" fmla="*/ 10 w 26"/>
                    <a:gd name="T29" fmla="*/ 15 h 26"/>
                    <a:gd name="T30" fmla="*/ 6 w 26"/>
                    <a:gd name="T31" fmla="*/ 16 h 26"/>
                    <a:gd name="T32" fmla="*/ 3 w 26"/>
                    <a:gd name="T33" fmla="*/ 18 h 26"/>
                    <a:gd name="T34" fmla="*/ 0 w 26"/>
                    <a:gd name="T35" fmla="*/ 19 h 26"/>
                    <a:gd name="T36" fmla="*/ 0 w 26"/>
                    <a:gd name="T37" fmla="*/ 2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6">
                      <a:moveTo>
                        <a:pt x="0" y="25"/>
                      </a:moveTo>
                      <a:lnTo>
                        <a:pt x="5" y="24"/>
                      </a:lnTo>
                      <a:lnTo>
                        <a:pt x="9" y="24"/>
                      </a:lnTo>
                      <a:lnTo>
                        <a:pt x="14" y="21"/>
                      </a:lnTo>
                      <a:lnTo>
                        <a:pt x="18" y="18"/>
                      </a:lnTo>
                      <a:lnTo>
                        <a:pt x="21" y="13"/>
                      </a:lnTo>
                      <a:lnTo>
                        <a:pt x="22" y="10"/>
                      </a:lnTo>
                      <a:lnTo>
                        <a:pt x="23" y="6"/>
                      </a:lnTo>
                      <a:lnTo>
                        <a:pt x="25" y="0"/>
                      </a:lnTo>
                      <a:lnTo>
                        <a:pt x="19" y="0"/>
                      </a:lnTo>
                      <a:lnTo>
                        <a:pt x="18" y="4"/>
                      </a:lnTo>
                      <a:lnTo>
                        <a:pt x="17" y="7"/>
                      </a:lnTo>
                      <a:lnTo>
                        <a:pt x="15" y="10"/>
                      </a:lnTo>
                      <a:lnTo>
                        <a:pt x="12" y="13"/>
                      </a:lnTo>
                      <a:lnTo>
                        <a:pt x="10" y="15"/>
                      </a:lnTo>
                      <a:lnTo>
                        <a:pt x="6" y="16"/>
                      </a:lnTo>
                      <a:lnTo>
                        <a:pt x="3" y="18"/>
                      </a:lnTo>
                      <a:lnTo>
                        <a:pt x="0" y="19"/>
                      </a:lnTo>
                      <a:lnTo>
                        <a:pt x="0" y="2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9308" name="Group 165"/>
            <p:cNvGrpSpPr>
              <a:grpSpLocks/>
            </p:cNvGrpSpPr>
            <p:nvPr/>
          </p:nvGrpSpPr>
          <p:grpSpPr bwMode="auto">
            <a:xfrm>
              <a:off x="3842" y="2859"/>
              <a:ext cx="54" cy="54"/>
              <a:chOff x="3842" y="2859"/>
              <a:chExt cx="54" cy="54"/>
            </a:xfrm>
          </p:grpSpPr>
          <p:sp>
            <p:nvSpPr>
              <p:cNvPr id="105638" name="Freeform 166"/>
              <p:cNvSpPr>
                <a:spLocks/>
              </p:cNvSpPr>
              <p:nvPr/>
            </p:nvSpPr>
            <p:spPr bwMode="auto">
              <a:xfrm>
                <a:off x="3845" y="2862"/>
                <a:ext cx="47" cy="48"/>
              </a:xfrm>
              <a:custGeom>
                <a:avLst/>
                <a:gdLst>
                  <a:gd name="T0" fmla="*/ 23 w 48"/>
                  <a:gd name="T1" fmla="*/ 47 h 48"/>
                  <a:gd name="T2" fmla="*/ 17 w 48"/>
                  <a:gd name="T3" fmla="*/ 46 h 48"/>
                  <a:gd name="T4" fmla="*/ 13 w 48"/>
                  <a:gd name="T5" fmla="*/ 45 h 48"/>
                  <a:gd name="T6" fmla="*/ 11 w 48"/>
                  <a:gd name="T7" fmla="*/ 42 h 48"/>
                  <a:gd name="T8" fmla="*/ 7 w 48"/>
                  <a:gd name="T9" fmla="*/ 40 h 48"/>
                  <a:gd name="T10" fmla="*/ 4 w 48"/>
                  <a:gd name="T11" fmla="*/ 36 h 48"/>
                  <a:gd name="T12" fmla="*/ 2 w 48"/>
                  <a:gd name="T13" fmla="*/ 32 h 48"/>
                  <a:gd name="T14" fmla="*/ 1 w 48"/>
                  <a:gd name="T15" fmla="*/ 29 h 48"/>
                  <a:gd name="T16" fmla="*/ 0 w 48"/>
                  <a:gd name="T17" fmla="*/ 24 h 48"/>
                  <a:gd name="T18" fmla="*/ 1 w 48"/>
                  <a:gd name="T19" fmla="*/ 18 h 48"/>
                  <a:gd name="T20" fmla="*/ 2 w 48"/>
                  <a:gd name="T21" fmla="*/ 15 h 48"/>
                  <a:gd name="T22" fmla="*/ 4 w 48"/>
                  <a:gd name="T23" fmla="*/ 11 h 48"/>
                  <a:gd name="T24" fmla="*/ 7 w 48"/>
                  <a:gd name="T25" fmla="*/ 7 h 48"/>
                  <a:gd name="T26" fmla="*/ 11 w 48"/>
                  <a:gd name="T27" fmla="*/ 5 h 48"/>
                  <a:gd name="T28" fmla="*/ 13 w 48"/>
                  <a:gd name="T29" fmla="*/ 2 h 48"/>
                  <a:gd name="T30" fmla="*/ 17 w 48"/>
                  <a:gd name="T31" fmla="*/ 1 h 48"/>
                  <a:gd name="T32" fmla="*/ 23 w 48"/>
                  <a:gd name="T33" fmla="*/ 0 h 48"/>
                  <a:gd name="T34" fmla="*/ 29 w 48"/>
                  <a:gd name="T35" fmla="*/ 1 h 48"/>
                  <a:gd name="T36" fmla="*/ 32 w 48"/>
                  <a:gd name="T37" fmla="*/ 2 h 48"/>
                  <a:gd name="T38" fmla="*/ 35 w 48"/>
                  <a:gd name="T39" fmla="*/ 5 h 48"/>
                  <a:gd name="T40" fmla="*/ 39 w 48"/>
                  <a:gd name="T41" fmla="*/ 7 h 48"/>
                  <a:gd name="T42" fmla="*/ 42 w 48"/>
                  <a:gd name="T43" fmla="*/ 11 h 48"/>
                  <a:gd name="T44" fmla="*/ 44 w 48"/>
                  <a:gd name="T45" fmla="*/ 15 h 48"/>
                  <a:gd name="T46" fmla="*/ 45 w 48"/>
                  <a:gd name="T47" fmla="*/ 18 h 48"/>
                  <a:gd name="T48" fmla="*/ 47 w 48"/>
                  <a:gd name="T49" fmla="*/ 24 h 48"/>
                  <a:gd name="T50" fmla="*/ 45 w 48"/>
                  <a:gd name="T51" fmla="*/ 29 h 48"/>
                  <a:gd name="T52" fmla="*/ 44 w 48"/>
                  <a:gd name="T53" fmla="*/ 32 h 48"/>
                  <a:gd name="T54" fmla="*/ 42 w 48"/>
                  <a:gd name="T55" fmla="*/ 36 h 48"/>
                  <a:gd name="T56" fmla="*/ 39 w 48"/>
                  <a:gd name="T57" fmla="*/ 40 h 48"/>
                  <a:gd name="T58" fmla="*/ 35 w 48"/>
                  <a:gd name="T59" fmla="*/ 42 h 48"/>
                  <a:gd name="T60" fmla="*/ 32 w 48"/>
                  <a:gd name="T61" fmla="*/ 45 h 48"/>
                  <a:gd name="T62" fmla="*/ 29 w 48"/>
                  <a:gd name="T63" fmla="*/ 46 h 48"/>
                  <a:gd name="T64" fmla="*/ 23 w 48"/>
                  <a:gd name="T65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" h="48">
                    <a:moveTo>
                      <a:pt x="23" y="47"/>
                    </a:moveTo>
                    <a:lnTo>
                      <a:pt x="17" y="46"/>
                    </a:lnTo>
                    <a:lnTo>
                      <a:pt x="13" y="45"/>
                    </a:lnTo>
                    <a:lnTo>
                      <a:pt x="11" y="42"/>
                    </a:lnTo>
                    <a:lnTo>
                      <a:pt x="7" y="40"/>
                    </a:lnTo>
                    <a:lnTo>
                      <a:pt x="4" y="36"/>
                    </a:lnTo>
                    <a:lnTo>
                      <a:pt x="2" y="32"/>
                    </a:lnTo>
                    <a:lnTo>
                      <a:pt x="1" y="29"/>
                    </a:lnTo>
                    <a:lnTo>
                      <a:pt x="0" y="24"/>
                    </a:lnTo>
                    <a:lnTo>
                      <a:pt x="1" y="18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7" y="7"/>
                    </a:lnTo>
                    <a:lnTo>
                      <a:pt x="11" y="5"/>
                    </a:lnTo>
                    <a:lnTo>
                      <a:pt x="13" y="2"/>
                    </a:lnTo>
                    <a:lnTo>
                      <a:pt x="17" y="1"/>
                    </a:lnTo>
                    <a:lnTo>
                      <a:pt x="23" y="0"/>
                    </a:lnTo>
                    <a:lnTo>
                      <a:pt x="29" y="1"/>
                    </a:lnTo>
                    <a:lnTo>
                      <a:pt x="32" y="2"/>
                    </a:lnTo>
                    <a:lnTo>
                      <a:pt x="35" y="5"/>
                    </a:lnTo>
                    <a:lnTo>
                      <a:pt x="39" y="7"/>
                    </a:lnTo>
                    <a:lnTo>
                      <a:pt x="42" y="11"/>
                    </a:lnTo>
                    <a:lnTo>
                      <a:pt x="44" y="15"/>
                    </a:lnTo>
                    <a:lnTo>
                      <a:pt x="45" y="18"/>
                    </a:lnTo>
                    <a:lnTo>
                      <a:pt x="47" y="24"/>
                    </a:lnTo>
                    <a:lnTo>
                      <a:pt x="45" y="29"/>
                    </a:lnTo>
                    <a:lnTo>
                      <a:pt x="44" y="32"/>
                    </a:lnTo>
                    <a:lnTo>
                      <a:pt x="42" y="36"/>
                    </a:lnTo>
                    <a:lnTo>
                      <a:pt x="39" y="40"/>
                    </a:lnTo>
                    <a:lnTo>
                      <a:pt x="35" y="42"/>
                    </a:lnTo>
                    <a:lnTo>
                      <a:pt x="32" y="45"/>
                    </a:lnTo>
                    <a:lnTo>
                      <a:pt x="29" y="46"/>
                    </a:lnTo>
                    <a:lnTo>
                      <a:pt x="23" y="47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grpSp>
            <p:nvGrpSpPr>
              <p:cNvPr id="9433" name="Group 167"/>
              <p:cNvGrpSpPr>
                <a:grpSpLocks/>
              </p:cNvGrpSpPr>
              <p:nvPr/>
            </p:nvGrpSpPr>
            <p:grpSpPr bwMode="auto">
              <a:xfrm>
                <a:off x="3842" y="2859"/>
                <a:ext cx="54" cy="54"/>
                <a:chOff x="3842" y="2859"/>
                <a:chExt cx="54" cy="54"/>
              </a:xfrm>
            </p:grpSpPr>
            <p:sp>
              <p:nvSpPr>
                <p:cNvPr id="105640" name="Freeform 168"/>
                <p:cNvSpPr>
                  <a:spLocks/>
                </p:cNvSpPr>
                <p:nvPr/>
              </p:nvSpPr>
              <p:spPr bwMode="auto">
                <a:xfrm>
                  <a:off x="3843" y="2888"/>
                  <a:ext cx="25" cy="25"/>
                </a:xfrm>
                <a:custGeom>
                  <a:avLst/>
                  <a:gdLst>
                    <a:gd name="T0" fmla="*/ 0 w 26"/>
                    <a:gd name="T1" fmla="*/ 0 h 25"/>
                    <a:gd name="T2" fmla="*/ 1 w 26"/>
                    <a:gd name="T3" fmla="*/ 6 h 25"/>
                    <a:gd name="T4" fmla="*/ 2 w 26"/>
                    <a:gd name="T5" fmla="*/ 9 h 25"/>
                    <a:gd name="T6" fmla="*/ 4 w 26"/>
                    <a:gd name="T7" fmla="*/ 13 h 25"/>
                    <a:gd name="T8" fmla="*/ 7 w 26"/>
                    <a:gd name="T9" fmla="*/ 18 h 25"/>
                    <a:gd name="T10" fmla="*/ 11 w 26"/>
                    <a:gd name="T11" fmla="*/ 20 h 25"/>
                    <a:gd name="T12" fmla="*/ 14 w 26"/>
                    <a:gd name="T13" fmla="*/ 23 h 25"/>
                    <a:gd name="T14" fmla="*/ 19 w 26"/>
                    <a:gd name="T15" fmla="*/ 23 h 25"/>
                    <a:gd name="T16" fmla="*/ 25 w 26"/>
                    <a:gd name="T17" fmla="*/ 24 h 25"/>
                    <a:gd name="T18" fmla="*/ 25 w 26"/>
                    <a:gd name="T19" fmla="*/ 18 h 25"/>
                    <a:gd name="T20" fmla="*/ 21 w 26"/>
                    <a:gd name="T21" fmla="*/ 18 h 25"/>
                    <a:gd name="T22" fmla="*/ 17 w 26"/>
                    <a:gd name="T23" fmla="*/ 16 h 25"/>
                    <a:gd name="T24" fmla="*/ 14 w 26"/>
                    <a:gd name="T25" fmla="*/ 15 h 25"/>
                    <a:gd name="T26" fmla="*/ 12 w 26"/>
                    <a:gd name="T27" fmla="*/ 12 h 25"/>
                    <a:gd name="T28" fmla="*/ 10 w 26"/>
                    <a:gd name="T29" fmla="*/ 9 h 25"/>
                    <a:gd name="T30" fmla="*/ 9 w 26"/>
                    <a:gd name="T31" fmla="*/ 6 h 25"/>
                    <a:gd name="T32" fmla="*/ 7 w 26"/>
                    <a:gd name="T33" fmla="*/ 4 h 25"/>
                    <a:gd name="T34" fmla="*/ 6 w 26"/>
                    <a:gd name="T35" fmla="*/ 0 h 25"/>
                    <a:gd name="T36" fmla="*/ 0 w 26"/>
                    <a:gd name="T3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5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2" y="9"/>
                      </a:lnTo>
                      <a:lnTo>
                        <a:pt x="4" y="13"/>
                      </a:lnTo>
                      <a:lnTo>
                        <a:pt x="7" y="18"/>
                      </a:lnTo>
                      <a:lnTo>
                        <a:pt x="11" y="20"/>
                      </a:lnTo>
                      <a:lnTo>
                        <a:pt x="14" y="23"/>
                      </a:lnTo>
                      <a:lnTo>
                        <a:pt x="19" y="23"/>
                      </a:lnTo>
                      <a:lnTo>
                        <a:pt x="25" y="24"/>
                      </a:lnTo>
                      <a:lnTo>
                        <a:pt x="25" y="18"/>
                      </a:lnTo>
                      <a:lnTo>
                        <a:pt x="21" y="18"/>
                      </a:lnTo>
                      <a:lnTo>
                        <a:pt x="17" y="16"/>
                      </a:lnTo>
                      <a:lnTo>
                        <a:pt x="14" y="15"/>
                      </a:lnTo>
                      <a:lnTo>
                        <a:pt x="12" y="12"/>
                      </a:lnTo>
                      <a:lnTo>
                        <a:pt x="10" y="9"/>
                      </a:lnTo>
                      <a:lnTo>
                        <a:pt x="9" y="6"/>
                      </a:lnTo>
                      <a:lnTo>
                        <a:pt x="7" y="4"/>
                      </a:lnTo>
                      <a:lnTo>
                        <a:pt x="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41" name="Freeform 169"/>
                <p:cNvSpPr>
                  <a:spLocks/>
                </p:cNvSpPr>
                <p:nvPr/>
              </p:nvSpPr>
              <p:spPr bwMode="auto">
                <a:xfrm>
                  <a:off x="3843" y="2858"/>
                  <a:ext cx="25" cy="26"/>
                </a:xfrm>
                <a:custGeom>
                  <a:avLst/>
                  <a:gdLst>
                    <a:gd name="T0" fmla="*/ 25 w 26"/>
                    <a:gd name="T1" fmla="*/ 0 h 26"/>
                    <a:gd name="T2" fmla="*/ 19 w 26"/>
                    <a:gd name="T3" fmla="*/ 1 h 26"/>
                    <a:gd name="T4" fmla="*/ 14 w 26"/>
                    <a:gd name="T5" fmla="*/ 2 h 26"/>
                    <a:gd name="T6" fmla="*/ 11 w 26"/>
                    <a:gd name="T7" fmla="*/ 5 h 26"/>
                    <a:gd name="T8" fmla="*/ 7 w 26"/>
                    <a:gd name="T9" fmla="*/ 7 h 26"/>
                    <a:gd name="T10" fmla="*/ 4 w 26"/>
                    <a:gd name="T11" fmla="*/ 11 h 26"/>
                    <a:gd name="T12" fmla="*/ 2 w 26"/>
                    <a:gd name="T13" fmla="*/ 15 h 26"/>
                    <a:gd name="T14" fmla="*/ 1 w 26"/>
                    <a:gd name="T15" fmla="*/ 19 h 26"/>
                    <a:gd name="T16" fmla="*/ 0 w 26"/>
                    <a:gd name="T17" fmla="*/ 25 h 26"/>
                    <a:gd name="T18" fmla="*/ 6 w 26"/>
                    <a:gd name="T19" fmla="*/ 25 h 26"/>
                    <a:gd name="T20" fmla="*/ 7 w 26"/>
                    <a:gd name="T21" fmla="*/ 21 h 26"/>
                    <a:gd name="T22" fmla="*/ 9 w 26"/>
                    <a:gd name="T23" fmla="*/ 18 h 26"/>
                    <a:gd name="T24" fmla="*/ 10 w 26"/>
                    <a:gd name="T25" fmla="*/ 15 h 26"/>
                    <a:gd name="T26" fmla="*/ 12 w 26"/>
                    <a:gd name="T27" fmla="*/ 13 h 26"/>
                    <a:gd name="T28" fmla="*/ 14 w 26"/>
                    <a:gd name="T29" fmla="*/ 10 h 26"/>
                    <a:gd name="T30" fmla="*/ 17 w 26"/>
                    <a:gd name="T31" fmla="*/ 8 h 26"/>
                    <a:gd name="T32" fmla="*/ 21 w 26"/>
                    <a:gd name="T33" fmla="*/ 7 h 26"/>
                    <a:gd name="T34" fmla="*/ 25 w 26"/>
                    <a:gd name="T35" fmla="*/ 6 h 26"/>
                    <a:gd name="T36" fmla="*/ 25 w 26"/>
                    <a:gd name="T3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6">
                      <a:moveTo>
                        <a:pt x="25" y="0"/>
                      </a:moveTo>
                      <a:lnTo>
                        <a:pt x="19" y="1"/>
                      </a:lnTo>
                      <a:lnTo>
                        <a:pt x="14" y="2"/>
                      </a:lnTo>
                      <a:lnTo>
                        <a:pt x="11" y="5"/>
                      </a:lnTo>
                      <a:lnTo>
                        <a:pt x="7" y="7"/>
                      </a:lnTo>
                      <a:lnTo>
                        <a:pt x="4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5"/>
                      </a:lnTo>
                      <a:lnTo>
                        <a:pt x="6" y="25"/>
                      </a:lnTo>
                      <a:lnTo>
                        <a:pt x="7" y="21"/>
                      </a:lnTo>
                      <a:lnTo>
                        <a:pt x="9" y="18"/>
                      </a:lnTo>
                      <a:lnTo>
                        <a:pt x="10" y="15"/>
                      </a:lnTo>
                      <a:lnTo>
                        <a:pt x="12" y="13"/>
                      </a:lnTo>
                      <a:lnTo>
                        <a:pt x="14" y="10"/>
                      </a:lnTo>
                      <a:lnTo>
                        <a:pt x="17" y="8"/>
                      </a:lnTo>
                      <a:lnTo>
                        <a:pt x="21" y="7"/>
                      </a:lnTo>
                      <a:lnTo>
                        <a:pt x="25" y="6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42" name="Freeform 170"/>
                <p:cNvSpPr>
                  <a:spLocks/>
                </p:cNvSpPr>
                <p:nvPr/>
              </p:nvSpPr>
              <p:spPr bwMode="auto">
                <a:xfrm>
                  <a:off x="3872" y="2858"/>
                  <a:ext cx="24" cy="26"/>
                </a:xfrm>
                <a:custGeom>
                  <a:avLst/>
                  <a:gdLst>
                    <a:gd name="T0" fmla="*/ 23 w 24"/>
                    <a:gd name="T1" fmla="*/ 25 h 26"/>
                    <a:gd name="T2" fmla="*/ 21 w 24"/>
                    <a:gd name="T3" fmla="*/ 19 h 26"/>
                    <a:gd name="T4" fmla="*/ 20 w 24"/>
                    <a:gd name="T5" fmla="*/ 15 h 26"/>
                    <a:gd name="T6" fmla="*/ 19 w 24"/>
                    <a:gd name="T7" fmla="*/ 11 h 26"/>
                    <a:gd name="T8" fmla="*/ 17 w 24"/>
                    <a:gd name="T9" fmla="*/ 7 h 26"/>
                    <a:gd name="T10" fmla="*/ 13 w 24"/>
                    <a:gd name="T11" fmla="*/ 5 h 26"/>
                    <a:gd name="T12" fmla="*/ 9 w 24"/>
                    <a:gd name="T13" fmla="*/ 2 h 26"/>
                    <a:gd name="T14" fmla="*/ 5 w 24"/>
                    <a:gd name="T15" fmla="*/ 1 h 26"/>
                    <a:gd name="T16" fmla="*/ 0 w 24"/>
                    <a:gd name="T17" fmla="*/ 0 h 26"/>
                    <a:gd name="T18" fmla="*/ 0 w 24"/>
                    <a:gd name="T19" fmla="*/ 6 h 26"/>
                    <a:gd name="T20" fmla="*/ 3 w 24"/>
                    <a:gd name="T21" fmla="*/ 7 h 26"/>
                    <a:gd name="T22" fmla="*/ 5 w 24"/>
                    <a:gd name="T23" fmla="*/ 8 h 26"/>
                    <a:gd name="T24" fmla="*/ 9 w 24"/>
                    <a:gd name="T25" fmla="*/ 10 h 26"/>
                    <a:gd name="T26" fmla="*/ 11 w 24"/>
                    <a:gd name="T27" fmla="*/ 13 h 26"/>
                    <a:gd name="T28" fmla="*/ 13 w 24"/>
                    <a:gd name="T29" fmla="*/ 15 h 26"/>
                    <a:gd name="T30" fmla="*/ 16 w 24"/>
                    <a:gd name="T31" fmla="*/ 18 h 26"/>
                    <a:gd name="T32" fmla="*/ 17 w 24"/>
                    <a:gd name="T33" fmla="*/ 21 h 26"/>
                    <a:gd name="T34" fmla="*/ 17 w 24"/>
                    <a:gd name="T35" fmla="*/ 25 h 26"/>
                    <a:gd name="T36" fmla="*/ 23 w 24"/>
                    <a:gd name="T37" fmla="*/ 2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6">
                      <a:moveTo>
                        <a:pt x="23" y="25"/>
                      </a:moveTo>
                      <a:lnTo>
                        <a:pt x="21" y="19"/>
                      </a:lnTo>
                      <a:lnTo>
                        <a:pt x="20" y="15"/>
                      </a:lnTo>
                      <a:lnTo>
                        <a:pt x="19" y="11"/>
                      </a:lnTo>
                      <a:lnTo>
                        <a:pt x="17" y="7"/>
                      </a:lnTo>
                      <a:lnTo>
                        <a:pt x="13" y="5"/>
                      </a:lnTo>
                      <a:lnTo>
                        <a:pt x="9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7"/>
                      </a:lnTo>
                      <a:lnTo>
                        <a:pt x="5" y="8"/>
                      </a:lnTo>
                      <a:lnTo>
                        <a:pt x="9" y="10"/>
                      </a:lnTo>
                      <a:lnTo>
                        <a:pt x="11" y="13"/>
                      </a:lnTo>
                      <a:lnTo>
                        <a:pt x="13" y="15"/>
                      </a:lnTo>
                      <a:lnTo>
                        <a:pt x="16" y="18"/>
                      </a:lnTo>
                      <a:lnTo>
                        <a:pt x="17" y="21"/>
                      </a:lnTo>
                      <a:lnTo>
                        <a:pt x="17" y="25"/>
                      </a:lnTo>
                      <a:lnTo>
                        <a:pt x="23" y="2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43" name="Freeform 171"/>
                <p:cNvSpPr>
                  <a:spLocks/>
                </p:cNvSpPr>
                <p:nvPr/>
              </p:nvSpPr>
              <p:spPr bwMode="auto">
                <a:xfrm>
                  <a:off x="3872" y="2888"/>
                  <a:ext cx="24" cy="25"/>
                </a:xfrm>
                <a:custGeom>
                  <a:avLst/>
                  <a:gdLst>
                    <a:gd name="T0" fmla="*/ 0 w 24"/>
                    <a:gd name="T1" fmla="*/ 24 h 25"/>
                    <a:gd name="T2" fmla="*/ 5 w 24"/>
                    <a:gd name="T3" fmla="*/ 23 h 25"/>
                    <a:gd name="T4" fmla="*/ 9 w 24"/>
                    <a:gd name="T5" fmla="*/ 23 h 25"/>
                    <a:gd name="T6" fmla="*/ 13 w 24"/>
                    <a:gd name="T7" fmla="*/ 20 h 25"/>
                    <a:gd name="T8" fmla="*/ 17 w 24"/>
                    <a:gd name="T9" fmla="*/ 18 h 25"/>
                    <a:gd name="T10" fmla="*/ 19 w 24"/>
                    <a:gd name="T11" fmla="*/ 13 h 25"/>
                    <a:gd name="T12" fmla="*/ 20 w 24"/>
                    <a:gd name="T13" fmla="*/ 9 h 25"/>
                    <a:gd name="T14" fmla="*/ 21 w 24"/>
                    <a:gd name="T15" fmla="*/ 6 h 25"/>
                    <a:gd name="T16" fmla="*/ 23 w 24"/>
                    <a:gd name="T17" fmla="*/ 0 h 25"/>
                    <a:gd name="T18" fmla="*/ 17 w 24"/>
                    <a:gd name="T19" fmla="*/ 0 h 25"/>
                    <a:gd name="T20" fmla="*/ 17 w 24"/>
                    <a:gd name="T21" fmla="*/ 4 h 25"/>
                    <a:gd name="T22" fmla="*/ 16 w 24"/>
                    <a:gd name="T23" fmla="*/ 6 h 25"/>
                    <a:gd name="T24" fmla="*/ 13 w 24"/>
                    <a:gd name="T25" fmla="*/ 9 h 25"/>
                    <a:gd name="T26" fmla="*/ 11 w 24"/>
                    <a:gd name="T27" fmla="*/ 12 h 25"/>
                    <a:gd name="T28" fmla="*/ 9 w 24"/>
                    <a:gd name="T29" fmla="*/ 15 h 25"/>
                    <a:gd name="T30" fmla="*/ 5 w 24"/>
                    <a:gd name="T31" fmla="*/ 16 h 25"/>
                    <a:gd name="T32" fmla="*/ 3 w 24"/>
                    <a:gd name="T33" fmla="*/ 18 h 25"/>
                    <a:gd name="T34" fmla="*/ 0 w 24"/>
                    <a:gd name="T35" fmla="*/ 18 h 25"/>
                    <a:gd name="T36" fmla="*/ 0 w 24"/>
                    <a:gd name="T37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5">
                      <a:moveTo>
                        <a:pt x="0" y="24"/>
                      </a:moveTo>
                      <a:lnTo>
                        <a:pt x="5" y="23"/>
                      </a:lnTo>
                      <a:lnTo>
                        <a:pt x="9" y="23"/>
                      </a:lnTo>
                      <a:lnTo>
                        <a:pt x="13" y="20"/>
                      </a:lnTo>
                      <a:lnTo>
                        <a:pt x="17" y="18"/>
                      </a:lnTo>
                      <a:lnTo>
                        <a:pt x="19" y="13"/>
                      </a:lnTo>
                      <a:lnTo>
                        <a:pt x="20" y="9"/>
                      </a:lnTo>
                      <a:lnTo>
                        <a:pt x="21" y="6"/>
                      </a:lnTo>
                      <a:lnTo>
                        <a:pt x="23" y="0"/>
                      </a:lnTo>
                      <a:lnTo>
                        <a:pt x="17" y="0"/>
                      </a:lnTo>
                      <a:lnTo>
                        <a:pt x="17" y="4"/>
                      </a:lnTo>
                      <a:lnTo>
                        <a:pt x="16" y="6"/>
                      </a:lnTo>
                      <a:lnTo>
                        <a:pt x="13" y="9"/>
                      </a:lnTo>
                      <a:lnTo>
                        <a:pt x="11" y="12"/>
                      </a:lnTo>
                      <a:lnTo>
                        <a:pt x="9" y="15"/>
                      </a:lnTo>
                      <a:lnTo>
                        <a:pt x="5" y="16"/>
                      </a:lnTo>
                      <a:lnTo>
                        <a:pt x="3" y="18"/>
                      </a:lnTo>
                      <a:lnTo>
                        <a:pt x="0" y="18"/>
                      </a:lnTo>
                      <a:lnTo>
                        <a:pt x="0" y="2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9309" name="Group 172"/>
            <p:cNvGrpSpPr>
              <a:grpSpLocks/>
            </p:cNvGrpSpPr>
            <p:nvPr/>
          </p:nvGrpSpPr>
          <p:grpSpPr bwMode="auto">
            <a:xfrm>
              <a:off x="3831" y="3072"/>
              <a:ext cx="54" cy="54"/>
              <a:chOff x="3831" y="3072"/>
              <a:chExt cx="54" cy="54"/>
            </a:xfrm>
          </p:grpSpPr>
          <p:sp>
            <p:nvSpPr>
              <p:cNvPr id="105645" name="Freeform 173"/>
              <p:cNvSpPr>
                <a:spLocks/>
              </p:cNvSpPr>
              <p:nvPr/>
            </p:nvSpPr>
            <p:spPr bwMode="auto">
              <a:xfrm>
                <a:off x="3834" y="3075"/>
                <a:ext cx="47" cy="48"/>
              </a:xfrm>
              <a:custGeom>
                <a:avLst/>
                <a:gdLst>
                  <a:gd name="T0" fmla="*/ 22 w 47"/>
                  <a:gd name="T1" fmla="*/ 48 h 49"/>
                  <a:gd name="T2" fmla="*/ 17 w 47"/>
                  <a:gd name="T3" fmla="*/ 47 h 49"/>
                  <a:gd name="T4" fmla="*/ 13 w 47"/>
                  <a:gd name="T5" fmla="*/ 46 h 49"/>
                  <a:gd name="T6" fmla="*/ 11 w 47"/>
                  <a:gd name="T7" fmla="*/ 43 h 49"/>
                  <a:gd name="T8" fmla="*/ 6 w 47"/>
                  <a:gd name="T9" fmla="*/ 40 h 49"/>
                  <a:gd name="T10" fmla="*/ 4 w 47"/>
                  <a:gd name="T11" fmla="*/ 37 h 49"/>
                  <a:gd name="T12" fmla="*/ 2 w 47"/>
                  <a:gd name="T13" fmla="*/ 33 h 49"/>
                  <a:gd name="T14" fmla="*/ 1 w 47"/>
                  <a:gd name="T15" fmla="*/ 29 h 49"/>
                  <a:gd name="T16" fmla="*/ 0 w 47"/>
                  <a:gd name="T17" fmla="*/ 24 h 49"/>
                  <a:gd name="T18" fmla="*/ 1 w 47"/>
                  <a:gd name="T19" fmla="*/ 19 h 49"/>
                  <a:gd name="T20" fmla="*/ 2 w 47"/>
                  <a:gd name="T21" fmla="*/ 15 h 49"/>
                  <a:gd name="T22" fmla="*/ 4 w 47"/>
                  <a:gd name="T23" fmla="*/ 11 h 49"/>
                  <a:gd name="T24" fmla="*/ 6 w 47"/>
                  <a:gd name="T25" fmla="*/ 8 h 49"/>
                  <a:gd name="T26" fmla="*/ 11 w 47"/>
                  <a:gd name="T27" fmla="*/ 5 h 49"/>
                  <a:gd name="T28" fmla="*/ 13 w 47"/>
                  <a:gd name="T29" fmla="*/ 2 h 49"/>
                  <a:gd name="T30" fmla="*/ 17 w 47"/>
                  <a:gd name="T31" fmla="*/ 1 h 49"/>
                  <a:gd name="T32" fmla="*/ 22 w 47"/>
                  <a:gd name="T33" fmla="*/ 0 h 49"/>
                  <a:gd name="T34" fmla="*/ 28 w 47"/>
                  <a:gd name="T35" fmla="*/ 1 h 49"/>
                  <a:gd name="T36" fmla="*/ 31 w 47"/>
                  <a:gd name="T37" fmla="*/ 2 h 49"/>
                  <a:gd name="T38" fmla="*/ 34 w 47"/>
                  <a:gd name="T39" fmla="*/ 5 h 49"/>
                  <a:gd name="T40" fmla="*/ 39 w 47"/>
                  <a:gd name="T41" fmla="*/ 8 h 49"/>
                  <a:gd name="T42" fmla="*/ 41 w 47"/>
                  <a:gd name="T43" fmla="*/ 11 h 49"/>
                  <a:gd name="T44" fmla="*/ 43 w 47"/>
                  <a:gd name="T45" fmla="*/ 15 h 49"/>
                  <a:gd name="T46" fmla="*/ 44 w 47"/>
                  <a:gd name="T47" fmla="*/ 19 h 49"/>
                  <a:gd name="T48" fmla="*/ 46 w 47"/>
                  <a:gd name="T49" fmla="*/ 24 h 49"/>
                  <a:gd name="T50" fmla="*/ 44 w 47"/>
                  <a:gd name="T51" fmla="*/ 29 h 49"/>
                  <a:gd name="T52" fmla="*/ 43 w 47"/>
                  <a:gd name="T53" fmla="*/ 33 h 49"/>
                  <a:gd name="T54" fmla="*/ 41 w 47"/>
                  <a:gd name="T55" fmla="*/ 37 h 49"/>
                  <a:gd name="T56" fmla="*/ 39 w 47"/>
                  <a:gd name="T57" fmla="*/ 40 h 49"/>
                  <a:gd name="T58" fmla="*/ 34 w 47"/>
                  <a:gd name="T59" fmla="*/ 43 h 49"/>
                  <a:gd name="T60" fmla="*/ 31 w 47"/>
                  <a:gd name="T61" fmla="*/ 46 h 49"/>
                  <a:gd name="T62" fmla="*/ 28 w 47"/>
                  <a:gd name="T63" fmla="*/ 47 h 49"/>
                  <a:gd name="T64" fmla="*/ 22 w 47"/>
                  <a:gd name="T65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7" h="49">
                    <a:moveTo>
                      <a:pt x="22" y="48"/>
                    </a:moveTo>
                    <a:lnTo>
                      <a:pt x="17" y="47"/>
                    </a:lnTo>
                    <a:lnTo>
                      <a:pt x="13" y="46"/>
                    </a:lnTo>
                    <a:lnTo>
                      <a:pt x="11" y="43"/>
                    </a:lnTo>
                    <a:lnTo>
                      <a:pt x="6" y="40"/>
                    </a:lnTo>
                    <a:lnTo>
                      <a:pt x="4" y="37"/>
                    </a:lnTo>
                    <a:lnTo>
                      <a:pt x="2" y="33"/>
                    </a:lnTo>
                    <a:lnTo>
                      <a:pt x="1" y="29"/>
                    </a:lnTo>
                    <a:lnTo>
                      <a:pt x="0" y="24"/>
                    </a:lnTo>
                    <a:lnTo>
                      <a:pt x="1" y="19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6" y="8"/>
                    </a:lnTo>
                    <a:lnTo>
                      <a:pt x="11" y="5"/>
                    </a:lnTo>
                    <a:lnTo>
                      <a:pt x="13" y="2"/>
                    </a:lnTo>
                    <a:lnTo>
                      <a:pt x="17" y="1"/>
                    </a:lnTo>
                    <a:lnTo>
                      <a:pt x="22" y="0"/>
                    </a:lnTo>
                    <a:lnTo>
                      <a:pt x="28" y="1"/>
                    </a:lnTo>
                    <a:lnTo>
                      <a:pt x="31" y="2"/>
                    </a:lnTo>
                    <a:lnTo>
                      <a:pt x="34" y="5"/>
                    </a:lnTo>
                    <a:lnTo>
                      <a:pt x="39" y="8"/>
                    </a:lnTo>
                    <a:lnTo>
                      <a:pt x="41" y="11"/>
                    </a:lnTo>
                    <a:lnTo>
                      <a:pt x="43" y="15"/>
                    </a:lnTo>
                    <a:lnTo>
                      <a:pt x="44" y="19"/>
                    </a:lnTo>
                    <a:lnTo>
                      <a:pt x="46" y="24"/>
                    </a:lnTo>
                    <a:lnTo>
                      <a:pt x="44" y="29"/>
                    </a:lnTo>
                    <a:lnTo>
                      <a:pt x="43" y="33"/>
                    </a:lnTo>
                    <a:lnTo>
                      <a:pt x="41" y="37"/>
                    </a:lnTo>
                    <a:lnTo>
                      <a:pt x="39" y="40"/>
                    </a:lnTo>
                    <a:lnTo>
                      <a:pt x="34" y="43"/>
                    </a:lnTo>
                    <a:lnTo>
                      <a:pt x="31" y="46"/>
                    </a:lnTo>
                    <a:lnTo>
                      <a:pt x="28" y="47"/>
                    </a:lnTo>
                    <a:lnTo>
                      <a:pt x="22" y="48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grpSp>
            <p:nvGrpSpPr>
              <p:cNvPr id="9427" name="Group 174"/>
              <p:cNvGrpSpPr>
                <a:grpSpLocks/>
              </p:cNvGrpSpPr>
              <p:nvPr/>
            </p:nvGrpSpPr>
            <p:grpSpPr bwMode="auto">
              <a:xfrm>
                <a:off x="3831" y="3072"/>
                <a:ext cx="54" cy="54"/>
                <a:chOff x="3831" y="3072"/>
                <a:chExt cx="54" cy="54"/>
              </a:xfrm>
            </p:grpSpPr>
            <p:sp>
              <p:nvSpPr>
                <p:cNvPr id="105647" name="Freeform 175"/>
                <p:cNvSpPr>
                  <a:spLocks/>
                </p:cNvSpPr>
                <p:nvPr/>
              </p:nvSpPr>
              <p:spPr bwMode="auto">
                <a:xfrm>
                  <a:off x="3831" y="3101"/>
                  <a:ext cx="24" cy="25"/>
                </a:xfrm>
                <a:custGeom>
                  <a:avLst/>
                  <a:gdLst>
                    <a:gd name="T0" fmla="*/ 0 w 24"/>
                    <a:gd name="T1" fmla="*/ 0 h 25"/>
                    <a:gd name="T2" fmla="*/ 1 w 24"/>
                    <a:gd name="T3" fmla="*/ 6 h 25"/>
                    <a:gd name="T4" fmla="*/ 2 w 24"/>
                    <a:gd name="T5" fmla="*/ 9 h 25"/>
                    <a:gd name="T6" fmla="*/ 4 w 24"/>
                    <a:gd name="T7" fmla="*/ 13 h 25"/>
                    <a:gd name="T8" fmla="*/ 6 w 24"/>
                    <a:gd name="T9" fmla="*/ 18 h 25"/>
                    <a:gd name="T10" fmla="*/ 10 w 24"/>
                    <a:gd name="T11" fmla="*/ 20 h 25"/>
                    <a:gd name="T12" fmla="*/ 13 w 24"/>
                    <a:gd name="T13" fmla="*/ 23 h 25"/>
                    <a:gd name="T14" fmla="*/ 17 w 24"/>
                    <a:gd name="T15" fmla="*/ 23 h 25"/>
                    <a:gd name="T16" fmla="*/ 23 w 24"/>
                    <a:gd name="T17" fmla="*/ 24 h 25"/>
                    <a:gd name="T18" fmla="*/ 23 w 24"/>
                    <a:gd name="T19" fmla="*/ 18 h 25"/>
                    <a:gd name="T20" fmla="*/ 19 w 24"/>
                    <a:gd name="T21" fmla="*/ 18 h 25"/>
                    <a:gd name="T22" fmla="*/ 16 w 24"/>
                    <a:gd name="T23" fmla="*/ 16 h 25"/>
                    <a:gd name="T24" fmla="*/ 13 w 24"/>
                    <a:gd name="T25" fmla="*/ 15 h 25"/>
                    <a:gd name="T26" fmla="*/ 12 w 24"/>
                    <a:gd name="T27" fmla="*/ 12 h 25"/>
                    <a:gd name="T28" fmla="*/ 9 w 24"/>
                    <a:gd name="T29" fmla="*/ 9 h 25"/>
                    <a:gd name="T30" fmla="*/ 7 w 24"/>
                    <a:gd name="T31" fmla="*/ 6 h 25"/>
                    <a:gd name="T32" fmla="*/ 6 w 24"/>
                    <a:gd name="T33" fmla="*/ 4 h 25"/>
                    <a:gd name="T34" fmla="*/ 6 w 24"/>
                    <a:gd name="T35" fmla="*/ 0 h 25"/>
                    <a:gd name="T36" fmla="*/ 0 w 24"/>
                    <a:gd name="T3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5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2" y="9"/>
                      </a:lnTo>
                      <a:lnTo>
                        <a:pt x="4" y="13"/>
                      </a:lnTo>
                      <a:lnTo>
                        <a:pt x="6" y="18"/>
                      </a:lnTo>
                      <a:lnTo>
                        <a:pt x="10" y="20"/>
                      </a:lnTo>
                      <a:lnTo>
                        <a:pt x="13" y="23"/>
                      </a:lnTo>
                      <a:lnTo>
                        <a:pt x="17" y="23"/>
                      </a:lnTo>
                      <a:lnTo>
                        <a:pt x="23" y="24"/>
                      </a:lnTo>
                      <a:lnTo>
                        <a:pt x="23" y="18"/>
                      </a:lnTo>
                      <a:lnTo>
                        <a:pt x="19" y="18"/>
                      </a:lnTo>
                      <a:lnTo>
                        <a:pt x="16" y="16"/>
                      </a:lnTo>
                      <a:lnTo>
                        <a:pt x="13" y="15"/>
                      </a:lnTo>
                      <a:lnTo>
                        <a:pt x="12" y="12"/>
                      </a:lnTo>
                      <a:lnTo>
                        <a:pt x="9" y="9"/>
                      </a:lnTo>
                      <a:lnTo>
                        <a:pt x="7" y="6"/>
                      </a:lnTo>
                      <a:lnTo>
                        <a:pt x="6" y="4"/>
                      </a:lnTo>
                      <a:lnTo>
                        <a:pt x="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48" name="Freeform 176"/>
                <p:cNvSpPr>
                  <a:spLocks/>
                </p:cNvSpPr>
                <p:nvPr/>
              </p:nvSpPr>
              <p:spPr bwMode="auto">
                <a:xfrm>
                  <a:off x="3831" y="3073"/>
                  <a:ext cx="24" cy="26"/>
                </a:xfrm>
                <a:custGeom>
                  <a:avLst/>
                  <a:gdLst>
                    <a:gd name="T0" fmla="*/ 23 w 24"/>
                    <a:gd name="T1" fmla="*/ 0 h 26"/>
                    <a:gd name="T2" fmla="*/ 17 w 24"/>
                    <a:gd name="T3" fmla="*/ 1 h 26"/>
                    <a:gd name="T4" fmla="*/ 13 w 24"/>
                    <a:gd name="T5" fmla="*/ 2 h 26"/>
                    <a:gd name="T6" fmla="*/ 10 w 24"/>
                    <a:gd name="T7" fmla="*/ 5 h 26"/>
                    <a:gd name="T8" fmla="*/ 6 w 24"/>
                    <a:gd name="T9" fmla="*/ 7 h 26"/>
                    <a:gd name="T10" fmla="*/ 4 w 24"/>
                    <a:gd name="T11" fmla="*/ 11 h 26"/>
                    <a:gd name="T12" fmla="*/ 2 w 24"/>
                    <a:gd name="T13" fmla="*/ 15 h 26"/>
                    <a:gd name="T14" fmla="*/ 1 w 24"/>
                    <a:gd name="T15" fmla="*/ 19 h 26"/>
                    <a:gd name="T16" fmla="*/ 0 w 24"/>
                    <a:gd name="T17" fmla="*/ 25 h 26"/>
                    <a:gd name="T18" fmla="*/ 6 w 24"/>
                    <a:gd name="T19" fmla="*/ 25 h 26"/>
                    <a:gd name="T20" fmla="*/ 6 w 24"/>
                    <a:gd name="T21" fmla="*/ 21 h 26"/>
                    <a:gd name="T22" fmla="*/ 7 w 24"/>
                    <a:gd name="T23" fmla="*/ 18 h 26"/>
                    <a:gd name="T24" fmla="*/ 9 w 24"/>
                    <a:gd name="T25" fmla="*/ 15 h 26"/>
                    <a:gd name="T26" fmla="*/ 12 w 24"/>
                    <a:gd name="T27" fmla="*/ 13 h 26"/>
                    <a:gd name="T28" fmla="*/ 13 w 24"/>
                    <a:gd name="T29" fmla="*/ 10 h 26"/>
                    <a:gd name="T30" fmla="*/ 16 w 24"/>
                    <a:gd name="T31" fmla="*/ 8 h 26"/>
                    <a:gd name="T32" fmla="*/ 19 w 24"/>
                    <a:gd name="T33" fmla="*/ 7 h 26"/>
                    <a:gd name="T34" fmla="*/ 23 w 24"/>
                    <a:gd name="T35" fmla="*/ 6 h 26"/>
                    <a:gd name="T36" fmla="*/ 23 w 24"/>
                    <a:gd name="T3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6">
                      <a:moveTo>
                        <a:pt x="23" y="0"/>
                      </a:moveTo>
                      <a:lnTo>
                        <a:pt x="17" y="1"/>
                      </a:lnTo>
                      <a:lnTo>
                        <a:pt x="13" y="2"/>
                      </a:lnTo>
                      <a:lnTo>
                        <a:pt x="10" y="5"/>
                      </a:lnTo>
                      <a:lnTo>
                        <a:pt x="6" y="7"/>
                      </a:lnTo>
                      <a:lnTo>
                        <a:pt x="4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5"/>
                      </a:lnTo>
                      <a:lnTo>
                        <a:pt x="6" y="25"/>
                      </a:lnTo>
                      <a:lnTo>
                        <a:pt x="6" y="21"/>
                      </a:lnTo>
                      <a:lnTo>
                        <a:pt x="7" y="18"/>
                      </a:lnTo>
                      <a:lnTo>
                        <a:pt x="9" y="15"/>
                      </a:lnTo>
                      <a:lnTo>
                        <a:pt x="12" y="13"/>
                      </a:lnTo>
                      <a:lnTo>
                        <a:pt x="13" y="10"/>
                      </a:lnTo>
                      <a:lnTo>
                        <a:pt x="16" y="8"/>
                      </a:lnTo>
                      <a:lnTo>
                        <a:pt x="19" y="7"/>
                      </a:lnTo>
                      <a:lnTo>
                        <a:pt x="23" y="6"/>
                      </a:lnTo>
                      <a:lnTo>
                        <a:pt x="23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49" name="Freeform 177"/>
                <p:cNvSpPr>
                  <a:spLocks/>
                </p:cNvSpPr>
                <p:nvPr/>
              </p:nvSpPr>
              <p:spPr bwMode="auto">
                <a:xfrm>
                  <a:off x="3860" y="3073"/>
                  <a:ext cx="24" cy="26"/>
                </a:xfrm>
                <a:custGeom>
                  <a:avLst/>
                  <a:gdLst>
                    <a:gd name="T0" fmla="*/ 24 w 25"/>
                    <a:gd name="T1" fmla="*/ 25 h 26"/>
                    <a:gd name="T2" fmla="*/ 22 w 25"/>
                    <a:gd name="T3" fmla="*/ 19 h 26"/>
                    <a:gd name="T4" fmla="*/ 21 w 25"/>
                    <a:gd name="T5" fmla="*/ 15 h 26"/>
                    <a:gd name="T6" fmla="*/ 20 w 25"/>
                    <a:gd name="T7" fmla="*/ 11 h 26"/>
                    <a:gd name="T8" fmla="*/ 17 w 25"/>
                    <a:gd name="T9" fmla="*/ 7 h 26"/>
                    <a:gd name="T10" fmla="*/ 13 w 25"/>
                    <a:gd name="T11" fmla="*/ 5 h 26"/>
                    <a:gd name="T12" fmla="*/ 9 w 25"/>
                    <a:gd name="T13" fmla="*/ 2 h 26"/>
                    <a:gd name="T14" fmla="*/ 5 w 25"/>
                    <a:gd name="T15" fmla="*/ 1 h 26"/>
                    <a:gd name="T16" fmla="*/ 0 w 25"/>
                    <a:gd name="T17" fmla="*/ 0 h 26"/>
                    <a:gd name="T18" fmla="*/ 0 w 25"/>
                    <a:gd name="T19" fmla="*/ 6 h 26"/>
                    <a:gd name="T20" fmla="*/ 3 w 25"/>
                    <a:gd name="T21" fmla="*/ 7 h 26"/>
                    <a:gd name="T22" fmla="*/ 6 w 25"/>
                    <a:gd name="T23" fmla="*/ 8 h 26"/>
                    <a:gd name="T24" fmla="*/ 10 w 25"/>
                    <a:gd name="T25" fmla="*/ 10 h 26"/>
                    <a:gd name="T26" fmla="*/ 12 w 25"/>
                    <a:gd name="T27" fmla="*/ 13 h 26"/>
                    <a:gd name="T28" fmla="*/ 14 w 25"/>
                    <a:gd name="T29" fmla="*/ 15 h 26"/>
                    <a:gd name="T30" fmla="*/ 17 w 25"/>
                    <a:gd name="T31" fmla="*/ 18 h 26"/>
                    <a:gd name="T32" fmla="*/ 17 w 25"/>
                    <a:gd name="T33" fmla="*/ 21 h 26"/>
                    <a:gd name="T34" fmla="*/ 18 w 25"/>
                    <a:gd name="T35" fmla="*/ 25 h 26"/>
                    <a:gd name="T36" fmla="*/ 24 w 25"/>
                    <a:gd name="T37" fmla="*/ 2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6">
                      <a:moveTo>
                        <a:pt x="24" y="25"/>
                      </a:moveTo>
                      <a:lnTo>
                        <a:pt x="22" y="19"/>
                      </a:lnTo>
                      <a:lnTo>
                        <a:pt x="21" y="15"/>
                      </a:lnTo>
                      <a:lnTo>
                        <a:pt x="20" y="11"/>
                      </a:lnTo>
                      <a:lnTo>
                        <a:pt x="17" y="7"/>
                      </a:lnTo>
                      <a:lnTo>
                        <a:pt x="13" y="5"/>
                      </a:lnTo>
                      <a:lnTo>
                        <a:pt x="9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0" y="10"/>
                      </a:lnTo>
                      <a:lnTo>
                        <a:pt x="12" y="13"/>
                      </a:lnTo>
                      <a:lnTo>
                        <a:pt x="14" y="15"/>
                      </a:lnTo>
                      <a:lnTo>
                        <a:pt x="17" y="18"/>
                      </a:lnTo>
                      <a:lnTo>
                        <a:pt x="17" y="21"/>
                      </a:lnTo>
                      <a:lnTo>
                        <a:pt x="18" y="25"/>
                      </a:lnTo>
                      <a:lnTo>
                        <a:pt x="24" y="2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50" name="Freeform 178"/>
                <p:cNvSpPr>
                  <a:spLocks/>
                </p:cNvSpPr>
                <p:nvPr/>
              </p:nvSpPr>
              <p:spPr bwMode="auto">
                <a:xfrm>
                  <a:off x="3860" y="3101"/>
                  <a:ext cx="24" cy="25"/>
                </a:xfrm>
                <a:custGeom>
                  <a:avLst/>
                  <a:gdLst>
                    <a:gd name="T0" fmla="*/ 0 w 25"/>
                    <a:gd name="T1" fmla="*/ 24 h 25"/>
                    <a:gd name="T2" fmla="*/ 5 w 25"/>
                    <a:gd name="T3" fmla="*/ 23 h 25"/>
                    <a:gd name="T4" fmla="*/ 9 w 25"/>
                    <a:gd name="T5" fmla="*/ 23 h 25"/>
                    <a:gd name="T6" fmla="*/ 13 w 25"/>
                    <a:gd name="T7" fmla="*/ 20 h 25"/>
                    <a:gd name="T8" fmla="*/ 17 w 25"/>
                    <a:gd name="T9" fmla="*/ 18 h 25"/>
                    <a:gd name="T10" fmla="*/ 20 w 25"/>
                    <a:gd name="T11" fmla="*/ 13 h 25"/>
                    <a:gd name="T12" fmla="*/ 21 w 25"/>
                    <a:gd name="T13" fmla="*/ 9 h 25"/>
                    <a:gd name="T14" fmla="*/ 22 w 25"/>
                    <a:gd name="T15" fmla="*/ 6 h 25"/>
                    <a:gd name="T16" fmla="*/ 24 w 25"/>
                    <a:gd name="T17" fmla="*/ 0 h 25"/>
                    <a:gd name="T18" fmla="*/ 18 w 25"/>
                    <a:gd name="T19" fmla="*/ 0 h 25"/>
                    <a:gd name="T20" fmla="*/ 17 w 25"/>
                    <a:gd name="T21" fmla="*/ 4 h 25"/>
                    <a:gd name="T22" fmla="*/ 17 w 25"/>
                    <a:gd name="T23" fmla="*/ 6 h 25"/>
                    <a:gd name="T24" fmla="*/ 14 w 25"/>
                    <a:gd name="T25" fmla="*/ 9 h 25"/>
                    <a:gd name="T26" fmla="*/ 12 w 25"/>
                    <a:gd name="T27" fmla="*/ 12 h 25"/>
                    <a:gd name="T28" fmla="*/ 10 w 25"/>
                    <a:gd name="T29" fmla="*/ 15 h 25"/>
                    <a:gd name="T30" fmla="*/ 6 w 25"/>
                    <a:gd name="T31" fmla="*/ 16 h 25"/>
                    <a:gd name="T32" fmla="*/ 3 w 25"/>
                    <a:gd name="T33" fmla="*/ 18 h 25"/>
                    <a:gd name="T34" fmla="*/ 0 w 25"/>
                    <a:gd name="T35" fmla="*/ 18 h 25"/>
                    <a:gd name="T36" fmla="*/ 0 w 25"/>
                    <a:gd name="T37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5">
                      <a:moveTo>
                        <a:pt x="0" y="24"/>
                      </a:moveTo>
                      <a:lnTo>
                        <a:pt x="5" y="23"/>
                      </a:lnTo>
                      <a:lnTo>
                        <a:pt x="9" y="23"/>
                      </a:lnTo>
                      <a:lnTo>
                        <a:pt x="13" y="20"/>
                      </a:lnTo>
                      <a:lnTo>
                        <a:pt x="17" y="18"/>
                      </a:lnTo>
                      <a:lnTo>
                        <a:pt x="20" y="13"/>
                      </a:lnTo>
                      <a:lnTo>
                        <a:pt x="21" y="9"/>
                      </a:lnTo>
                      <a:lnTo>
                        <a:pt x="22" y="6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7" y="4"/>
                      </a:lnTo>
                      <a:lnTo>
                        <a:pt x="17" y="6"/>
                      </a:lnTo>
                      <a:lnTo>
                        <a:pt x="14" y="9"/>
                      </a:lnTo>
                      <a:lnTo>
                        <a:pt x="12" y="12"/>
                      </a:lnTo>
                      <a:lnTo>
                        <a:pt x="10" y="15"/>
                      </a:lnTo>
                      <a:lnTo>
                        <a:pt x="6" y="16"/>
                      </a:lnTo>
                      <a:lnTo>
                        <a:pt x="3" y="18"/>
                      </a:lnTo>
                      <a:lnTo>
                        <a:pt x="0" y="18"/>
                      </a:lnTo>
                      <a:lnTo>
                        <a:pt x="0" y="2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9310" name="Group 179"/>
            <p:cNvGrpSpPr>
              <a:grpSpLocks/>
            </p:cNvGrpSpPr>
            <p:nvPr/>
          </p:nvGrpSpPr>
          <p:grpSpPr bwMode="auto">
            <a:xfrm>
              <a:off x="3780" y="3493"/>
              <a:ext cx="53" cy="54"/>
              <a:chOff x="3780" y="3493"/>
              <a:chExt cx="53" cy="54"/>
            </a:xfrm>
          </p:grpSpPr>
          <p:sp>
            <p:nvSpPr>
              <p:cNvPr id="105652" name="Freeform 180"/>
              <p:cNvSpPr>
                <a:spLocks/>
              </p:cNvSpPr>
              <p:nvPr/>
            </p:nvSpPr>
            <p:spPr bwMode="auto">
              <a:xfrm>
                <a:off x="3783" y="3497"/>
                <a:ext cx="47" cy="47"/>
              </a:xfrm>
              <a:custGeom>
                <a:avLst/>
                <a:gdLst>
                  <a:gd name="T0" fmla="*/ 24 w 49"/>
                  <a:gd name="T1" fmla="*/ 46 h 47"/>
                  <a:gd name="T2" fmla="*/ 18 w 49"/>
                  <a:gd name="T3" fmla="*/ 45 h 47"/>
                  <a:gd name="T4" fmla="*/ 13 w 49"/>
                  <a:gd name="T5" fmla="*/ 44 h 47"/>
                  <a:gd name="T6" fmla="*/ 11 w 49"/>
                  <a:gd name="T7" fmla="*/ 41 h 47"/>
                  <a:gd name="T8" fmla="*/ 8 w 49"/>
                  <a:gd name="T9" fmla="*/ 39 h 47"/>
                  <a:gd name="T10" fmla="*/ 4 w 49"/>
                  <a:gd name="T11" fmla="*/ 35 h 47"/>
                  <a:gd name="T12" fmla="*/ 2 w 49"/>
                  <a:gd name="T13" fmla="*/ 32 h 47"/>
                  <a:gd name="T14" fmla="*/ 1 w 49"/>
                  <a:gd name="T15" fmla="*/ 28 h 47"/>
                  <a:gd name="T16" fmla="*/ 0 w 49"/>
                  <a:gd name="T17" fmla="*/ 23 h 47"/>
                  <a:gd name="T18" fmla="*/ 1 w 49"/>
                  <a:gd name="T19" fmla="*/ 18 h 47"/>
                  <a:gd name="T20" fmla="*/ 2 w 49"/>
                  <a:gd name="T21" fmla="*/ 14 h 47"/>
                  <a:gd name="T22" fmla="*/ 4 w 49"/>
                  <a:gd name="T23" fmla="*/ 11 h 47"/>
                  <a:gd name="T24" fmla="*/ 8 w 49"/>
                  <a:gd name="T25" fmla="*/ 7 h 47"/>
                  <a:gd name="T26" fmla="*/ 11 w 49"/>
                  <a:gd name="T27" fmla="*/ 5 h 47"/>
                  <a:gd name="T28" fmla="*/ 13 w 49"/>
                  <a:gd name="T29" fmla="*/ 2 h 47"/>
                  <a:gd name="T30" fmla="*/ 18 w 49"/>
                  <a:gd name="T31" fmla="*/ 1 h 47"/>
                  <a:gd name="T32" fmla="*/ 24 w 49"/>
                  <a:gd name="T33" fmla="*/ 0 h 47"/>
                  <a:gd name="T34" fmla="*/ 29 w 49"/>
                  <a:gd name="T35" fmla="*/ 1 h 47"/>
                  <a:gd name="T36" fmla="*/ 33 w 49"/>
                  <a:gd name="T37" fmla="*/ 2 h 47"/>
                  <a:gd name="T38" fmla="*/ 36 w 49"/>
                  <a:gd name="T39" fmla="*/ 5 h 47"/>
                  <a:gd name="T40" fmla="*/ 40 w 49"/>
                  <a:gd name="T41" fmla="*/ 7 h 47"/>
                  <a:gd name="T42" fmla="*/ 43 w 49"/>
                  <a:gd name="T43" fmla="*/ 11 h 47"/>
                  <a:gd name="T44" fmla="*/ 45 w 49"/>
                  <a:gd name="T45" fmla="*/ 14 h 47"/>
                  <a:gd name="T46" fmla="*/ 46 w 49"/>
                  <a:gd name="T47" fmla="*/ 18 h 47"/>
                  <a:gd name="T48" fmla="*/ 48 w 49"/>
                  <a:gd name="T49" fmla="*/ 23 h 47"/>
                  <a:gd name="T50" fmla="*/ 46 w 49"/>
                  <a:gd name="T51" fmla="*/ 28 h 47"/>
                  <a:gd name="T52" fmla="*/ 45 w 49"/>
                  <a:gd name="T53" fmla="*/ 32 h 47"/>
                  <a:gd name="T54" fmla="*/ 43 w 49"/>
                  <a:gd name="T55" fmla="*/ 35 h 47"/>
                  <a:gd name="T56" fmla="*/ 40 w 49"/>
                  <a:gd name="T57" fmla="*/ 39 h 47"/>
                  <a:gd name="T58" fmla="*/ 36 w 49"/>
                  <a:gd name="T59" fmla="*/ 41 h 47"/>
                  <a:gd name="T60" fmla="*/ 33 w 49"/>
                  <a:gd name="T61" fmla="*/ 44 h 47"/>
                  <a:gd name="T62" fmla="*/ 29 w 49"/>
                  <a:gd name="T63" fmla="*/ 45 h 47"/>
                  <a:gd name="T64" fmla="*/ 24 w 49"/>
                  <a:gd name="T65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9" h="47">
                    <a:moveTo>
                      <a:pt x="24" y="46"/>
                    </a:moveTo>
                    <a:lnTo>
                      <a:pt x="18" y="45"/>
                    </a:lnTo>
                    <a:lnTo>
                      <a:pt x="13" y="44"/>
                    </a:lnTo>
                    <a:lnTo>
                      <a:pt x="11" y="41"/>
                    </a:lnTo>
                    <a:lnTo>
                      <a:pt x="8" y="39"/>
                    </a:lnTo>
                    <a:lnTo>
                      <a:pt x="4" y="35"/>
                    </a:lnTo>
                    <a:lnTo>
                      <a:pt x="2" y="32"/>
                    </a:lnTo>
                    <a:lnTo>
                      <a:pt x="1" y="28"/>
                    </a:lnTo>
                    <a:lnTo>
                      <a:pt x="0" y="23"/>
                    </a:lnTo>
                    <a:lnTo>
                      <a:pt x="1" y="18"/>
                    </a:lnTo>
                    <a:lnTo>
                      <a:pt x="2" y="14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5"/>
                    </a:lnTo>
                    <a:lnTo>
                      <a:pt x="13" y="2"/>
                    </a:lnTo>
                    <a:lnTo>
                      <a:pt x="18" y="1"/>
                    </a:lnTo>
                    <a:lnTo>
                      <a:pt x="24" y="0"/>
                    </a:lnTo>
                    <a:lnTo>
                      <a:pt x="29" y="1"/>
                    </a:lnTo>
                    <a:lnTo>
                      <a:pt x="33" y="2"/>
                    </a:lnTo>
                    <a:lnTo>
                      <a:pt x="36" y="5"/>
                    </a:lnTo>
                    <a:lnTo>
                      <a:pt x="40" y="7"/>
                    </a:lnTo>
                    <a:lnTo>
                      <a:pt x="43" y="11"/>
                    </a:lnTo>
                    <a:lnTo>
                      <a:pt x="45" y="14"/>
                    </a:lnTo>
                    <a:lnTo>
                      <a:pt x="46" y="18"/>
                    </a:lnTo>
                    <a:lnTo>
                      <a:pt x="48" y="23"/>
                    </a:lnTo>
                    <a:lnTo>
                      <a:pt x="46" y="28"/>
                    </a:lnTo>
                    <a:lnTo>
                      <a:pt x="45" y="32"/>
                    </a:lnTo>
                    <a:lnTo>
                      <a:pt x="43" y="35"/>
                    </a:lnTo>
                    <a:lnTo>
                      <a:pt x="40" y="39"/>
                    </a:lnTo>
                    <a:lnTo>
                      <a:pt x="36" y="41"/>
                    </a:lnTo>
                    <a:lnTo>
                      <a:pt x="33" y="44"/>
                    </a:lnTo>
                    <a:lnTo>
                      <a:pt x="29" y="45"/>
                    </a:lnTo>
                    <a:lnTo>
                      <a:pt x="24" y="46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grpSp>
            <p:nvGrpSpPr>
              <p:cNvPr id="9421" name="Group 181"/>
              <p:cNvGrpSpPr>
                <a:grpSpLocks/>
              </p:cNvGrpSpPr>
              <p:nvPr/>
            </p:nvGrpSpPr>
            <p:grpSpPr bwMode="auto">
              <a:xfrm>
                <a:off x="3780" y="3493"/>
                <a:ext cx="53" cy="54"/>
                <a:chOff x="3780" y="3493"/>
                <a:chExt cx="53" cy="54"/>
              </a:xfrm>
            </p:grpSpPr>
            <p:sp>
              <p:nvSpPr>
                <p:cNvPr id="105654" name="Freeform 182"/>
                <p:cNvSpPr>
                  <a:spLocks/>
                </p:cNvSpPr>
                <p:nvPr/>
              </p:nvSpPr>
              <p:spPr bwMode="auto">
                <a:xfrm>
                  <a:off x="3781" y="3522"/>
                  <a:ext cx="24" cy="25"/>
                </a:xfrm>
                <a:custGeom>
                  <a:avLst/>
                  <a:gdLst>
                    <a:gd name="T0" fmla="*/ 0 w 25"/>
                    <a:gd name="T1" fmla="*/ 0 h 25"/>
                    <a:gd name="T2" fmla="*/ 1 w 25"/>
                    <a:gd name="T3" fmla="*/ 6 h 25"/>
                    <a:gd name="T4" fmla="*/ 2 w 25"/>
                    <a:gd name="T5" fmla="*/ 9 h 25"/>
                    <a:gd name="T6" fmla="*/ 4 w 25"/>
                    <a:gd name="T7" fmla="*/ 13 h 25"/>
                    <a:gd name="T8" fmla="*/ 6 w 25"/>
                    <a:gd name="T9" fmla="*/ 18 h 25"/>
                    <a:gd name="T10" fmla="*/ 11 w 25"/>
                    <a:gd name="T11" fmla="*/ 20 h 25"/>
                    <a:gd name="T12" fmla="*/ 13 w 25"/>
                    <a:gd name="T13" fmla="*/ 23 h 25"/>
                    <a:gd name="T14" fmla="*/ 18 w 25"/>
                    <a:gd name="T15" fmla="*/ 23 h 25"/>
                    <a:gd name="T16" fmla="*/ 24 w 25"/>
                    <a:gd name="T17" fmla="*/ 24 h 25"/>
                    <a:gd name="T18" fmla="*/ 24 w 25"/>
                    <a:gd name="T19" fmla="*/ 18 h 25"/>
                    <a:gd name="T20" fmla="*/ 20 w 25"/>
                    <a:gd name="T21" fmla="*/ 18 h 25"/>
                    <a:gd name="T22" fmla="*/ 17 w 25"/>
                    <a:gd name="T23" fmla="*/ 16 h 25"/>
                    <a:gd name="T24" fmla="*/ 13 w 25"/>
                    <a:gd name="T25" fmla="*/ 15 h 25"/>
                    <a:gd name="T26" fmla="*/ 12 w 25"/>
                    <a:gd name="T27" fmla="*/ 12 h 25"/>
                    <a:gd name="T28" fmla="*/ 10 w 25"/>
                    <a:gd name="T29" fmla="*/ 9 h 25"/>
                    <a:gd name="T30" fmla="*/ 8 w 25"/>
                    <a:gd name="T31" fmla="*/ 6 h 25"/>
                    <a:gd name="T32" fmla="*/ 6 w 25"/>
                    <a:gd name="T33" fmla="*/ 4 h 25"/>
                    <a:gd name="T34" fmla="*/ 6 w 25"/>
                    <a:gd name="T35" fmla="*/ 0 h 25"/>
                    <a:gd name="T36" fmla="*/ 0 w 25"/>
                    <a:gd name="T3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5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2" y="9"/>
                      </a:lnTo>
                      <a:lnTo>
                        <a:pt x="4" y="13"/>
                      </a:lnTo>
                      <a:lnTo>
                        <a:pt x="6" y="18"/>
                      </a:lnTo>
                      <a:lnTo>
                        <a:pt x="11" y="20"/>
                      </a:lnTo>
                      <a:lnTo>
                        <a:pt x="13" y="23"/>
                      </a:lnTo>
                      <a:lnTo>
                        <a:pt x="18" y="23"/>
                      </a:lnTo>
                      <a:lnTo>
                        <a:pt x="24" y="24"/>
                      </a:lnTo>
                      <a:lnTo>
                        <a:pt x="24" y="18"/>
                      </a:lnTo>
                      <a:lnTo>
                        <a:pt x="20" y="18"/>
                      </a:lnTo>
                      <a:lnTo>
                        <a:pt x="17" y="16"/>
                      </a:lnTo>
                      <a:lnTo>
                        <a:pt x="13" y="15"/>
                      </a:lnTo>
                      <a:lnTo>
                        <a:pt x="12" y="12"/>
                      </a:lnTo>
                      <a:lnTo>
                        <a:pt x="10" y="9"/>
                      </a:lnTo>
                      <a:lnTo>
                        <a:pt x="8" y="6"/>
                      </a:lnTo>
                      <a:lnTo>
                        <a:pt x="6" y="4"/>
                      </a:lnTo>
                      <a:lnTo>
                        <a:pt x="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55" name="Freeform 183"/>
                <p:cNvSpPr>
                  <a:spLocks/>
                </p:cNvSpPr>
                <p:nvPr/>
              </p:nvSpPr>
              <p:spPr bwMode="auto">
                <a:xfrm>
                  <a:off x="3781" y="3493"/>
                  <a:ext cx="24" cy="26"/>
                </a:xfrm>
                <a:custGeom>
                  <a:avLst/>
                  <a:gdLst>
                    <a:gd name="T0" fmla="*/ 24 w 25"/>
                    <a:gd name="T1" fmla="*/ 0 h 26"/>
                    <a:gd name="T2" fmla="*/ 18 w 25"/>
                    <a:gd name="T3" fmla="*/ 1 h 26"/>
                    <a:gd name="T4" fmla="*/ 13 w 25"/>
                    <a:gd name="T5" fmla="*/ 2 h 26"/>
                    <a:gd name="T6" fmla="*/ 11 w 25"/>
                    <a:gd name="T7" fmla="*/ 5 h 26"/>
                    <a:gd name="T8" fmla="*/ 6 w 25"/>
                    <a:gd name="T9" fmla="*/ 7 h 26"/>
                    <a:gd name="T10" fmla="*/ 4 w 25"/>
                    <a:gd name="T11" fmla="*/ 11 h 26"/>
                    <a:gd name="T12" fmla="*/ 2 w 25"/>
                    <a:gd name="T13" fmla="*/ 15 h 26"/>
                    <a:gd name="T14" fmla="*/ 1 w 25"/>
                    <a:gd name="T15" fmla="*/ 19 h 26"/>
                    <a:gd name="T16" fmla="*/ 0 w 25"/>
                    <a:gd name="T17" fmla="*/ 25 h 26"/>
                    <a:gd name="T18" fmla="*/ 6 w 25"/>
                    <a:gd name="T19" fmla="*/ 25 h 26"/>
                    <a:gd name="T20" fmla="*/ 6 w 25"/>
                    <a:gd name="T21" fmla="*/ 21 h 26"/>
                    <a:gd name="T22" fmla="*/ 8 w 25"/>
                    <a:gd name="T23" fmla="*/ 18 h 26"/>
                    <a:gd name="T24" fmla="*/ 10 w 25"/>
                    <a:gd name="T25" fmla="*/ 15 h 26"/>
                    <a:gd name="T26" fmla="*/ 12 w 25"/>
                    <a:gd name="T27" fmla="*/ 13 h 26"/>
                    <a:gd name="T28" fmla="*/ 13 w 25"/>
                    <a:gd name="T29" fmla="*/ 10 h 26"/>
                    <a:gd name="T30" fmla="*/ 17 w 25"/>
                    <a:gd name="T31" fmla="*/ 8 h 26"/>
                    <a:gd name="T32" fmla="*/ 20 w 25"/>
                    <a:gd name="T33" fmla="*/ 7 h 26"/>
                    <a:gd name="T34" fmla="*/ 24 w 25"/>
                    <a:gd name="T35" fmla="*/ 6 h 26"/>
                    <a:gd name="T36" fmla="*/ 24 w 25"/>
                    <a:gd name="T3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6">
                      <a:moveTo>
                        <a:pt x="24" y="0"/>
                      </a:moveTo>
                      <a:lnTo>
                        <a:pt x="18" y="1"/>
                      </a:lnTo>
                      <a:lnTo>
                        <a:pt x="13" y="2"/>
                      </a:lnTo>
                      <a:lnTo>
                        <a:pt x="11" y="5"/>
                      </a:lnTo>
                      <a:lnTo>
                        <a:pt x="6" y="7"/>
                      </a:lnTo>
                      <a:lnTo>
                        <a:pt x="4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5"/>
                      </a:lnTo>
                      <a:lnTo>
                        <a:pt x="6" y="25"/>
                      </a:lnTo>
                      <a:lnTo>
                        <a:pt x="6" y="21"/>
                      </a:lnTo>
                      <a:lnTo>
                        <a:pt x="8" y="18"/>
                      </a:lnTo>
                      <a:lnTo>
                        <a:pt x="10" y="15"/>
                      </a:lnTo>
                      <a:lnTo>
                        <a:pt x="12" y="13"/>
                      </a:lnTo>
                      <a:lnTo>
                        <a:pt x="13" y="10"/>
                      </a:lnTo>
                      <a:lnTo>
                        <a:pt x="17" y="8"/>
                      </a:lnTo>
                      <a:lnTo>
                        <a:pt x="20" y="7"/>
                      </a:lnTo>
                      <a:lnTo>
                        <a:pt x="24" y="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56" name="Freeform 184"/>
                <p:cNvSpPr>
                  <a:spLocks/>
                </p:cNvSpPr>
                <p:nvPr/>
              </p:nvSpPr>
              <p:spPr bwMode="auto">
                <a:xfrm>
                  <a:off x="3807" y="3493"/>
                  <a:ext cx="25" cy="26"/>
                </a:xfrm>
                <a:custGeom>
                  <a:avLst/>
                  <a:gdLst>
                    <a:gd name="T0" fmla="*/ 25 w 26"/>
                    <a:gd name="T1" fmla="*/ 25 h 26"/>
                    <a:gd name="T2" fmla="*/ 23 w 26"/>
                    <a:gd name="T3" fmla="*/ 19 h 26"/>
                    <a:gd name="T4" fmla="*/ 22 w 26"/>
                    <a:gd name="T5" fmla="*/ 15 h 26"/>
                    <a:gd name="T6" fmla="*/ 21 w 26"/>
                    <a:gd name="T7" fmla="*/ 11 h 26"/>
                    <a:gd name="T8" fmla="*/ 18 w 26"/>
                    <a:gd name="T9" fmla="*/ 7 h 26"/>
                    <a:gd name="T10" fmla="*/ 14 w 26"/>
                    <a:gd name="T11" fmla="*/ 5 h 26"/>
                    <a:gd name="T12" fmla="*/ 9 w 26"/>
                    <a:gd name="T13" fmla="*/ 2 h 26"/>
                    <a:gd name="T14" fmla="*/ 5 w 26"/>
                    <a:gd name="T15" fmla="*/ 1 h 26"/>
                    <a:gd name="T16" fmla="*/ 0 w 26"/>
                    <a:gd name="T17" fmla="*/ 0 h 26"/>
                    <a:gd name="T18" fmla="*/ 0 w 26"/>
                    <a:gd name="T19" fmla="*/ 6 h 26"/>
                    <a:gd name="T20" fmla="*/ 3 w 26"/>
                    <a:gd name="T21" fmla="*/ 7 h 26"/>
                    <a:gd name="T22" fmla="*/ 6 w 26"/>
                    <a:gd name="T23" fmla="*/ 8 h 26"/>
                    <a:gd name="T24" fmla="*/ 10 w 26"/>
                    <a:gd name="T25" fmla="*/ 10 h 26"/>
                    <a:gd name="T26" fmla="*/ 12 w 26"/>
                    <a:gd name="T27" fmla="*/ 13 h 26"/>
                    <a:gd name="T28" fmla="*/ 15 w 26"/>
                    <a:gd name="T29" fmla="*/ 15 h 26"/>
                    <a:gd name="T30" fmla="*/ 17 w 26"/>
                    <a:gd name="T31" fmla="*/ 18 h 26"/>
                    <a:gd name="T32" fmla="*/ 18 w 26"/>
                    <a:gd name="T33" fmla="*/ 21 h 26"/>
                    <a:gd name="T34" fmla="*/ 19 w 26"/>
                    <a:gd name="T35" fmla="*/ 25 h 26"/>
                    <a:gd name="T36" fmla="*/ 25 w 26"/>
                    <a:gd name="T37" fmla="*/ 2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6">
                      <a:moveTo>
                        <a:pt x="25" y="25"/>
                      </a:moveTo>
                      <a:lnTo>
                        <a:pt x="23" y="19"/>
                      </a:lnTo>
                      <a:lnTo>
                        <a:pt x="22" y="15"/>
                      </a:lnTo>
                      <a:lnTo>
                        <a:pt x="21" y="11"/>
                      </a:lnTo>
                      <a:lnTo>
                        <a:pt x="18" y="7"/>
                      </a:lnTo>
                      <a:lnTo>
                        <a:pt x="14" y="5"/>
                      </a:lnTo>
                      <a:lnTo>
                        <a:pt x="9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0" y="10"/>
                      </a:lnTo>
                      <a:lnTo>
                        <a:pt x="12" y="13"/>
                      </a:lnTo>
                      <a:lnTo>
                        <a:pt x="15" y="15"/>
                      </a:lnTo>
                      <a:lnTo>
                        <a:pt x="17" y="18"/>
                      </a:lnTo>
                      <a:lnTo>
                        <a:pt x="18" y="21"/>
                      </a:lnTo>
                      <a:lnTo>
                        <a:pt x="19" y="25"/>
                      </a:lnTo>
                      <a:lnTo>
                        <a:pt x="25" y="2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57" name="Freeform 185"/>
                <p:cNvSpPr>
                  <a:spLocks/>
                </p:cNvSpPr>
                <p:nvPr/>
              </p:nvSpPr>
              <p:spPr bwMode="auto">
                <a:xfrm>
                  <a:off x="3807" y="3522"/>
                  <a:ext cx="25" cy="25"/>
                </a:xfrm>
                <a:custGeom>
                  <a:avLst/>
                  <a:gdLst>
                    <a:gd name="T0" fmla="*/ 0 w 26"/>
                    <a:gd name="T1" fmla="*/ 24 h 25"/>
                    <a:gd name="T2" fmla="*/ 5 w 26"/>
                    <a:gd name="T3" fmla="*/ 23 h 25"/>
                    <a:gd name="T4" fmla="*/ 9 w 26"/>
                    <a:gd name="T5" fmla="*/ 23 h 25"/>
                    <a:gd name="T6" fmla="*/ 14 w 26"/>
                    <a:gd name="T7" fmla="*/ 20 h 25"/>
                    <a:gd name="T8" fmla="*/ 18 w 26"/>
                    <a:gd name="T9" fmla="*/ 18 h 25"/>
                    <a:gd name="T10" fmla="*/ 21 w 26"/>
                    <a:gd name="T11" fmla="*/ 13 h 25"/>
                    <a:gd name="T12" fmla="*/ 22 w 26"/>
                    <a:gd name="T13" fmla="*/ 9 h 25"/>
                    <a:gd name="T14" fmla="*/ 23 w 26"/>
                    <a:gd name="T15" fmla="*/ 6 h 25"/>
                    <a:gd name="T16" fmla="*/ 25 w 26"/>
                    <a:gd name="T17" fmla="*/ 0 h 25"/>
                    <a:gd name="T18" fmla="*/ 19 w 26"/>
                    <a:gd name="T19" fmla="*/ 0 h 25"/>
                    <a:gd name="T20" fmla="*/ 18 w 26"/>
                    <a:gd name="T21" fmla="*/ 4 h 25"/>
                    <a:gd name="T22" fmla="*/ 17 w 26"/>
                    <a:gd name="T23" fmla="*/ 6 h 25"/>
                    <a:gd name="T24" fmla="*/ 15 w 26"/>
                    <a:gd name="T25" fmla="*/ 9 h 25"/>
                    <a:gd name="T26" fmla="*/ 12 w 26"/>
                    <a:gd name="T27" fmla="*/ 12 h 25"/>
                    <a:gd name="T28" fmla="*/ 10 w 26"/>
                    <a:gd name="T29" fmla="*/ 15 h 25"/>
                    <a:gd name="T30" fmla="*/ 6 w 26"/>
                    <a:gd name="T31" fmla="*/ 16 h 25"/>
                    <a:gd name="T32" fmla="*/ 3 w 26"/>
                    <a:gd name="T33" fmla="*/ 18 h 25"/>
                    <a:gd name="T34" fmla="*/ 0 w 26"/>
                    <a:gd name="T35" fmla="*/ 18 h 25"/>
                    <a:gd name="T36" fmla="*/ 0 w 26"/>
                    <a:gd name="T37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5">
                      <a:moveTo>
                        <a:pt x="0" y="24"/>
                      </a:moveTo>
                      <a:lnTo>
                        <a:pt x="5" y="23"/>
                      </a:lnTo>
                      <a:lnTo>
                        <a:pt x="9" y="23"/>
                      </a:lnTo>
                      <a:lnTo>
                        <a:pt x="14" y="20"/>
                      </a:lnTo>
                      <a:lnTo>
                        <a:pt x="18" y="18"/>
                      </a:lnTo>
                      <a:lnTo>
                        <a:pt x="21" y="13"/>
                      </a:lnTo>
                      <a:lnTo>
                        <a:pt x="22" y="9"/>
                      </a:lnTo>
                      <a:lnTo>
                        <a:pt x="23" y="6"/>
                      </a:lnTo>
                      <a:lnTo>
                        <a:pt x="25" y="0"/>
                      </a:lnTo>
                      <a:lnTo>
                        <a:pt x="19" y="0"/>
                      </a:lnTo>
                      <a:lnTo>
                        <a:pt x="18" y="4"/>
                      </a:lnTo>
                      <a:lnTo>
                        <a:pt x="17" y="6"/>
                      </a:lnTo>
                      <a:lnTo>
                        <a:pt x="15" y="9"/>
                      </a:lnTo>
                      <a:lnTo>
                        <a:pt x="12" y="12"/>
                      </a:lnTo>
                      <a:lnTo>
                        <a:pt x="10" y="15"/>
                      </a:lnTo>
                      <a:lnTo>
                        <a:pt x="6" y="16"/>
                      </a:lnTo>
                      <a:lnTo>
                        <a:pt x="3" y="18"/>
                      </a:lnTo>
                      <a:lnTo>
                        <a:pt x="0" y="18"/>
                      </a:lnTo>
                      <a:lnTo>
                        <a:pt x="0" y="2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9311" name="Group 186"/>
            <p:cNvGrpSpPr>
              <a:grpSpLocks/>
            </p:cNvGrpSpPr>
            <p:nvPr/>
          </p:nvGrpSpPr>
          <p:grpSpPr bwMode="auto">
            <a:xfrm>
              <a:off x="4014" y="3290"/>
              <a:ext cx="55" cy="55"/>
              <a:chOff x="4014" y="3290"/>
              <a:chExt cx="55" cy="55"/>
            </a:xfrm>
          </p:grpSpPr>
          <p:sp>
            <p:nvSpPr>
              <p:cNvPr id="105659" name="Freeform 187"/>
              <p:cNvSpPr>
                <a:spLocks/>
              </p:cNvSpPr>
              <p:nvPr/>
            </p:nvSpPr>
            <p:spPr bwMode="auto">
              <a:xfrm>
                <a:off x="4019" y="3293"/>
                <a:ext cx="48" cy="49"/>
              </a:xfrm>
              <a:custGeom>
                <a:avLst/>
                <a:gdLst>
                  <a:gd name="T0" fmla="*/ 23 w 48"/>
                  <a:gd name="T1" fmla="*/ 47 h 48"/>
                  <a:gd name="T2" fmla="*/ 17 w 48"/>
                  <a:gd name="T3" fmla="*/ 46 h 48"/>
                  <a:gd name="T4" fmla="*/ 13 w 48"/>
                  <a:gd name="T5" fmla="*/ 45 h 48"/>
                  <a:gd name="T6" fmla="*/ 11 w 48"/>
                  <a:gd name="T7" fmla="*/ 42 h 48"/>
                  <a:gd name="T8" fmla="*/ 7 w 48"/>
                  <a:gd name="T9" fmla="*/ 40 h 48"/>
                  <a:gd name="T10" fmla="*/ 4 w 48"/>
                  <a:gd name="T11" fmla="*/ 36 h 48"/>
                  <a:gd name="T12" fmla="*/ 2 w 48"/>
                  <a:gd name="T13" fmla="*/ 32 h 48"/>
                  <a:gd name="T14" fmla="*/ 1 w 48"/>
                  <a:gd name="T15" fmla="*/ 29 h 48"/>
                  <a:gd name="T16" fmla="*/ 0 w 48"/>
                  <a:gd name="T17" fmla="*/ 24 h 48"/>
                  <a:gd name="T18" fmla="*/ 1 w 48"/>
                  <a:gd name="T19" fmla="*/ 18 h 48"/>
                  <a:gd name="T20" fmla="*/ 2 w 48"/>
                  <a:gd name="T21" fmla="*/ 15 h 48"/>
                  <a:gd name="T22" fmla="*/ 4 w 48"/>
                  <a:gd name="T23" fmla="*/ 11 h 48"/>
                  <a:gd name="T24" fmla="*/ 7 w 48"/>
                  <a:gd name="T25" fmla="*/ 7 h 48"/>
                  <a:gd name="T26" fmla="*/ 11 w 48"/>
                  <a:gd name="T27" fmla="*/ 5 h 48"/>
                  <a:gd name="T28" fmla="*/ 13 w 48"/>
                  <a:gd name="T29" fmla="*/ 2 h 48"/>
                  <a:gd name="T30" fmla="*/ 17 w 48"/>
                  <a:gd name="T31" fmla="*/ 1 h 48"/>
                  <a:gd name="T32" fmla="*/ 23 w 48"/>
                  <a:gd name="T33" fmla="*/ 0 h 48"/>
                  <a:gd name="T34" fmla="*/ 29 w 48"/>
                  <a:gd name="T35" fmla="*/ 1 h 48"/>
                  <a:gd name="T36" fmla="*/ 32 w 48"/>
                  <a:gd name="T37" fmla="*/ 2 h 48"/>
                  <a:gd name="T38" fmla="*/ 35 w 48"/>
                  <a:gd name="T39" fmla="*/ 5 h 48"/>
                  <a:gd name="T40" fmla="*/ 39 w 48"/>
                  <a:gd name="T41" fmla="*/ 7 h 48"/>
                  <a:gd name="T42" fmla="*/ 42 w 48"/>
                  <a:gd name="T43" fmla="*/ 11 h 48"/>
                  <a:gd name="T44" fmla="*/ 44 w 48"/>
                  <a:gd name="T45" fmla="*/ 15 h 48"/>
                  <a:gd name="T46" fmla="*/ 45 w 48"/>
                  <a:gd name="T47" fmla="*/ 18 h 48"/>
                  <a:gd name="T48" fmla="*/ 47 w 48"/>
                  <a:gd name="T49" fmla="*/ 24 h 48"/>
                  <a:gd name="T50" fmla="*/ 45 w 48"/>
                  <a:gd name="T51" fmla="*/ 29 h 48"/>
                  <a:gd name="T52" fmla="*/ 44 w 48"/>
                  <a:gd name="T53" fmla="*/ 32 h 48"/>
                  <a:gd name="T54" fmla="*/ 42 w 48"/>
                  <a:gd name="T55" fmla="*/ 36 h 48"/>
                  <a:gd name="T56" fmla="*/ 39 w 48"/>
                  <a:gd name="T57" fmla="*/ 40 h 48"/>
                  <a:gd name="T58" fmla="*/ 35 w 48"/>
                  <a:gd name="T59" fmla="*/ 42 h 48"/>
                  <a:gd name="T60" fmla="*/ 32 w 48"/>
                  <a:gd name="T61" fmla="*/ 45 h 48"/>
                  <a:gd name="T62" fmla="*/ 29 w 48"/>
                  <a:gd name="T63" fmla="*/ 46 h 48"/>
                  <a:gd name="T64" fmla="*/ 23 w 48"/>
                  <a:gd name="T65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" h="48">
                    <a:moveTo>
                      <a:pt x="23" y="47"/>
                    </a:moveTo>
                    <a:lnTo>
                      <a:pt x="17" y="46"/>
                    </a:lnTo>
                    <a:lnTo>
                      <a:pt x="13" y="45"/>
                    </a:lnTo>
                    <a:lnTo>
                      <a:pt x="11" y="42"/>
                    </a:lnTo>
                    <a:lnTo>
                      <a:pt x="7" y="40"/>
                    </a:lnTo>
                    <a:lnTo>
                      <a:pt x="4" y="36"/>
                    </a:lnTo>
                    <a:lnTo>
                      <a:pt x="2" y="32"/>
                    </a:lnTo>
                    <a:lnTo>
                      <a:pt x="1" y="29"/>
                    </a:lnTo>
                    <a:lnTo>
                      <a:pt x="0" y="24"/>
                    </a:lnTo>
                    <a:lnTo>
                      <a:pt x="1" y="18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7" y="7"/>
                    </a:lnTo>
                    <a:lnTo>
                      <a:pt x="11" y="5"/>
                    </a:lnTo>
                    <a:lnTo>
                      <a:pt x="13" y="2"/>
                    </a:lnTo>
                    <a:lnTo>
                      <a:pt x="17" y="1"/>
                    </a:lnTo>
                    <a:lnTo>
                      <a:pt x="23" y="0"/>
                    </a:lnTo>
                    <a:lnTo>
                      <a:pt x="29" y="1"/>
                    </a:lnTo>
                    <a:lnTo>
                      <a:pt x="32" y="2"/>
                    </a:lnTo>
                    <a:lnTo>
                      <a:pt x="35" y="5"/>
                    </a:lnTo>
                    <a:lnTo>
                      <a:pt x="39" y="7"/>
                    </a:lnTo>
                    <a:lnTo>
                      <a:pt x="42" y="11"/>
                    </a:lnTo>
                    <a:lnTo>
                      <a:pt x="44" y="15"/>
                    </a:lnTo>
                    <a:lnTo>
                      <a:pt x="45" y="18"/>
                    </a:lnTo>
                    <a:lnTo>
                      <a:pt x="47" y="24"/>
                    </a:lnTo>
                    <a:lnTo>
                      <a:pt x="45" y="29"/>
                    </a:lnTo>
                    <a:lnTo>
                      <a:pt x="44" y="32"/>
                    </a:lnTo>
                    <a:lnTo>
                      <a:pt x="42" y="36"/>
                    </a:lnTo>
                    <a:lnTo>
                      <a:pt x="39" y="40"/>
                    </a:lnTo>
                    <a:lnTo>
                      <a:pt x="35" y="42"/>
                    </a:lnTo>
                    <a:lnTo>
                      <a:pt x="32" y="45"/>
                    </a:lnTo>
                    <a:lnTo>
                      <a:pt x="29" y="46"/>
                    </a:lnTo>
                    <a:lnTo>
                      <a:pt x="23" y="47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grpSp>
            <p:nvGrpSpPr>
              <p:cNvPr id="9415" name="Group 188"/>
              <p:cNvGrpSpPr>
                <a:grpSpLocks/>
              </p:cNvGrpSpPr>
              <p:nvPr/>
            </p:nvGrpSpPr>
            <p:grpSpPr bwMode="auto">
              <a:xfrm>
                <a:off x="4014" y="3290"/>
                <a:ext cx="55" cy="55"/>
                <a:chOff x="4014" y="3290"/>
                <a:chExt cx="55" cy="55"/>
              </a:xfrm>
            </p:grpSpPr>
            <p:sp>
              <p:nvSpPr>
                <p:cNvPr id="105661" name="Freeform 189"/>
                <p:cNvSpPr>
                  <a:spLocks/>
                </p:cNvSpPr>
                <p:nvPr/>
              </p:nvSpPr>
              <p:spPr bwMode="auto">
                <a:xfrm>
                  <a:off x="4013" y="3319"/>
                  <a:ext cx="27" cy="26"/>
                </a:xfrm>
                <a:custGeom>
                  <a:avLst/>
                  <a:gdLst>
                    <a:gd name="T0" fmla="*/ 0 w 26"/>
                    <a:gd name="T1" fmla="*/ 0 h 25"/>
                    <a:gd name="T2" fmla="*/ 1 w 26"/>
                    <a:gd name="T3" fmla="*/ 6 h 25"/>
                    <a:gd name="T4" fmla="*/ 2 w 26"/>
                    <a:gd name="T5" fmla="*/ 9 h 25"/>
                    <a:gd name="T6" fmla="*/ 4 w 26"/>
                    <a:gd name="T7" fmla="*/ 13 h 25"/>
                    <a:gd name="T8" fmla="*/ 7 w 26"/>
                    <a:gd name="T9" fmla="*/ 18 h 25"/>
                    <a:gd name="T10" fmla="*/ 11 w 26"/>
                    <a:gd name="T11" fmla="*/ 20 h 25"/>
                    <a:gd name="T12" fmla="*/ 14 w 26"/>
                    <a:gd name="T13" fmla="*/ 23 h 25"/>
                    <a:gd name="T14" fmla="*/ 19 w 26"/>
                    <a:gd name="T15" fmla="*/ 23 h 25"/>
                    <a:gd name="T16" fmla="*/ 25 w 26"/>
                    <a:gd name="T17" fmla="*/ 24 h 25"/>
                    <a:gd name="T18" fmla="*/ 25 w 26"/>
                    <a:gd name="T19" fmla="*/ 18 h 25"/>
                    <a:gd name="T20" fmla="*/ 21 w 26"/>
                    <a:gd name="T21" fmla="*/ 18 h 25"/>
                    <a:gd name="T22" fmla="*/ 17 w 26"/>
                    <a:gd name="T23" fmla="*/ 16 h 25"/>
                    <a:gd name="T24" fmla="*/ 14 w 26"/>
                    <a:gd name="T25" fmla="*/ 15 h 25"/>
                    <a:gd name="T26" fmla="*/ 12 w 26"/>
                    <a:gd name="T27" fmla="*/ 12 h 25"/>
                    <a:gd name="T28" fmla="*/ 10 w 26"/>
                    <a:gd name="T29" fmla="*/ 9 h 25"/>
                    <a:gd name="T30" fmla="*/ 9 w 26"/>
                    <a:gd name="T31" fmla="*/ 6 h 25"/>
                    <a:gd name="T32" fmla="*/ 7 w 26"/>
                    <a:gd name="T33" fmla="*/ 4 h 25"/>
                    <a:gd name="T34" fmla="*/ 6 w 26"/>
                    <a:gd name="T35" fmla="*/ 0 h 25"/>
                    <a:gd name="T36" fmla="*/ 0 w 26"/>
                    <a:gd name="T3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5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2" y="9"/>
                      </a:lnTo>
                      <a:lnTo>
                        <a:pt x="4" y="13"/>
                      </a:lnTo>
                      <a:lnTo>
                        <a:pt x="7" y="18"/>
                      </a:lnTo>
                      <a:lnTo>
                        <a:pt x="11" y="20"/>
                      </a:lnTo>
                      <a:lnTo>
                        <a:pt x="14" y="23"/>
                      </a:lnTo>
                      <a:lnTo>
                        <a:pt x="19" y="23"/>
                      </a:lnTo>
                      <a:lnTo>
                        <a:pt x="25" y="24"/>
                      </a:lnTo>
                      <a:lnTo>
                        <a:pt x="25" y="18"/>
                      </a:lnTo>
                      <a:lnTo>
                        <a:pt x="21" y="18"/>
                      </a:lnTo>
                      <a:lnTo>
                        <a:pt x="17" y="16"/>
                      </a:lnTo>
                      <a:lnTo>
                        <a:pt x="14" y="15"/>
                      </a:lnTo>
                      <a:lnTo>
                        <a:pt x="12" y="12"/>
                      </a:lnTo>
                      <a:lnTo>
                        <a:pt x="10" y="9"/>
                      </a:lnTo>
                      <a:lnTo>
                        <a:pt x="9" y="6"/>
                      </a:lnTo>
                      <a:lnTo>
                        <a:pt x="7" y="4"/>
                      </a:lnTo>
                      <a:lnTo>
                        <a:pt x="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62" name="Freeform 190"/>
                <p:cNvSpPr>
                  <a:spLocks/>
                </p:cNvSpPr>
                <p:nvPr/>
              </p:nvSpPr>
              <p:spPr bwMode="auto">
                <a:xfrm>
                  <a:off x="4013" y="3289"/>
                  <a:ext cx="27" cy="26"/>
                </a:xfrm>
                <a:custGeom>
                  <a:avLst/>
                  <a:gdLst>
                    <a:gd name="T0" fmla="*/ 25 w 26"/>
                    <a:gd name="T1" fmla="*/ 0 h 26"/>
                    <a:gd name="T2" fmla="*/ 19 w 26"/>
                    <a:gd name="T3" fmla="*/ 1 h 26"/>
                    <a:gd name="T4" fmla="*/ 14 w 26"/>
                    <a:gd name="T5" fmla="*/ 2 h 26"/>
                    <a:gd name="T6" fmla="*/ 11 w 26"/>
                    <a:gd name="T7" fmla="*/ 5 h 26"/>
                    <a:gd name="T8" fmla="*/ 7 w 26"/>
                    <a:gd name="T9" fmla="*/ 7 h 26"/>
                    <a:gd name="T10" fmla="*/ 4 w 26"/>
                    <a:gd name="T11" fmla="*/ 11 h 26"/>
                    <a:gd name="T12" fmla="*/ 2 w 26"/>
                    <a:gd name="T13" fmla="*/ 15 h 26"/>
                    <a:gd name="T14" fmla="*/ 1 w 26"/>
                    <a:gd name="T15" fmla="*/ 19 h 26"/>
                    <a:gd name="T16" fmla="*/ 0 w 26"/>
                    <a:gd name="T17" fmla="*/ 25 h 26"/>
                    <a:gd name="T18" fmla="*/ 6 w 26"/>
                    <a:gd name="T19" fmla="*/ 25 h 26"/>
                    <a:gd name="T20" fmla="*/ 7 w 26"/>
                    <a:gd name="T21" fmla="*/ 21 h 26"/>
                    <a:gd name="T22" fmla="*/ 9 w 26"/>
                    <a:gd name="T23" fmla="*/ 18 h 26"/>
                    <a:gd name="T24" fmla="*/ 10 w 26"/>
                    <a:gd name="T25" fmla="*/ 15 h 26"/>
                    <a:gd name="T26" fmla="*/ 12 w 26"/>
                    <a:gd name="T27" fmla="*/ 13 h 26"/>
                    <a:gd name="T28" fmla="*/ 14 w 26"/>
                    <a:gd name="T29" fmla="*/ 10 h 26"/>
                    <a:gd name="T30" fmla="*/ 17 w 26"/>
                    <a:gd name="T31" fmla="*/ 8 h 26"/>
                    <a:gd name="T32" fmla="*/ 21 w 26"/>
                    <a:gd name="T33" fmla="*/ 7 h 26"/>
                    <a:gd name="T34" fmla="*/ 25 w 26"/>
                    <a:gd name="T35" fmla="*/ 6 h 26"/>
                    <a:gd name="T36" fmla="*/ 25 w 26"/>
                    <a:gd name="T3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6">
                      <a:moveTo>
                        <a:pt x="25" y="0"/>
                      </a:moveTo>
                      <a:lnTo>
                        <a:pt x="19" y="1"/>
                      </a:lnTo>
                      <a:lnTo>
                        <a:pt x="14" y="2"/>
                      </a:lnTo>
                      <a:lnTo>
                        <a:pt x="11" y="5"/>
                      </a:lnTo>
                      <a:lnTo>
                        <a:pt x="7" y="7"/>
                      </a:lnTo>
                      <a:lnTo>
                        <a:pt x="4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5"/>
                      </a:lnTo>
                      <a:lnTo>
                        <a:pt x="6" y="25"/>
                      </a:lnTo>
                      <a:lnTo>
                        <a:pt x="7" y="21"/>
                      </a:lnTo>
                      <a:lnTo>
                        <a:pt x="9" y="18"/>
                      </a:lnTo>
                      <a:lnTo>
                        <a:pt x="10" y="15"/>
                      </a:lnTo>
                      <a:lnTo>
                        <a:pt x="12" y="13"/>
                      </a:lnTo>
                      <a:lnTo>
                        <a:pt x="14" y="10"/>
                      </a:lnTo>
                      <a:lnTo>
                        <a:pt x="17" y="8"/>
                      </a:lnTo>
                      <a:lnTo>
                        <a:pt x="21" y="7"/>
                      </a:lnTo>
                      <a:lnTo>
                        <a:pt x="25" y="6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63" name="Freeform 191"/>
                <p:cNvSpPr>
                  <a:spLocks/>
                </p:cNvSpPr>
                <p:nvPr/>
              </p:nvSpPr>
              <p:spPr bwMode="auto">
                <a:xfrm>
                  <a:off x="4043" y="3289"/>
                  <a:ext cx="27" cy="26"/>
                </a:xfrm>
                <a:custGeom>
                  <a:avLst/>
                  <a:gdLst>
                    <a:gd name="T0" fmla="*/ 25 w 26"/>
                    <a:gd name="T1" fmla="*/ 25 h 26"/>
                    <a:gd name="T2" fmla="*/ 23 w 26"/>
                    <a:gd name="T3" fmla="*/ 19 h 26"/>
                    <a:gd name="T4" fmla="*/ 22 w 26"/>
                    <a:gd name="T5" fmla="*/ 15 h 26"/>
                    <a:gd name="T6" fmla="*/ 21 w 26"/>
                    <a:gd name="T7" fmla="*/ 11 h 26"/>
                    <a:gd name="T8" fmla="*/ 18 w 26"/>
                    <a:gd name="T9" fmla="*/ 7 h 26"/>
                    <a:gd name="T10" fmla="*/ 14 w 26"/>
                    <a:gd name="T11" fmla="*/ 5 h 26"/>
                    <a:gd name="T12" fmla="*/ 9 w 26"/>
                    <a:gd name="T13" fmla="*/ 2 h 26"/>
                    <a:gd name="T14" fmla="*/ 5 w 26"/>
                    <a:gd name="T15" fmla="*/ 1 h 26"/>
                    <a:gd name="T16" fmla="*/ 0 w 26"/>
                    <a:gd name="T17" fmla="*/ 0 h 26"/>
                    <a:gd name="T18" fmla="*/ 0 w 26"/>
                    <a:gd name="T19" fmla="*/ 6 h 26"/>
                    <a:gd name="T20" fmla="*/ 3 w 26"/>
                    <a:gd name="T21" fmla="*/ 7 h 26"/>
                    <a:gd name="T22" fmla="*/ 6 w 26"/>
                    <a:gd name="T23" fmla="*/ 8 h 26"/>
                    <a:gd name="T24" fmla="*/ 10 w 26"/>
                    <a:gd name="T25" fmla="*/ 10 h 26"/>
                    <a:gd name="T26" fmla="*/ 12 w 26"/>
                    <a:gd name="T27" fmla="*/ 13 h 26"/>
                    <a:gd name="T28" fmla="*/ 15 w 26"/>
                    <a:gd name="T29" fmla="*/ 15 h 26"/>
                    <a:gd name="T30" fmla="*/ 17 w 26"/>
                    <a:gd name="T31" fmla="*/ 18 h 26"/>
                    <a:gd name="T32" fmla="*/ 18 w 26"/>
                    <a:gd name="T33" fmla="*/ 21 h 26"/>
                    <a:gd name="T34" fmla="*/ 19 w 26"/>
                    <a:gd name="T35" fmla="*/ 25 h 26"/>
                    <a:gd name="T36" fmla="*/ 25 w 26"/>
                    <a:gd name="T37" fmla="*/ 2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6">
                      <a:moveTo>
                        <a:pt x="25" y="25"/>
                      </a:moveTo>
                      <a:lnTo>
                        <a:pt x="23" y="19"/>
                      </a:lnTo>
                      <a:lnTo>
                        <a:pt x="22" y="15"/>
                      </a:lnTo>
                      <a:lnTo>
                        <a:pt x="21" y="11"/>
                      </a:lnTo>
                      <a:lnTo>
                        <a:pt x="18" y="7"/>
                      </a:lnTo>
                      <a:lnTo>
                        <a:pt x="14" y="5"/>
                      </a:lnTo>
                      <a:lnTo>
                        <a:pt x="9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0" y="10"/>
                      </a:lnTo>
                      <a:lnTo>
                        <a:pt x="12" y="13"/>
                      </a:lnTo>
                      <a:lnTo>
                        <a:pt x="15" y="15"/>
                      </a:lnTo>
                      <a:lnTo>
                        <a:pt x="17" y="18"/>
                      </a:lnTo>
                      <a:lnTo>
                        <a:pt x="18" y="21"/>
                      </a:lnTo>
                      <a:lnTo>
                        <a:pt x="19" y="25"/>
                      </a:lnTo>
                      <a:lnTo>
                        <a:pt x="25" y="2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64" name="Freeform 192"/>
                <p:cNvSpPr>
                  <a:spLocks/>
                </p:cNvSpPr>
                <p:nvPr/>
              </p:nvSpPr>
              <p:spPr bwMode="auto">
                <a:xfrm>
                  <a:off x="4043" y="3319"/>
                  <a:ext cx="27" cy="26"/>
                </a:xfrm>
                <a:custGeom>
                  <a:avLst/>
                  <a:gdLst>
                    <a:gd name="T0" fmla="*/ 0 w 26"/>
                    <a:gd name="T1" fmla="*/ 24 h 25"/>
                    <a:gd name="T2" fmla="*/ 5 w 26"/>
                    <a:gd name="T3" fmla="*/ 23 h 25"/>
                    <a:gd name="T4" fmla="*/ 9 w 26"/>
                    <a:gd name="T5" fmla="*/ 23 h 25"/>
                    <a:gd name="T6" fmla="*/ 14 w 26"/>
                    <a:gd name="T7" fmla="*/ 20 h 25"/>
                    <a:gd name="T8" fmla="*/ 18 w 26"/>
                    <a:gd name="T9" fmla="*/ 18 h 25"/>
                    <a:gd name="T10" fmla="*/ 21 w 26"/>
                    <a:gd name="T11" fmla="*/ 13 h 25"/>
                    <a:gd name="T12" fmla="*/ 22 w 26"/>
                    <a:gd name="T13" fmla="*/ 9 h 25"/>
                    <a:gd name="T14" fmla="*/ 23 w 26"/>
                    <a:gd name="T15" fmla="*/ 6 h 25"/>
                    <a:gd name="T16" fmla="*/ 25 w 26"/>
                    <a:gd name="T17" fmla="*/ 0 h 25"/>
                    <a:gd name="T18" fmla="*/ 19 w 26"/>
                    <a:gd name="T19" fmla="*/ 0 h 25"/>
                    <a:gd name="T20" fmla="*/ 18 w 26"/>
                    <a:gd name="T21" fmla="*/ 4 h 25"/>
                    <a:gd name="T22" fmla="*/ 17 w 26"/>
                    <a:gd name="T23" fmla="*/ 6 h 25"/>
                    <a:gd name="T24" fmla="*/ 15 w 26"/>
                    <a:gd name="T25" fmla="*/ 9 h 25"/>
                    <a:gd name="T26" fmla="*/ 12 w 26"/>
                    <a:gd name="T27" fmla="*/ 12 h 25"/>
                    <a:gd name="T28" fmla="*/ 10 w 26"/>
                    <a:gd name="T29" fmla="*/ 15 h 25"/>
                    <a:gd name="T30" fmla="*/ 6 w 26"/>
                    <a:gd name="T31" fmla="*/ 16 h 25"/>
                    <a:gd name="T32" fmla="*/ 3 w 26"/>
                    <a:gd name="T33" fmla="*/ 18 h 25"/>
                    <a:gd name="T34" fmla="*/ 0 w 26"/>
                    <a:gd name="T35" fmla="*/ 18 h 25"/>
                    <a:gd name="T36" fmla="*/ 0 w 26"/>
                    <a:gd name="T37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5">
                      <a:moveTo>
                        <a:pt x="0" y="24"/>
                      </a:moveTo>
                      <a:lnTo>
                        <a:pt x="5" y="23"/>
                      </a:lnTo>
                      <a:lnTo>
                        <a:pt x="9" y="23"/>
                      </a:lnTo>
                      <a:lnTo>
                        <a:pt x="14" y="20"/>
                      </a:lnTo>
                      <a:lnTo>
                        <a:pt x="18" y="18"/>
                      </a:lnTo>
                      <a:lnTo>
                        <a:pt x="21" y="13"/>
                      </a:lnTo>
                      <a:lnTo>
                        <a:pt x="22" y="9"/>
                      </a:lnTo>
                      <a:lnTo>
                        <a:pt x="23" y="6"/>
                      </a:lnTo>
                      <a:lnTo>
                        <a:pt x="25" y="0"/>
                      </a:lnTo>
                      <a:lnTo>
                        <a:pt x="19" y="0"/>
                      </a:lnTo>
                      <a:lnTo>
                        <a:pt x="18" y="4"/>
                      </a:lnTo>
                      <a:lnTo>
                        <a:pt x="17" y="6"/>
                      </a:lnTo>
                      <a:lnTo>
                        <a:pt x="15" y="9"/>
                      </a:lnTo>
                      <a:lnTo>
                        <a:pt x="12" y="12"/>
                      </a:lnTo>
                      <a:lnTo>
                        <a:pt x="10" y="15"/>
                      </a:lnTo>
                      <a:lnTo>
                        <a:pt x="6" y="16"/>
                      </a:lnTo>
                      <a:lnTo>
                        <a:pt x="3" y="18"/>
                      </a:lnTo>
                      <a:lnTo>
                        <a:pt x="0" y="18"/>
                      </a:lnTo>
                      <a:lnTo>
                        <a:pt x="0" y="2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9312" name="Group 193"/>
            <p:cNvGrpSpPr>
              <a:grpSpLocks/>
            </p:cNvGrpSpPr>
            <p:nvPr/>
          </p:nvGrpSpPr>
          <p:grpSpPr bwMode="auto">
            <a:xfrm>
              <a:off x="4003" y="3330"/>
              <a:ext cx="56" cy="54"/>
              <a:chOff x="4003" y="3330"/>
              <a:chExt cx="56" cy="54"/>
            </a:xfrm>
          </p:grpSpPr>
          <p:sp>
            <p:nvSpPr>
              <p:cNvPr id="105666" name="Freeform 194"/>
              <p:cNvSpPr>
                <a:spLocks/>
              </p:cNvSpPr>
              <p:nvPr/>
            </p:nvSpPr>
            <p:spPr bwMode="auto">
              <a:xfrm>
                <a:off x="4007" y="3332"/>
                <a:ext cx="49" cy="49"/>
              </a:xfrm>
              <a:custGeom>
                <a:avLst/>
                <a:gdLst>
                  <a:gd name="T0" fmla="*/ 24 w 49"/>
                  <a:gd name="T1" fmla="*/ 47 h 48"/>
                  <a:gd name="T2" fmla="*/ 18 w 49"/>
                  <a:gd name="T3" fmla="*/ 46 h 48"/>
                  <a:gd name="T4" fmla="*/ 13 w 49"/>
                  <a:gd name="T5" fmla="*/ 45 h 48"/>
                  <a:gd name="T6" fmla="*/ 11 w 49"/>
                  <a:gd name="T7" fmla="*/ 42 h 48"/>
                  <a:gd name="T8" fmla="*/ 8 w 49"/>
                  <a:gd name="T9" fmla="*/ 40 h 48"/>
                  <a:gd name="T10" fmla="*/ 4 w 49"/>
                  <a:gd name="T11" fmla="*/ 36 h 48"/>
                  <a:gd name="T12" fmla="*/ 2 w 49"/>
                  <a:gd name="T13" fmla="*/ 32 h 48"/>
                  <a:gd name="T14" fmla="*/ 1 w 49"/>
                  <a:gd name="T15" fmla="*/ 29 h 48"/>
                  <a:gd name="T16" fmla="*/ 0 w 49"/>
                  <a:gd name="T17" fmla="*/ 24 h 48"/>
                  <a:gd name="T18" fmla="*/ 1 w 49"/>
                  <a:gd name="T19" fmla="*/ 18 h 48"/>
                  <a:gd name="T20" fmla="*/ 2 w 49"/>
                  <a:gd name="T21" fmla="*/ 15 h 48"/>
                  <a:gd name="T22" fmla="*/ 4 w 49"/>
                  <a:gd name="T23" fmla="*/ 11 h 48"/>
                  <a:gd name="T24" fmla="*/ 8 w 49"/>
                  <a:gd name="T25" fmla="*/ 7 h 48"/>
                  <a:gd name="T26" fmla="*/ 11 w 49"/>
                  <a:gd name="T27" fmla="*/ 5 h 48"/>
                  <a:gd name="T28" fmla="*/ 13 w 49"/>
                  <a:gd name="T29" fmla="*/ 2 h 48"/>
                  <a:gd name="T30" fmla="*/ 18 w 49"/>
                  <a:gd name="T31" fmla="*/ 1 h 48"/>
                  <a:gd name="T32" fmla="*/ 24 w 49"/>
                  <a:gd name="T33" fmla="*/ 0 h 48"/>
                  <a:gd name="T34" fmla="*/ 29 w 49"/>
                  <a:gd name="T35" fmla="*/ 1 h 48"/>
                  <a:gd name="T36" fmla="*/ 33 w 49"/>
                  <a:gd name="T37" fmla="*/ 2 h 48"/>
                  <a:gd name="T38" fmla="*/ 36 w 49"/>
                  <a:gd name="T39" fmla="*/ 5 h 48"/>
                  <a:gd name="T40" fmla="*/ 40 w 49"/>
                  <a:gd name="T41" fmla="*/ 7 h 48"/>
                  <a:gd name="T42" fmla="*/ 43 w 49"/>
                  <a:gd name="T43" fmla="*/ 11 h 48"/>
                  <a:gd name="T44" fmla="*/ 45 w 49"/>
                  <a:gd name="T45" fmla="*/ 15 h 48"/>
                  <a:gd name="T46" fmla="*/ 46 w 49"/>
                  <a:gd name="T47" fmla="*/ 18 h 48"/>
                  <a:gd name="T48" fmla="*/ 48 w 49"/>
                  <a:gd name="T49" fmla="*/ 24 h 48"/>
                  <a:gd name="T50" fmla="*/ 46 w 49"/>
                  <a:gd name="T51" fmla="*/ 29 h 48"/>
                  <a:gd name="T52" fmla="*/ 45 w 49"/>
                  <a:gd name="T53" fmla="*/ 32 h 48"/>
                  <a:gd name="T54" fmla="*/ 43 w 49"/>
                  <a:gd name="T55" fmla="*/ 36 h 48"/>
                  <a:gd name="T56" fmla="*/ 40 w 49"/>
                  <a:gd name="T57" fmla="*/ 40 h 48"/>
                  <a:gd name="T58" fmla="*/ 36 w 49"/>
                  <a:gd name="T59" fmla="*/ 42 h 48"/>
                  <a:gd name="T60" fmla="*/ 33 w 49"/>
                  <a:gd name="T61" fmla="*/ 45 h 48"/>
                  <a:gd name="T62" fmla="*/ 29 w 49"/>
                  <a:gd name="T63" fmla="*/ 46 h 48"/>
                  <a:gd name="T64" fmla="*/ 24 w 49"/>
                  <a:gd name="T65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9" h="48">
                    <a:moveTo>
                      <a:pt x="24" y="47"/>
                    </a:moveTo>
                    <a:lnTo>
                      <a:pt x="18" y="46"/>
                    </a:lnTo>
                    <a:lnTo>
                      <a:pt x="13" y="45"/>
                    </a:lnTo>
                    <a:lnTo>
                      <a:pt x="11" y="42"/>
                    </a:lnTo>
                    <a:lnTo>
                      <a:pt x="8" y="40"/>
                    </a:lnTo>
                    <a:lnTo>
                      <a:pt x="4" y="36"/>
                    </a:lnTo>
                    <a:lnTo>
                      <a:pt x="2" y="32"/>
                    </a:lnTo>
                    <a:lnTo>
                      <a:pt x="1" y="29"/>
                    </a:lnTo>
                    <a:lnTo>
                      <a:pt x="0" y="24"/>
                    </a:lnTo>
                    <a:lnTo>
                      <a:pt x="1" y="18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5"/>
                    </a:lnTo>
                    <a:lnTo>
                      <a:pt x="13" y="2"/>
                    </a:lnTo>
                    <a:lnTo>
                      <a:pt x="18" y="1"/>
                    </a:lnTo>
                    <a:lnTo>
                      <a:pt x="24" y="0"/>
                    </a:lnTo>
                    <a:lnTo>
                      <a:pt x="29" y="1"/>
                    </a:lnTo>
                    <a:lnTo>
                      <a:pt x="33" y="2"/>
                    </a:lnTo>
                    <a:lnTo>
                      <a:pt x="36" y="5"/>
                    </a:lnTo>
                    <a:lnTo>
                      <a:pt x="40" y="7"/>
                    </a:lnTo>
                    <a:lnTo>
                      <a:pt x="43" y="11"/>
                    </a:lnTo>
                    <a:lnTo>
                      <a:pt x="45" y="15"/>
                    </a:lnTo>
                    <a:lnTo>
                      <a:pt x="46" y="18"/>
                    </a:lnTo>
                    <a:lnTo>
                      <a:pt x="48" y="24"/>
                    </a:lnTo>
                    <a:lnTo>
                      <a:pt x="46" y="29"/>
                    </a:lnTo>
                    <a:lnTo>
                      <a:pt x="45" y="32"/>
                    </a:lnTo>
                    <a:lnTo>
                      <a:pt x="43" y="36"/>
                    </a:lnTo>
                    <a:lnTo>
                      <a:pt x="40" y="40"/>
                    </a:lnTo>
                    <a:lnTo>
                      <a:pt x="36" y="42"/>
                    </a:lnTo>
                    <a:lnTo>
                      <a:pt x="33" y="45"/>
                    </a:lnTo>
                    <a:lnTo>
                      <a:pt x="29" y="46"/>
                    </a:lnTo>
                    <a:lnTo>
                      <a:pt x="24" y="47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grpSp>
            <p:nvGrpSpPr>
              <p:cNvPr id="9409" name="Group 195"/>
              <p:cNvGrpSpPr>
                <a:grpSpLocks/>
              </p:cNvGrpSpPr>
              <p:nvPr/>
            </p:nvGrpSpPr>
            <p:grpSpPr bwMode="auto">
              <a:xfrm>
                <a:off x="4003" y="3330"/>
                <a:ext cx="56" cy="54"/>
                <a:chOff x="4003" y="3330"/>
                <a:chExt cx="56" cy="54"/>
              </a:xfrm>
            </p:grpSpPr>
            <p:sp>
              <p:nvSpPr>
                <p:cNvPr id="105668" name="Freeform 196"/>
                <p:cNvSpPr>
                  <a:spLocks/>
                </p:cNvSpPr>
                <p:nvPr/>
              </p:nvSpPr>
              <p:spPr bwMode="auto">
                <a:xfrm>
                  <a:off x="4003" y="3360"/>
                  <a:ext cx="25" cy="25"/>
                </a:xfrm>
                <a:custGeom>
                  <a:avLst/>
                  <a:gdLst>
                    <a:gd name="T0" fmla="*/ 0 w 26"/>
                    <a:gd name="T1" fmla="*/ 0 h 25"/>
                    <a:gd name="T2" fmla="*/ 1 w 26"/>
                    <a:gd name="T3" fmla="*/ 6 h 25"/>
                    <a:gd name="T4" fmla="*/ 2 w 26"/>
                    <a:gd name="T5" fmla="*/ 9 h 25"/>
                    <a:gd name="T6" fmla="*/ 4 w 26"/>
                    <a:gd name="T7" fmla="*/ 13 h 25"/>
                    <a:gd name="T8" fmla="*/ 7 w 26"/>
                    <a:gd name="T9" fmla="*/ 18 h 25"/>
                    <a:gd name="T10" fmla="*/ 11 w 26"/>
                    <a:gd name="T11" fmla="*/ 20 h 25"/>
                    <a:gd name="T12" fmla="*/ 14 w 26"/>
                    <a:gd name="T13" fmla="*/ 23 h 25"/>
                    <a:gd name="T14" fmla="*/ 19 w 26"/>
                    <a:gd name="T15" fmla="*/ 23 h 25"/>
                    <a:gd name="T16" fmla="*/ 25 w 26"/>
                    <a:gd name="T17" fmla="*/ 24 h 25"/>
                    <a:gd name="T18" fmla="*/ 25 w 26"/>
                    <a:gd name="T19" fmla="*/ 18 h 25"/>
                    <a:gd name="T20" fmla="*/ 21 w 26"/>
                    <a:gd name="T21" fmla="*/ 18 h 25"/>
                    <a:gd name="T22" fmla="*/ 17 w 26"/>
                    <a:gd name="T23" fmla="*/ 16 h 25"/>
                    <a:gd name="T24" fmla="*/ 14 w 26"/>
                    <a:gd name="T25" fmla="*/ 15 h 25"/>
                    <a:gd name="T26" fmla="*/ 12 w 26"/>
                    <a:gd name="T27" fmla="*/ 12 h 25"/>
                    <a:gd name="T28" fmla="*/ 10 w 26"/>
                    <a:gd name="T29" fmla="*/ 9 h 25"/>
                    <a:gd name="T30" fmla="*/ 9 w 26"/>
                    <a:gd name="T31" fmla="*/ 6 h 25"/>
                    <a:gd name="T32" fmla="*/ 7 w 26"/>
                    <a:gd name="T33" fmla="*/ 4 h 25"/>
                    <a:gd name="T34" fmla="*/ 6 w 26"/>
                    <a:gd name="T35" fmla="*/ 0 h 25"/>
                    <a:gd name="T36" fmla="*/ 0 w 26"/>
                    <a:gd name="T3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5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2" y="9"/>
                      </a:lnTo>
                      <a:lnTo>
                        <a:pt x="4" y="13"/>
                      </a:lnTo>
                      <a:lnTo>
                        <a:pt x="7" y="18"/>
                      </a:lnTo>
                      <a:lnTo>
                        <a:pt x="11" y="20"/>
                      </a:lnTo>
                      <a:lnTo>
                        <a:pt x="14" y="23"/>
                      </a:lnTo>
                      <a:lnTo>
                        <a:pt x="19" y="23"/>
                      </a:lnTo>
                      <a:lnTo>
                        <a:pt x="25" y="24"/>
                      </a:lnTo>
                      <a:lnTo>
                        <a:pt x="25" y="18"/>
                      </a:lnTo>
                      <a:lnTo>
                        <a:pt x="21" y="18"/>
                      </a:lnTo>
                      <a:lnTo>
                        <a:pt x="17" y="16"/>
                      </a:lnTo>
                      <a:lnTo>
                        <a:pt x="14" y="15"/>
                      </a:lnTo>
                      <a:lnTo>
                        <a:pt x="12" y="12"/>
                      </a:lnTo>
                      <a:lnTo>
                        <a:pt x="10" y="9"/>
                      </a:lnTo>
                      <a:lnTo>
                        <a:pt x="9" y="6"/>
                      </a:lnTo>
                      <a:lnTo>
                        <a:pt x="7" y="4"/>
                      </a:lnTo>
                      <a:lnTo>
                        <a:pt x="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69" name="Freeform 197"/>
                <p:cNvSpPr>
                  <a:spLocks/>
                </p:cNvSpPr>
                <p:nvPr/>
              </p:nvSpPr>
              <p:spPr bwMode="auto">
                <a:xfrm>
                  <a:off x="4003" y="3330"/>
                  <a:ext cx="25" cy="25"/>
                </a:xfrm>
                <a:custGeom>
                  <a:avLst/>
                  <a:gdLst>
                    <a:gd name="T0" fmla="*/ 25 w 26"/>
                    <a:gd name="T1" fmla="*/ 0 h 25"/>
                    <a:gd name="T2" fmla="*/ 19 w 26"/>
                    <a:gd name="T3" fmla="*/ 1 h 25"/>
                    <a:gd name="T4" fmla="*/ 14 w 26"/>
                    <a:gd name="T5" fmla="*/ 2 h 25"/>
                    <a:gd name="T6" fmla="*/ 11 w 26"/>
                    <a:gd name="T7" fmla="*/ 4 h 25"/>
                    <a:gd name="T8" fmla="*/ 7 w 26"/>
                    <a:gd name="T9" fmla="*/ 7 h 25"/>
                    <a:gd name="T10" fmla="*/ 4 w 26"/>
                    <a:gd name="T11" fmla="*/ 11 h 25"/>
                    <a:gd name="T12" fmla="*/ 2 w 26"/>
                    <a:gd name="T13" fmla="*/ 14 h 25"/>
                    <a:gd name="T14" fmla="*/ 1 w 26"/>
                    <a:gd name="T15" fmla="*/ 19 h 25"/>
                    <a:gd name="T16" fmla="*/ 0 w 26"/>
                    <a:gd name="T17" fmla="*/ 24 h 25"/>
                    <a:gd name="T18" fmla="*/ 6 w 26"/>
                    <a:gd name="T19" fmla="*/ 24 h 25"/>
                    <a:gd name="T20" fmla="*/ 7 w 26"/>
                    <a:gd name="T21" fmla="*/ 20 h 25"/>
                    <a:gd name="T22" fmla="*/ 9 w 26"/>
                    <a:gd name="T23" fmla="*/ 17 h 25"/>
                    <a:gd name="T24" fmla="*/ 10 w 26"/>
                    <a:gd name="T25" fmla="*/ 14 h 25"/>
                    <a:gd name="T26" fmla="*/ 12 w 26"/>
                    <a:gd name="T27" fmla="*/ 12 h 25"/>
                    <a:gd name="T28" fmla="*/ 14 w 26"/>
                    <a:gd name="T29" fmla="*/ 10 h 25"/>
                    <a:gd name="T30" fmla="*/ 17 w 26"/>
                    <a:gd name="T31" fmla="*/ 8 h 25"/>
                    <a:gd name="T32" fmla="*/ 21 w 26"/>
                    <a:gd name="T33" fmla="*/ 7 h 25"/>
                    <a:gd name="T34" fmla="*/ 25 w 26"/>
                    <a:gd name="T35" fmla="*/ 6 h 25"/>
                    <a:gd name="T36" fmla="*/ 25 w 26"/>
                    <a:gd name="T3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5">
                      <a:moveTo>
                        <a:pt x="25" y="0"/>
                      </a:moveTo>
                      <a:lnTo>
                        <a:pt x="19" y="1"/>
                      </a:lnTo>
                      <a:lnTo>
                        <a:pt x="14" y="2"/>
                      </a:lnTo>
                      <a:lnTo>
                        <a:pt x="11" y="4"/>
                      </a:lnTo>
                      <a:lnTo>
                        <a:pt x="7" y="7"/>
                      </a:lnTo>
                      <a:lnTo>
                        <a:pt x="4" y="11"/>
                      </a:lnTo>
                      <a:lnTo>
                        <a:pt x="2" y="14"/>
                      </a:lnTo>
                      <a:lnTo>
                        <a:pt x="1" y="19"/>
                      </a:lnTo>
                      <a:lnTo>
                        <a:pt x="0" y="24"/>
                      </a:lnTo>
                      <a:lnTo>
                        <a:pt x="6" y="24"/>
                      </a:lnTo>
                      <a:lnTo>
                        <a:pt x="7" y="20"/>
                      </a:lnTo>
                      <a:lnTo>
                        <a:pt x="9" y="17"/>
                      </a:lnTo>
                      <a:lnTo>
                        <a:pt x="10" y="14"/>
                      </a:lnTo>
                      <a:lnTo>
                        <a:pt x="12" y="12"/>
                      </a:lnTo>
                      <a:lnTo>
                        <a:pt x="14" y="10"/>
                      </a:lnTo>
                      <a:lnTo>
                        <a:pt x="17" y="8"/>
                      </a:lnTo>
                      <a:lnTo>
                        <a:pt x="21" y="7"/>
                      </a:lnTo>
                      <a:lnTo>
                        <a:pt x="25" y="6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70" name="Freeform 198"/>
                <p:cNvSpPr>
                  <a:spLocks/>
                </p:cNvSpPr>
                <p:nvPr/>
              </p:nvSpPr>
              <p:spPr bwMode="auto">
                <a:xfrm>
                  <a:off x="4034" y="3330"/>
                  <a:ext cx="25" cy="25"/>
                </a:xfrm>
                <a:custGeom>
                  <a:avLst/>
                  <a:gdLst>
                    <a:gd name="T0" fmla="*/ 24 w 25"/>
                    <a:gd name="T1" fmla="*/ 24 h 25"/>
                    <a:gd name="T2" fmla="*/ 22 w 25"/>
                    <a:gd name="T3" fmla="*/ 19 h 25"/>
                    <a:gd name="T4" fmla="*/ 21 w 25"/>
                    <a:gd name="T5" fmla="*/ 14 h 25"/>
                    <a:gd name="T6" fmla="*/ 20 w 25"/>
                    <a:gd name="T7" fmla="*/ 11 h 25"/>
                    <a:gd name="T8" fmla="*/ 17 w 25"/>
                    <a:gd name="T9" fmla="*/ 7 h 25"/>
                    <a:gd name="T10" fmla="*/ 13 w 25"/>
                    <a:gd name="T11" fmla="*/ 4 h 25"/>
                    <a:gd name="T12" fmla="*/ 9 w 25"/>
                    <a:gd name="T13" fmla="*/ 2 h 25"/>
                    <a:gd name="T14" fmla="*/ 5 w 25"/>
                    <a:gd name="T15" fmla="*/ 1 h 25"/>
                    <a:gd name="T16" fmla="*/ 0 w 25"/>
                    <a:gd name="T17" fmla="*/ 0 h 25"/>
                    <a:gd name="T18" fmla="*/ 0 w 25"/>
                    <a:gd name="T19" fmla="*/ 6 h 25"/>
                    <a:gd name="T20" fmla="*/ 3 w 25"/>
                    <a:gd name="T21" fmla="*/ 7 h 25"/>
                    <a:gd name="T22" fmla="*/ 6 w 25"/>
                    <a:gd name="T23" fmla="*/ 8 h 25"/>
                    <a:gd name="T24" fmla="*/ 10 w 25"/>
                    <a:gd name="T25" fmla="*/ 10 h 25"/>
                    <a:gd name="T26" fmla="*/ 12 w 25"/>
                    <a:gd name="T27" fmla="*/ 12 h 25"/>
                    <a:gd name="T28" fmla="*/ 14 w 25"/>
                    <a:gd name="T29" fmla="*/ 14 h 25"/>
                    <a:gd name="T30" fmla="*/ 17 w 25"/>
                    <a:gd name="T31" fmla="*/ 17 h 25"/>
                    <a:gd name="T32" fmla="*/ 17 w 25"/>
                    <a:gd name="T33" fmla="*/ 20 h 25"/>
                    <a:gd name="T34" fmla="*/ 18 w 25"/>
                    <a:gd name="T35" fmla="*/ 24 h 25"/>
                    <a:gd name="T36" fmla="*/ 24 w 25"/>
                    <a:gd name="T37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5">
                      <a:moveTo>
                        <a:pt x="24" y="24"/>
                      </a:moveTo>
                      <a:lnTo>
                        <a:pt x="22" y="19"/>
                      </a:lnTo>
                      <a:lnTo>
                        <a:pt x="21" y="14"/>
                      </a:lnTo>
                      <a:lnTo>
                        <a:pt x="20" y="11"/>
                      </a:lnTo>
                      <a:lnTo>
                        <a:pt x="17" y="7"/>
                      </a:lnTo>
                      <a:lnTo>
                        <a:pt x="13" y="4"/>
                      </a:lnTo>
                      <a:lnTo>
                        <a:pt x="9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0" y="10"/>
                      </a:lnTo>
                      <a:lnTo>
                        <a:pt x="12" y="12"/>
                      </a:lnTo>
                      <a:lnTo>
                        <a:pt x="14" y="14"/>
                      </a:lnTo>
                      <a:lnTo>
                        <a:pt x="17" y="17"/>
                      </a:lnTo>
                      <a:lnTo>
                        <a:pt x="17" y="20"/>
                      </a:lnTo>
                      <a:lnTo>
                        <a:pt x="18" y="24"/>
                      </a:lnTo>
                      <a:lnTo>
                        <a:pt x="24" y="2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71" name="Freeform 199"/>
                <p:cNvSpPr>
                  <a:spLocks/>
                </p:cNvSpPr>
                <p:nvPr/>
              </p:nvSpPr>
              <p:spPr bwMode="auto">
                <a:xfrm>
                  <a:off x="4034" y="3360"/>
                  <a:ext cx="25" cy="25"/>
                </a:xfrm>
                <a:custGeom>
                  <a:avLst/>
                  <a:gdLst>
                    <a:gd name="T0" fmla="*/ 0 w 25"/>
                    <a:gd name="T1" fmla="*/ 24 h 25"/>
                    <a:gd name="T2" fmla="*/ 5 w 25"/>
                    <a:gd name="T3" fmla="*/ 23 h 25"/>
                    <a:gd name="T4" fmla="*/ 9 w 25"/>
                    <a:gd name="T5" fmla="*/ 23 h 25"/>
                    <a:gd name="T6" fmla="*/ 13 w 25"/>
                    <a:gd name="T7" fmla="*/ 20 h 25"/>
                    <a:gd name="T8" fmla="*/ 17 w 25"/>
                    <a:gd name="T9" fmla="*/ 18 h 25"/>
                    <a:gd name="T10" fmla="*/ 20 w 25"/>
                    <a:gd name="T11" fmla="*/ 13 h 25"/>
                    <a:gd name="T12" fmla="*/ 21 w 25"/>
                    <a:gd name="T13" fmla="*/ 9 h 25"/>
                    <a:gd name="T14" fmla="*/ 22 w 25"/>
                    <a:gd name="T15" fmla="*/ 6 h 25"/>
                    <a:gd name="T16" fmla="*/ 24 w 25"/>
                    <a:gd name="T17" fmla="*/ 0 h 25"/>
                    <a:gd name="T18" fmla="*/ 18 w 25"/>
                    <a:gd name="T19" fmla="*/ 0 h 25"/>
                    <a:gd name="T20" fmla="*/ 17 w 25"/>
                    <a:gd name="T21" fmla="*/ 4 h 25"/>
                    <a:gd name="T22" fmla="*/ 17 w 25"/>
                    <a:gd name="T23" fmla="*/ 6 h 25"/>
                    <a:gd name="T24" fmla="*/ 14 w 25"/>
                    <a:gd name="T25" fmla="*/ 9 h 25"/>
                    <a:gd name="T26" fmla="*/ 12 w 25"/>
                    <a:gd name="T27" fmla="*/ 12 h 25"/>
                    <a:gd name="T28" fmla="*/ 10 w 25"/>
                    <a:gd name="T29" fmla="*/ 15 h 25"/>
                    <a:gd name="T30" fmla="*/ 6 w 25"/>
                    <a:gd name="T31" fmla="*/ 16 h 25"/>
                    <a:gd name="T32" fmla="*/ 3 w 25"/>
                    <a:gd name="T33" fmla="*/ 18 h 25"/>
                    <a:gd name="T34" fmla="*/ 0 w 25"/>
                    <a:gd name="T35" fmla="*/ 18 h 25"/>
                    <a:gd name="T36" fmla="*/ 0 w 25"/>
                    <a:gd name="T37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5">
                      <a:moveTo>
                        <a:pt x="0" y="24"/>
                      </a:moveTo>
                      <a:lnTo>
                        <a:pt x="5" y="23"/>
                      </a:lnTo>
                      <a:lnTo>
                        <a:pt x="9" y="23"/>
                      </a:lnTo>
                      <a:lnTo>
                        <a:pt x="13" y="20"/>
                      </a:lnTo>
                      <a:lnTo>
                        <a:pt x="17" y="18"/>
                      </a:lnTo>
                      <a:lnTo>
                        <a:pt x="20" y="13"/>
                      </a:lnTo>
                      <a:lnTo>
                        <a:pt x="21" y="9"/>
                      </a:lnTo>
                      <a:lnTo>
                        <a:pt x="22" y="6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7" y="4"/>
                      </a:lnTo>
                      <a:lnTo>
                        <a:pt x="17" y="6"/>
                      </a:lnTo>
                      <a:lnTo>
                        <a:pt x="14" y="9"/>
                      </a:lnTo>
                      <a:lnTo>
                        <a:pt x="12" y="12"/>
                      </a:lnTo>
                      <a:lnTo>
                        <a:pt x="10" y="15"/>
                      </a:lnTo>
                      <a:lnTo>
                        <a:pt x="6" y="16"/>
                      </a:lnTo>
                      <a:lnTo>
                        <a:pt x="3" y="18"/>
                      </a:lnTo>
                      <a:lnTo>
                        <a:pt x="0" y="18"/>
                      </a:lnTo>
                      <a:lnTo>
                        <a:pt x="0" y="2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9313" name="Group 200"/>
            <p:cNvGrpSpPr>
              <a:grpSpLocks/>
            </p:cNvGrpSpPr>
            <p:nvPr/>
          </p:nvGrpSpPr>
          <p:grpSpPr bwMode="auto">
            <a:xfrm>
              <a:off x="3994" y="3385"/>
              <a:ext cx="53" cy="54"/>
              <a:chOff x="3994" y="3385"/>
              <a:chExt cx="53" cy="54"/>
            </a:xfrm>
          </p:grpSpPr>
          <p:sp>
            <p:nvSpPr>
              <p:cNvPr id="105673" name="Freeform 201"/>
              <p:cNvSpPr>
                <a:spLocks/>
              </p:cNvSpPr>
              <p:nvPr/>
            </p:nvSpPr>
            <p:spPr bwMode="auto">
              <a:xfrm>
                <a:off x="3997" y="3389"/>
                <a:ext cx="47" cy="47"/>
              </a:xfrm>
              <a:custGeom>
                <a:avLst/>
                <a:gdLst>
                  <a:gd name="T0" fmla="*/ 22 w 47"/>
                  <a:gd name="T1" fmla="*/ 47 h 48"/>
                  <a:gd name="T2" fmla="*/ 17 w 47"/>
                  <a:gd name="T3" fmla="*/ 46 h 48"/>
                  <a:gd name="T4" fmla="*/ 13 w 47"/>
                  <a:gd name="T5" fmla="*/ 45 h 48"/>
                  <a:gd name="T6" fmla="*/ 11 w 47"/>
                  <a:gd name="T7" fmla="*/ 42 h 48"/>
                  <a:gd name="T8" fmla="*/ 6 w 47"/>
                  <a:gd name="T9" fmla="*/ 40 h 48"/>
                  <a:gd name="T10" fmla="*/ 4 w 47"/>
                  <a:gd name="T11" fmla="*/ 36 h 48"/>
                  <a:gd name="T12" fmla="*/ 2 w 47"/>
                  <a:gd name="T13" fmla="*/ 32 h 48"/>
                  <a:gd name="T14" fmla="*/ 1 w 47"/>
                  <a:gd name="T15" fmla="*/ 29 h 48"/>
                  <a:gd name="T16" fmla="*/ 0 w 47"/>
                  <a:gd name="T17" fmla="*/ 24 h 48"/>
                  <a:gd name="T18" fmla="*/ 1 w 47"/>
                  <a:gd name="T19" fmla="*/ 18 h 48"/>
                  <a:gd name="T20" fmla="*/ 2 w 47"/>
                  <a:gd name="T21" fmla="*/ 15 h 48"/>
                  <a:gd name="T22" fmla="*/ 4 w 47"/>
                  <a:gd name="T23" fmla="*/ 11 h 48"/>
                  <a:gd name="T24" fmla="*/ 6 w 47"/>
                  <a:gd name="T25" fmla="*/ 7 h 48"/>
                  <a:gd name="T26" fmla="*/ 11 w 47"/>
                  <a:gd name="T27" fmla="*/ 5 h 48"/>
                  <a:gd name="T28" fmla="*/ 13 w 47"/>
                  <a:gd name="T29" fmla="*/ 2 h 48"/>
                  <a:gd name="T30" fmla="*/ 17 w 47"/>
                  <a:gd name="T31" fmla="*/ 1 h 48"/>
                  <a:gd name="T32" fmla="*/ 22 w 47"/>
                  <a:gd name="T33" fmla="*/ 0 h 48"/>
                  <a:gd name="T34" fmla="*/ 28 w 47"/>
                  <a:gd name="T35" fmla="*/ 1 h 48"/>
                  <a:gd name="T36" fmla="*/ 31 w 47"/>
                  <a:gd name="T37" fmla="*/ 2 h 48"/>
                  <a:gd name="T38" fmla="*/ 34 w 47"/>
                  <a:gd name="T39" fmla="*/ 5 h 48"/>
                  <a:gd name="T40" fmla="*/ 39 w 47"/>
                  <a:gd name="T41" fmla="*/ 7 h 48"/>
                  <a:gd name="T42" fmla="*/ 41 w 47"/>
                  <a:gd name="T43" fmla="*/ 11 h 48"/>
                  <a:gd name="T44" fmla="*/ 43 w 47"/>
                  <a:gd name="T45" fmla="*/ 15 h 48"/>
                  <a:gd name="T46" fmla="*/ 44 w 47"/>
                  <a:gd name="T47" fmla="*/ 18 h 48"/>
                  <a:gd name="T48" fmla="*/ 46 w 47"/>
                  <a:gd name="T49" fmla="*/ 24 h 48"/>
                  <a:gd name="T50" fmla="*/ 44 w 47"/>
                  <a:gd name="T51" fmla="*/ 29 h 48"/>
                  <a:gd name="T52" fmla="*/ 43 w 47"/>
                  <a:gd name="T53" fmla="*/ 32 h 48"/>
                  <a:gd name="T54" fmla="*/ 41 w 47"/>
                  <a:gd name="T55" fmla="*/ 36 h 48"/>
                  <a:gd name="T56" fmla="*/ 39 w 47"/>
                  <a:gd name="T57" fmla="*/ 40 h 48"/>
                  <a:gd name="T58" fmla="*/ 34 w 47"/>
                  <a:gd name="T59" fmla="*/ 42 h 48"/>
                  <a:gd name="T60" fmla="*/ 31 w 47"/>
                  <a:gd name="T61" fmla="*/ 45 h 48"/>
                  <a:gd name="T62" fmla="*/ 28 w 47"/>
                  <a:gd name="T63" fmla="*/ 46 h 48"/>
                  <a:gd name="T64" fmla="*/ 22 w 47"/>
                  <a:gd name="T65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7" h="48">
                    <a:moveTo>
                      <a:pt x="22" y="47"/>
                    </a:moveTo>
                    <a:lnTo>
                      <a:pt x="17" y="46"/>
                    </a:lnTo>
                    <a:lnTo>
                      <a:pt x="13" y="45"/>
                    </a:lnTo>
                    <a:lnTo>
                      <a:pt x="11" y="42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2" y="32"/>
                    </a:lnTo>
                    <a:lnTo>
                      <a:pt x="1" y="29"/>
                    </a:lnTo>
                    <a:lnTo>
                      <a:pt x="0" y="24"/>
                    </a:lnTo>
                    <a:lnTo>
                      <a:pt x="1" y="18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11" y="5"/>
                    </a:lnTo>
                    <a:lnTo>
                      <a:pt x="13" y="2"/>
                    </a:lnTo>
                    <a:lnTo>
                      <a:pt x="17" y="1"/>
                    </a:lnTo>
                    <a:lnTo>
                      <a:pt x="22" y="0"/>
                    </a:lnTo>
                    <a:lnTo>
                      <a:pt x="28" y="1"/>
                    </a:lnTo>
                    <a:lnTo>
                      <a:pt x="31" y="2"/>
                    </a:lnTo>
                    <a:lnTo>
                      <a:pt x="34" y="5"/>
                    </a:lnTo>
                    <a:lnTo>
                      <a:pt x="39" y="7"/>
                    </a:lnTo>
                    <a:lnTo>
                      <a:pt x="41" y="11"/>
                    </a:lnTo>
                    <a:lnTo>
                      <a:pt x="43" y="15"/>
                    </a:lnTo>
                    <a:lnTo>
                      <a:pt x="44" y="18"/>
                    </a:lnTo>
                    <a:lnTo>
                      <a:pt x="46" y="24"/>
                    </a:lnTo>
                    <a:lnTo>
                      <a:pt x="44" y="29"/>
                    </a:lnTo>
                    <a:lnTo>
                      <a:pt x="43" y="32"/>
                    </a:lnTo>
                    <a:lnTo>
                      <a:pt x="41" y="36"/>
                    </a:lnTo>
                    <a:lnTo>
                      <a:pt x="39" y="40"/>
                    </a:lnTo>
                    <a:lnTo>
                      <a:pt x="34" y="42"/>
                    </a:lnTo>
                    <a:lnTo>
                      <a:pt x="31" y="45"/>
                    </a:lnTo>
                    <a:lnTo>
                      <a:pt x="28" y="46"/>
                    </a:lnTo>
                    <a:lnTo>
                      <a:pt x="22" y="47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grpSp>
            <p:nvGrpSpPr>
              <p:cNvPr id="9403" name="Group 202"/>
              <p:cNvGrpSpPr>
                <a:grpSpLocks/>
              </p:cNvGrpSpPr>
              <p:nvPr/>
            </p:nvGrpSpPr>
            <p:grpSpPr bwMode="auto">
              <a:xfrm>
                <a:off x="3994" y="3385"/>
                <a:ext cx="53" cy="54"/>
                <a:chOff x="3994" y="3385"/>
                <a:chExt cx="53" cy="54"/>
              </a:xfrm>
            </p:grpSpPr>
            <p:sp>
              <p:nvSpPr>
                <p:cNvPr id="105675" name="Freeform 203"/>
                <p:cNvSpPr>
                  <a:spLocks/>
                </p:cNvSpPr>
                <p:nvPr/>
              </p:nvSpPr>
              <p:spPr bwMode="auto">
                <a:xfrm>
                  <a:off x="3994" y="3415"/>
                  <a:ext cx="23" cy="23"/>
                </a:xfrm>
                <a:custGeom>
                  <a:avLst/>
                  <a:gdLst>
                    <a:gd name="T0" fmla="*/ 0 w 23"/>
                    <a:gd name="T1" fmla="*/ 0 h 24"/>
                    <a:gd name="T2" fmla="*/ 1 w 23"/>
                    <a:gd name="T3" fmla="*/ 5 h 24"/>
                    <a:gd name="T4" fmla="*/ 2 w 23"/>
                    <a:gd name="T5" fmla="*/ 9 h 24"/>
                    <a:gd name="T6" fmla="*/ 4 w 23"/>
                    <a:gd name="T7" fmla="*/ 12 h 24"/>
                    <a:gd name="T8" fmla="*/ 6 w 23"/>
                    <a:gd name="T9" fmla="*/ 17 h 24"/>
                    <a:gd name="T10" fmla="*/ 9 w 23"/>
                    <a:gd name="T11" fmla="*/ 19 h 24"/>
                    <a:gd name="T12" fmla="*/ 13 w 23"/>
                    <a:gd name="T13" fmla="*/ 22 h 24"/>
                    <a:gd name="T14" fmla="*/ 16 w 23"/>
                    <a:gd name="T15" fmla="*/ 22 h 24"/>
                    <a:gd name="T16" fmla="*/ 22 w 23"/>
                    <a:gd name="T17" fmla="*/ 23 h 24"/>
                    <a:gd name="T18" fmla="*/ 22 w 23"/>
                    <a:gd name="T19" fmla="*/ 18 h 24"/>
                    <a:gd name="T20" fmla="*/ 18 w 23"/>
                    <a:gd name="T21" fmla="*/ 17 h 24"/>
                    <a:gd name="T22" fmla="*/ 15 w 23"/>
                    <a:gd name="T23" fmla="*/ 15 h 24"/>
                    <a:gd name="T24" fmla="*/ 13 w 23"/>
                    <a:gd name="T25" fmla="*/ 14 h 24"/>
                    <a:gd name="T26" fmla="*/ 11 w 23"/>
                    <a:gd name="T27" fmla="*/ 12 h 24"/>
                    <a:gd name="T28" fmla="*/ 8 w 23"/>
                    <a:gd name="T29" fmla="*/ 9 h 24"/>
                    <a:gd name="T30" fmla="*/ 7 w 23"/>
                    <a:gd name="T31" fmla="*/ 6 h 24"/>
                    <a:gd name="T32" fmla="*/ 6 w 23"/>
                    <a:gd name="T33" fmla="*/ 4 h 24"/>
                    <a:gd name="T34" fmla="*/ 5 w 23"/>
                    <a:gd name="T35" fmla="*/ 0 h 24"/>
                    <a:gd name="T36" fmla="*/ 0 w 23"/>
                    <a:gd name="T37" fmla="*/ 0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" h="24">
                      <a:moveTo>
                        <a:pt x="0" y="0"/>
                      </a:moveTo>
                      <a:lnTo>
                        <a:pt x="1" y="5"/>
                      </a:lnTo>
                      <a:lnTo>
                        <a:pt x="2" y="9"/>
                      </a:lnTo>
                      <a:lnTo>
                        <a:pt x="4" y="12"/>
                      </a:lnTo>
                      <a:lnTo>
                        <a:pt x="6" y="17"/>
                      </a:lnTo>
                      <a:lnTo>
                        <a:pt x="9" y="19"/>
                      </a:lnTo>
                      <a:lnTo>
                        <a:pt x="13" y="22"/>
                      </a:lnTo>
                      <a:lnTo>
                        <a:pt x="16" y="22"/>
                      </a:lnTo>
                      <a:lnTo>
                        <a:pt x="22" y="23"/>
                      </a:lnTo>
                      <a:lnTo>
                        <a:pt x="22" y="18"/>
                      </a:lnTo>
                      <a:lnTo>
                        <a:pt x="18" y="17"/>
                      </a:lnTo>
                      <a:lnTo>
                        <a:pt x="15" y="15"/>
                      </a:lnTo>
                      <a:lnTo>
                        <a:pt x="13" y="14"/>
                      </a:lnTo>
                      <a:lnTo>
                        <a:pt x="11" y="12"/>
                      </a:lnTo>
                      <a:lnTo>
                        <a:pt x="8" y="9"/>
                      </a:lnTo>
                      <a:lnTo>
                        <a:pt x="7" y="6"/>
                      </a:lnTo>
                      <a:lnTo>
                        <a:pt x="6" y="4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76" name="Freeform 204"/>
                <p:cNvSpPr>
                  <a:spLocks/>
                </p:cNvSpPr>
                <p:nvPr/>
              </p:nvSpPr>
              <p:spPr bwMode="auto">
                <a:xfrm>
                  <a:off x="3994" y="3386"/>
                  <a:ext cx="23" cy="26"/>
                </a:xfrm>
                <a:custGeom>
                  <a:avLst/>
                  <a:gdLst>
                    <a:gd name="T0" fmla="*/ 22 w 23"/>
                    <a:gd name="T1" fmla="*/ 0 h 26"/>
                    <a:gd name="T2" fmla="*/ 16 w 23"/>
                    <a:gd name="T3" fmla="*/ 1 h 26"/>
                    <a:gd name="T4" fmla="*/ 13 w 23"/>
                    <a:gd name="T5" fmla="*/ 2 h 26"/>
                    <a:gd name="T6" fmla="*/ 9 w 23"/>
                    <a:gd name="T7" fmla="*/ 5 h 26"/>
                    <a:gd name="T8" fmla="*/ 6 w 23"/>
                    <a:gd name="T9" fmla="*/ 7 h 26"/>
                    <a:gd name="T10" fmla="*/ 4 w 23"/>
                    <a:gd name="T11" fmla="*/ 11 h 26"/>
                    <a:gd name="T12" fmla="*/ 2 w 23"/>
                    <a:gd name="T13" fmla="*/ 15 h 26"/>
                    <a:gd name="T14" fmla="*/ 1 w 23"/>
                    <a:gd name="T15" fmla="*/ 19 h 26"/>
                    <a:gd name="T16" fmla="*/ 0 w 23"/>
                    <a:gd name="T17" fmla="*/ 25 h 26"/>
                    <a:gd name="T18" fmla="*/ 5 w 23"/>
                    <a:gd name="T19" fmla="*/ 25 h 26"/>
                    <a:gd name="T20" fmla="*/ 6 w 23"/>
                    <a:gd name="T21" fmla="*/ 21 h 26"/>
                    <a:gd name="T22" fmla="*/ 7 w 23"/>
                    <a:gd name="T23" fmla="*/ 18 h 26"/>
                    <a:gd name="T24" fmla="*/ 8 w 23"/>
                    <a:gd name="T25" fmla="*/ 15 h 26"/>
                    <a:gd name="T26" fmla="*/ 11 w 23"/>
                    <a:gd name="T27" fmla="*/ 13 h 26"/>
                    <a:gd name="T28" fmla="*/ 13 w 23"/>
                    <a:gd name="T29" fmla="*/ 10 h 26"/>
                    <a:gd name="T30" fmla="*/ 15 w 23"/>
                    <a:gd name="T31" fmla="*/ 8 h 26"/>
                    <a:gd name="T32" fmla="*/ 18 w 23"/>
                    <a:gd name="T33" fmla="*/ 7 h 26"/>
                    <a:gd name="T34" fmla="*/ 22 w 23"/>
                    <a:gd name="T35" fmla="*/ 6 h 26"/>
                    <a:gd name="T36" fmla="*/ 22 w 23"/>
                    <a:gd name="T3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" h="26">
                      <a:moveTo>
                        <a:pt x="22" y="0"/>
                      </a:moveTo>
                      <a:lnTo>
                        <a:pt x="16" y="1"/>
                      </a:lnTo>
                      <a:lnTo>
                        <a:pt x="13" y="2"/>
                      </a:lnTo>
                      <a:lnTo>
                        <a:pt x="9" y="5"/>
                      </a:lnTo>
                      <a:lnTo>
                        <a:pt x="6" y="7"/>
                      </a:lnTo>
                      <a:lnTo>
                        <a:pt x="4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5"/>
                      </a:lnTo>
                      <a:lnTo>
                        <a:pt x="5" y="25"/>
                      </a:lnTo>
                      <a:lnTo>
                        <a:pt x="6" y="21"/>
                      </a:lnTo>
                      <a:lnTo>
                        <a:pt x="7" y="18"/>
                      </a:lnTo>
                      <a:lnTo>
                        <a:pt x="8" y="15"/>
                      </a:lnTo>
                      <a:lnTo>
                        <a:pt x="11" y="13"/>
                      </a:lnTo>
                      <a:lnTo>
                        <a:pt x="13" y="10"/>
                      </a:lnTo>
                      <a:lnTo>
                        <a:pt x="15" y="8"/>
                      </a:lnTo>
                      <a:lnTo>
                        <a:pt x="18" y="7"/>
                      </a:lnTo>
                      <a:lnTo>
                        <a:pt x="22" y="6"/>
                      </a:lnTo>
                      <a:lnTo>
                        <a:pt x="22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77" name="Freeform 205"/>
                <p:cNvSpPr>
                  <a:spLocks/>
                </p:cNvSpPr>
                <p:nvPr/>
              </p:nvSpPr>
              <p:spPr bwMode="auto">
                <a:xfrm>
                  <a:off x="4022" y="3386"/>
                  <a:ext cx="24" cy="26"/>
                </a:xfrm>
                <a:custGeom>
                  <a:avLst/>
                  <a:gdLst>
                    <a:gd name="T0" fmla="*/ 23 w 24"/>
                    <a:gd name="T1" fmla="*/ 25 h 26"/>
                    <a:gd name="T2" fmla="*/ 21 w 24"/>
                    <a:gd name="T3" fmla="*/ 19 h 26"/>
                    <a:gd name="T4" fmla="*/ 20 w 24"/>
                    <a:gd name="T5" fmla="*/ 15 h 26"/>
                    <a:gd name="T6" fmla="*/ 19 w 24"/>
                    <a:gd name="T7" fmla="*/ 11 h 26"/>
                    <a:gd name="T8" fmla="*/ 17 w 24"/>
                    <a:gd name="T9" fmla="*/ 7 h 26"/>
                    <a:gd name="T10" fmla="*/ 13 w 24"/>
                    <a:gd name="T11" fmla="*/ 5 h 26"/>
                    <a:gd name="T12" fmla="*/ 9 w 24"/>
                    <a:gd name="T13" fmla="*/ 2 h 26"/>
                    <a:gd name="T14" fmla="*/ 5 w 24"/>
                    <a:gd name="T15" fmla="*/ 1 h 26"/>
                    <a:gd name="T16" fmla="*/ 0 w 24"/>
                    <a:gd name="T17" fmla="*/ 0 h 26"/>
                    <a:gd name="T18" fmla="*/ 0 w 24"/>
                    <a:gd name="T19" fmla="*/ 6 h 26"/>
                    <a:gd name="T20" fmla="*/ 3 w 24"/>
                    <a:gd name="T21" fmla="*/ 7 h 26"/>
                    <a:gd name="T22" fmla="*/ 5 w 24"/>
                    <a:gd name="T23" fmla="*/ 8 h 26"/>
                    <a:gd name="T24" fmla="*/ 9 w 24"/>
                    <a:gd name="T25" fmla="*/ 10 h 26"/>
                    <a:gd name="T26" fmla="*/ 11 w 24"/>
                    <a:gd name="T27" fmla="*/ 13 h 26"/>
                    <a:gd name="T28" fmla="*/ 13 w 24"/>
                    <a:gd name="T29" fmla="*/ 15 h 26"/>
                    <a:gd name="T30" fmla="*/ 16 w 24"/>
                    <a:gd name="T31" fmla="*/ 18 h 26"/>
                    <a:gd name="T32" fmla="*/ 17 w 24"/>
                    <a:gd name="T33" fmla="*/ 21 h 26"/>
                    <a:gd name="T34" fmla="*/ 17 w 24"/>
                    <a:gd name="T35" fmla="*/ 25 h 26"/>
                    <a:gd name="T36" fmla="*/ 23 w 24"/>
                    <a:gd name="T37" fmla="*/ 2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6">
                      <a:moveTo>
                        <a:pt x="23" y="25"/>
                      </a:moveTo>
                      <a:lnTo>
                        <a:pt x="21" y="19"/>
                      </a:lnTo>
                      <a:lnTo>
                        <a:pt x="20" y="15"/>
                      </a:lnTo>
                      <a:lnTo>
                        <a:pt x="19" y="11"/>
                      </a:lnTo>
                      <a:lnTo>
                        <a:pt x="17" y="7"/>
                      </a:lnTo>
                      <a:lnTo>
                        <a:pt x="13" y="5"/>
                      </a:lnTo>
                      <a:lnTo>
                        <a:pt x="9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7"/>
                      </a:lnTo>
                      <a:lnTo>
                        <a:pt x="5" y="8"/>
                      </a:lnTo>
                      <a:lnTo>
                        <a:pt x="9" y="10"/>
                      </a:lnTo>
                      <a:lnTo>
                        <a:pt x="11" y="13"/>
                      </a:lnTo>
                      <a:lnTo>
                        <a:pt x="13" y="15"/>
                      </a:lnTo>
                      <a:lnTo>
                        <a:pt x="16" y="18"/>
                      </a:lnTo>
                      <a:lnTo>
                        <a:pt x="17" y="21"/>
                      </a:lnTo>
                      <a:lnTo>
                        <a:pt x="17" y="25"/>
                      </a:lnTo>
                      <a:lnTo>
                        <a:pt x="23" y="2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78" name="Freeform 206"/>
                <p:cNvSpPr>
                  <a:spLocks/>
                </p:cNvSpPr>
                <p:nvPr/>
              </p:nvSpPr>
              <p:spPr bwMode="auto">
                <a:xfrm>
                  <a:off x="4022" y="3415"/>
                  <a:ext cx="24" cy="23"/>
                </a:xfrm>
                <a:custGeom>
                  <a:avLst/>
                  <a:gdLst>
                    <a:gd name="T0" fmla="*/ 0 w 24"/>
                    <a:gd name="T1" fmla="*/ 23 h 24"/>
                    <a:gd name="T2" fmla="*/ 5 w 24"/>
                    <a:gd name="T3" fmla="*/ 22 h 24"/>
                    <a:gd name="T4" fmla="*/ 9 w 24"/>
                    <a:gd name="T5" fmla="*/ 22 h 24"/>
                    <a:gd name="T6" fmla="*/ 13 w 24"/>
                    <a:gd name="T7" fmla="*/ 19 h 24"/>
                    <a:gd name="T8" fmla="*/ 17 w 24"/>
                    <a:gd name="T9" fmla="*/ 17 h 24"/>
                    <a:gd name="T10" fmla="*/ 19 w 24"/>
                    <a:gd name="T11" fmla="*/ 12 h 24"/>
                    <a:gd name="T12" fmla="*/ 20 w 24"/>
                    <a:gd name="T13" fmla="*/ 9 h 24"/>
                    <a:gd name="T14" fmla="*/ 21 w 24"/>
                    <a:gd name="T15" fmla="*/ 5 h 24"/>
                    <a:gd name="T16" fmla="*/ 23 w 24"/>
                    <a:gd name="T17" fmla="*/ 0 h 24"/>
                    <a:gd name="T18" fmla="*/ 17 w 24"/>
                    <a:gd name="T19" fmla="*/ 0 h 24"/>
                    <a:gd name="T20" fmla="*/ 17 w 24"/>
                    <a:gd name="T21" fmla="*/ 4 h 24"/>
                    <a:gd name="T22" fmla="*/ 16 w 24"/>
                    <a:gd name="T23" fmla="*/ 6 h 24"/>
                    <a:gd name="T24" fmla="*/ 13 w 24"/>
                    <a:gd name="T25" fmla="*/ 9 h 24"/>
                    <a:gd name="T26" fmla="*/ 11 w 24"/>
                    <a:gd name="T27" fmla="*/ 12 h 24"/>
                    <a:gd name="T28" fmla="*/ 9 w 24"/>
                    <a:gd name="T29" fmla="*/ 14 h 24"/>
                    <a:gd name="T30" fmla="*/ 5 w 24"/>
                    <a:gd name="T31" fmla="*/ 15 h 24"/>
                    <a:gd name="T32" fmla="*/ 3 w 24"/>
                    <a:gd name="T33" fmla="*/ 17 h 24"/>
                    <a:gd name="T34" fmla="*/ 0 w 24"/>
                    <a:gd name="T35" fmla="*/ 18 h 24"/>
                    <a:gd name="T36" fmla="*/ 0 w 24"/>
                    <a:gd name="T37" fmla="*/ 2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4">
                      <a:moveTo>
                        <a:pt x="0" y="23"/>
                      </a:moveTo>
                      <a:lnTo>
                        <a:pt x="5" y="22"/>
                      </a:lnTo>
                      <a:lnTo>
                        <a:pt x="9" y="22"/>
                      </a:lnTo>
                      <a:lnTo>
                        <a:pt x="13" y="19"/>
                      </a:lnTo>
                      <a:lnTo>
                        <a:pt x="17" y="17"/>
                      </a:lnTo>
                      <a:lnTo>
                        <a:pt x="19" y="12"/>
                      </a:lnTo>
                      <a:lnTo>
                        <a:pt x="20" y="9"/>
                      </a:lnTo>
                      <a:lnTo>
                        <a:pt x="21" y="5"/>
                      </a:lnTo>
                      <a:lnTo>
                        <a:pt x="23" y="0"/>
                      </a:lnTo>
                      <a:lnTo>
                        <a:pt x="17" y="0"/>
                      </a:lnTo>
                      <a:lnTo>
                        <a:pt x="17" y="4"/>
                      </a:lnTo>
                      <a:lnTo>
                        <a:pt x="16" y="6"/>
                      </a:lnTo>
                      <a:lnTo>
                        <a:pt x="13" y="9"/>
                      </a:lnTo>
                      <a:lnTo>
                        <a:pt x="11" y="12"/>
                      </a:lnTo>
                      <a:lnTo>
                        <a:pt x="9" y="14"/>
                      </a:lnTo>
                      <a:lnTo>
                        <a:pt x="5" y="15"/>
                      </a:lnTo>
                      <a:lnTo>
                        <a:pt x="3" y="17"/>
                      </a:lnTo>
                      <a:lnTo>
                        <a:pt x="0" y="18"/>
                      </a:lnTo>
                      <a:lnTo>
                        <a:pt x="0" y="23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9314" name="Group 207"/>
            <p:cNvGrpSpPr>
              <a:grpSpLocks/>
            </p:cNvGrpSpPr>
            <p:nvPr/>
          </p:nvGrpSpPr>
          <p:grpSpPr bwMode="auto">
            <a:xfrm>
              <a:off x="4026" y="3021"/>
              <a:ext cx="52" cy="55"/>
              <a:chOff x="4026" y="3021"/>
              <a:chExt cx="52" cy="55"/>
            </a:xfrm>
          </p:grpSpPr>
          <p:sp>
            <p:nvSpPr>
              <p:cNvPr id="105680" name="Freeform 208"/>
              <p:cNvSpPr>
                <a:spLocks/>
              </p:cNvSpPr>
              <p:nvPr/>
            </p:nvSpPr>
            <p:spPr bwMode="auto">
              <a:xfrm>
                <a:off x="4029" y="3025"/>
                <a:ext cx="47" cy="49"/>
              </a:xfrm>
              <a:custGeom>
                <a:avLst/>
                <a:gdLst>
                  <a:gd name="T0" fmla="*/ 22 w 47"/>
                  <a:gd name="T1" fmla="*/ 47 h 48"/>
                  <a:gd name="T2" fmla="*/ 17 w 47"/>
                  <a:gd name="T3" fmla="*/ 46 h 48"/>
                  <a:gd name="T4" fmla="*/ 13 w 47"/>
                  <a:gd name="T5" fmla="*/ 45 h 48"/>
                  <a:gd name="T6" fmla="*/ 11 w 47"/>
                  <a:gd name="T7" fmla="*/ 42 h 48"/>
                  <a:gd name="T8" fmla="*/ 6 w 47"/>
                  <a:gd name="T9" fmla="*/ 40 h 48"/>
                  <a:gd name="T10" fmla="*/ 4 w 47"/>
                  <a:gd name="T11" fmla="*/ 36 h 48"/>
                  <a:gd name="T12" fmla="*/ 2 w 47"/>
                  <a:gd name="T13" fmla="*/ 32 h 48"/>
                  <a:gd name="T14" fmla="*/ 1 w 47"/>
                  <a:gd name="T15" fmla="*/ 29 h 48"/>
                  <a:gd name="T16" fmla="*/ 0 w 47"/>
                  <a:gd name="T17" fmla="*/ 24 h 48"/>
                  <a:gd name="T18" fmla="*/ 1 w 47"/>
                  <a:gd name="T19" fmla="*/ 18 h 48"/>
                  <a:gd name="T20" fmla="*/ 2 w 47"/>
                  <a:gd name="T21" fmla="*/ 15 h 48"/>
                  <a:gd name="T22" fmla="*/ 4 w 47"/>
                  <a:gd name="T23" fmla="*/ 11 h 48"/>
                  <a:gd name="T24" fmla="*/ 6 w 47"/>
                  <a:gd name="T25" fmla="*/ 7 h 48"/>
                  <a:gd name="T26" fmla="*/ 11 w 47"/>
                  <a:gd name="T27" fmla="*/ 5 h 48"/>
                  <a:gd name="T28" fmla="*/ 13 w 47"/>
                  <a:gd name="T29" fmla="*/ 2 h 48"/>
                  <a:gd name="T30" fmla="*/ 17 w 47"/>
                  <a:gd name="T31" fmla="*/ 1 h 48"/>
                  <a:gd name="T32" fmla="*/ 22 w 47"/>
                  <a:gd name="T33" fmla="*/ 0 h 48"/>
                  <a:gd name="T34" fmla="*/ 28 w 47"/>
                  <a:gd name="T35" fmla="*/ 1 h 48"/>
                  <a:gd name="T36" fmla="*/ 31 w 47"/>
                  <a:gd name="T37" fmla="*/ 2 h 48"/>
                  <a:gd name="T38" fmla="*/ 34 w 47"/>
                  <a:gd name="T39" fmla="*/ 5 h 48"/>
                  <a:gd name="T40" fmla="*/ 39 w 47"/>
                  <a:gd name="T41" fmla="*/ 7 h 48"/>
                  <a:gd name="T42" fmla="*/ 41 w 47"/>
                  <a:gd name="T43" fmla="*/ 11 h 48"/>
                  <a:gd name="T44" fmla="*/ 43 w 47"/>
                  <a:gd name="T45" fmla="*/ 15 h 48"/>
                  <a:gd name="T46" fmla="*/ 44 w 47"/>
                  <a:gd name="T47" fmla="*/ 18 h 48"/>
                  <a:gd name="T48" fmla="*/ 46 w 47"/>
                  <a:gd name="T49" fmla="*/ 24 h 48"/>
                  <a:gd name="T50" fmla="*/ 44 w 47"/>
                  <a:gd name="T51" fmla="*/ 29 h 48"/>
                  <a:gd name="T52" fmla="*/ 43 w 47"/>
                  <a:gd name="T53" fmla="*/ 32 h 48"/>
                  <a:gd name="T54" fmla="*/ 41 w 47"/>
                  <a:gd name="T55" fmla="*/ 36 h 48"/>
                  <a:gd name="T56" fmla="*/ 39 w 47"/>
                  <a:gd name="T57" fmla="*/ 40 h 48"/>
                  <a:gd name="T58" fmla="*/ 34 w 47"/>
                  <a:gd name="T59" fmla="*/ 42 h 48"/>
                  <a:gd name="T60" fmla="*/ 31 w 47"/>
                  <a:gd name="T61" fmla="*/ 45 h 48"/>
                  <a:gd name="T62" fmla="*/ 28 w 47"/>
                  <a:gd name="T63" fmla="*/ 46 h 48"/>
                  <a:gd name="T64" fmla="*/ 22 w 47"/>
                  <a:gd name="T65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7" h="48">
                    <a:moveTo>
                      <a:pt x="22" y="47"/>
                    </a:moveTo>
                    <a:lnTo>
                      <a:pt x="17" y="46"/>
                    </a:lnTo>
                    <a:lnTo>
                      <a:pt x="13" y="45"/>
                    </a:lnTo>
                    <a:lnTo>
                      <a:pt x="11" y="42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2" y="32"/>
                    </a:lnTo>
                    <a:lnTo>
                      <a:pt x="1" y="29"/>
                    </a:lnTo>
                    <a:lnTo>
                      <a:pt x="0" y="24"/>
                    </a:lnTo>
                    <a:lnTo>
                      <a:pt x="1" y="18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11" y="5"/>
                    </a:lnTo>
                    <a:lnTo>
                      <a:pt x="13" y="2"/>
                    </a:lnTo>
                    <a:lnTo>
                      <a:pt x="17" y="1"/>
                    </a:lnTo>
                    <a:lnTo>
                      <a:pt x="22" y="0"/>
                    </a:lnTo>
                    <a:lnTo>
                      <a:pt x="28" y="1"/>
                    </a:lnTo>
                    <a:lnTo>
                      <a:pt x="31" y="2"/>
                    </a:lnTo>
                    <a:lnTo>
                      <a:pt x="34" y="5"/>
                    </a:lnTo>
                    <a:lnTo>
                      <a:pt x="39" y="7"/>
                    </a:lnTo>
                    <a:lnTo>
                      <a:pt x="41" y="11"/>
                    </a:lnTo>
                    <a:lnTo>
                      <a:pt x="43" y="15"/>
                    </a:lnTo>
                    <a:lnTo>
                      <a:pt x="44" y="18"/>
                    </a:lnTo>
                    <a:lnTo>
                      <a:pt x="46" y="24"/>
                    </a:lnTo>
                    <a:lnTo>
                      <a:pt x="44" y="29"/>
                    </a:lnTo>
                    <a:lnTo>
                      <a:pt x="43" y="32"/>
                    </a:lnTo>
                    <a:lnTo>
                      <a:pt x="41" y="36"/>
                    </a:lnTo>
                    <a:lnTo>
                      <a:pt x="39" y="40"/>
                    </a:lnTo>
                    <a:lnTo>
                      <a:pt x="34" y="42"/>
                    </a:lnTo>
                    <a:lnTo>
                      <a:pt x="31" y="45"/>
                    </a:lnTo>
                    <a:lnTo>
                      <a:pt x="28" y="46"/>
                    </a:lnTo>
                    <a:lnTo>
                      <a:pt x="22" y="47"/>
                    </a:lnTo>
                  </a:path>
                </a:pathLst>
              </a:cu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grpSp>
            <p:nvGrpSpPr>
              <p:cNvPr id="9397" name="Group 209"/>
              <p:cNvGrpSpPr>
                <a:grpSpLocks/>
              </p:cNvGrpSpPr>
              <p:nvPr/>
            </p:nvGrpSpPr>
            <p:grpSpPr bwMode="auto">
              <a:xfrm>
                <a:off x="4026" y="3021"/>
                <a:ext cx="52" cy="55"/>
                <a:chOff x="4026" y="3021"/>
                <a:chExt cx="52" cy="55"/>
              </a:xfrm>
            </p:grpSpPr>
            <p:sp>
              <p:nvSpPr>
                <p:cNvPr id="105682" name="Freeform 210"/>
                <p:cNvSpPr>
                  <a:spLocks/>
                </p:cNvSpPr>
                <p:nvPr/>
              </p:nvSpPr>
              <p:spPr bwMode="auto">
                <a:xfrm>
                  <a:off x="4026" y="3051"/>
                  <a:ext cx="24" cy="26"/>
                </a:xfrm>
                <a:custGeom>
                  <a:avLst/>
                  <a:gdLst>
                    <a:gd name="T0" fmla="*/ 0 w 24"/>
                    <a:gd name="T1" fmla="*/ 0 h 25"/>
                    <a:gd name="T2" fmla="*/ 1 w 24"/>
                    <a:gd name="T3" fmla="*/ 6 h 25"/>
                    <a:gd name="T4" fmla="*/ 2 w 24"/>
                    <a:gd name="T5" fmla="*/ 9 h 25"/>
                    <a:gd name="T6" fmla="*/ 4 w 24"/>
                    <a:gd name="T7" fmla="*/ 13 h 25"/>
                    <a:gd name="T8" fmla="*/ 6 w 24"/>
                    <a:gd name="T9" fmla="*/ 18 h 25"/>
                    <a:gd name="T10" fmla="*/ 10 w 24"/>
                    <a:gd name="T11" fmla="*/ 20 h 25"/>
                    <a:gd name="T12" fmla="*/ 13 w 24"/>
                    <a:gd name="T13" fmla="*/ 23 h 25"/>
                    <a:gd name="T14" fmla="*/ 17 w 24"/>
                    <a:gd name="T15" fmla="*/ 23 h 25"/>
                    <a:gd name="T16" fmla="*/ 23 w 24"/>
                    <a:gd name="T17" fmla="*/ 24 h 25"/>
                    <a:gd name="T18" fmla="*/ 23 w 24"/>
                    <a:gd name="T19" fmla="*/ 18 h 25"/>
                    <a:gd name="T20" fmla="*/ 19 w 24"/>
                    <a:gd name="T21" fmla="*/ 18 h 25"/>
                    <a:gd name="T22" fmla="*/ 16 w 24"/>
                    <a:gd name="T23" fmla="*/ 16 h 25"/>
                    <a:gd name="T24" fmla="*/ 13 w 24"/>
                    <a:gd name="T25" fmla="*/ 15 h 25"/>
                    <a:gd name="T26" fmla="*/ 11 w 24"/>
                    <a:gd name="T27" fmla="*/ 12 h 25"/>
                    <a:gd name="T28" fmla="*/ 9 w 24"/>
                    <a:gd name="T29" fmla="*/ 9 h 25"/>
                    <a:gd name="T30" fmla="*/ 8 w 24"/>
                    <a:gd name="T31" fmla="*/ 6 h 25"/>
                    <a:gd name="T32" fmla="*/ 6 w 24"/>
                    <a:gd name="T33" fmla="*/ 4 h 25"/>
                    <a:gd name="T34" fmla="*/ 5 w 24"/>
                    <a:gd name="T35" fmla="*/ 0 h 25"/>
                    <a:gd name="T36" fmla="*/ 0 w 24"/>
                    <a:gd name="T3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5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2" y="9"/>
                      </a:lnTo>
                      <a:lnTo>
                        <a:pt x="4" y="13"/>
                      </a:lnTo>
                      <a:lnTo>
                        <a:pt x="6" y="18"/>
                      </a:lnTo>
                      <a:lnTo>
                        <a:pt x="10" y="20"/>
                      </a:lnTo>
                      <a:lnTo>
                        <a:pt x="13" y="23"/>
                      </a:lnTo>
                      <a:lnTo>
                        <a:pt x="17" y="23"/>
                      </a:lnTo>
                      <a:lnTo>
                        <a:pt x="23" y="24"/>
                      </a:lnTo>
                      <a:lnTo>
                        <a:pt x="23" y="18"/>
                      </a:lnTo>
                      <a:lnTo>
                        <a:pt x="19" y="18"/>
                      </a:lnTo>
                      <a:lnTo>
                        <a:pt x="16" y="16"/>
                      </a:lnTo>
                      <a:lnTo>
                        <a:pt x="13" y="15"/>
                      </a:lnTo>
                      <a:lnTo>
                        <a:pt x="11" y="12"/>
                      </a:lnTo>
                      <a:lnTo>
                        <a:pt x="9" y="9"/>
                      </a:lnTo>
                      <a:lnTo>
                        <a:pt x="8" y="6"/>
                      </a:lnTo>
                      <a:lnTo>
                        <a:pt x="6" y="4"/>
                      </a:lnTo>
                      <a:lnTo>
                        <a:pt x="5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99CC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83" name="Freeform 211"/>
                <p:cNvSpPr>
                  <a:spLocks/>
                </p:cNvSpPr>
                <p:nvPr/>
              </p:nvSpPr>
              <p:spPr bwMode="auto">
                <a:xfrm>
                  <a:off x="4026" y="3021"/>
                  <a:ext cx="24" cy="26"/>
                </a:xfrm>
                <a:custGeom>
                  <a:avLst/>
                  <a:gdLst>
                    <a:gd name="T0" fmla="*/ 23 w 24"/>
                    <a:gd name="T1" fmla="*/ 0 h 26"/>
                    <a:gd name="T2" fmla="*/ 17 w 24"/>
                    <a:gd name="T3" fmla="*/ 1 h 26"/>
                    <a:gd name="T4" fmla="*/ 13 w 24"/>
                    <a:gd name="T5" fmla="*/ 2 h 26"/>
                    <a:gd name="T6" fmla="*/ 10 w 24"/>
                    <a:gd name="T7" fmla="*/ 5 h 26"/>
                    <a:gd name="T8" fmla="*/ 6 w 24"/>
                    <a:gd name="T9" fmla="*/ 7 h 26"/>
                    <a:gd name="T10" fmla="*/ 4 w 24"/>
                    <a:gd name="T11" fmla="*/ 11 h 26"/>
                    <a:gd name="T12" fmla="*/ 2 w 24"/>
                    <a:gd name="T13" fmla="*/ 15 h 26"/>
                    <a:gd name="T14" fmla="*/ 1 w 24"/>
                    <a:gd name="T15" fmla="*/ 19 h 26"/>
                    <a:gd name="T16" fmla="*/ 0 w 24"/>
                    <a:gd name="T17" fmla="*/ 25 h 26"/>
                    <a:gd name="T18" fmla="*/ 5 w 24"/>
                    <a:gd name="T19" fmla="*/ 25 h 26"/>
                    <a:gd name="T20" fmla="*/ 6 w 24"/>
                    <a:gd name="T21" fmla="*/ 21 h 26"/>
                    <a:gd name="T22" fmla="*/ 8 w 24"/>
                    <a:gd name="T23" fmla="*/ 18 h 26"/>
                    <a:gd name="T24" fmla="*/ 9 w 24"/>
                    <a:gd name="T25" fmla="*/ 15 h 26"/>
                    <a:gd name="T26" fmla="*/ 11 w 24"/>
                    <a:gd name="T27" fmla="*/ 13 h 26"/>
                    <a:gd name="T28" fmla="*/ 13 w 24"/>
                    <a:gd name="T29" fmla="*/ 10 h 26"/>
                    <a:gd name="T30" fmla="*/ 16 w 24"/>
                    <a:gd name="T31" fmla="*/ 8 h 26"/>
                    <a:gd name="T32" fmla="*/ 19 w 24"/>
                    <a:gd name="T33" fmla="*/ 7 h 26"/>
                    <a:gd name="T34" fmla="*/ 23 w 24"/>
                    <a:gd name="T35" fmla="*/ 6 h 26"/>
                    <a:gd name="T36" fmla="*/ 23 w 24"/>
                    <a:gd name="T3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6">
                      <a:moveTo>
                        <a:pt x="23" y="0"/>
                      </a:moveTo>
                      <a:lnTo>
                        <a:pt x="17" y="1"/>
                      </a:lnTo>
                      <a:lnTo>
                        <a:pt x="13" y="2"/>
                      </a:lnTo>
                      <a:lnTo>
                        <a:pt x="10" y="5"/>
                      </a:lnTo>
                      <a:lnTo>
                        <a:pt x="6" y="7"/>
                      </a:lnTo>
                      <a:lnTo>
                        <a:pt x="4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5"/>
                      </a:lnTo>
                      <a:lnTo>
                        <a:pt x="5" y="25"/>
                      </a:lnTo>
                      <a:lnTo>
                        <a:pt x="6" y="21"/>
                      </a:lnTo>
                      <a:lnTo>
                        <a:pt x="8" y="18"/>
                      </a:lnTo>
                      <a:lnTo>
                        <a:pt x="9" y="15"/>
                      </a:lnTo>
                      <a:lnTo>
                        <a:pt x="11" y="13"/>
                      </a:lnTo>
                      <a:lnTo>
                        <a:pt x="13" y="10"/>
                      </a:lnTo>
                      <a:lnTo>
                        <a:pt x="16" y="8"/>
                      </a:lnTo>
                      <a:lnTo>
                        <a:pt x="19" y="7"/>
                      </a:lnTo>
                      <a:lnTo>
                        <a:pt x="23" y="6"/>
                      </a:lnTo>
                      <a:lnTo>
                        <a:pt x="23" y="0"/>
                      </a:lnTo>
                    </a:path>
                  </a:pathLst>
                </a:custGeom>
                <a:solidFill>
                  <a:srgbClr val="99CC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84" name="Freeform 212"/>
                <p:cNvSpPr>
                  <a:spLocks/>
                </p:cNvSpPr>
                <p:nvPr/>
              </p:nvSpPr>
              <p:spPr bwMode="auto">
                <a:xfrm>
                  <a:off x="4055" y="3021"/>
                  <a:ext cx="23" cy="26"/>
                </a:xfrm>
                <a:custGeom>
                  <a:avLst/>
                  <a:gdLst>
                    <a:gd name="T0" fmla="*/ 22 w 23"/>
                    <a:gd name="T1" fmla="*/ 25 h 26"/>
                    <a:gd name="T2" fmla="*/ 20 w 23"/>
                    <a:gd name="T3" fmla="*/ 19 h 26"/>
                    <a:gd name="T4" fmla="*/ 19 w 23"/>
                    <a:gd name="T5" fmla="*/ 15 h 26"/>
                    <a:gd name="T6" fmla="*/ 18 w 23"/>
                    <a:gd name="T7" fmla="*/ 11 h 26"/>
                    <a:gd name="T8" fmla="*/ 16 w 23"/>
                    <a:gd name="T9" fmla="*/ 7 h 26"/>
                    <a:gd name="T10" fmla="*/ 13 w 23"/>
                    <a:gd name="T11" fmla="*/ 5 h 26"/>
                    <a:gd name="T12" fmla="*/ 8 w 23"/>
                    <a:gd name="T13" fmla="*/ 2 h 26"/>
                    <a:gd name="T14" fmla="*/ 5 w 23"/>
                    <a:gd name="T15" fmla="*/ 1 h 26"/>
                    <a:gd name="T16" fmla="*/ 0 w 23"/>
                    <a:gd name="T17" fmla="*/ 0 h 26"/>
                    <a:gd name="T18" fmla="*/ 0 w 23"/>
                    <a:gd name="T19" fmla="*/ 6 h 26"/>
                    <a:gd name="T20" fmla="*/ 3 w 23"/>
                    <a:gd name="T21" fmla="*/ 7 h 26"/>
                    <a:gd name="T22" fmla="*/ 5 w 23"/>
                    <a:gd name="T23" fmla="*/ 8 h 26"/>
                    <a:gd name="T24" fmla="*/ 8 w 23"/>
                    <a:gd name="T25" fmla="*/ 10 h 26"/>
                    <a:gd name="T26" fmla="*/ 11 w 23"/>
                    <a:gd name="T27" fmla="*/ 13 h 26"/>
                    <a:gd name="T28" fmla="*/ 13 w 23"/>
                    <a:gd name="T29" fmla="*/ 15 h 26"/>
                    <a:gd name="T30" fmla="*/ 15 w 23"/>
                    <a:gd name="T31" fmla="*/ 18 h 26"/>
                    <a:gd name="T32" fmla="*/ 16 w 23"/>
                    <a:gd name="T33" fmla="*/ 21 h 26"/>
                    <a:gd name="T34" fmla="*/ 16 w 23"/>
                    <a:gd name="T35" fmla="*/ 25 h 26"/>
                    <a:gd name="T36" fmla="*/ 22 w 23"/>
                    <a:gd name="T37" fmla="*/ 2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" h="26">
                      <a:moveTo>
                        <a:pt x="22" y="25"/>
                      </a:moveTo>
                      <a:lnTo>
                        <a:pt x="20" y="19"/>
                      </a:lnTo>
                      <a:lnTo>
                        <a:pt x="19" y="15"/>
                      </a:lnTo>
                      <a:lnTo>
                        <a:pt x="18" y="11"/>
                      </a:lnTo>
                      <a:lnTo>
                        <a:pt x="16" y="7"/>
                      </a:lnTo>
                      <a:lnTo>
                        <a:pt x="13" y="5"/>
                      </a:lnTo>
                      <a:lnTo>
                        <a:pt x="8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7"/>
                      </a:lnTo>
                      <a:lnTo>
                        <a:pt x="5" y="8"/>
                      </a:lnTo>
                      <a:lnTo>
                        <a:pt x="8" y="10"/>
                      </a:lnTo>
                      <a:lnTo>
                        <a:pt x="11" y="13"/>
                      </a:lnTo>
                      <a:lnTo>
                        <a:pt x="13" y="15"/>
                      </a:lnTo>
                      <a:lnTo>
                        <a:pt x="15" y="18"/>
                      </a:lnTo>
                      <a:lnTo>
                        <a:pt x="16" y="21"/>
                      </a:lnTo>
                      <a:lnTo>
                        <a:pt x="16" y="25"/>
                      </a:lnTo>
                      <a:lnTo>
                        <a:pt x="22" y="25"/>
                      </a:lnTo>
                    </a:path>
                  </a:pathLst>
                </a:custGeom>
                <a:solidFill>
                  <a:srgbClr val="99CC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85" name="Freeform 213"/>
                <p:cNvSpPr>
                  <a:spLocks/>
                </p:cNvSpPr>
                <p:nvPr/>
              </p:nvSpPr>
              <p:spPr bwMode="auto">
                <a:xfrm>
                  <a:off x="4055" y="3051"/>
                  <a:ext cx="23" cy="26"/>
                </a:xfrm>
                <a:custGeom>
                  <a:avLst/>
                  <a:gdLst>
                    <a:gd name="T0" fmla="*/ 0 w 23"/>
                    <a:gd name="T1" fmla="*/ 24 h 25"/>
                    <a:gd name="T2" fmla="*/ 5 w 23"/>
                    <a:gd name="T3" fmla="*/ 23 h 25"/>
                    <a:gd name="T4" fmla="*/ 8 w 23"/>
                    <a:gd name="T5" fmla="*/ 23 h 25"/>
                    <a:gd name="T6" fmla="*/ 13 w 23"/>
                    <a:gd name="T7" fmla="*/ 20 h 25"/>
                    <a:gd name="T8" fmla="*/ 16 w 23"/>
                    <a:gd name="T9" fmla="*/ 18 h 25"/>
                    <a:gd name="T10" fmla="*/ 18 w 23"/>
                    <a:gd name="T11" fmla="*/ 13 h 25"/>
                    <a:gd name="T12" fmla="*/ 19 w 23"/>
                    <a:gd name="T13" fmla="*/ 9 h 25"/>
                    <a:gd name="T14" fmla="*/ 20 w 23"/>
                    <a:gd name="T15" fmla="*/ 6 h 25"/>
                    <a:gd name="T16" fmla="*/ 22 w 23"/>
                    <a:gd name="T17" fmla="*/ 0 h 25"/>
                    <a:gd name="T18" fmla="*/ 16 w 23"/>
                    <a:gd name="T19" fmla="*/ 0 h 25"/>
                    <a:gd name="T20" fmla="*/ 16 w 23"/>
                    <a:gd name="T21" fmla="*/ 4 h 25"/>
                    <a:gd name="T22" fmla="*/ 15 w 23"/>
                    <a:gd name="T23" fmla="*/ 6 h 25"/>
                    <a:gd name="T24" fmla="*/ 13 w 23"/>
                    <a:gd name="T25" fmla="*/ 9 h 25"/>
                    <a:gd name="T26" fmla="*/ 11 w 23"/>
                    <a:gd name="T27" fmla="*/ 12 h 25"/>
                    <a:gd name="T28" fmla="*/ 8 w 23"/>
                    <a:gd name="T29" fmla="*/ 15 h 25"/>
                    <a:gd name="T30" fmla="*/ 5 w 23"/>
                    <a:gd name="T31" fmla="*/ 16 h 25"/>
                    <a:gd name="T32" fmla="*/ 3 w 23"/>
                    <a:gd name="T33" fmla="*/ 18 h 25"/>
                    <a:gd name="T34" fmla="*/ 0 w 23"/>
                    <a:gd name="T35" fmla="*/ 18 h 25"/>
                    <a:gd name="T36" fmla="*/ 0 w 23"/>
                    <a:gd name="T37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3" h="25">
                      <a:moveTo>
                        <a:pt x="0" y="24"/>
                      </a:moveTo>
                      <a:lnTo>
                        <a:pt x="5" y="23"/>
                      </a:lnTo>
                      <a:lnTo>
                        <a:pt x="8" y="23"/>
                      </a:lnTo>
                      <a:lnTo>
                        <a:pt x="13" y="20"/>
                      </a:lnTo>
                      <a:lnTo>
                        <a:pt x="16" y="18"/>
                      </a:lnTo>
                      <a:lnTo>
                        <a:pt x="18" y="13"/>
                      </a:lnTo>
                      <a:lnTo>
                        <a:pt x="19" y="9"/>
                      </a:lnTo>
                      <a:lnTo>
                        <a:pt x="20" y="6"/>
                      </a:lnTo>
                      <a:lnTo>
                        <a:pt x="22" y="0"/>
                      </a:lnTo>
                      <a:lnTo>
                        <a:pt x="16" y="0"/>
                      </a:lnTo>
                      <a:lnTo>
                        <a:pt x="16" y="4"/>
                      </a:lnTo>
                      <a:lnTo>
                        <a:pt x="15" y="6"/>
                      </a:lnTo>
                      <a:lnTo>
                        <a:pt x="13" y="9"/>
                      </a:lnTo>
                      <a:lnTo>
                        <a:pt x="11" y="12"/>
                      </a:lnTo>
                      <a:lnTo>
                        <a:pt x="8" y="15"/>
                      </a:lnTo>
                      <a:lnTo>
                        <a:pt x="5" y="16"/>
                      </a:lnTo>
                      <a:lnTo>
                        <a:pt x="3" y="18"/>
                      </a:lnTo>
                      <a:lnTo>
                        <a:pt x="0" y="18"/>
                      </a:lnTo>
                      <a:lnTo>
                        <a:pt x="0" y="24"/>
                      </a:lnTo>
                    </a:path>
                  </a:pathLst>
                </a:custGeom>
                <a:solidFill>
                  <a:srgbClr val="99CCFF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9315" name="Group 214"/>
            <p:cNvGrpSpPr>
              <a:grpSpLocks/>
            </p:cNvGrpSpPr>
            <p:nvPr/>
          </p:nvGrpSpPr>
          <p:grpSpPr bwMode="auto">
            <a:xfrm>
              <a:off x="3977" y="3334"/>
              <a:ext cx="54" cy="55"/>
              <a:chOff x="3977" y="3334"/>
              <a:chExt cx="54" cy="55"/>
            </a:xfrm>
          </p:grpSpPr>
          <p:sp>
            <p:nvSpPr>
              <p:cNvPr id="105687" name="Freeform 215"/>
              <p:cNvSpPr>
                <a:spLocks/>
              </p:cNvSpPr>
              <p:nvPr/>
            </p:nvSpPr>
            <p:spPr bwMode="auto">
              <a:xfrm>
                <a:off x="3979" y="3336"/>
                <a:ext cx="49" cy="51"/>
              </a:xfrm>
              <a:custGeom>
                <a:avLst/>
                <a:gdLst>
                  <a:gd name="T0" fmla="*/ 24 w 49"/>
                  <a:gd name="T1" fmla="*/ 48 h 49"/>
                  <a:gd name="T2" fmla="*/ 18 w 49"/>
                  <a:gd name="T3" fmla="*/ 47 h 49"/>
                  <a:gd name="T4" fmla="*/ 13 w 49"/>
                  <a:gd name="T5" fmla="*/ 46 h 49"/>
                  <a:gd name="T6" fmla="*/ 11 w 49"/>
                  <a:gd name="T7" fmla="*/ 43 h 49"/>
                  <a:gd name="T8" fmla="*/ 8 w 49"/>
                  <a:gd name="T9" fmla="*/ 40 h 49"/>
                  <a:gd name="T10" fmla="*/ 4 w 49"/>
                  <a:gd name="T11" fmla="*/ 37 h 49"/>
                  <a:gd name="T12" fmla="*/ 2 w 49"/>
                  <a:gd name="T13" fmla="*/ 33 h 49"/>
                  <a:gd name="T14" fmla="*/ 1 w 49"/>
                  <a:gd name="T15" fmla="*/ 29 h 49"/>
                  <a:gd name="T16" fmla="*/ 0 w 49"/>
                  <a:gd name="T17" fmla="*/ 24 h 49"/>
                  <a:gd name="T18" fmla="*/ 1 w 49"/>
                  <a:gd name="T19" fmla="*/ 19 h 49"/>
                  <a:gd name="T20" fmla="*/ 2 w 49"/>
                  <a:gd name="T21" fmla="*/ 15 h 49"/>
                  <a:gd name="T22" fmla="*/ 4 w 49"/>
                  <a:gd name="T23" fmla="*/ 11 h 49"/>
                  <a:gd name="T24" fmla="*/ 8 w 49"/>
                  <a:gd name="T25" fmla="*/ 8 h 49"/>
                  <a:gd name="T26" fmla="*/ 11 w 49"/>
                  <a:gd name="T27" fmla="*/ 5 h 49"/>
                  <a:gd name="T28" fmla="*/ 13 w 49"/>
                  <a:gd name="T29" fmla="*/ 2 h 49"/>
                  <a:gd name="T30" fmla="*/ 18 w 49"/>
                  <a:gd name="T31" fmla="*/ 1 h 49"/>
                  <a:gd name="T32" fmla="*/ 24 w 49"/>
                  <a:gd name="T33" fmla="*/ 0 h 49"/>
                  <a:gd name="T34" fmla="*/ 29 w 49"/>
                  <a:gd name="T35" fmla="*/ 1 h 49"/>
                  <a:gd name="T36" fmla="*/ 33 w 49"/>
                  <a:gd name="T37" fmla="*/ 2 h 49"/>
                  <a:gd name="T38" fmla="*/ 36 w 49"/>
                  <a:gd name="T39" fmla="*/ 5 h 49"/>
                  <a:gd name="T40" fmla="*/ 40 w 49"/>
                  <a:gd name="T41" fmla="*/ 8 h 49"/>
                  <a:gd name="T42" fmla="*/ 43 w 49"/>
                  <a:gd name="T43" fmla="*/ 11 h 49"/>
                  <a:gd name="T44" fmla="*/ 45 w 49"/>
                  <a:gd name="T45" fmla="*/ 15 h 49"/>
                  <a:gd name="T46" fmla="*/ 46 w 49"/>
                  <a:gd name="T47" fmla="*/ 19 h 49"/>
                  <a:gd name="T48" fmla="*/ 48 w 49"/>
                  <a:gd name="T49" fmla="*/ 24 h 49"/>
                  <a:gd name="T50" fmla="*/ 46 w 49"/>
                  <a:gd name="T51" fmla="*/ 29 h 49"/>
                  <a:gd name="T52" fmla="*/ 45 w 49"/>
                  <a:gd name="T53" fmla="*/ 33 h 49"/>
                  <a:gd name="T54" fmla="*/ 43 w 49"/>
                  <a:gd name="T55" fmla="*/ 37 h 49"/>
                  <a:gd name="T56" fmla="*/ 40 w 49"/>
                  <a:gd name="T57" fmla="*/ 40 h 49"/>
                  <a:gd name="T58" fmla="*/ 36 w 49"/>
                  <a:gd name="T59" fmla="*/ 43 h 49"/>
                  <a:gd name="T60" fmla="*/ 33 w 49"/>
                  <a:gd name="T61" fmla="*/ 46 h 49"/>
                  <a:gd name="T62" fmla="*/ 29 w 49"/>
                  <a:gd name="T63" fmla="*/ 47 h 49"/>
                  <a:gd name="T64" fmla="*/ 24 w 49"/>
                  <a:gd name="T65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9" h="49">
                    <a:moveTo>
                      <a:pt x="24" y="48"/>
                    </a:moveTo>
                    <a:lnTo>
                      <a:pt x="18" y="47"/>
                    </a:lnTo>
                    <a:lnTo>
                      <a:pt x="13" y="46"/>
                    </a:lnTo>
                    <a:lnTo>
                      <a:pt x="11" y="43"/>
                    </a:lnTo>
                    <a:lnTo>
                      <a:pt x="8" y="40"/>
                    </a:lnTo>
                    <a:lnTo>
                      <a:pt x="4" y="37"/>
                    </a:lnTo>
                    <a:lnTo>
                      <a:pt x="2" y="33"/>
                    </a:lnTo>
                    <a:lnTo>
                      <a:pt x="1" y="29"/>
                    </a:lnTo>
                    <a:lnTo>
                      <a:pt x="0" y="24"/>
                    </a:lnTo>
                    <a:lnTo>
                      <a:pt x="1" y="19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1" y="5"/>
                    </a:lnTo>
                    <a:lnTo>
                      <a:pt x="13" y="2"/>
                    </a:lnTo>
                    <a:lnTo>
                      <a:pt x="18" y="1"/>
                    </a:lnTo>
                    <a:lnTo>
                      <a:pt x="24" y="0"/>
                    </a:lnTo>
                    <a:lnTo>
                      <a:pt x="29" y="1"/>
                    </a:lnTo>
                    <a:lnTo>
                      <a:pt x="33" y="2"/>
                    </a:lnTo>
                    <a:lnTo>
                      <a:pt x="36" y="5"/>
                    </a:lnTo>
                    <a:lnTo>
                      <a:pt x="40" y="8"/>
                    </a:lnTo>
                    <a:lnTo>
                      <a:pt x="43" y="11"/>
                    </a:lnTo>
                    <a:lnTo>
                      <a:pt x="45" y="15"/>
                    </a:lnTo>
                    <a:lnTo>
                      <a:pt x="46" y="19"/>
                    </a:lnTo>
                    <a:lnTo>
                      <a:pt x="48" y="24"/>
                    </a:lnTo>
                    <a:lnTo>
                      <a:pt x="46" y="29"/>
                    </a:lnTo>
                    <a:lnTo>
                      <a:pt x="45" y="33"/>
                    </a:lnTo>
                    <a:lnTo>
                      <a:pt x="43" y="37"/>
                    </a:lnTo>
                    <a:lnTo>
                      <a:pt x="40" y="40"/>
                    </a:lnTo>
                    <a:lnTo>
                      <a:pt x="36" y="43"/>
                    </a:lnTo>
                    <a:lnTo>
                      <a:pt x="33" y="46"/>
                    </a:lnTo>
                    <a:lnTo>
                      <a:pt x="29" y="47"/>
                    </a:lnTo>
                    <a:lnTo>
                      <a:pt x="24" y="48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grpSp>
            <p:nvGrpSpPr>
              <p:cNvPr id="9391" name="Group 216"/>
              <p:cNvGrpSpPr>
                <a:grpSpLocks/>
              </p:cNvGrpSpPr>
              <p:nvPr/>
            </p:nvGrpSpPr>
            <p:grpSpPr bwMode="auto">
              <a:xfrm>
                <a:off x="3977" y="3334"/>
                <a:ext cx="54" cy="55"/>
                <a:chOff x="3977" y="3334"/>
                <a:chExt cx="54" cy="55"/>
              </a:xfrm>
            </p:grpSpPr>
            <p:sp>
              <p:nvSpPr>
                <p:cNvPr id="105689" name="Freeform 217"/>
                <p:cNvSpPr>
                  <a:spLocks/>
                </p:cNvSpPr>
                <p:nvPr/>
              </p:nvSpPr>
              <p:spPr bwMode="auto">
                <a:xfrm>
                  <a:off x="3977" y="3363"/>
                  <a:ext cx="25" cy="26"/>
                </a:xfrm>
                <a:custGeom>
                  <a:avLst/>
                  <a:gdLst>
                    <a:gd name="T0" fmla="*/ 0 w 25"/>
                    <a:gd name="T1" fmla="*/ 0 h 26"/>
                    <a:gd name="T2" fmla="*/ 1 w 25"/>
                    <a:gd name="T3" fmla="*/ 6 h 26"/>
                    <a:gd name="T4" fmla="*/ 2 w 25"/>
                    <a:gd name="T5" fmla="*/ 10 h 26"/>
                    <a:gd name="T6" fmla="*/ 4 w 25"/>
                    <a:gd name="T7" fmla="*/ 13 h 26"/>
                    <a:gd name="T8" fmla="*/ 6 w 25"/>
                    <a:gd name="T9" fmla="*/ 18 h 26"/>
                    <a:gd name="T10" fmla="*/ 11 w 25"/>
                    <a:gd name="T11" fmla="*/ 21 h 26"/>
                    <a:gd name="T12" fmla="*/ 13 w 25"/>
                    <a:gd name="T13" fmla="*/ 24 h 26"/>
                    <a:gd name="T14" fmla="*/ 18 w 25"/>
                    <a:gd name="T15" fmla="*/ 24 h 26"/>
                    <a:gd name="T16" fmla="*/ 24 w 25"/>
                    <a:gd name="T17" fmla="*/ 25 h 26"/>
                    <a:gd name="T18" fmla="*/ 24 w 25"/>
                    <a:gd name="T19" fmla="*/ 19 h 26"/>
                    <a:gd name="T20" fmla="*/ 20 w 25"/>
                    <a:gd name="T21" fmla="*/ 18 h 26"/>
                    <a:gd name="T22" fmla="*/ 17 w 25"/>
                    <a:gd name="T23" fmla="*/ 16 h 26"/>
                    <a:gd name="T24" fmla="*/ 13 w 25"/>
                    <a:gd name="T25" fmla="*/ 15 h 26"/>
                    <a:gd name="T26" fmla="*/ 12 w 25"/>
                    <a:gd name="T27" fmla="*/ 13 h 26"/>
                    <a:gd name="T28" fmla="*/ 10 w 25"/>
                    <a:gd name="T29" fmla="*/ 10 h 26"/>
                    <a:gd name="T30" fmla="*/ 8 w 25"/>
                    <a:gd name="T31" fmla="*/ 7 h 26"/>
                    <a:gd name="T32" fmla="*/ 6 w 25"/>
                    <a:gd name="T33" fmla="*/ 4 h 26"/>
                    <a:gd name="T34" fmla="*/ 6 w 25"/>
                    <a:gd name="T35" fmla="*/ 0 h 26"/>
                    <a:gd name="T36" fmla="*/ 0 w 25"/>
                    <a:gd name="T3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6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2" y="10"/>
                      </a:lnTo>
                      <a:lnTo>
                        <a:pt x="4" y="13"/>
                      </a:lnTo>
                      <a:lnTo>
                        <a:pt x="6" y="18"/>
                      </a:lnTo>
                      <a:lnTo>
                        <a:pt x="11" y="21"/>
                      </a:lnTo>
                      <a:lnTo>
                        <a:pt x="13" y="24"/>
                      </a:lnTo>
                      <a:lnTo>
                        <a:pt x="18" y="24"/>
                      </a:lnTo>
                      <a:lnTo>
                        <a:pt x="24" y="25"/>
                      </a:lnTo>
                      <a:lnTo>
                        <a:pt x="24" y="19"/>
                      </a:lnTo>
                      <a:lnTo>
                        <a:pt x="20" y="18"/>
                      </a:lnTo>
                      <a:lnTo>
                        <a:pt x="17" y="16"/>
                      </a:lnTo>
                      <a:lnTo>
                        <a:pt x="13" y="15"/>
                      </a:lnTo>
                      <a:lnTo>
                        <a:pt x="12" y="13"/>
                      </a:lnTo>
                      <a:lnTo>
                        <a:pt x="10" y="10"/>
                      </a:lnTo>
                      <a:lnTo>
                        <a:pt x="8" y="7"/>
                      </a:lnTo>
                      <a:lnTo>
                        <a:pt x="6" y="4"/>
                      </a:lnTo>
                      <a:lnTo>
                        <a:pt x="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90" name="Freeform 218"/>
                <p:cNvSpPr>
                  <a:spLocks/>
                </p:cNvSpPr>
                <p:nvPr/>
              </p:nvSpPr>
              <p:spPr bwMode="auto">
                <a:xfrm>
                  <a:off x="3977" y="3334"/>
                  <a:ext cx="25" cy="26"/>
                </a:xfrm>
                <a:custGeom>
                  <a:avLst/>
                  <a:gdLst>
                    <a:gd name="T0" fmla="*/ 24 w 25"/>
                    <a:gd name="T1" fmla="*/ 0 h 26"/>
                    <a:gd name="T2" fmla="*/ 18 w 25"/>
                    <a:gd name="T3" fmla="*/ 1 h 26"/>
                    <a:gd name="T4" fmla="*/ 13 w 25"/>
                    <a:gd name="T5" fmla="*/ 2 h 26"/>
                    <a:gd name="T6" fmla="*/ 11 w 25"/>
                    <a:gd name="T7" fmla="*/ 5 h 26"/>
                    <a:gd name="T8" fmla="*/ 6 w 25"/>
                    <a:gd name="T9" fmla="*/ 7 h 26"/>
                    <a:gd name="T10" fmla="*/ 4 w 25"/>
                    <a:gd name="T11" fmla="*/ 11 h 26"/>
                    <a:gd name="T12" fmla="*/ 2 w 25"/>
                    <a:gd name="T13" fmla="*/ 15 h 26"/>
                    <a:gd name="T14" fmla="*/ 1 w 25"/>
                    <a:gd name="T15" fmla="*/ 19 h 26"/>
                    <a:gd name="T16" fmla="*/ 0 w 25"/>
                    <a:gd name="T17" fmla="*/ 25 h 26"/>
                    <a:gd name="T18" fmla="*/ 6 w 25"/>
                    <a:gd name="T19" fmla="*/ 25 h 26"/>
                    <a:gd name="T20" fmla="*/ 6 w 25"/>
                    <a:gd name="T21" fmla="*/ 21 h 26"/>
                    <a:gd name="T22" fmla="*/ 8 w 25"/>
                    <a:gd name="T23" fmla="*/ 18 h 26"/>
                    <a:gd name="T24" fmla="*/ 10 w 25"/>
                    <a:gd name="T25" fmla="*/ 15 h 26"/>
                    <a:gd name="T26" fmla="*/ 12 w 25"/>
                    <a:gd name="T27" fmla="*/ 13 h 26"/>
                    <a:gd name="T28" fmla="*/ 13 w 25"/>
                    <a:gd name="T29" fmla="*/ 10 h 26"/>
                    <a:gd name="T30" fmla="*/ 17 w 25"/>
                    <a:gd name="T31" fmla="*/ 8 h 26"/>
                    <a:gd name="T32" fmla="*/ 20 w 25"/>
                    <a:gd name="T33" fmla="*/ 7 h 26"/>
                    <a:gd name="T34" fmla="*/ 24 w 25"/>
                    <a:gd name="T35" fmla="*/ 6 h 26"/>
                    <a:gd name="T36" fmla="*/ 24 w 25"/>
                    <a:gd name="T3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6">
                      <a:moveTo>
                        <a:pt x="24" y="0"/>
                      </a:moveTo>
                      <a:lnTo>
                        <a:pt x="18" y="1"/>
                      </a:lnTo>
                      <a:lnTo>
                        <a:pt x="13" y="2"/>
                      </a:lnTo>
                      <a:lnTo>
                        <a:pt x="11" y="5"/>
                      </a:lnTo>
                      <a:lnTo>
                        <a:pt x="6" y="7"/>
                      </a:lnTo>
                      <a:lnTo>
                        <a:pt x="4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5"/>
                      </a:lnTo>
                      <a:lnTo>
                        <a:pt x="6" y="25"/>
                      </a:lnTo>
                      <a:lnTo>
                        <a:pt x="6" y="21"/>
                      </a:lnTo>
                      <a:lnTo>
                        <a:pt x="8" y="18"/>
                      </a:lnTo>
                      <a:lnTo>
                        <a:pt x="10" y="15"/>
                      </a:lnTo>
                      <a:lnTo>
                        <a:pt x="12" y="13"/>
                      </a:lnTo>
                      <a:lnTo>
                        <a:pt x="13" y="10"/>
                      </a:lnTo>
                      <a:lnTo>
                        <a:pt x="17" y="8"/>
                      </a:lnTo>
                      <a:lnTo>
                        <a:pt x="20" y="7"/>
                      </a:lnTo>
                      <a:lnTo>
                        <a:pt x="24" y="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91" name="Freeform 219"/>
                <p:cNvSpPr>
                  <a:spLocks/>
                </p:cNvSpPr>
                <p:nvPr/>
              </p:nvSpPr>
              <p:spPr bwMode="auto">
                <a:xfrm>
                  <a:off x="4005" y="3334"/>
                  <a:ext cx="27" cy="26"/>
                </a:xfrm>
                <a:custGeom>
                  <a:avLst/>
                  <a:gdLst>
                    <a:gd name="T0" fmla="*/ 25 w 26"/>
                    <a:gd name="T1" fmla="*/ 25 h 26"/>
                    <a:gd name="T2" fmla="*/ 23 w 26"/>
                    <a:gd name="T3" fmla="*/ 19 h 26"/>
                    <a:gd name="T4" fmla="*/ 22 w 26"/>
                    <a:gd name="T5" fmla="*/ 15 h 26"/>
                    <a:gd name="T6" fmla="*/ 21 w 26"/>
                    <a:gd name="T7" fmla="*/ 11 h 26"/>
                    <a:gd name="T8" fmla="*/ 18 w 26"/>
                    <a:gd name="T9" fmla="*/ 7 h 26"/>
                    <a:gd name="T10" fmla="*/ 14 w 26"/>
                    <a:gd name="T11" fmla="*/ 5 h 26"/>
                    <a:gd name="T12" fmla="*/ 9 w 26"/>
                    <a:gd name="T13" fmla="*/ 2 h 26"/>
                    <a:gd name="T14" fmla="*/ 5 w 26"/>
                    <a:gd name="T15" fmla="*/ 1 h 26"/>
                    <a:gd name="T16" fmla="*/ 0 w 26"/>
                    <a:gd name="T17" fmla="*/ 0 h 26"/>
                    <a:gd name="T18" fmla="*/ 0 w 26"/>
                    <a:gd name="T19" fmla="*/ 6 h 26"/>
                    <a:gd name="T20" fmla="*/ 3 w 26"/>
                    <a:gd name="T21" fmla="*/ 7 h 26"/>
                    <a:gd name="T22" fmla="*/ 6 w 26"/>
                    <a:gd name="T23" fmla="*/ 8 h 26"/>
                    <a:gd name="T24" fmla="*/ 10 w 26"/>
                    <a:gd name="T25" fmla="*/ 10 h 26"/>
                    <a:gd name="T26" fmla="*/ 12 w 26"/>
                    <a:gd name="T27" fmla="*/ 13 h 26"/>
                    <a:gd name="T28" fmla="*/ 15 w 26"/>
                    <a:gd name="T29" fmla="*/ 15 h 26"/>
                    <a:gd name="T30" fmla="*/ 17 w 26"/>
                    <a:gd name="T31" fmla="*/ 18 h 26"/>
                    <a:gd name="T32" fmla="*/ 18 w 26"/>
                    <a:gd name="T33" fmla="*/ 21 h 26"/>
                    <a:gd name="T34" fmla="*/ 19 w 26"/>
                    <a:gd name="T35" fmla="*/ 25 h 26"/>
                    <a:gd name="T36" fmla="*/ 25 w 26"/>
                    <a:gd name="T37" fmla="*/ 2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6">
                      <a:moveTo>
                        <a:pt x="25" y="25"/>
                      </a:moveTo>
                      <a:lnTo>
                        <a:pt x="23" y="19"/>
                      </a:lnTo>
                      <a:lnTo>
                        <a:pt x="22" y="15"/>
                      </a:lnTo>
                      <a:lnTo>
                        <a:pt x="21" y="11"/>
                      </a:lnTo>
                      <a:lnTo>
                        <a:pt x="18" y="7"/>
                      </a:lnTo>
                      <a:lnTo>
                        <a:pt x="14" y="5"/>
                      </a:lnTo>
                      <a:lnTo>
                        <a:pt x="9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0" y="10"/>
                      </a:lnTo>
                      <a:lnTo>
                        <a:pt x="12" y="13"/>
                      </a:lnTo>
                      <a:lnTo>
                        <a:pt x="15" y="15"/>
                      </a:lnTo>
                      <a:lnTo>
                        <a:pt x="17" y="18"/>
                      </a:lnTo>
                      <a:lnTo>
                        <a:pt x="18" y="21"/>
                      </a:lnTo>
                      <a:lnTo>
                        <a:pt x="19" y="25"/>
                      </a:lnTo>
                      <a:lnTo>
                        <a:pt x="25" y="2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92" name="Freeform 220"/>
                <p:cNvSpPr>
                  <a:spLocks/>
                </p:cNvSpPr>
                <p:nvPr/>
              </p:nvSpPr>
              <p:spPr bwMode="auto">
                <a:xfrm>
                  <a:off x="4005" y="3363"/>
                  <a:ext cx="27" cy="26"/>
                </a:xfrm>
                <a:custGeom>
                  <a:avLst/>
                  <a:gdLst>
                    <a:gd name="T0" fmla="*/ 0 w 26"/>
                    <a:gd name="T1" fmla="*/ 25 h 26"/>
                    <a:gd name="T2" fmla="*/ 5 w 26"/>
                    <a:gd name="T3" fmla="*/ 24 h 26"/>
                    <a:gd name="T4" fmla="*/ 9 w 26"/>
                    <a:gd name="T5" fmla="*/ 24 h 26"/>
                    <a:gd name="T6" fmla="*/ 14 w 26"/>
                    <a:gd name="T7" fmla="*/ 21 h 26"/>
                    <a:gd name="T8" fmla="*/ 18 w 26"/>
                    <a:gd name="T9" fmla="*/ 18 h 26"/>
                    <a:gd name="T10" fmla="*/ 21 w 26"/>
                    <a:gd name="T11" fmla="*/ 13 h 26"/>
                    <a:gd name="T12" fmla="*/ 22 w 26"/>
                    <a:gd name="T13" fmla="*/ 10 h 26"/>
                    <a:gd name="T14" fmla="*/ 23 w 26"/>
                    <a:gd name="T15" fmla="*/ 6 h 26"/>
                    <a:gd name="T16" fmla="*/ 25 w 26"/>
                    <a:gd name="T17" fmla="*/ 0 h 26"/>
                    <a:gd name="T18" fmla="*/ 19 w 26"/>
                    <a:gd name="T19" fmla="*/ 0 h 26"/>
                    <a:gd name="T20" fmla="*/ 18 w 26"/>
                    <a:gd name="T21" fmla="*/ 4 h 26"/>
                    <a:gd name="T22" fmla="*/ 17 w 26"/>
                    <a:gd name="T23" fmla="*/ 7 h 26"/>
                    <a:gd name="T24" fmla="*/ 15 w 26"/>
                    <a:gd name="T25" fmla="*/ 10 h 26"/>
                    <a:gd name="T26" fmla="*/ 12 w 26"/>
                    <a:gd name="T27" fmla="*/ 13 h 26"/>
                    <a:gd name="T28" fmla="*/ 10 w 26"/>
                    <a:gd name="T29" fmla="*/ 15 h 26"/>
                    <a:gd name="T30" fmla="*/ 6 w 26"/>
                    <a:gd name="T31" fmla="*/ 16 h 26"/>
                    <a:gd name="T32" fmla="*/ 3 w 26"/>
                    <a:gd name="T33" fmla="*/ 18 h 26"/>
                    <a:gd name="T34" fmla="*/ 0 w 26"/>
                    <a:gd name="T35" fmla="*/ 19 h 26"/>
                    <a:gd name="T36" fmla="*/ 0 w 26"/>
                    <a:gd name="T37" fmla="*/ 2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6">
                      <a:moveTo>
                        <a:pt x="0" y="25"/>
                      </a:moveTo>
                      <a:lnTo>
                        <a:pt x="5" y="24"/>
                      </a:lnTo>
                      <a:lnTo>
                        <a:pt x="9" y="24"/>
                      </a:lnTo>
                      <a:lnTo>
                        <a:pt x="14" y="21"/>
                      </a:lnTo>
                      <a:lnTo>
                        <a:pt x="18" y="18"/>
                      </a:lnTo>
                      <a:lnTo>
                        <a:pt x="21" y="13"/>
                      </a:lnTo>
                      <a:lnTo>
                        <a:pt x="22" y="10"/>
                      </a:lnTo>
                      <a:lnTo>
                        <a:pt x="23" y="6"/>
                      </a:lnTo>
                      <a:lnTo>
                        <a:pt x="25" y="0"/>
                      </a:lnTo>
                      <a:lnTo>
                        <a:pt x="19" y="0"/>
                      </a:lnTo>
                      <a:lnTo>
                        <a:pt x="18" y="4"/>
                      </a:lnTo>
                      <a:lnTo>
                        <a:pt x="17" y="7"/>
                      </a:lnTo>
                      <a:lnTo>
                        <a:pt x="15" y="10"/>
                      </a:lnTo>
                      <a:lnTo>
                        <a:pt x="12" y="13"/>
                      </a:lnTo>
                      <a:lnTo>
                        <a:pt x="10" y="15"/>
                      </a:lnTo>
                      <a:lnTo>
                        <a:pt x="6" y="16"/>
                      </a:lnTo>
                      <a:lnTo>
                        <a:pt x="3" y="18"/>
                      </a:lnTo>
                      <a:lnTo>
                        <a:pt x="0" y="19"/>
                      </a:lnTo>
                      <a:lnTo>
                        <a:pt x="0" y="2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9316" name="Group 221"/>
            <p:cNvGrpSpPr>
              <a:grpSpLocks/>
            </p:cNvGrpSpPr>
            <p:nvPr/>
          </p:nvGrpSpPr>
          <p:grpSpPr bwMode="auto">
            <a:xfrm>
              <a:off x="2448" y="1296"/>
              <a:ext cx="55" cy="55"/>
              <a:chOff x="2271" y="1208"/>
              <a:chExt cx="55" cy="55"/>
            </a:xfrm>
          </p:grpSpPr>
          <p:sp>
            <p:nvSpPr>
              <p:cNvPr id="105694" name="Freeform 222"/>
              <p:cNvSpPr>
                <a:spLocks/>
              </p:cNvSpPr>
              <p:nvPr/>
            </p:nvSpPr>
            <p:spPr bwMode="auto">
              <a:xfrm>
                <a:off x="2274" y="1212"/>
                <a:ext cx="49" cy="48"/>
              </a:xfrm>
              <a:custGeom>
                <a:avLst/>
                <a:gdLst>
                  <a:gd name="T0" fmla="*/ 23 w 48"/>
                  <a:gd name="T1" fmla="*/ 48 h 49"/>
                  <a:gd name="T2" fmla="*/ 17 w 48"/>
                  <a:gd name="T3" fmla="*/ 47 h 49"/>
                  <a:gd name="T4" fmla="*/ 13 w 48"/>
                  <a:gd name="T5" fmla="*/ 46 h 49"/>
                  <a:gd name="T6" fmla="*/ 11 w 48"/>
                  <a:gd name="T7" fmla="*/ 43 h 49"/>
                  <a:gd name="T8" fmla="*/ 7 w 48"/>
                  <a:gd name="T9" fmla="*/ 40 h 49"/>
                  <a:gd name="T10" fmla="*/ 4 w 48"/>
                  <a:gd name="T11" fmla="*/ 37 h 49"/>
                  <a:gd name="T12" fmla="*/ 2 w 48"/>
                  <a:gd name="T13" fmla="*/ 33 h 49"/>
                  <a:gd name="T14" fmla="*/ 1 w 48"/>
                  <a:gd name="T15" fmla="*/ 29 h 49"/>
                  <a:gd name="T16" fmla="*/ 0 w 48"/>
                  <a:gd name="T17" fmla="*/ 24 h 49"/>
                  <a:gd name="T18" fmla="*/ 1 w 48"/>
                  <a:gd name="T19" fmla="*/ 19 h 49"/>
                  <a:gd name="T20" fmla="*/ 2 w 48"/>
                  <a:gd name="T21" fmla="*/ 15 h 49"/>
                  <a:gd name="T22" fmla="*/ 4 w 48"/>
                  <a:gd name="T23" fmla="*/ 11 h 49"/>
                  <a:gd name="T24" fmla="*/ 7 w 48"/>
                  <a:gd name="T25" fmla="*/ 8 h 49"/>
                  <a:gd name="T26" fmla="*/ 11 w 48"/>
                  <a:gd name="T27" fmla="*/ 5 h 49"/>
                  <a:gd name="T28" fmla="*/ 13 w 48"/>
                  <a:gd name="T29" fmla="*/ 2 h 49"/>
                  <a:gd name="T30" fmla="*/ 17 w 48"/>
                  <a:gd name="T31" fmla="*/ 1 h 49"/>
                  <a:gd name="T32" fmla="*/ 23 w 48"/>
                  <a:gd name="T33" fmla="*/ 0 h 49"/>
                  <a:gd name="T34" fmla="*/ 29 w 48"/>
                  <a:gd name="T35" fmla="*/ 1 h 49"/>
                  <a:gd name="T36" fmla="*/ 32 w 48"/>
                  <a:gd name="T37" fmla="*/ 2 h 49"/>
                  <a:gd name="T38" fmla="*/ 35 w 48"/>
                  <a:gd name="T39" fmla="*/ 5 h 49"/>
                  <a:gd name="T40" fmla="*/ 39 w 48"/>
                  <a:gd name="T41" fmla="*/ 8 h 49"/>
                  <a:gd name="T42" fmla="*/ 42 w 48"/>
                  <a:gd name="T43" fmla="*/ 11 h 49"/>
                  <a:gd name="T44" fmla="*/ 44 w 48"/>
                  <a:gd name="T45" fmla="*/ 15 h 49"/>
                  <a:gd name="T46" fmla="*/ 45 w 48"/>
                  <a:gd name="T47" fmla="*/ 19 h 49"/>
                  <a:gd name="T48" fmla="*/ 47 w 48"/>
                  <a:gd name="T49" fmla="*/ 24 h 49"/>
                  <a:gd name="T50" fmla="*/ 45 w 48"/>
                  <a:gd name="T51" fmla="*/ 29 h 49"/>
                  <a:gd name="T52" fmla="*/ 44 w 48"/>
                  <a:gd name="T53" fmla="*/ 33 h 49"/>
                  <a:gd name="T54" fmla="*/ 42 w 48"/>
                  <a:gd name="T55" fmla="*/ 37 h 49"/>
                  <a:gd name="T56" fmla="*/ 39 w 48"/>
                  <a:gd name="T57" fmla="*/ 40 h 49"/>
                  <a:gd name="T58" fmla="*/ 35 w 48"/>
                  <a:gd name="T59" fmla="*/ 43 h 49"/>
                  <a:gd name="T60" fmla="*/ 32 w 48"/>
                  <a:gd name="T61" fmla="*/ 46 h 49"/>
                  <a:gd name="T62" fmla="*/ 29 w 48"/>
                  <a:gd name="T63" fmla="*/ 47 h 49"/>
                  <a:gd name="T64" fmla="*/ 23 w 48"/>
                  <a:gd name="T65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" h="49">
                    <a:moveTo>
                      <a:pt x="23" y="48"/>
                    </a:moveTo>
                    <a:lnTo>
                      <a:pt x="17" y="47"/>
                    </a:lnTo>
                    <a:lnTo>
                      <a:pt x="13" y="46"/>
                    </a:lnTo>
                    <a:lnTo>
                      <a:pt x="11" y="43"/>
                    </a:lnTo>
                    <a:lnTo>
                      <a:pt x="7" y="40"/>
                    </a:lnTo>
                    <a:lnTo>
                      <a:pt x="4" y="37"/>
                    </a:lnTo>
                    <a:lnTo>
                      <a:pt x="2" y="33"/>
                    </a:lnTo>
                    <a:lnTo>
                      <a:pt x="1" y="29"/>
                    </a:lnTo>
                    <a:lnTo>
                      <a:pt x="0" y="24"/>
                    </a:lnTo>
                    <a:lnTo>
                      <a:pt x="1" y="19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7" y="8"/>
                    </a:lnTo>
                    <a:lnTo>
                      <a:pt x="11" y="5"/>
                    </a:lnTo>
                    <a:lnTo>
                      <a:pt x="13" y="2"/>
                    </a:lnTo>
                    <a:lnTo>
                      <a:pt x="17" y="1"/>
                    </a:lnTo>
                    <a:lnTo>
                      <a:pt x="23" y="0"/>
                    </a:lnTo>
                    <a:lnTo>
                      <a:pt x="29" y="1"/>
                    </a:lnTo>
                    <a:lnTo>
                      <a:pt x="32" y="2"/>
                    </a:lnTo>
                    <a:lnTo>
                      <a:pt x="35" y="5"/>
                    </a:lnTo>
                    <a:lnTo>
                      <a:pt x="39" y="8"/>
                    </a:lnTo>
                    <a:lnTo>
                      <a:pt x="42" y="11"/>
                    </a:lnTo>
                    <a:lnTo>
                      <a:pt x="44" y="15"/>
                    </a:lnTo>
                    <a:lnTo>
                      <a:pt x="45" y="19"/>
                    </a:lnTo>
                    <a:lnTo>
                      <a:pt x="47" y="24"/>
                    </a:lnTo>
                    <a:lnTo>
                      <a:pt x="45" y="29"/>
                    </a:lnTo>
                    <a:lnTo>
                      <a:pt x="44" y="33"/>
                    </a:lnTo>
                    <a:lnTo>
                      <a:pt x="42" y="37"/>
                    </a:lnTo>
                    <a:lnTo>
                      <a:pt x="39" y="40"/>
                    </a:lnTo>
                    <a:lnTo>
                      <a:pt x="35" y="43"/>
                    </a:lnTo>
                    <a:lnTo>
                      <a:pt x="32" y="46"/>
                    </a:lnTo>
                    <a:lnTo>
                      <a:pt x="29" y="47"/>
                    </a:lnTo>
                    <a:lnTo>
                      <a:pt x="23" y="48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grpSp>
            <p:nvGrpSpPr>
              <p:cNvPr id="9385" name="Group 223"/>
              <p:cNvGrpSpPr>
                <a:grpSpLocks/>
              </p:cNvGrpSpPr>
              <p:nvPr/>
            </p:nvGrpSpPr>
            <p:grpSpPr bwMode="auto">
              <a:xfrm>
                <a:off x="2271" y="1208"/>
                <a:ext cx="55" cy="55"/>
                <a:chOff x="2271" y="1208"/>
                <a:chExt cx="55" cy="55"/>
              </a:xfrm>
            </p:grpSpPr>
            <p:sp>
              <p:nvSpPr>
                <p:cNvPr id="105696" name="Freeform 224"/>
                <p:cNvSpPr>
                  <a:spLocks/>
                </p:cNvSpPr>
                <p:nvPr/>
              </p:nvSpPr>
              <p:spPr bwMode="auto">
                <a:xfrm>
                  <a:off x="2271" y="1238"/>
                  <a:ext cx="27" cy="25"/>
                </a:xfrm>
                <a:custGeom>
                  <a:avLst/>
                  <a:gdLst>
                    <a:gd name="T0" fmla="*/ 0 w 26"/>
                    <a:gd name="T1" fmla="*/ 0 h 25"/>
                    <a:gd name="T2" fmla="*/ 1 w 26"/>
                    <a:gd name="T3" fmla="*/ 6 h 25"/>
                    <a:gd name="T4" fmla="*/ 2 w 26"/>
                    <a:gd name="T5" fmla="*/ 9 h 25"/>
                    <a:gd name="T6" fmla="*/ 4 w 26"/>
                    <a:gd name="T7" fmla="*/ 13 h 25"/>
                    <a:gd name="T8" fmla="*/ 7 w 26"/>
                    <a:gd name="T9" fmla="*/ 18 h 25"/>
                    <a:gd name="T10" fmla="*/ 11 w 26"/>
                    <a:gd name="T11" fmla="*/ 20 h 25"/>
                    <a:gd name="T12" fmla="*/ 14 w 26"/>
                    <a:gd name="T13" fmla="*/ 23 h 25"/>
                    <a:gd name="T14" fmla="*/ 19 w 26"/>
                    <a:gd name="T15" fmla="*/ 23 h 25"/>
                    <a:gd name="T16" fmla="*/ 25 w 26"/>
                    <a:gd name="T17" fmla="*/ 24 h 25"/>
                    <a:gd name="T18" fmla="*/ 25 w 26"/>
                    <a:gd name="T19" fmla="*/ 18 h 25"/>
                    <a:gd name="T20" fmla="*/ 21 w 26"/>
                    <a:gd name="T21" fmla="*/ 18 h 25"/>
                    <a:gd name="T22" fmla="*/ 17 w 26"/>
                    <a:gd name="T23" fmla="*/ 16 h 25"/>
                    <a:gd name="T24" fmla="*/ 14 w 26"/>
                    <a:gd name="T25" fmla="*/ 15 h 25"/>
                    <a:gd name="T26" fmla="*/ 12 w 26"/>
                    <a:gd name="T27" fmla="*/ 12 h 25"/>
                    <a:gd name="T28" fmla="*/ 10 w 26"/>
                    <a:gd name="T29" fmla="*/ 9 h 25"/>
                    <a:gd name="T30" fmla="*/ 9 w 26"/>
                    <a:gd name="T31" fmla="*/ 6 h 25"/>
                    <a:gd name="T32" fmla="*/ 7 w 26"/>
                    <a:gd name="T33" fmla="*/ 4 h 25"/>
                    <a:gd name="T34" fmla="*/ 6 w 26"/>
                    <a:gd name="T35" fmla="*/ 0 h 25"/>
                    <a:gd name="T36" fmla="*/ 0 w 26"/>
                    <a:gd name="T3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5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2" y="9"/>
                      </a:lnTo>
                      <a:lnTo>
                        <a:pt x="4" y="13"/>
                      </a:lnTo>
                      <a:lnTo>
                        <a:pt x="7" y="18"/>
                      </a:lnTo>
                      <a:lnTo>
                        <a:pt x="11" y="20"/>
                      </a:lnTo>
                      <a:lnTo>
                        <a:pt x="14" y="23"/>
                      </a:lnTo>
                      <a:lnTo>
                        <a:pt x="19" y="23"/>
                      </a:lnTo>
                      <a:lnTo>
                        <a:pt x="25" y="24"/>
                      </a:lnTo>
                      <a:lnTo>
                        <a:pt x="25" y="18"/>
                      </a:lnTo>
                      <a:lnTo>
                        <a:pt x="21" y="18"/>
                      </a:lnTo>
                      <a:lnTo>
                        <a:pt x="17" y="16"/>
                      </a:lnTo>
                      <a:lnTo>
                        <a:pt x="14" y="15"/>
                      </a:lnTo>
                      <a:lnTo>
                        <a:pt x="12" y="12"/>
                      </a:lnTo>
                      <a:lnTo>
                        <a:pt x="10" y="9"/>
                      </a:lnTo>
                      <a:lnTo>
                        <a:pt x="9" y="6"/>
                      </a:lnTo>
                      <a:lnTo>
                        <a:pt x="7" y="4"/>
                      </a:lnTo>
                      <a:lnTo>
                        <a:pt x="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97" name="Freeform 225"/>
                <p:cNvSpPr>
                  <a:spLocks/>
                </p:cNvSpPr>
                <p:nvPr/>
              </p:nvSpPr>
              <p:spPr bwMode="auto">
                <a:xfrm>
                  <a:off x="2271" y="1208"/>
                  <a:ext cx="27" cy="26"/>
                </a:xfrm>
                <a:custGeom>
                  <a:avLst/>
                  <a:gdLst>
                    <a:gd name="T0" fmla="*/ 25 w 26"/>
                    <a:gd name="T1" fmla="*/ 0 h 26"/>
                    <a:gd name="T2" fmla="*/ 19 w 26"/>
                    <a:gd name="T3" fmla="*/ 1 h 26"/>
                    <a:gd name="T4" fmla="*/ 14 w 26"/>
                    <a:gd name="T5" fmla="*/ 2 h 26"/>
                    <a:gd name="T6" fmla="*/ 11 w 26"/>
                    <a:gd name="T7" fmla="*/ 5 h 26"/>
                    <a:gd name="T8" fmla="*/ 7 w 26"/>
                    <a:gd name="T9" fmla="*/ 7 h 26"/>
                    <a:gd name="T10" fmla="*/ 4 w 26"/>
                    <a:gd name="T11" fmla="*/ 11 h 26"/>
                    <a:gd name="T12" fmla="*/ 2 w 26"/>
                    <a:gd name="T13" fmla="*/ 15 h 26"/>
                    <a:gd name="T14" fmla="*/ 1 w 26"/>
                    <a:gd name="T15" fmla="*/ 19 h 26"/>
                    <a:gd name="T16" fmla="*/ 0 w 26"/>
                    <a:gd name="T17" fmla="*/ 25 h 26"/>
                    <a:gd name="T18" fmla="*/ 6 w 26"/>
                    <a:gd name="T19" fmla="*/ 25 h 26"/>
                    <a:gd name="T20" fmla="*/ 7 w 26"/>
                    <a:gd name="T21" fmla="*/ 21 h 26"/>
                    <a:gd name="T22" fmla="*/ 9 w 26"/>
                    <a:gd name="T23" fmla="*/ 18 h 26"/>
                    <a:gd name="T24" fmla="*/ 10 w 26"/>
                    <a:gd name="T25" fmla="*/ 15 h 26"/>
                    <a:gd name="T26" fmla="*/ 12 w 26"/>
                    <a:gd name="T27" fmla="*/ 13 h 26"/>
                    <a:gd name="T28" fmla="*/ 14 w 26"/>
                    <a:gd name="T29" fmla="*/ 10 h 26"/>
                    <a:gd name="T30" fmla="*/ 17 w 26"/>
                    <a:gd name="T31" fmla="*/ 8 h 26"/>
                    <a:gd name="T32" fmla="*/ 21 w 26"/>
                    <a:gd name="T33" fmla="*/ 7 h 26"/>
                    <a:gd name="T34" fmla="*/ 25 w 26"/>
                    <a:gd name="T35" fmla="*/ 6 h 26"/>
                    <a:gd name="T36" fmla="*/ 25 w 26"/>
                    <a:gd name="T3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6">
                      <a:moveTo>
                        <a:pt x="25" y="0"/>
                      </a:moveTo>
                      <a:lnTo>
                        <a:pt x="19" y="1"/>
                      </a:lnTo>
                      <a:lnTo>
                        <a:pt x="14" y="2"/>
                      </a:lnTo>
                      <a:lnTo>
                        <a:pt x="11" y="5"/>
                      </a:lnTo>
                      <a:lnTo>
                        <a:pt x="7" y="7"/>
                      </a:lnTo>
                      <a:lnTo>
                        <a:pt x="4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5"/>
                      </a:lnTo>
                      <a:lnTo>
                        <a:pt x="6" y="25"/>
                      </a:lnTo>
                      <a:lnTo>
                        <a:pt x="7" y="21"/>
                      </a:lnTo>
                      <a:lnTo>
                        <a:pt x="9" y="18"/>
                      </a:lnTo>
                      <a:lnTo>
                        <a:pt x="10" y="15"/>
                      </a:lnTo>
                      <a:lnTo>
                        <a:pt x="12" y="13"/>
                      </a:lnTo>
                      <a:lnTo>
                        <a:pt x="14" y="10"/>
                      </a:lnTo>
                      <a:lnTo>
                        <a:pt x="17" y="8"/>
                      </a:lnTo>
                      <a:lnTo>
                        <a:pt x="21" y="7"/>
                      </a:lnTo>
                      <a:lnTo>
                        <a:pt x="25" y="6"/>
                      </a:lnTo>
                      <a:lnTo>
                        <a:pt x="25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98" name="Freeform 226"/>
                <p:cNvSpPr>
                  <a:spLocks/>
                </p:cNvSpPr>
                <p:nvPr/>
              </p:nvSpPr>
              <p:spPr bwMode="auto">
                <a:xfrm>
                  <a:off x="2302" y="1208"/>
                  <a:ext cx="24" cy="26"/>
                </a:xfrm>
                <a:custGeom>
                  <a:avLst/>
                  <a:gdLst>
                    <a:gd name="T0" fmla="*/ 23 w 24"/>
                    <a:gd name="T1" fmla="*/ 25 h 26"/>
                    <a:gd name="T2" fmla="*/ 21 w 24"/>
                    <a:gd name="T3" fmla="*/ 19 h 26"/>
                    <a:gd name="T4" fmla="*/ 20 w 24"/>
                    <a:gd name="T5" fmla="*/ 15 h 26"/>
                    <a:gd name="T6" fmla="*/ 19 w 24"/>
                    <a:gd name="T7" fmla="*/ 11 h 26"/>
                    <a:gd name="T8" fmla="*/ 16 w 24"/>
                    <a:gd name="T9" fmla="*/ 7 h 26"/>
                    <a:gd name="T10" fmla="*/ 13 w 24"/>
                    <a:gd name="T11" fmla="*/ 5 h 26"/>
                    <a:gd name="T12" fmla="*/ 8 w 24"/>
                    <a:gd name="T13" fmla="*/ 2 h 26"/>
                    <a:gd name="T14" fmla="*/ 5 w 24"/>
                    <a:gd name="T15" fmla="*/ 1 h 26"/>
                    <a:gd name="T16" fmla="*/ 0 w 24"/>
                    <a:gd name="T17" fmla="*/ 0 h 26"/>
                    <a:gd name="T18" fmla="*/ 0 w 24"/>
                    <a:gd name="T19" fmla="*/ 6 h 26"/>
                    <a:gd name="T20" fmla="*/ 3 w 24"/>
                    <a:gd name="T21" fmla="*/ 7 h 26"/>
                    <a:gd name="T22" fmla="*/ 6 w 24"/>
                    <a:gd name="T23" fmla="*/ 8 h 26"/>
                    <a:gd name="T24" fmla="*/ 9 w 24"/>
                    <a:gd name="T25" fmla="*/ 10 h 26"/>
                    <a:gd name="T26" fmla="*/ 12 w 24"/>
                    <a:gd name="T27" fmla="*/ 13 h 26"/>
                    <a:gd name="T28" fmla="*/ 14 w 24"/>
                    <a:gd name="T29" fmla="*/ 15 h 26"/>
                    <a:gd name="T30" fmla="*/ 16 w 24"/>
                    <a:gd name="T31" fmla="*/ 18 h 26"/>
                    <a:gd name="T32" fmla="*/ 16 w 24"/>
                    <a:gd name="T33" fmla="*/ 21 h 26"/>
                    <a:gd name="T34" fmla="*/ 17 w 24"/>
                    <a:gd name="T35" fmla="*/ 25 h 26"/>
                    <a:gd name="T36" fmla="*/ 23 w 24"/>
                    <a:gd name="T37" fmla="*/ 2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6">
                      <a:moveTo>
                        <a:pt x="23" y="25"/>
                      </a:moveTo>
                      <a:lnTo>
                        <a:pt x="21" y="19"/>
                      </a:lnTo>
                      <a:lnTo>
                        <a:pt x="20" y="15"/>
                      </a:lnTo>
                      <a:lnTo>
                        <a:pt x="19" y="11"/>
                      </a:lnTo>
                      <a:lnTo>
                        <a:pt x="16" y="7"/>
                      </a:lnTo>
                      <a:lnTo>
                        <a:pt x="13" y="5"/>
                      </a:lnTo>
                      <a:lnTo>
                        <a:pt x="8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9" y="10"/>
                      </a:lnTo>
                      <a:lnTo>
                        <a:pt x="12" y="13"/>
                      </a:lnTo>
                      <a:lnTo>
                        <a:pt x="14" y="15"/>
                      </a:lnTo>
                      <a:lnTo>
                        <a:pt x="16" y="18"/>
                      </a:lnTo>
                      <a:lnTo>
                        <a:pt x="16" y="21"/>
                      </a:lnTo>
                      <a:lnTo>
                        <a:pt x="17" y="25"/>
                      </a:lnTo>
                      <a:lnTo>
                        <a:pt x="23" y="2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699" name="Freeform 227"/>
                <p:cNvSpPr>
                  <a:spLocks/>
                </p:cNvSpPr>
                <p:nvPr/>
              </p:nvSpPr>
              <p:spPr bwMode="auto">
                <a:xfrm>
                  <a:off x="2302" y="1238"/>
                  <a:ext cx="24" cy="25"/>
                </a:xfrm>
                <a:custGeom>
                  <a:avLst/>
                  <a:gdLst>
                    <a:gd name="T0" fmla="*/ 0 w 24"/>
                    <a:gd name="T1" fmla="*/ 24 h 25"/>
                    <a:gd name="T2" fmla="*/ 5 w 24"/>
                    <a:gd name="T3" fmla="*/ 23 h 25"/>
                    <a:gd name="T4" fmla="*/ 8 w 24"/>
                    <a:gd name="T5" fmla="*/ 23 h 25"/>
                    <a:gd name="T6" fmla="*/ 13 w 24"/>
                    <a:gd name="T7" fmla="*/ 20 h 25"/>
                    <a:gd name="T8" fmla="*/ 16 w 24"/>
                    <a:gd name="T9" fmla="*/ 18 h 25"/>
                    <a:gd name="T10" fmla="*/ 19 w 24"/>
                    <a:gd name="T11" fmla="*/ 13 h 25"/>
                    <a:gd name="T12" fmla="*/ 20 w 24"/>
                    <a:gd name="T13" fmla="*/ 9 h 25"/>
                    <a:gd name="T14" fmla="*/ 21 w 24"/>
                    <a:gd name="T15" fmla="*/ 6 h 25"/>
                    <a:gd name="T16" fmla="*/ 23 w 24"/>
                    <a:gd name="T17" fmla="*/ 0 h 25"/>
                    <a:gd name="T18" fmla="*/ 17 w 24"/>
                    <a:gd name="T19" fmla="*/ 0 h 25"/>
                    <a:gd name="T20" fmla="*/ 16 w 24"/>
                    <a:gd name="T21" fmla="*/ 4 h 25"/>
                    <a:gd name="T22" fmla="*/ 16 w 24"/>
                    <a:gd name="T23" fmla="*/ 6 h 25"/>
                    <a:gd name="T24" fmla="*/ 14 w 24"/>
                    <a:gd name="T25" fmla="*/ 9 h 25"/>
                    <a:gd name="T26" fmla="*/ 12 w 24"/>
                    <a:gd name="T27" fmla="*/ 12 h 25"/>
                    <a:gd name="T28" fmla="*/ 9 w 24"/>
                    <a:gd name="T29" fmla="*/ 15 h 25"/>
                    <a:gd name="T30" fmla="*/ 6 w 24"/>
                    <a:gd name="T31" fmla="*/ 16 h 25"/>
                    <a:gd name="T32" fmla="*/ 3 w 24"/>
                    <a:gd name="T33" fmla="*/ 18 h 25"/>
                    <a:gd name="T34" fmla="*/ 0 w 24"/>
                    <a:gd name="T35" fmla="*/ 18 h 25"/>
                    <a:gd name="T36" fmla="*/ 0 w 24"/>
                    <a:gd name="T37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5">
                      <a:moveTo>
                        <a:pt x="0" y="24"/>
                      </a:moveTo>
                      <a:lnTo>
                        <a:pt x="5" y="23"/>
                      </a:lnTo>
                      <a:lnTo>
                        <a:pt x="8" y="23"/>
                      </a:lnTo>
                      <a:lnTo>
                        <a:pt x="13" y="20"/>
                      </a:lnTo>
                      <a:lnTo>
                        <a:pt x="16" y="18"/>
                      </a:lnTo>
                      <a:lnTo>
                        <a:pt x="19" y="13"/>
                      </a:lnTo>
                      <a:lnTo>
                        <a:pt x="20" y="9"/>
                      </a:lnTo>
                      <a:lnTo>
                        <a:pt x="21" y="6"/>
                      </a:lnTo>
                      <a:lnTo>
                        <a:pt x="23" y="0"/>
                      </a:lnTo>
                      <a:lnTo>
                        <a:pt x="17" y="0"/>
                      </a:lnTo>
                      <a:lnTo>
                        <a:pt x="16" y="4"/>
                      </a:lnTo>
                      <a:lnTo>
                        <a:pt x="16" y="6"/>
                      </a:lnTo>
                      <a:lnTo>
                        <a:pt x="14" y="9"/>
                      </a:lnTo>
                      <a:lnTo>
                        <a:pt x="12" y="12"/>
                      </a:lnTo>
                      <a:lnTo>
                        <a:pt x="9" y="15"/>
                      </a:lnTo>
                      <a:lnTo>
                        <a:pt x="6" y="16"/>
                      </a:lnTo>
                      <a:lnTo>
                        <a:pt x="3" y="18"/>
                      </a:lnTo>
                      <a:lnTo>
                        <a:pt x="0" y="18"/>
                      </a:lnTo>
                      <a:lnTo>
                        <a:pt x="0" y="2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9317" name="Group 228"/>
            <p:cNvGrpSpPr>
              <a:grpSpLocks/>
            </p:cNvGrpSpPr>
            <p:nvPr/>
          </p:nvGrpSpPr>
          <p:grpSpPr bwMode="auto">
            <a:xfrm>
              <a:off x="3222" y="15"/>
              <a:ext cx="3082" cy="325"/>
              <a:chOff x="3223" y="105"/>
              <a:chExt cx="2926" cy="325"/>
            </a:xfrm>
          </p:grpSpPr>
          <p:sp>
            <p:nvSpPr>
              <p:cNvPr id="105701" name="Rectangle 229"/>
              <p:cNvSpPr>
                <a:spLocks noChangeArrowheads="1"/>
              </p:cNvSpPr>
              <p:nvPr/>
            </p:nvSpPr>
            <p:spPr bwMode="auto">
              <a:xfrm>
                <a:off x="4621" y="115"/>
                <a:ext cx="124" cy="19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lIns="92075" tIns="46038" rIns="92075" bIns="46038">
                <a:spAutoFit/>
              </a:bodyPr>
              <a:lstStyle/>
              <a:p>
                <a:pPr algn="ctr" eaLnBrk="0" hangingPunct="0">
                  <a:lnSpc>
                    <a:spcPct val="90000"/>
                  </a:lnSpc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Rounded MT Bold" charset="0"/>
                  <a:cs typeface="Arial" charset="0"/>
                </a:endParaRPr>
              </a:p>
            </p:txBody>
          </p:sp>
          <p:sp>
            <p:nvSpPr>
              <p:cNvPr id="105702" name="Rectangle 230"/>
              <p:cNvSpPr>
                <a:spLocks noChangeArrowheads="1"/>
              </p:cNvSpPr>
              <p:nvPr/>
            </p:nvSpPr>
            <p:spPr bwMode="auto">
              <a:xfrm>
                <a:off x="3223" y="105"/>
                <a:ext cx="2926" cy="3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</p:grpSp>
        <p:sp>
          <p:nvSpPr>
            <p:cNvPr id="105703" name="Line 231"/>
            <p:cNvSpPr>
              <a:spLocks noChangeShapeType="1"/>
            </p:cNvSpPr>
            <p:nvPr/>
          </p:nvSpPr>
          <p:spPr bwMode="auto">
            <a:xfrm flipV="1">
              <a:off x="3273" y="837"/>
              <a:ext cx="1046" cy="405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704" name="Line 232"/>
            <p:cNvSpPr>
              <a:spLocks noChangeShapeType="1"/>
            </p:cNvSpPr>
            <p:nvPr/>
          </p:nvSpPr>
          <p:spPr bwMode="auto">
            <a:xfrm flipV="1">
              <a:off x="3430" y="768"/>
              <a:ext cx="410" cy="338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grpSp>
          <p:nvGrpSpPr>
            <p:cNvPr id="9320" name="Group 233"/>
            <p:cNvGrpSpPr>
              <a:grpSpLocks/>
            </p:cNvGrpSpPr>
            <p:nvPr/>
          </p:nvGrpSpPr>
          <p:grpSpPr bwMode="auto">
            <a:xfrm>
              <a:off x="2402" y="786"/>
              <a:ext cx="54" cy="55"/>
              <a:chOff x="2402" y="786"/>
              <a:chExt cx="54" cy="55"/>
            </a:xfrm>
          </p:grpSpPr>
          <p:sp>
            <p:nvSpPr>
              <p:cNvPr id="105706" name="Freeform 234"/>
              <p:cNvSpPr>
                <a:spLocks/>
              </p:cNvSpPr>
              <p:nvPr/>
            </p:nvSpPr>
            <p:spPr bwMode="auto">
              <a:xfrm>
                <a:off x="2405" y="790"/>
                <a:ext cx="49" cy="48"/>
              </a:xfrm>
              <a:custGeom>
                <a:avLst/>
                <a:gdLst>
                  <a:gd name="T0" fmla="*/ 23 w 48"/>
                  <a:gd name="T1" fmla="*/ 47 h 48"/>
                  <a:gd name="T2" fmla="*/ 17 w 48"/>
                  <a:gd name="T3" fmla="*/ 46 h 48"/>
                  <a:gd name="T4" fmla="*/ 13 w 48"/>
                  <a:gd name="T5" fmla="*/ 45 h 48"/>
                  <a:gd name="T6" fmla="*/ 11 w 48"/>
                  <a:gd name="T7" fmla="*/ 42 h 48"/>
                  <a:gd name="T8" fmla="*/ 7 w 48"/>
                  <a:gd name="T9" fmla="*/ 40 h 48"/>
                  <a:gd name="T10" fmla="*/ 4 w 48"/>
                  <a:gd name="T11" fmla="*/ 36 h 48"/>
                  <a:gd name="T12" fmla="*/ 2 w 48"/>
                  <a:gd name="T13" fmla="*/ 32 h 48"/>
                  <a:gd name="T14" fmla="*/ 1 w 48"/>
                  <a:gd name="T15" fmla="*/ 29 h 48"/>
                  <a:gd name="T16" fmla="*/ 0 w 48"/>
                  <a:gd name="T17" fmla="*/ 24 h 48"/>
                  <a:gd name="T18" fmla="*/ 1 w 48"/>
                  <a:gd name="T19" fmla="*/ 18 h 48"/>
                  <a:gd name="T20" fmla="*/ 2 w 48"/>
                  <a:gd name="T21" fmla="*/ 15 h 48"/>
                  <a:gd name="T22" fmla="*/ 4 w 48"/>
                  <a:gd name="T23" fmla="*/ 11 h 48"/>
                  <a:gd name="T24" fmla="*/ 7 w 48"/>
                  <a:gd name="T25" fmla="*/ 7 h 48"/>
                  <a:gd name="T26" fmla="*/ 11 w 48"/>
                  <a:gd name="T27" fmla="*/ 5 h 48"/>
                  <a:gd name="T28" fmla="*/ 13 w 48"/>
                  <a:gd name="T29" fmla="*/ 2 h 48"/>
                  <a:gd name="T30" fmla="*/ 17 w 48"/>
                  <a:gd name="T31" fmla="*/ 1 h 48"/>
                  <a:gd name="T32" fmla="*/ 23 w 48"/>
                  <a:gd name="T33" fmla="*/ 0 h 48"/>
                  <a:gd name="T34" fmla="*/ 29 w 48"/>
                  <a:gd name="T35" fmla="*/ 1 h 48"/>
                  <a:gd name="T36" fmla="*/ 32 w 48"/>
                  <a:gd name="T37" fmla="*/ 2 h 48"/>
                  <a:gd name="T38" fmla="*/ 35 w 48"/>
                  <a:gd name="T39" fmla="*/ 5 h 48"/>
                  <a:gd name="T40" fmla="*/ 39 w 48"/>
                  <a:gd name="T41" fmla="*/ 7 h 48"/>
                  <a:gd name="T42" fmla="*/ 42 w 48"/>
                  <a:gd name="T43" fmla="*/ 11 h 48"/>
                  <a:gd name="T44" fmla="*/ 44 w 48"/>
                  <a:gd name="T45" fmla="*/ 15 h 48"/>
                  <a:gd name="T46" fmla="*/ 45 w 48"/>
                  <a:gd name="T47" fmla="*/ 18 h 48"/>
                  <a:gd name="T48" fmla="*/ 47 w 48"/>
                  <a:gd name="T49" fmla="*/ 24 h 48"/>
                  <a:gd name="T50" fmla="*/ 45 w 48"/>
                  <a:gd name="T51" fmla="*/ 29 h 48"/>
                  <a:gd name="T52" fmla="*/ 44 w 48"/>
                  <a:gd name="T53" fmla="*/ 32 h 48"/>
                  <a:gd name="T54" fmla="*/ 42 w 48"/>
                  <a:gd name="T55" fmla="*/ 36 h 48"/>
                  <a:gd name="T56" fmla="*/ 39 w 48"/>
                  <a:gd name="T57" fmla="*/ 40 h 48"/>
                  <a:gd name="T58" fmla="*/ 35 w 48"/>
                  <a:gd name="T59" fmla="*/ 42 h 48"/>
                  <a:gd name="T60" fmla="*/ 32 w 48"/>
                  <a:gd name="T61" fmla="*/ 45 h 48"/>
                  <a:gd name="T62" fmla="*/ 29 w 48"/>
                  <a:gd name="T63" fmla="*/ 46 h 48"/>
                  <a:gd name="T64" fmla="*/ 23 w 48"/>
                  <a:gd name="T65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" h="48">
                    <a:moveTo>
                      <a:pt x="23" y="47"/>
                    </a:moveTo>
                    <a:lnTo>
                      <a:pt x="17" y="46"/>
                    </a:lnTo>
                    <a:lnTo>
                      <a:pt x="13" y="45"/>
                    </a:lnTo>
                    <a:lnTo>
                      <a:pt x="11" y="42"/>
                    </a:lnTo>
                    <a:lnTo>
                      <a:pt x="7" y="40"/>
                    </a:lnTo>
                    <a:lnTo>
                      <a:pt x="4" y="36"/>
                    </a:lnTo>
                    <a:lnTo>
                      <a:pt x="2" y="32"/>
                    </a:lnTo>
                    <a:lnTo>
                      <a:pt x="1" y="29"/>
                    </a:lnTo>
                    <a:lnTo>
                      <a:pt x="0" y="24"/>
                    </a:lnTo>
                    <a:lnTo>
                      <a:pt x="1" y="18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7" y="7"/>
                    </a:lnTo>
                    <a:lnTo>
                      <a:pt x="11" y="5"/>
                    </a:lnTo>
                    <a:lnTo>
                      <a:pt x="13" y="2"/>
                    </a:lnTo>
                    <a:lnTo>
                      <a:pt x="17" y="1"/>
                    </a:lnTo>
                    <a:lnTo>
                      <a:pt x="23" y="0"/>
                    </a:lnTo>
                    <a:lnTo>
                      <a:pt x="29" y="1"/>
                    </a:lnTo>
                    <a:lnTo>
                      <a:pt x="32" y="2"/>
                    </a:lnTo>
                    <a:lnTo>
                      <a:pt x="35" y="5"/>
                    </a:lnTo>
                    <a:lnTo>
                      <a:pt x="39" y="7"/>
                    </a:lnTo>
                    <a:lnTo>
                      <a:pt x="42" y="11"/>
                    </a:lnTo>
                    <a:lnTo>
                      <a:pt x="44" y="15"/>
                    </a:lnTo>
                    <a:lnTo>
                      <a:pt x="45" y="18"/>
                    </a:lnTo>
                    <a:lnTo>
                      <a:pt x="47" y="24"/>
                    </a:lnTo>
                    <a:lnTo>
                      <a:pt x="45" y="29"/>
                    </a:lnTo>
                    <a:lnTo>
                      <a:pt x="44" y="32"/>
                    </a:lnTo>
                    <a:lnTo>
                      <a:pt x="42" y="36"/>
                    </a:lnTo>
                    <a:lnTo>
                      <a:pt x="39" y="40"/>
                    </a:lnTo>
                    <a:lnTo>
                      <a:pt x="35" y="42"/>
                    </a:lnTo>
                    <a:lnTo>
                      <a:pt x="32" y="45"/>
                    </a:lnTo>
                    <a:lnTo>
                      <a:pt x="29" y="46"/>
                    </a:lnTo>
                    <a:lnTo>
                      <a:pt x="23" y="47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grpSp>
            <p:nvGrpSpPr>
              <p:cNvPr id="9377" name="Group 235"/>
              <p:cNvGrpSpPr>
                <a:grpSpLocks/>
              </p:cNvGrpSpPr>
              <p:nvPr/>
            </p:nvGrpSpPr>
            <p:grpSpPr bwMode="auto">
              <a:xfrm>
                <a:off x="2402" y="786"/>
                <a:ext cx="54" cy="55"/>
                <a:chOff x="2402" y="786"/>
                <a:chExt cx="54" cy="55"/>
              </a:xfrm>
            </p:grpSpPr>
            <p:sp>
              <p:nvSpPr>
                <p:cNvPr id="105708" name="Freeform 236"/>
                <p:cNvSpPr>
                  <a:spLocks/>
                </p:cNvSpPr>
                <p:nvPr/>
              </p:nvSpPr>
              <p:spPr bwMode="auto">
                <a:xfrm>
                  <a:off x="2402" y="816"/>
                  <a:ext cx="24" cy="25"/>
                </a:xfrm>
                <a:custGeom>
                  <a:avLst/>
                  <a:gdLst>
                    <a:gd name="T0" fmla="*/ 0 w 24"/>
                    <a:gd name="T1" fmla="*/ 0 h 25"/>
                    <a:gd name="T2" fmla="*/ 1 w 24"/>
                    <a:gd name="T3" fmla="*/ 6 h 25"/>
                    <a:gd name="T4" fmla="*/ 2 w 24"/>
                    <a:gd name="T5" fmla="*/ 9 h 25"/>
                    <a:gd name="T6" fmla="*/ 4 w 24"/>
                    <a:gd name="T7" fmla="*/ 13 h 25"/>
                    <a:gd name="T8" fmla="*/ 6 w 24"/>
                    <a:gd name="T9" fmla="*/ 18 h 25"/>
                    <a:gd name="T10" fmla="*/ 10 w 24"/>
                    <a:gd name="T11" fmla="*/ 20 h 25"/>
                    <a:gd name="T12" fmla="*/ 13 w 24"/>
                    <a:gd name="T13" fmla="*/ 23 h 25"/>
                    <a:gd name="T14" fmla="*/ 17 w 24"/>
                    <a:gd name="T15" fmla="*/ 23 h 25"/>
                    <a:gd name="T16" fmla="*/ 23 w 24"/>
                    <a:gd name="T17" fmla="*/ 24 h 25"/>
                    <a:gd name="T18" fmla="*/ 23 w 24"/>
                    <a:gd name="T19" fmla="*/ 18 h 25"/>
                    <a:gd name="T20" fmla="*/ 19 w 24"/>
                    <a:gd name="T21" fmla="*/ 18 h 25"/>
                    <a:gd name="T22" fmla="*/ 16 w 24"/>
                    <a:gd name="T23" fmla="*/ 16 h 25"/>
                    <a:gd name="T24" fmla="*/ 13 w 24"/>
                    <a:gd name="T25" fmla="*/ 15 h 25"/>
                    <a:gd name="T26" fmla="*/ 12 w 24"/>
                    <a:gd name="T27" fmla="*/ 12 h 25"/>
                    <a:gd name="T28" fmla="*/ 9 w 24"/>
                    <a:gd name="T29" fmla="*/ 9 h 25"/>
                    <a:gd name="T30" fmla="*/ 7 w 24"/>
                    <a:gd name="T31" fmla="*/ 6 h 25"/>
                    <a:gd name="T32" fmla="*/ 6 w 24"/>
                    <a:gd name="T33" fmla="*/ 4 h 25"/>
                    <a:gd name="T34" fmla="*/ 6 w 24"/>
                    <a:gd name="T35" fmla="*/ 0 h 25"/>
                    <a:gd name="T36" fmla="*/ 0 w 24"/>
                    <a:gd name="T3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5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2" y="9"/>
                      </a:lnTo>
                      <a:lnTo>
                        <a:pt x="4" y="13"/>
                      </a:lnTo>
                      <a:lnTo>
                        <a:pt x="6" y="18"/>
                      </a:lnTo>
                      <a:lnTo>
                        <a:pt x="10" y="20"/>
                      </a:lnTo>
                      <a:lnTo>
                        <a:pt x="13" y="23"/>
                      </a:lnTo>
                      <a:lnTo>
                        <a:pt x="17" y="23"/>
                      </a:lnTo>
                      <a:lnTo>
                        <a:pt x="23" y="24"/>
                      </a:lnTo>
                      <a:lnTo>
                        <a:pt x="23" y="18"/>
                      </a:lnTo>
                      <a:lnTo>
                        <a:pt x="19" y="18"/>
                      </a:lnTo>
                      <a:lnTo>
                        <a:pt x="16" y="16"/>
                      </a:lnTo>
                      <a:lnTo>
                        <a:pt x="13" y="15"/>
                      </a:lnTo>
                      <a:lnTo>
                        <a:pt x="12" y="12"/>
                      </a:lnTo>
                      <a:lnTo>
                        <a:pt x="9" y="9"/>
                      </a:lnTo>
                      <a:lnTo>
                        <a:pt x="7" y="6"/>
                      </a:lnTo>
                      <a:lnTo>
                        <a:pt x="6" y="4"/>
                      </a:lnTo>
                      <a:lnTo>
                        <a:pt x="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709" name="Freeform 237"/>
                <p:cNvSpPr>
                  <a:spLocks/>
                </p:cNvSpPr>
                <p:nvPr/>
              </p:nvSpPr>
              <p:spPr bwMode="auto">
                <a:xfrm>
                  <a:off x="2402" y="786"/>
                  <a:ext cx="24" cy="26"/>
                </a:xfrm>
                <a:custGeom>
                  <a:avLst/>
                  <a:gdLst>
                    <a:gd name="T0" fmla="*/ 23 w 24"/>
                    <a:gd name="T1" fmla="*/ 0 h 26"/>
                    <a:gd name="T2" fmla="*/ 17 w 24"/>
                    <a:gd name="T3" fmla="*/ 1 h 26"/>
                    <a:gd name="T4" fmla="*/ 13 w 24"/>
                    <a:gd name="T5" fmla="*/ 2 h 26"/>
                    <a:gd name="T6" fmla="*/ 10 w 24"/>
                    <a:gd name="T7" fmla="*/ 5 h 26"/>
                    <a:gd name="T8" fmla="*/ 6 w 24"/>
                    <a:gd name="T9" fmla="*/ 7 h 26"/>
                    <a:gd name="T10" fmla="*/ 4 w 24"/>
                    <a:gd name="T11" fmla="*/ 11 h 26"/>
                    <a:gd name="T12" fmla="*/ 2 w 24"/>
                    <a:gd name="T13" fmla="*/ 15 h 26"/>
                    <a:gd name="T14" fmla="*/ 1 w 24"/>
                    <a:gd name="T15" fmla="*/ 19 h 26"/>
                    <a:gd name="T16" fmla="*/ 0 w 24"/>
                    <a:gd name="T17" fmla="*/ 25 h 26"/>
                    <a:gd name="T18" fmla="*/ 6 w 24"/>
                    <a:gd name="T19" fmla="*/ 25 h 26"/>
                    <a:gd name="T20" fmla="*/ 6 w 24"/>
                    <a:gd name="T21" fmla="*/ 21 h 26"/>
                    <a:gd name="T22" fmla="*/ 7 w 24"/>
                    <a:gd name="T23" fmla="*/ 18 h 26"/>
                    <a:gd name="T24" fmla="*/ 9 w 24"/>
                    <a:gd name="T25" fmla="*/ 15 h 26"/>
                    <a:gd name="T26" fmla="*/ 12 w 24"/>
                    <a:gd name="T27" fmla="*/ 13 h 26"/>
                    <a:gd name="T28" fmla="*/ 13 w 24"/>
                    <a:gd name="T29" fmla="*/ 10 h 26"/>
                    <a:gd name="T30" fmla="*/ 16 w 24"/>
                    <a:gd name="T31" fmla="*/ 8 h 26"/>
                    <a:gd name="T32" fmla="*/ 19 w 24"/>
                    <a:gd name="T33" fmla="*/ 7 h 26"/>
                    <a:gd name="T34" fmla="*/ 23 w 24"/>
                    <a:gd name="T35" fmla="*/ 6 h 26"/>
                    <a:gd name="T36" fmla="*/ 23 w 24"/>
                    <a:gd name="T3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6">
                      <a:moveTo>
                        <a:pt x="23" y="0"/>
                      </a:moveTo>
                      <a:lnTo>
                        <a:pt x="17" y="1"/>
                      </a:lnTo>
                      <a:lnTo>
                        <a:pt x="13" y="2"/>
                      </a:lnTo>
                      <a:lnTo>
                        <a:pt x="10" y="5"/>
                      </a:lnTo>
                      <a:lnTo>
                        <a:pt x="6" y="7"/>
                      </a:lnTo>
                      <a:lnTo>
                        <a:pt x="4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5"/>
                      </a:lnTo>
                      <a:lnTo>
                        <a:pt x="6" y="25"/>
                      </a:lnTo>
                      <a:lnTo>
                        <a:pt x="6" y="21"/>
                      </a:lnTo>
                      <a:lnTo>
                        <a:pt x="7" y="18"/>
                      </a:lnTo>
                      <a:lnTo>
                        <a:pt x="9" y="15"/>
                      </a:lnTo>
                      <a:lnTo>
                        <a:pt x="12" y="13"/>
                      </a:lnTo>
                      <a:lnTo>
                        <a:pt x="13" y="10"/>
                      </a:lnTo>
                      <a:lnTo>
                        <a:pt x="16" y="8"/>
                      </a:lnTo>
                      <a:lnTo>
                        <a:pt x="19" y="7"/>
                      </a:lnTo>
                      <a:lnTo>
                        <a:pt x="23" y="6"/>
                      </a:lnTo>
                      <a:lnTo>
                        <a:pt x="23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710" name="Freeform 238"/>
                <p:cNvSpPr>
                  <a:spLocks/>
                </p:cNvSpPr>
                <p:nvPr/>
              </p:nvSpPr>
              <p:spPr bwMode="auto">
                <a:xfrm>
                  <a:off x="2433" y="786"/>
                  <a:ext cx="24" cy="26"/>
                </a:xfrm>
                <a:custGeom>
                  <a:avLst/>
                  <a:gdLst>
                    <a:gd name="T0" fmla="*/ 23 w 24"/>
                    <a:gd name="T1" fmla="*/ 25 h 26"/>
                    <a:gd name="T2" fmla="*/ 21 w 24"/>
                    <a:gd name="T3" fmla="*/ 19 h 26"/>
                    <a:gd name="T4" fmla="*/ 20 w 24"/>
                    <a:gd name="T5" fmla="*/ 15 h 26"/>
                    <a:gd name="T6" fmla="*/ 19 w 24"/>
                    <a:gd name="T7" fmla="*/ 11 h 26"/>
                    <a:gd name="T8" fmla="*/ 17 w 24"/>
                    <a:gd name="T9" fmla="*/ 7 h 26"/>
                    <a:gd name="T10" fmla="*/ 13 w 24"/>
                    <a:gd name="T11" fmla="*/ 5 h 26"/>
                    <a:gd name="T12" fmla="*/ 9 w 24"/>
                    <a:gd name="T13" fmla="*/ 2 h 26"/>
                    <a:gd name="T14" fmla="*/ 5 w 24"/>
                    <a:gd name="T15" fmla="*/ 1 h 26"/>
                    <a:gd name="T16" fmla="*/ 0 w 24"/>
                    <a:gd name="T17" fmla="*/ 0 h 26"/>
                    <a:gd name="T18" fmla="*/ 0 w 24"/>
                    <a:gd name="T19" fmla="*/ 6 h 26"/>
                    <a:gd name="T20" fmla="*/ 3 w 24"/>
                    <a:gd name="T21" fmla="*/ 7 h 26"/>
                    <a:gd name="T22" fmla="*/ 5 w 24"/>
                    <a:gd name="T23" fmla="*/ 8 h 26"/>
                    <a:gd name="T24" fmla="*/ 9 w 24"/>
                    <a:gd name="T25" fmla="*/ 10 h 26"/>
                    <a:gd name="T26" fmla="*/ 11 w 24"/>
                    <a:gd name="T27" fmla="*/ 13 h 26"/>
                    <a:gd name="T28" fmla="*/ 13 w 24"/>
                    <a:gd name="T29" fmla="*/ 15 h 26"/>
                    <a:gd name="T30" fmla="*/ 16 w 24"/>
                    <a:gd name="T31" fmla="*/ 18 h 26"/>
                    <a:gd name="T32" fmla="*/ 17 w 24"/>
                    <a:gd name="T33" fmla="*/ 21 h 26"/>
                    <a:gd name="T34" fmla="*/ 17 w 24"/>
                    <a:gd name="T35" fmla="*/ 25 h 26"/>
                    <a:gd name="T36" fmla="*/ 23 w 24"/>
                    <a:gd name="T37" fmla="*/ 2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6">
                      <a:moveTo>
                        <a:pt x="23" y="25"/>
                      </a:moveTo>
                      <a:lnTo>
                        <a:pt x="21" y="19"/>
                      </a:lnTo>
                      <a:lnTo>
                        <a:pt x="20" y="15"/>
                      </a:lnTo>
                      <a:lnTo>
                        <a:pt x="19" y="11"/>
                      </a:lnTo>
                      <a:lnTo>
                        <a:pt x="17" y="7"/>
                      </a:lnTo>
                      <a:lnTo>
                        <a:pt x="13" y="5"/>
                      </a:lnTo>
                      <a:lnTo>
                        <a:pt x="9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7"/>
                      </a:lnTo>
                      <a:lnTo>
                        <a:pt x="5" y="8"/>
                      </a:lnTo>
                      <a:lnTo>
                        <a:pt x="9" y="10"/>
                      </a:lnTo>
                      <a:lnTo>
                        <a:pt x="11" y="13"/>
                      </a:lnTo>
                      <a:lnTo>
                        <a:pt x="13" y="15"/>
                      </a:lnTo>
                      <a:lnTo>
                        <a:pt x="16" y="18"/>
                      </a:lnTo>
                      <a:lnTo>
                        <a:pt x="17" y="21"/>
                      </a:lnTo>
                      <a:lnTo>
                        <a:pt x="17" y="25"/>
                      </a:lnTo>
                      <a:lnTo>
                        <a:pt x="23" y="2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711" name="Freeform 239"/>
                <p:cNvSpPr>
                  <a:spLocks/>
                </p:cNvSpPr>
                <p:nvPr/>
              </p:nvSpPr>
              <p:spPr bwMode="auto">
                <a:xfrm>
                  <a:off x="2433" y="816"/>
                  <a:ext cx="24" cy="25"/>
                </a:xfrm>
                <a:custGeom>
                  <a:avLst/>
                  <a:gdLst>
                    <a:gd name="T0" fmla="*/ 0 w 24"/>
                    <a:gd name="T1" fmla="*/ 24 h 25"/>
                    <a:gd name="T2" fmla="*/ 5 w 24"/>
                    <a:gd name="T3" fmla="*/ 23 h 25"/>
                    <a:gd name="T4" fmla="*/ 9 w 24"/>
                    <a:gd name="T5" fmla="*/ 23 h 25"/>
                    <a:gd name="T6" fmla="*/ 13 w 24"/>
                    <a:gd name="T7" fmla="*/ 20 h 25"/>
                    <a:gd name="T8" fmla="*/ 17 w 24"/>
                    <a:gd name="T9" fmla="*/ 18 h 25"/>
                    <a:gd name="T10" fmla="*/ 19 w 24"/>
                    <a:gd name="T11" fmla="*/ 13 h 25"/>
                    <a:gd name="T12" fmla="*/ 20 w 24"/>
                    <a:gd name="T13" fmla="*/ 9 h 25"/>
                    <a:gd name="T14" fmla="*/ 21 w 24"/>
                    <a:gd name="T15" fmla="*/ 6 h 25"/>
                    <a:gd name="T16" fmla="*/ 23 w 24"/>
                    <a:gd name="T17" fmla="*/ 0 h 25"/>
                    <a:gd name="T18" fmla="*/ 17 w 24"/>
                    <a:gd name="T19" fmla="*/ 0 h 25"/>
                    <a:gd name="T20" fmla="*/ 17 w 24"/>
                    <a:gd name="T21" fmla="*/ 4 h 25"/>
                    <a:gd name="T22" fmla="*/ 16 w 24"/>
                    <a:gd name="T23" fmla="*/ 6 h 25"/>
                    <a:gd name="T24" fmla="*/ 13 w 24"/>
                    <a:gd name="T25" fmla="*/ 9 h 25"/>
                    <a:gd name="T26" fmla="*/ 11 w 24"/>
                    <a:gd name="T27" fmla="*/ 12 h 25"/>
                    <a:gd name="T28" fmla="*/ 9 w 24"/>
                    <a:gd name="T29" fmla="*/ 15 h 25"/>
                    <a:gd name="T30" fmla="*/ 5 w 24"/>
                    <a:gd name="T31" fmla="*/ 16 h 25"/>
                    <a:gd name="T32" fmla="*/ 3 w 24"/>
                    <a:gd name="T33" fmla="*/ 18 h 25"/>
                    <a:gd name="T34" fmla="*/ 0 w 24"/>
                    <a:gd name="T35" fmla="*/ 18 h 25"/>
                    <a:gd name="T36" fmla="*/ 0 w 24"/>
                    <a:gd name="T37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5">
                      <a:moveTo>
                        <a:pt x="0" y="24"/>
                      </a:moveTo>
                      <a:lnTo>
                        <a:pt x="5" y="23"/>
                      </a:lnTo>
                      <a:lnTo>
                        <a:pt x="9" y="23"/>
                      </a:lnTo>
                      <a:lnTo>
                        <a:pt x="13" y="20"/>
                      </a:lnTo>
                      <a:lnTo>
                        <a:pt x="17" y="18"/>
                      </a:lnTo>
                      <a:lnTo>
                        <a:pt x="19" y="13"/>
                      </a:lnTo>
                      <a:lnTo>
                        <a:pt x="20" y="9"/>
                      </a:lnTo>
                      <a:lnTo>
                        <a:pt x="21" y="6"/>
                      </a:lnTo>
                      <a:lnTo>
                        <a:pt x="23" y="0"/>
                      </a:lnTo>
                      <a:lnTo>
                        <a:pt x="17" y="0"/>
                      </a:lnTo>
                      <a:lnTo>
                        <a:pt x="17" y="4"/>
                      </a:lnTo>
                      <a:lnTo>
                        <a:pt x="16" y="6"/>
                      </a:lnTo>
                      <a:lnTo>
                        <a:pt x="13" y="9"/>
                      </a:lnTo>
                      <a:lnTo>
                        <a:pt x="11" y="12"/>
                      </a:lnTo>
                      <a:lnTo>
                        <a:pt x="9" y="15"/>
                      </a:lnTo>
                      <a:lnTo>
                        <a:pt x="5" y="16"/>
                      </a:lnTo>
                      <a:lnTo>
                        <a:pt x="3" y="18"/>
                      </a:lnTo>
                      <a:lnTo>
                        <a:pt x="0" y="18"/>
                      </a:lnTo>
                      <a:lnTo>
                        <a:pt x="0" y="2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</p:grpSp>
        </p:grpSp>
        <p:grpSp>
          <p:nvGrpSpPr>
            <p:cNvPr id="9321" name="Group 240"/>
            <p:cNvGrpSpPr>
              <a:grpSpLocks/>
            </p:cNvGrpSpPr>
            <p:nvPr/>
          </p:nvGrpSpPr>
          <p:grpSpPr bwMode="auto">
            <a:xfrm>
              <a:off x="2365" y="1446"/>
              <a:ext cx="55" cy="55"/>
              <a:chOff x="2365" y="1446"/>
              <a:chExt cx="55" cy="55"/>
            </a:xfrm>
          </p:grpSpPr>
          <p:sp>
            <p:nvSpPr>
              <p:cNvPr id="105713" name="Freeform 241"/>
              <p:cNvSpPr>
                <a:spLocks/>
              </p:cNvSpPr>
              <p:nvPr/>
            </p:nvSpPr>
            <p:spPr bwMode="auto">
              <a:xfrm>
                <a:off x="2368" y="1450"/>
                <a:ext cx="48" cy="49"/>
              </a:xfrm>
              <a:custGeom>
                <a:avLst/>
                <a:gdLst>
                  <a:gd name="T0" fmla="*/ 23 w 48"/>
                  <a:gd name="T1" fmla="*/ 48 h 49"/>
                  <a:gd name="T2" fmla="*/ 17 w 48"/>
                  <a:gd name="T3" fmla="*/ 47 h 49"/>
                  <a:gd name="T4" fmla="*/ 13 w 48"/>
                  <a:gd name="T5" fmla="*/ 46 h 49"/>
                  <a:gd name="T6" fmla="*/ 11 w 48"/>
                  <a:gd name="T7" fmla="*/ 43 h 49"/>
                  <a:gd name="T8" fmla="*/ 7 w 48"/>
                  <a:gd name="T9" fmla="*/ 40 h 49"/>
                  <a:gd name="T10" fmla="*/ 4 w 48"/>
                  <a:gd name="T11" fmla="*/ 37 h 49"/>
                  <a:gd name="T12" fmla="*/ 2 w 48"/>
                  <a:gd name="T13" fmla="*/ 33 h 49"/>
                  <a:gd name="T14" fmla="*/ 1 w 48"/>
                  <a:gd name="T15" fmla="*/ 29 h 49"/>
                  <a:gd name="T16" fmla="*/ 0 w 48"/>
                  <a:gd name="T17" fmla="*/ 24 h 49"/>
                  <a:gd name="T18" fmla="*/ 1 w 48"/>
                  <a:gd name="T19" fmla="*/ 19 h 49"/>
                  <a:gd name="T20" fmla="*/ 2 w 48"/>
                  <a:gd name="T21" fmla="*/ 15 h 49"/>
                  <a:gd name="T22" fmla="*/ 4 w 48"/>
                  <a:gd name="T23" fmla="*/ 11 h 49"/>
                  <a:gd name="T24" fmla="*/ 7 w 48"/>
                  <a:gd name="T25" fmla="*/ 8 h 49"/>
                  <a:gd name="T26" fmla="*/ 11 w 48"/>
                  <a:gd name="T27" fmla="*/ 5 h 49"/>
                  <a:gd name="T28" fmla="*/ 13 w 48"/>
                  <a:gd name="T29" fmla="*/ 2 h 49"/>
                  <a:gd name="T30" fmla="*/ 17 w 48"/>
                  <a:gd name="T31" fmla="*/ 1 h 49"/>
                  <a:gd name="T32" fmla="*/ 23 w 48"/>
                  <a:gd name="T33" fmla="*/ 0 h 49"/>
                  <a:gd name="T34" fmla="*/ 29 w 48"/>
                  <a:gd name="T35" fmla="*/ 1 h 49"/>
                  <a:gd name="T36" fmla="*/ 32 w 48"/>
                  <a:gd name="T37" fmla="*/ 2 h 49"/>
                  <a:gd name="T38" fmla="*/ 35 w 48"/>
                  <a:gd name="T39" fmla="*/ 5 h 49"/>
                  <a:gd name="T40" fmla="*/ 39 w 48"/>
                  <a:gd name="T41" fmla="*/ 8 h 49"/>
                  <a:gd name="T42" fmla="*/ 42 w 48"/>
                  <a:gd name="T43" fmla="*/ 11 h 49"/>
                  <a:gd name="T44" fmla="*/ 44 w 48"/>
                  <a:gd name="T45" fmla="*/ 15 h 49"/>
                  <a:gd name="T46" fmla="*/ 45 w 48"/>
                  <a:gd name="T47" fmla="*/ 19 h 49"/>
                  <a:gd name="T48" fmla="*/ 47 w 48"/>
                  <a:gd name="T49" fmla="*/ 24 h 49"/>
                  <a:gd name="T50" fmla="*/ 45 w 48"/>
                  <a:gd name="T51" fmla="*/ 29 h 49"/>
                  <a:gd name="T52" fmla="*/ 44 w 48"/>
                  <a:gd name="T53" fmla="*/ 33 h 49"/>
                  <a:gd name="T54" fmla="*/ 42 w 48"/>
                  <a:gd name="T55" fmla="*/ 37 h 49"/>
                  <a:gd name="T56" fmla="*/ 39 w 48"/>
                  <a:gd name="T57" fmla="*/ 40 h 49"/>
                  <a:gd name="T58" fmla="*/ 35 w 48"/>
                  <a:gd name="T59" fmla="*/ 43 h 49"/>
                  <a:gd name="T60" fmla="*/ 32 w 48"/>
                  <a:gd name="T61" fmla="*/ 46 h 49"/>
                  <a:gd name="T62" fmla="*/ 29 w 48"/>
                  <a:gd name="T63" fmla="*/ 47 h 49"/>
                  <a:gd name="T64" fmla="*/ 23 w 48"/>
                  <a:gd name="T65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" h="49">
                    <a:moveTo>
                      <a:pt x="23" y="48"/>
                    </a:moveTo>
                    <a:lnTo>
                      <a:pt x="17" y="47"/>
                    </a:lnTo>
                    <a:lnTo>
                      <a:pt x="13" y="46"/>
                    </a:lnTo>
                    <a:lnTo>
                      <a:pt x="11" y="43"/>
                    </a:lnTo>
                    <a:lnTo>
                      <a:pt x="7" y="40"/>
                    </a:lnTo>
                    <a:lnTo>
                      <a:pt x="4" y="37"/>
                    </a:lnTo>
                    <a:lnTo>
                      <a:pt x="2" y="33"/>
                    </a:lnTo>
                    <a:lnTo>
                      <a:pt x="1" y="29"/>
                    </a:lnTo>
                    <a:lnTo>
                      <a:pt x="0" y="24"/>
                    </a:lnTo>
                    <a:lnTo>
                      <a:pt x="1" y="19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7" y="8"/>
                    </a:lnTo>
                    <a:lnTo>
                      <a:pt x="11" y="5"/>
                    </a:lnTo>
                    <a:lnTo>
                      <a:pt x="13" y="2"/>
                    </a:lnTo>
                    <a:lnTo>
                      <a:pt x="17" y="1"/>
                    </a:lnTo>
                    <a:lnTo>
                      <a:pt x="23" y="0"/>
                    </a:lnTo>
                    <a:lnTo>
                      <a:pt x="29" y="1"/>
                    </a:lnTo>
                    <a:lnTo>
                      <a:pt x="32" y="2"/>
                    </a:lnTo>
                    <a:lnTo>
                      <a:pt x="35" y="5"/>
                    </a:lnTo>
                    <a:lnTo>
                      <a:pt x="39" y="8"/>
                    </a:lnTo>
                    <a:lnTo>
                      <a:pt x="42" y="11"/>
                    </a:lnTo>
                    <a:lnTo>
                      <a:pt x="44" y="15"/>
                    </a:lnTo>
                    <a:lnTo>
                      <a:pt x="45" y="19"/>
                    </a:lnTo>
                    <a:lnTo>
                      <a:pt x="47" y="24"/>
                    </a:lnTo>
                    <a:lnTo>
                      <a:pt x="45" y="29"/>
                    </a:lnTo>
                    <a:lnTo>
                      <a:pt x="44" y="33"/>
                    </a:lnTo>
                    <a:lnTo>
                      <a:pt x="42" y="37"/>
                    </a:lnTo>
                    <a:lnTo>
                      <a:pt x="39" y="40"/>
                    </a:lnTo>
                    <a:lnTo>
                      <a:pt x="35" y="43"/>
                    </a:lnTo>
                    <a:lnTo>
                      <a:pt x="32" y="46"/>
                    </a:lnTo>
                    <a:lnTo>
                      <a:pt x="29" y="47"/>
                    </a:lnTo>
                    <a:lnTo>
                      <a:pt x="23" y="48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grpSp>
            <p:nvGrpSpPr>
              <p:cNvPr id="9371" name="Group 242"/>
              <p:cNvGrpSpPr>
                <a:grpSpLocks/>
              </p:cNvGrpSpPr>
              <p:nvPr/>
            </p:nvGrpSpPr>
            <p:grpSpPr bwMode="auto">
              <a:xfrm>
                <a:off x="2365" y="1446"/>
                <a:ext cx="55" cy="55"/>
                <a:chOff x="2365" y="1446"/>
                <a:chExt cx="55" cy="55"/>
              </a:xfrm>
            </p:grpSpPr>
            <p:sp>
              <p:nvSpPr>
                <p:cNvPr id="105715" name="Freeform 243"/>
                <p:cNvSpPr>
                  <a:spLocks/>
                </p:cNvSpPr>
                <p:nvPr/>
              </p:nvSpPr>
              <p:spPr bwMode="auto">
                <a:xfrm>
                  <a:off x="2365" y="1476"/>
                  <a:ext cx="25" cy="26"/>
                </a:xfrm>
                <a:custGeom>
                  <a:avLst/>
                  <a:gdLst>
                    <a:gd name="T0" fmla="*/ 0 w 25"/>
                    <a:gd name="T1" fmla="*/ 0 h 25"/>
                    <a:gd name="T2" fmla="*/ 1 w 25"/>
                    <a:gd name="T3" fmla="*/ 6 h 25"/>
                    <a:gd name="T4" fmla="*/ 2 w 25"/>
                    <a:gd name="T5" fmla="*/ 9 h 25"/>
                    <a:gd name="T6" fmla="*/ 4 w 25"/>
                    <a:gd name="T7" fmla="*/ 13 h 25"/>
                    <a:gd name="T8" fmla="*/ 7 w 25"/>
                    <a:gd name="T9" fmla="*/ 18 h 25"/>
                    <a:gd name="T10" fmla="*/ 10 w 25"/>
                    <a:gd name="T11" fmla="*/ 20 h 25"/>
                    <a:gd name="T12" fmla="*/ 14 w 25"/>
                    <a:gd name="T13" fmla="*/ 23 h 25"/>
                    <a:gd name="T14" fmla="*/ 18 w 25"/>
                    <a:gd name="T15" fmla="*/ 23 h 25"/>
                    <a:gd name="T16" fmla="*/ 24 w 25"/>
                    <a:gd name="T17" fmla="*/ 24 h 25"/>
                    <a:gd name="T18" fmla="*/ 24 w 25"/>
                    <a:gd name="T19" fmla="*/ 18 h 25"/>
                    <a:gd name="T20" fmla="*/ 20 w 25"/>
                    <a:gd name="T21" fmla="*/ 18 h 25"/>
                    <a:gd name="T22" fmla="*/ 16 w 25"/>
                    <a:gd name="T23" fmla="*/ 16 h 25"/>
                    <a:gd name="T24" fmla="*/ 14 w 25"/>
                    <a:gd name="T25" fmla="*/ 15 h 25"/>
                    <a:gd name="T26" fmla="*/ 12 w 25"/>
                    <a:gd name="T27" fmla="*/ 12 h 25"/>
                    <a:gd name="T28" fmla="*/ 9 w 25"/>
                    <a:gd name="T29" fmla="*/ 9 h 25"/>
                    <a:gd name="T30" fmla="*/ 8 w 25"/>
                    <a:gd name="T31" fmla="*/ 6 h 25"/>
                    <a:gd name="T32" fmla="*/ 7 w 25"/>
                    <a:gd name="T33" fmla="*/ 4 h 25"/>
                    <a:gd name="T34" fmla="*/ 6 w 25"/>
                    <a:gd name="T35" fmla="*/ 0 h 25"/>
                    <a:gd name="T36" fmla="*/ 0 w 25"/>
                    <a:gd name="T3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5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2" y="9"/>
                      </a:lnTo>
                      <a:lnTo>
                        <a:pt x="4" y="13"/>
                      </a:lnTo>
                      <a:lnTo>
                        <a:pt x="7" y="18"/>
                      </a:lnTo>
                      <a:lnTo>
                        <a:pt x="10" y="20"/>
                      </a:lnTo>
                      <a:lnTo>
                        <a:pt x="14" y="23"/>
                      </a:lnTo>
                      <a:lnTo>
                        <a:pt x="18" y="23"/>
                      </a:lnTo>
                      <a:lnTo>
                        <a:pt x="24" y="24"/>
                      </a:lnTo>
                      <a:lnTo>
                        <a:pt x="24" y="18"/>
                      </a:lnTo>
                      <a:lnTo>
                        <a:pt x="20" y="18"/>
                      </a:lnTo>
                      <a:lnTo>
                        <a:pt x="16" y="16"/>
                      </a:lnTo>
                      <a:lnTo>
                        <a:pt x="14" y="15"/>
                      </a:lnTo>
                      <a:lnTo>
                        <a:pt x="12" y="12"/>
                      </a:lnTo>
                      <a:lnTo>
                        <a:pt x="9" y="9"/>
                      </a:lnTo>
                      <a:lnTo>
                        <a:pt x="8" y="6"/>
                      </a:lnTo>
                      <a:lnTo>
                        <a:pt x="7" y="4"/>
                      </a:lnTo>
                      <a:lnTo>
                        <a:pt x="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716" name="Freeform 244"/>
                <p:cNvSpPr>
                  <a:spLocks/>
                </p:cNvSpPr>
                <p:nvPr/>
              </p:nvSpPr>
              <p:spPr bwMode="auto">
                <a:xfrm>
                  <a:off x="2365" y="1446"/>
                  <a:ext cx="25" cy="27"/>
                </a:xfrm>
                <a:custGeom>
                  <a:avLst/>
                  <a:gdLst>
                    <a:gd name="T0" fmla="*/ 24 w 25"/>
                    <a:gd name="T1" fmla="*/ 0 h 27"/>
                    <a:gd name="T2" fmla="*/ 18 w 25"/>
                    <a:gd name="T3" fmla="*/ 1 h 27"/>
                    <a:gd name="T4" fmla="*/ 14 w 25"/>
                    <a:gd name="T5" fmla="*/ 2 h 27"/>
                    <a:gd name="T6" fmla="*/ 10 w 25"/>
                    <a:gd name="T7" fmla="*/ 5 h 27"/>
                    <a:gd name="T8" fmla="*/ 7 w 25"/>
                    <a:gd name="T9" fmla="*/ 8 h 27"/>
                    <a:gd name="T10" fmla="*/ 4 w 25"/>
                    <a:gd name="T11" fmla="*/ 12 h 27"/>
                    <a:gd name="T12" fmla="*/ 2 w 25"/>
                    <a:gd name="T13" fmla="*/ 15 h 27"/>
                    <a:gd name="T14" fmla="*/ 1 w 25"/>
                    <a:gd name="T15" fmla="*/ 20 h 27"/>
                    <a:gd name="T16" fmla="*/ 0 w 25"/>
                    <a:gd name="T17" fmla="*/ 26 h 27"/>
                    <a:gd name="T18" fmla="*/ 6 w 25"/>
                    <a:gd name="T19" fmla="*/ 26 h 27"/>
                    <a:gd name="T20" fmla="*/ 7 w 25"/>
                    <a:gd name="T21" fmla="*/ 22 h 27"/>
                    <a:gd name="T22" fmla="*/ 8 w 25"/>
                    <a:gd name="T23" fmla="*/ 18 h 27"/>
                    <a:gd name="T24" fmla="*/ 9 w 25"/>
                    <a:gd name="T25" fmla="*/ 15 h 27"/>
                    <a:gd name="T26" fmla="*/ 12 w 25"/>
                    <a:gd name="T27" fmla="*/ 13 h 27"/>
                    <a:gd name="T28" fmla="*/ 14 w 25"/>
                    <a:gd name="T29" fmla="*/ 11 h 27"/>
                    <a:gd name="T30" fmla="*/ 16 w 25"/>
                    <a:gd name="T31" fmla="*/ 9 h 27"/>
                    <a:gd name="T32" fmla="*/ 20 w 25"/>
                    <a:gd name="T33" fmla="*/ 8 h 27"/>
                    <a:gd name="T34" fmla="*/ 24 w 25"/>
                    <a:gd name="T35" fmla="*/ 7 h 27"/>
                    <a:gd name="T36" fmla="*/ 24 w 25"/>
                    <a:gd name="T37" fmla="*/ 0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7">
                      <a:moveTo>
                        <a:pt x="24" y="0"/>
                      </a:moveTo>
                      <a:lnTo>
                        <a:pt x="18" y="1"/>
                      </a:lnTo>
                      <a:lnTo>
                        <a:pt x="14" y="2"/>
                      </a:lnTo>
                      <a:lnTo>
                        <a:pt x="10" y="5"/>
                      </a:lnTo>
                      <a:lnTo>
                        <a:pt x="7" y="8"/>
                      </a:lnTo>
                      <a:lnTo>
                        <a:pt x="4" y="12"/>
                      </a:lnTo>
                      <a:lnTo>
                        <a:pt x="2" y="15"/>
                      </a:lnTo>
                      <a:lnTo>
                        <a:pt x="1" y="20"/>
                      </a:lnTo>
                      <a:lnTo>
                        <a:pt x="0" y="26"/>
                      </a:lnTo>
                      <a:lnTo>
                        <a:pt x="6" y="26"/>
                      </a:lnTo>
                      <a:lnTo>
                        <a:pt x="7" y="22"/>
                      </a:lnTo>
                      <a:lnTo>
                        <a:pt x="8" y="18"/>
                      </a:lnTo>
                      <a:lnTo>
                        <a:pt x="9" y="15"/>
                      </a:lnTo>
                      <a:lnTo>
                        <a:pt x="12" y="13"/>
                      </a:lnTo>
                      <a:lnTo>
                        <a:pt x="14" y="11"/>
                      </a:lnTo>
                      <a:lnTo>
                        <a:pt x="16" y="9"/>
                      </a:lnTo>
                      <a:lnTo>
                        <a:pt x="20" y="8"/>
                      </a:lnTo>
                      <a:lnTo>
                        <a:pt x="24" y="7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717" name="Freeform 245"/>
                <p:cNvSpPr>
                  <a:spLocks/>
                </p:cNvSpPr>
                <p:nvPr/>
              </p:nvSpPr>
              <p:spPr bwMode="auto">
                <a:xfrm>
                  <a:off x="2395" y="1446"/>
                  <a:ext cx="25" cy="27"/>
                </a:xfrm>
                <a:custGeom>
                  <a:avLst/>
                  <a:gdLst>
                    <a:gd name="T0" fmla="*/ 24 w 25"/>
                    <a:gd name="T1" fmla="*/ 26 h 27"/>
                    <a:gd name="T2" fmla="*/ 22 w 25"/>
                    <a:gd name="T3" fmla="*/ 20 h 27"/>
                    <a:gd name="T4" fmla="*/ 21 w 25"/>
                    <a:gd name="T5" fmla="*/ 15 h 27"/>
                    <a:gd name="T6" fmla="*/ 20 w 25"/>
                    <a:gd name="T7" fmla="*/ 12 h 27"/>
                    <a:gd name="T8" fmla="*/ 17 w 25"/>
                    <a:gd name="T9" fmla="*/ 8 h 27"/>
                    <a:gd name="T10" fmla="*/ 13 w 25"/>
                    <a:gd name="T11" fmla="*/ 5 h 27"/>
                    <a:gd name="T12" fmla="*/ 9 w 25"/>
                    <a:gd name="T13" fmla="*/ 2 h 27"/>
                    <a:gd name="T14" fmla="*/ 5 w 25"/>
                    <a:gd name="T15" fmla="*/ 1 h 27"/>
                    <a:gd name="T16" fmla="*/ 0 w 25"/>
                    <a:gd name="T17" fmla="*/ 0 h 27"/>
                    <a:gd name="T18" fmla="*/ 0 w 25"/>
                    <a:gd name="T19" fmla="*/ 7 h 27"/>
                    <a:gd name="T20" fmla="*/ 3 w 25"/>
                    <a:gd name="T21" fmla="*/ 8 h 27"/>
                    <a:gd name="T22" fmla="*/ 6 w 25"/>
                    <a:gd name="T23" fmla="*/ 9 h 27"/>
                    <a:gd name="T24" fmla="*/ 10 w 25"/>
                    <a:gd name="T25" fmla="*/ 11 h 27"/>
                    <a:gd name="T26" fmla="*/ 12 w 25"/>
                    <a:gd name="T27" fmla="*/ 13 h 27"/>
                    <a:gd name="T28" fmla="*/ 14 w 25"/>
                    <a:gd name="T29" fmla="*/ 15 h 27"/>
                    <a:gd name="T30" fmla="*/ 17 w 25"/>
                    <a:gd name="T31" fmla="*/ 18 h 27"/>
                    <a:gd name="T32" fmla="*/ 17 w 25"/>
                    <a:gd name="T33" fmla="*/ 22 h 27"/>
                    <a:gd name="T34" fmla="*/ 18 w 25"/>
                    <a:gd name="T35" fmla="*/ 26 h 27"/>
                    <a:gd name="T36" fmla="*/ 24 w 25"/>
                    <a:gd name="T37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7">
                      <a:moveTo>
                        <a:pt x="24" y="26"/>
                      </a:moveTo>
                      <a:lnTo>
                        <a:pt x="22" y="20"/>
                      </a:lnTo>
                      <a:lnTo>
                        <a:pt x="21" y="15"/>
                      </a:lnTo>
                      <a:lnTo>
                        <a:pt x="20" y="12"/>
                      </a:lnTo>
                      <a:lnTo>
                        <a:pt x="17" y="8"/>
                      </a:lnTo>
                      <a:lnTo>
                        <a:pt x="13" y="5"/>
                      </a:lnTo>
                      <a:lnTo>
                        <a:pt x="9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7"/>
                      </a:lnTo>
                      <a:lnTo>
                        <a:pt x="3" y="8"/>
                      </a:lnTo>
                      <a:lnTo>
                        <a:pt x="6" y="9"/>
                      </a:lnTo>
                      <a:lnTo>
                        <a:pt x="10" y="11"/>
                      </a:lnTo>
                      <a:lnTo>
                        <a:pt x="12" y="13"/>
                      </a:lnTo>
                      <a:lnTo>
                        <a:pt x="14" y="15"/>
                      </a:lnTo>
                      <a:lnTo>
                        <a:pt x="17" y="18"/>
                      </a:lnTo>
                      <a:lnTo>
                        <a:pt x="17" y="22"/>
                      </a:lnTo>
                      <a:lnTo>
                        <a:pt x="18" y="26"/>
                      </a:lnTo>
                      <a:lnTo>
                        <a:pt x="24" y="26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718" name="Freeform 246"/>
                <p:cNvSpPr>
                  <a:spLocks/>
                </p:cNvSpPr>
                <p:nvPr/>
              </p:nvSpPr>
              <p:spPr bwMode="auto">
                <a:xfrm>
                  <a:off x="2395" y="1476"/>
                  <a:ext cx="25" cy="26"/>
                </a:xfrm>
                <a:custGeom>
                  <a:avLst/>
                  <a:gdLst>
                    <a:gd name="T0" fmla="*/ 0 w 25"/>
                    <a:gd name="T1" fmla="*/ 24 h 25"/>
                    <a:gd name="T2" fmla="*/ 5 w 25"/>
                    <a:gd name="T3" fmla="*/ 23 h 25"/>
                    <a:gd name="T4" fmla="*/ 9 w 25"/>
                    <a:gd name="T5" fmla="*/ 23 h 25"/>
                    <a:gd name="T6" fmla="*/ 13 w 25"/>
                    <a:gd name="T7" fmla="*/ 20 h 25"/>
                    <a:gd name="T8" fmla="*/ 17 w 25"/>
                    <a:gd name="T9" fmla="*/ 18 h 25"/>
                    <a:gd name="T10" fmla="*/ 20 w 25"/>
                    <a:gd name="T11" fmla="*/ 13 h 25"/>
                    <a:gd name="T12" fmla="*/ 21 w 25"/>
                    <a:gd name="T13" fmla="*/ 9 h 25"/>
                    <a:gd name="T14" fmla="*/ 22 w 25"/>
                    <a:gd name="T15" fmla="*/ 6 h 25"/>
                    <a:gd name="T16" fmla="*/ 24 w 25"/>
                    <a:gd name="T17" fmla="*/ 0 h 25"/>
                    <a:gd name="T18" fmla="*/ 18 w 25"/>
                    <a:gd name="T19" fmla="*/ 0 h 25"/>
                    <a:gd name="T20" fmla="*/ 17 w 25"/>
                    <a:gd name="T21" fmla="*/ 4 h 25"/>
                    <a:gd name="T22" fmla="*/ 17 w 25"/>
                    <a:gd name="T23" fmla="*/ 6 h 25"/>
                    <a:gd name="T24" fmla="*/ 14 w 25"/>
                    <a:gd name="T25" fmla="*/ 9 h 25"/>
                    <a:gd name="T26" fmla="*/ 12 w 25"/>
                    <a:gd name="T27" fmla="*/ 12 h 25"/>
                    <a:gd name="T28" fmla="*/ 10 w 25"/>
                    <a:gd name="T29" fmla="*/ 15 h 25"/>
                    <a:gd name="T30" fmla="*/ 6 w 25"/>
                    <a:gd name="T31" fmla="*/ 16 h 25"/>
                    <a:gd name="T32" fmla="*/ 3 w 25"/>
                    <a:gd name="T33" fmla="*/ 18 h 25"/>
                    <a:gd name="T34" fmla="*/ 0 w 25"/>
                    <a:gd name="T35" fmla="*/ 18 h 25"/>
                    <a:gd name="T36" fmla="*/ 0 w 25"/>
                    <a:gd name="T37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5">
                      <a:moveTo>
                        <a:pt x="0" y="24"/>
                      </a:moveTo>
                      <a:lnTo>
                        <a:pt x="5" y="23"/>
                      </a:lnTo>
                      <a:lnTo>
                        <a:pt x="9" y="23"/>
                      </a:lnTo>
                      <a:lnTo>
                        <a:pt x="13" y="20"/>
                      </a:lnTo>
                      <a:lnTo>
                        <a:pt x="17" y="18"/>
                      </a:lnTo>
                      <a:lnTo>
                        <a:pt x="20" y="13"/>
                      </a:lnTo>
                      <a:lnTo>
                        <a:pt x="21" y="9"/>
                      </a:lnTo>
                      <a:lnTo>
                        <a:pt x="22" y="6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7" y="4"/>
                      </a:lnTo>
                      <a:lnTo>
                        <a:pt x="17" y="6"/>
                      </a:lnTo>
                      <a:lnTo>
                        <a:pt x="14" y="9"/>
                      </a:lnTo>
                      <a:lnTo>
                        <a:pt x="12" y="12"/>
                      </a:lnTo>
                      <a:lnTo>
                        <a:pt x="10" y="15"/>
                      </a:lnTo>
                      <a:lnTo>
                        <a:pt x="6" y="16"/>
                      </a:lnTo>
                      <a:lnTo>
                        <a:pt x="3" y="18"/>
                      </a:lnTo>
                      <a:lnTo>
                        <a:pt x="0" y="18"/>
                      </a:lnTo>
                      <a:lnTo>
                        <a:pt x="0" y="2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</p:grpSp>
        </p:grpSp>
        <p:sp>
          <p:nvSpPr>
            <p:cNvPr id="105719" name="Line 247"/>
            <p:cNvSpPr>
              <a:spLocks noChangeShapeType="1"/>
            </p:cNvSpPr>
            <p:nvPr/>
          </p:nvSpPr>
          <p:spPr bwMode="auto">
            <a:xfrm flipV="1">
              <a:off x="1789" y="1489"/>
              <a:ext cx="575" cy="303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grpSp>
          <p:nvGrpSpPr>
            <p:cNvPr id="9323" name="Group 248"/>
            <p:cNvGrpSpPr>
              <a:grpSpLocks/>
            </p:cNvGrpSpPr>
            <p:nvPr/>
          </p:nvGrpSpPr>
          <p:grpSpPr bwMode="auto">
            <a:xfrm>
              <a:off x="3723" y="3580"/>
              <a:ext cx="53" cy="54"/>
              <a:chOff x="3780" y="3493"/>
              <a:chExt cx="53" cy="54"/>
            </a:xfrm>
          </p:grpSpPr>
          <p:sp>
            <p:nvSpPr>
              <p:cNvPr id="105721" name="Freeform 249"/>
              <p:cNvSpPr>
                <a:spLocks/>
              </p:cNvSpPr>
              <p:nvPr/>
            </p:nvSpPr>
            <p:spPr bwMode="auto">
              <a:xfrm>
                <a:off x="3783" y="3497"/>
                <a:ext cx="47" cy="47"/>
              </a:xfrm>
              <a:custGeom>
                <a:avLst/>
                <a:gdLst>
                  <a:gd name="T0" fmla="*/ 24 w 49"/>
                  <a:gd name="T1" fmla="*/ 46 h 47"/>
                  <a:gd name="T2" fmla="*/ 18 w 49"/>
                  <a:gd name="T3" fmla="*/ 45 h 47"/>
                  <a:gd name="T4" fmla="*/ 13 w 49"/>
                  <a:gd name="T5" fmla="*/ 44 h 47"/>
                  <a:gd name="T6" fmla="*/ 11 w 49"/>
                  <a:gd name="T7" fmla="*/ 41 h 47"/>
                  <a:gd name="T8" fmla="*/ 8 w 49"/>
                  <a:gd name="T9" fmla="*/ 39 h 47"/>
                  <a:gd name="T10" fmla="*/ 4 w 49"/>
                  <a:gd name="T11" fmla="*/ 35 h 47"/>
                  <a:gd name="T12" fmla="*/ 2 w 49"/>
                  <a:gd name="T13" fmla="*/ 32 h 47"/>
                  <a:gd name="T14" fmla="*/ 1 w 49"/>
                  <a:gd name="T15" fmla="*/ 28 h 47"/>
                  <a:gd name="T16" fmla="*/ 0 w 49"/>
                  <a:gd name="T17" fmla="*/ 23 h 47"/>
                  <a:gd name="T18" fmla="*/ 1 w 49"/>
                  <a:gd name="T19" fmla="*/ 18 h 47"/>
                  <a:gd name="T20" fmla="*/ 2 w 49"/>
                  <a:gd name="T21" fmla="*/ 14 h 47"/>
                  <a:gd name="T22" fmla="*/ 4 w 49"/>
                  <a:gd name="T23" fmla="*/ 11 h 47"/>
                  <a:gd name="T24" fmla="*/ 8 w 49"/>
                  <a:gd name="T25" fmla="*/ 7 h 47"/>
                  <a:gd name="T26" fmla="*/ 11 w 49"/>
                  <a:gd name="T27" fmla="*/ 5 h 47"/>
                  <a:gd name="T28" fmla="*/ 13 w 49"/>
                  <a:gd name="T29" fmla="*/ 2 h 47"/>
                  <a:gd name="T30" fmla="*/ 18 w 49"/>
                  <a:gd name="T31" fmla="*/ 1 h 47"/>
                  <a:gd name="T32" fmla="*/ 24 w 49"/>
                  <a:gd name="T33" fmla="*/ 0 h 47"/>
                  <a:gd name="T34" fmla="*/ 29 w 49"/>
                  <a:gd name="T35" fmla="*/ 1 h 47"/>
                  <a:gd name="T36" fmla="*/ 33 w 49"/>
                  <a:gd name="T37" fmla="*/ 2 h 47"/>
                  <a:gd name="T38" fmla="*/ 36 w 49"/>
                  <a:gd name="T39" fmla="*/ 5 h 47"/>
                  <a:gd name="T40" fmla="*/ 40 w 49"/>
                  <a:gd name="T41" fmla="*/ 7 h 47"/>
                  <a:gd name="T42" fmla="*/ 43 w 49"/>
                  <a:gd name="T43" fmla="*/ 11 h 47"/>
                  <a:gd name="T44" fmla="*/ 45 w 49"/>
                  <a:gd name="T45" fmla="*/ 14 h 47"/>
                  <a:gd name="T46" fmla="*/ 46 w 49"/>
                  <a:gd name="T47" fmla="*/ 18 h 47"/>
                  <a:gd name="T48" fmla="*/ 48 w 49"/>
                  <a:gd name="T49" fmla="*/ 23 h 47"/>
                  <a:gd name="T50" fmla="*/ 46 w 49"/>
                  <a:gd name="T51" fmla="*/ 28 h 47"/>
                  <a:gd name="T52" fmla="*/ 45 w 49"/>
                  <a:gd name="T53" fmla="*/ 32 h 47"/>
                  <a:gd name="T54" fmla="*/ 43 w 49"/>
                  <a:gd name="T55" fmla="*/ 35 h 47"/>
                  <a:gd name="T56" fmla="*/ 40 w 49"/>
                  <a:gd name="T57" fmla="*/ 39 h 47"/>
                  <a:gd name="T58" fmla="*/ 36 w 49"/>
                  <a:gd name="T59" fmla="*/ 41 h 47"/>
                  <a:gd name="T60" fmla="*/ 33 w 49"/>
                  <a:gd name="T61" fmla="*/ 44 h 47"/>
                  <a:gd name="T62" fmla="*/ 29 w 49"/>
                  <a:gd name="T63" fmla="*/ 45 h 47"/>
                  <a:gd name="T64" fmla="*/ 24 w 49"/>
                  <a:gd name="T65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9" h="47">
                    <a:moveTo>
                      <a:pt x="24" y="46"/>
                    </a:moveTo>
                    <a:lnTo>
                      <a:pt x="18" y="45"/>
                    </a:lnTo>
                    <a:lnTo>
                      <a:pt x="13" y="44"/>
                    </a:lnTo>
                    <a:lnTo>
                      <a:pt x="11" y="41"/>
                    </a:lnTo>
                    <a:lnTo>
                      <a:pt x="8" y="39"/>
                    </a:lnTo>
                    <a:lnTo>
                      <a:pt x="4" y="35"/>
                    </a:lnTo>
                    <a:lnTo>
                      <a:pt x="2" y="32"/>
                    </a:lnTo>
                    <a:lnTo>
                      <a:pt x="1" y="28"/>
                    </a:lnTo>
                    <a:lnTo>
                      <a:pt x="0" y="23"/>
                    </a:lnTo>
                    <a:lnTo>
                      <a:pt x="1" y="18"/>
                    </a:lnTo>
                    <a:lnTo>
                      <a:pt x="2" y="14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5"/>
                    </a:lnTo>
                    <a:lnTo>
                      <a:pt x="13" y="2"/>
                    </a:lnTo>
                    <a:lnTo>
                      <a:pt x="18" y="1"/>
                    </a:lnTo>
                    <a:lnTo>
                      <a:pt x="24" y="0"/>
                    </a:lnTo>
                    <a:lnTo>
                      <a:pt x="29" y="1"/>
                    </a:lnTo>
                    <a:lnTo>
                      <a:pt x="33" y="2"/>
                    </a:lnTo>
                    <a:lnTo>
                      <a:pt x="36" y="5"/>
                    </a:lnTo>
                    <a:lnTo>
                      <a:pt x="40" y="7"/>
                    </a:lnTo>
                    <a:lnTo>
                      <a:pt x="43" y="11"/>
                    </a:lnTo>
                    <a:lnTo>
                      <a:pt x="45" y="14"/>
                    </a:lnTo>
                    <a:lnTo>
                      <a:pt x="46" y="18"/>
                    </a:lnTo>
                    <a:lnTo>
                      <a:pt x="48" y="23"/>
                    </a:lnTo>
                    <a:lnTo>
                      <a:pt x="46" y="28"/>
                    </a:lnTo>
                    <a:lnTo>
                      <a:pt x="45" y="32"/>
                    </a:lnTo>
                    <a:lnTo>
                      <a:pt x="43" y="35"/>
                    </a:lnTo>
                    <a:lnTo>
                      <a:pt x="40" y="39"/>
                    </a:lnTo>
                    <a:lnTo>
                      <a:pt x="36" y="41"/>
                    </a:lnTo>
                    <a:lnTo>
                      <a:pt x="33" y="44"/>
                    </a:lnTo>
                    <a:lnTo>
                      <a:pt x="29" y="45"/>
                    </a:lnTo>
                    <a:lnTo>
                      <a:pt x="24" y="46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grpSp>
            <p:nvGrpSpPr>
              <p:cNvPr id="9365" name="Group 250"/>
              <p:cNvGrpSpPr>
                <a:grpSpLocks/>
              </p:cNvGrpSpPr>
              <p:nvPr/>
            </p:nvGrpSpPr>
            <p:grpSpPr bwMode="auto">
              <a:xfrm>
                <a:off x="3780" y="3493"/>
                <a:ext cx="53" cy="54"/>
                <a:chOff x="3780" y="3493"/>
                <a:chExt cx="53" cy="54"/>
              </a:xfrm>
            </p:grpSpPr>
            <p:sp>
              <p:nvSpPr>
                <p:cNvPr id="105723" name="Freeform 251"/>
                <p:cNvSpPr>
                  <a:spLocks/>
                </p:cNvSpPr>
                <p:nvPr/>
              </p:nvSpPr>
              <p:spPr bwMode="auto">
                <a:xfrm>
                  <a:off x="3781" y="3522"/>
                  <a:ext cx="24" cy="25"/>
                </a:xfrm>
                <a:custGeom>
                  <a:avLst/>
                  <a:gdLst>
                    <a:gd name="T0" fmla="*/ 0 w 25"/>
                    <a:gd name="T1" fmla="*/ 0 h 25"/>
                    <a:gd name="T2" fmla="*/ 1 w 25"/>
                    <a:gd name="T3" fmla="*/ 6 h 25"/>
                    <a:gd name="T4" fmla="*/ 2 w 25"/>
                    <a:gd name="T5" fmla="*/ 9 h 25"/>
                    <a:gd name="T6" fmla="*/ 4 w 25"/>
                    <a:gd name="T7" fmla="*/ 13 h 25"/>
                    <a:gd name="T8" fmla="*/ 6 w 25"/>
                    <a:gd name="T9" fmla="*/ 18 h 25"/>
                    <a:gd name="T10" fmla="*/ 11 w 25"/>
                    <a:gd name="T11" fmla="*/ 20 h 25"/>
                    <a:gd name="T12" fmla="*/ 13 w 25"/>
                    <a:gd name="T13" fmla="*/ 23 h 25"/>
                    <a:gd name="T14" fmla="*/ 18 w 25"/>
                    <a:gd name="T15" fmla="*/ 23 h 25"/>
                    <a:gd name="T16" fmla="*/ 24 w 25"/>
                    <a:gd name="T17" fmla="*/ 24 h 25"/>
                    <a:gd name="T18" fmla="*/ 24 w 25"/>
                    <a:gd name="T19" fmla="*/ 18 h 25"/>
                    <a:gd name="T20" fmla="*/ 20 w 25"/>
                    <a:gd name="T21" fmla="*/ 18 h 25"/>
                    <a:gd name="T22" fmla="*/ 17 w 25"/>
                    <a:gd name="T23" fmla="*/ 16 h 25"/>
                    <a:gd name="T24" fmla="*/ 13 w 25"/>
                    <a:gd name="T25" fmla="*/ 15 h 25"/>
                    <a:gd name="T26" fmla="*/ 12 w 25"/>
                    <a:gd name="T27" fmla="*/ 12 h 25"/>
                    <a:gd name="T28" fmla="*/ 10 w 25"/>
                    <a:gd name="T29" fmla="*/ 9 h 25"/>
                    <a:gd name="T30" fmla="*/ 8 w 25"/>
                    <a:gd name="T31" fmla="*/ 6 h 25"/>
                    <a:gd name="T32" fmla="*/ 6 w 25"/>
                    <a:gd name="T33" fmla="*/ 4 h 25"/>
                    <a:gd name="T34" fmla="*/ 6 w 25"/>
                    <a:gd name="T35" fmla="*/ 0 h 25"/>
                    <a:gd name="T36" fmla="*/ 0 w 25"/>
                    <a:gd name="T3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5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2" y="9"/>
                      </a:lnTo>
                      <a:lnTo>
                        <a:pt x="4" y="13"/>
                      </a:lnTo>
                      <a:lnTo>
                        <a:pt x="6" y="18"/>
                      </a:lnTo>
                      <a:lnTo>
                        <a:pt x="11" y="20"/>
                      </a:lnTo>
                      <a:lnTo>
                        <a:pt x="13" y="23"/>
                      </a:lnTo>
                      <a:lnTo>
                        <a:pt x="18" y="23"/>
                      </a:lnTo>
                      <a:lnTo>
                        <a:pt x="24" y="24"/>
                      </a:lnTo>
                      <a:lnTo>
                        <a:pt x="24" y="18"/>
                      </a:lnTo>
                      <a:lnTo>
                        <a:pt x="20" y="18"/>
                      </a:lnTo>
                      <a:lnTo>
                        <a:pt x="17" y="16"/>
                      </a:lnTo>
                      <a:lnTo>
                        <a:pt x="13" y="15"/>
                      </a:lnTo>
                      <a:lnTo>
                        <a:pt x="12" y="12"/>
                      </a:lnTo>
                      <a:lnTo>
                        <a:pt x="10" y="9"/>
                      </a:lnTo>
                      <a:lnTo>
                        <a:pt x="8" y="6"/>
                      </a:lnTo>
                      <a:lnTo>
                        <a:pt x="6" y="4"/>
                      </a:lnTo>
                      <a:lnTo>
                        <a:pt x="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724" name="Freeform 252"/>
                <p:cNvSpPr>
                  <a:spLocks/>
                </p:cNvSpPr>
                <p:nvPr/>
              </p:nvSpPr>
              <p:spPr bwMode="auto">
                <a:xfrm>
                  <a:off x="3781" y="3493"/>
                  <a:ext cx="24" cy="26"/>
                </a:xfrm>
                <a:custGeom>
                  <a:avLst/>
                  <a:gdLst>
                    <a:gd name="T0" fmla="*/ 24 w 25"/>
                    <a:gd name="T1" fmla="*/ 0 h 26"/>
                    <a:gd name="T2" fmla="*/ 18 w 25"/>
                    <a:gd name="T3" fmla="*/ 1 h 26"/>
                    <a:gd name="T4" fmla="*/ 13 w 25"/>
                    <a:gd name="T5" fmla="*/ 2 h 26"/>
                    <a:gd name="T6" fmla="*/ 11 w 25"/>
                    <a:gd name="T7" fmla="*/ 5 h 26"/>
                    <a:gd name="T8" fmla="*/ 6 w 25"/>
                    <a:gd name="T9" fmla="*/ 7 h 26"/>
                    <a:gd name="T10" fmla="*/ 4 w 25"/>
                    <a:gd name="T11" fmla="*/ 11 h 26"/>
                    <a:gd name="T12" fmla="*/ 2 w 25"/>
                    <a:gd name="T13" fmla="*/ 15 h 26"/>
                    <a:gd name="T14" fmla="*/ 1 w 25"/>
                    <a:gd name="T15" fmla="*/ 19 h 26"/>
                    <a:gd name="T16" fmla="*/ 0 w 25"/>
                    <a:gd name="T17" fmla="*/ 25 h 26"/>
                    <a:gd name="T18" fmla="*/ 6 w 25"/>
                    <a:gd name="T19" fmla="*/ 25 h 26"/>
                    <a:gd name="T20" fmla="*/ 6 w 25"/>
                    <a:gd name="T21" fmla="*/ 21 h 26"/>
                    <a:gd name="T22" fmla="*/ 8 w 25"/>
                    <a:gd name="T23" fmla="*/ 18 h 26"/>
                    <a:gd name="T24" fmla="*/ 10 w 25"/>
                    <a:gd name="T25" fmla="*/ 15 h 26"/>
                    <a:gd name="T26" fmla="*/ 12 w 25"/>
                    <a:gd name="T27" fmla="*/ 13 h 26"/>
                    <a:gd name="T28" fmla="*/ 13 w 25"/>
                    <a:gd name="T29" fmla="*/ 10 h 26"/>
                    <a:gd name="T30" fmla="*/ 17 w 25"/>
                    <a:gd name="T31" fmla="*/ 8 h 26"/>
                    <a:gd name="T32" fmla="*/ 20 w 25"/>
                    <a:gd name="T33" fmla="*/ 7 h 26"/>
                    <a:gd name="T34" fmla="*/ 24 w 25"/>
                    <a:gd name="T35" fmla="*/ 6 h 26"/>
                    <a:gd name="T36" fmla="*/ 24 w 25"/>
                    <a:gd name="T3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6">
                      <a:moveTo>
                        <a:pt x="24" y="0"/>
                      </a:moveTo>
                      <a:lnTo>
                        <a:pt x="18" y="1"/>
                      </a:lnTo>
                      <a:lnTo>
                        <a:pt x="13" y="2"/>
                      </a:lnTo>
                      <a:lnTo>
                        <a:pt x="11" y="5"/>
                      </a:lnTo>
                      <a:lnTo>
                        <a:pt x="6" y="7"/>
                      </a:lnTo>
                      <a:lnTo>
                        <a:pt x="4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5"/>
                      </a:lnTo>
                      <a:lnTo>
                        <a:pt x="6" y="25"/>
                      </a:lnTo>
                      <a:lnTo>
                        <a:pt x="6" y="21"/>
                      </a:lnTo>
                      <a:lnTo>
                        <a:pt x="8" y="18"/>
                      </a:lnTo>
                      <a:lnTo>
                        <a:pt x="10" y="15"/>
                      </a:lnTo>
                      <a:lnTo>
                        <a:pt x="12" y="13"/>
                      </a:lnTo>
                      <a:lnTo>
                        <a:pt x="13" y="10"/>
                      </a:lnTo>
                      <a:lnTo>
                        <a:pt x="17" y="8"/>
                      </a:lnTo>
                      <a:lnTo>
                        <a:pt x="20" y="7"/>
                      </a:lnTo>
                      <a:lnTo>
                        <a:pt x="24" y="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725" name="Freeform 253"/>
                <p:cNvSpPr>
                  <a:spLocks/>
                </p:cNvSpPr>
                <p:nvPr/>
              </p:nvSpPr>
              <p:spPr bwMode="auto">
                <a:xfrm>
                  <a:off x="3807" y="3493"/>
                  <a:ext cx="25" cy="26"/>
                </a:xfrm>
                <a:custGeom>
                  <a:avLst/>
                  <a:gdLst>
                    <a:gd name="T0" fmla="*/ 25 w 26"/>
                    <a:gd name="T1" fmla="*/ 25 h 26"/>
                    <a:gd name="T2" fmla="*/ 23 w 26"/>
                    <a:gd name="T3" fmla="*/ 19 h 26"/>
                    <a:gd name="T4" fmla="*/ 22 w 26"/>
                    <a:gd name="T5" fmla="*/ 15 h 26"/>
                    <a:gd name="T6" fmla="*/ 21 w 26"/>
                    <a:gd name="T7" fmla="*/ 11 h 26"/>
                    <a:gd name="T8" fmla="*/ 18 w 26"/>
                    <a:gd name="T9" fmla="*/ 7 h 26"/>
                    <a:gd name="T10" fmla="*/ 14 w 26"/>
                    <a:gd name="T11" fmla="*/ 5 h 26"/>
                    <a:gd name="T12" fmla="*/ 9 w 26"/>
                    <a:gd name="T13" fmla="*/ 2 h 26"/>
                    <a:gd name="T14" fmla="*/ 5 w 26"/>
                    <a:gd name="T15" fmla="*/ 1 h 26"/>
                    <a:gd name="T16" fmla="*/ 0 w 26"/>
                    <a:gd name="T17" fmla="*/ 0 h 26"/>
                    <a:gd name="T18" fmla="*/ 0 w 26"/>
                    <a:gd name="T19" fmla="*/ 6 h 26"/>
                    <a:gd name="T20" fmla="*/ 3 w 26"/>
                    <a:gd name="T21" fmla="*/ 7 h 26"/>
                    <a:gd name="T22" fmla="*/ 6 w 26"/>
                    <a:gd name="T23" fmla="*/ 8 h 26"/>
                    <a:gd name="T24" fmla="*/ 10 w 26"/>
                    <a:gd name="T25" fmla="*/ 10 h 26"/>
                    <a:gd name="T26" fmla="*/ 12 w 26"/>
                    <a:gd name="T27" fmla="*/ 13 h 26"/>
                    <a:gd name="T28" fmla="*/ 15 w 26"/>
                    <a:gd name="T29" fmla="*/ 15 h 26"/>
                    <a:gd name="T30" fmla="*/ 17 w 26"/>
                    <a:gd name="T31" fmla="*/ 18 h 26"/>
                    <a:gd name="T32" fmla="*/ 18 w 26"/>
                    <a:gd name="T33" fmla="*/ 21 h 26"/>
                    <a:gd name="T34" fmla="*/ 19 w 26"/>
                    <a:gd name="T35" fmla="*/ 25 h 26"/>
                    <a:gd name="T36" fmla="*/ 25 w 26"/>
                    <a:gd name="T37" fmla="*/ 2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6">
                      <a:moveTo>
                        <a:pt x="25" y="25"/>
                      </a:moveTo>
                      <a:lnTo>
                        <a:pt x="23" y="19"/>
                      </a:lnTo>
                      <a:lnTo>
                        <a:pt x="22" y="15"/>
                      </a:lnTo>
                      <a:lnTo>
                        <a:pt x="21" y="11"/>
                      </a:lnTo>
                      <a:lnTo>
                        <a:pt x="18" y="7"/>
                      </a:lnTo>
                      <a:lnTo>
                        <a:pt x="14" y="5"/>
                      </a:lnTo>
                      <a:lnTo>
                        <a:pt x="9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0" y="10"/>
                      </a:lnTo>
                      <a:lnTo>
                        <a:pt x="12" y="13"/>
                      </a:lnTo>
                      <a:lnTo>
                        <a:pt x="15" y="15"/>
                      </a:lnTo>
                      <a:lnTo>
                        <a:pt x="17" y="18"/>
                      </a:lnTo>
                      <a:lnTo>
                        <a:pt x="18" y="21"/>
                      </a:lnTo>
                      <a:lnTo>
                        <a:pt x="19" y="25"/>
                      </a:lnTo>
                      <a:lnTo>
                        <a:pt x="25" y="2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726" name="Freeform 254"/>
                <p:cNvSpPr>
                  <a:spLocks/>
                </p:cNvSpPr>
                <p:nvPr/>
              </p:nvSpPr>
              <p:spPr bwMode="auto">
                <a:xfrm>
                  <a:off x="3807" y="3522"/>
                  <a:ext cx="25" cy="25"/>
                </a:xfrm>
                <a:custGeom>
                  <a:avLst/>
                  <a:gdLst>
                    <a:gd name="T0" fmla="*/ 0 w 26"/>
                    <a:gd name="T1" fmla="*/ 24 h 25"/>
                    <a:gd name="T2" fmla="*/ 5 w 26"/>
                    <a:gd name="T3" fmla="*/ 23 h 25"/>
                    <a:gd name="T4" fmla="*/ 9 w 26"/>
                    <a:gd name="T5" fmla="*/ 23 h 25"/>
                    <a:gd name="T6" fmla="*/ 14 w 26"/>
                    <a:gd name="T7" fmla="*/ 20 h 25"/>
                    <a:gd name="T8" fmla="*/ 18 w 26"/>
                    <a:gd name="T9" fmla="*/ 18 h 25"/>
                    <a:gd name="T10" fmla="*/ 21 w 26"/>
                    <a:gd name="T11" fmla="*/ 13 h 25"/>
                    <a:gd name="T12" fmla="*/ 22 w 26"/>
                    <a:gd name="T13" fmla="*/ 9 h 25"/>
                    <a:gd name="T14" fmla="*/ 23 w 26"/>
                    <a:gd name="T15" fmla="*/ 6 h 25"/>
                    <a:gd name="T16" fmla="*/ 25 w 26"/>
                    <a:gd name="T17" fmla="*/ 0 h 25"/>
                    <a:gd name="T18" fmla="*/ 19 w 26"/>
                    <a:gd name="T19" fmla="*/ 0 h 25"/>
                    <a:gd name="T20" fmla="*/ 18 w 26"/>
                    <a:gd name="T21" fmla="*/ 4 h 25"/>
                    <a:gd name="T22" fmla="*/ 17 w 26"/>
                    <a:gd name="T23" fmla="*/ 6 h 25"/>
                    <a:gd name="T24" fmla="*/ 15 w 26"/>
                    <a:gd name="T25" fmla="*/ 9 h 25"/>
                    <a:gd name="T26" fmla="*/ 12 w 26"/>
                    <a:gd name="T27" fmla="*/ 12 h 25"/>
                    <a:gd name="T28" fmla="*/ 10 w 26"/>
                    <a:gd name="T29" fmla="*/ 15 h 25"/>
                    <a:gd name="T30" fmla="*/ 6 w 26"/>
                    <a:gd name="T31" fmla="*/ 16 h 25"/>
                    <a:gd name="T32" fmla="*/ 3 w 26"/>
                    <a:gd name="T33" fmla="*/ 18 h 25"/>
                    <a:gd name="T34" fmla="*/ 0 w 26"/>
                    <a:gd name="T35" fmla="*/ 18 h 25"/>
                    <a:gd name="T36" fmla="*/ 0 w 26"/>
                    <a:gd name="T37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5">
                      <a:moveTo>
                        <a:pt x="0" y="24"/>
                      </a:moveTo>
                      <a:lnTo>
                        <a:pt x="5" y="23"/>
                      </a:lnTo>
                      <a:lnTo>
                        <a:pt x="9" y="23"/>
                      </a:lnTo>
                      <a:lnTo>
                        <a:pt x="14" y="20"/>
                      </a:lnTo>
                      <a:lnTo>
                        <a:pt x="18" y="18"/>
                      </a:lnTo>
                      <a:lnTo>
                        <a:pt x="21" y="13"/>
                      </a:lnTo>
                      <a:lnTo>
                        <a:pt x="22" y="9"/>
                      </a:lnTo>
                      <a:lnTo>
                        <a:pt x="23" y="6"/>
                      </a:lnTo>
                      <a:lnTo>
                        <a:pt x="25" y="0"/>
                      </a:lnTo>
                      <a:lnTo>
                        <a:pt x="19" y="0"/>
                      </a:lnTo>
                      <a:lnTo>
                        <a:pt x="18" y="4"/>
                      </a:lnTo>
                      <a:lnTo>
                        <a:pt x="17" y="6"/>
                      </a:lnTo>
                      <a:lnTo>
                        <a:pt x="15" y="9"/>
                      </a:lnTo>
                      <a:lnTo>
                        <a:pt x="12" y="12"/>
                      </a:lnTo>
                      <a:lnTo>
                        <a:pt x="10" y="15"/>
                      </a:lnTo>
                      <a:lnTo>
                        <a:pt x="6" y="16"/>
                      </a:lnTo>
                      <a:lnTo>
                        <a:pt x="3" y="18"/>
                      </a:lnTo>
                      <a:lnTo>
                        <a:pt x="0" y="18"/>
                      </a:lnTo>
                      <a:lnTo>
                        <a:pt x="0" y="2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</p:grpSp>
        </p:grpSp>
        <p:sp>
          <p:nvSpPr>
            <p:cNvPr id="105727" name="Line 255"/>
            <p:cNvSpPr>
              <a:spLocks noChangeShapeType="1"/>
            </p:cNvSpPr>
            <p:nvPr/>
          </p:nvSpPr>
          <p:spPr bwMode="auto">
            <a:xfrm flipV="1">
              <a:off x="2786" y="3532"/>
              <a:ext cx="996" cy="254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728" name="Text Box 256"/>
            <p:cNvSpPr txBox="1">
              <a:spLocks noChangeArrowheads="1"/>
            </p:cNvSpPr>
            <p:nvPr/>
          </p:nvSpPr>
          <p:spPr bwMode="auto">
            <a:xfrm>
              <a:off x="1836" y="4032"/>
              <a:ext cx="2140" cy="2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latin typeface="CG Times (WN)" charset="0"/>
                <a:cs typeface="Arial" charset="0"/>
              </a:endParaRPr>
            </a:p>
          </p:txBody>
        </p:sp>
        <p:sp>
          <p:nvSpPr>
            <p:cNvPr id="105729" name="Text Box 257"/>
            <p:cNvSpPr txBox="1">
              <a:spLocks noChangeArrowheads="1"/>
            </p:cNvSpPr>
            <p:nvPr/>
          </p:nvSpPr>
          <p:spPr bwMode="auto">
            <a:xfrm>
              <a:off x="1284" y="3311"/>
              <a:ext cx="1980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lnSpc>
                  <a:spcPct val="85000"/>
                </a:lnSpc>
                <a:defRPr/>
              </a:pP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Bermejo</a:t>
              </a:r>
            </a:p>
            <a:p>
              <a:pPr algn="ctr" eaLnBrk="0" hangingPunct="0">
                <a:lnSpc>
                  <a:spcPct val="85000"/>
                </a:lnSpc>
                <a:defRPr/>
              </a:pPr>
              <a:r>
                <a:rPr lang="en-US" sz="1200" i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Oligoryzomys chacoensis</a:t>
              </a:r>
              <a:endParaRPr 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CG Times (WN)" charset="0"/>
                <a:cs typeface="Arial" charset="0"/>
              </a:endParaRPr>
            </a:p>
          </p:txBody>
        </p:sp>
        <p:grpSp>
          <p:nvGrpSpPr>
            <p:cNvPr id="9327" name="Group 258"/>
            <p:cNvGrpSpPr>
              <a:grpSpLocks/>
            </p:cNvGrpSpPr>
            <p:nvPr/>
          </p:nvGrpSpPr>
          <p:grpSpPr bwMode="auto">
            <a:xfrm>
              <a:off x="3795" y="3193"/>
              <a:ext cx="53" cy="54"/>
              <a:chOff x="3780" y="3493"/>
              <a:chExt cx="53" cy="54"/>
            </a:xfrm>
          </p:grpSpPr>
          <p:sp>
            <p:nvSpPr>
              <p:cNvPr id="105731" name="Freeform 259"/>
              <p:cNvSpPr>
                <a:spLocks/>
              </p:cNvSpPr>
              <p:nvPr/>
            </p:nvSpPr>
            <p:spPr bwMode="auto">
              <a:xfrm>
                <a:off x="3782" y="3497"/>
                <a:ext cx="48" cy="47"/>
              </a:xfrm>
              <a:custGeom>
                <a:avLst/>
                <a:gdLst>
                  <a:gd name="T0" fmla="*/ 24 w 49"/>
                  <a:gd name="T1" fmla="*/ 46 h 47"/>
                  <a:gd name="T2" fmla="*/ 18 w 49"/>
                  <a:gd name="T3" fmla="*/ 45 h 47"/>
                  <a:gd name="T4" fmla="*/ 13 w 49"/>
                  <a:gd name="T5" fmla="*/ 44 h 47"/>
                  <a:gd name="T6" fmla="*/ 11 w 49"/>
                  <a:gd name="T7" fmla="*/ 41 h 47"/>
                  <a:gd name="T8" fmla="*/ 8 w 49"/>
                  <a:gd name="T9" fmla="*/ 39 h 47"/>
                  <a:gd name="T10" fmla="*/ 4 w 49"/>
                  <a:gd name="T11" fmla="*/ 35 h 47"/>
                  <a:gd name="T12" fmla="*/ 2 w 49"/>
                  <a:gd name="T13" fmla="*/ 32 h 47"/>
                  <a:gd name="T14" fmla="*/ 1 w 49"/>
                  <a:gd name="T15" fmla="*/ 28 h 47"/>
                  <a:gd name="T16" fmla="*/ 0 w 49"/>
                  <a:gd name="T17" fmla="*/ 23 h 47"/>
                  <a:gd name="T18" fmla="*/ 1 w 49"/>
                  <a:gd name="T19" fmla="*/ 18 h 47"/>
                  <a:gd name="T20" fmla="*/ 2 w 49"/>
                  <a:gd name="T21" fmla="*/ 14 h 47"/>
                  <a:gd name="T22" fmla="*/ 4 w 49"/>
                  <a:gd name="T23" fmla="*/ 11 h 47"/>
                  <a:gd name="T24" fmla="*/ 8 w 49"/>
                  <a:gd name="T25" fmla="*/ 7 h 47"/>
                  <a:gd name="T26" fmla="*/ 11 w 49"/>
                  <a:gd name="T27" fmla="*/ 5 h 47"/>
                  <a:gd name="T28" fmla="*/ 13 w 49"/>
                  <a:gd name="T29" fmla="*/ 2 h 47"/>
                  <a:gd name="T30" fmla="*/ 18 w 49"/>
                  <a:gd name="T31" fmla="*/ 1 h 47"/>
                  <a:gd name="T32" fmla="*/ 24 w 49"/>
                  <a:gd name="T33" fmla="*/ 0 h 47"/>
                  <a:gd name="T34" fmla="*/ 29 w 49"/>
                  <a:gd name="T35" fmla="*/ 1 h 47"/>
                  <a:gd name="T36" fmla="*/ 33 w 49"/>
                  <a:gd name="T37" fmla="*/ 2 h 47"/>
                  <a:gd name="T38" fmla="*/ 36 w 49"/>
                  <a:gd name="T39" fmla="*/ 5 h 47"/>
                  <a:gd name="T40" fmla="*/ 40 w 49"/>
                  <a:gd name="T41" fmla="*/ 7 h 47"/>
                  <a:gd name="T42" fmla="*/ 43 w 49"/>
                  <a:gd name="T43" fmla="*/ 11 h 47"/>
                  <a:gd name="T44" fmla="*/ 45 w 49"/>
                  <a:gd name="T45" fmla="*/ 14 h 47"/>
                  <a:gd name="T46" fmla="*/ 46 w 49"/>
                  <a:gd name="T47" fmla="*/ 18 h 47"/>
                  <a:gd name="T48" fmla="*/ 48 w 49"/>
                  <a:gd name="T49" fmla="*/ 23 h 47"/>
                  <a:gd name="T50" fmla="*/ 46 w 49"/>
                  <a:gd name="T51" fmla="*/ 28 h 47"/>
                  <a:gd name="T52" fmla="*/ 45 w 49"/>
                  <a:gd name="T53" fmla="*/ 32 h 47"/>
                  <a:gd name="T54" fmla="*/ 43 w 49"/>
                  <a:gd name="T55" fmla="*/ 35 h 47"/>
                  <a:gd name="T56" fmla="*/ 40 w 49"/>
                  <a:gd name="T57" fmla="*/ 39 h 47"/>
                  <a:gd name="T58" fmla="*/ 36 w 49"/>
                  <a:gd name="T59" fmla="*/ 41 h 47"/>
                  <a:gd name="T60" fmla="*/ 33 w 49"/>
                  <a:gd name="T61" fmla="*/ 44 h 47"/>
                  <a:gd name="T62" fmla="*/ 29 w 49"/>
                  <a:gd name="T63" fmla="*/ 45 h 47"/>
                  <a:gd name="T64" fmla="*/ 24 w 49"/>
                  <a:gd name="T65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9" h="47">
                    <a:moveTo>
                      <a:pt x="24" y="46"/>
                    </a:moveTo>
                    <a:lnTo>
                      <a:pt x="18" y="45"/>
                    </a:lnTo>
                    <a:lnTo>
                      <a:pt x="13" y="44"/>
                    </a:lnTo>
                    <a:lnTo>
                      <a:pt x="11" y="41"/>
                    </a:lnTo>
                    <a:lnTo>
                      <a:pt x="8" y="39"/>
                    </a:lnTo>
                    <a:lnTo>
                      <a:pt x="4" y="35"/>
                    </a:lnTo>
                    <a:lnTo>
                      <a:pt x="2" y="32"/>
                    </a:lnTo>
                    <a:lnTo>
                      <a:pt x="1" y="28"/>
                    </a:lnTo>
                    <a:lnTo>
                      <a:pt x="0" y="23"/>
                    </a:lnTo>
                    <a:lnTo>
                      <a:pt x="1" y="18"/>
                    </a:lnTo>
                    <a:lnTo>
                      <a:pt x="2" y="14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5"/>
                    </a:lnTo>
                    <a:lnTo>
                      <a:pt x="13" y="2"/>
                    </a:lnTo>
                    <a:lnTo>
                      <a:pt x="18" y="1"/>
                    </a:lnTo>
                    <a:lnTo>
                      <a:pt x="24" y="0"/>
                    </a:lnTo>
                    <a:lnTo>
                      <a:pt x="29" y="1"/>
                    </a:lnTo>
                    <a:lnTo>
                      <a:pt x="33" y="2"/>
                    </a:lnTo>
                    <a:lnTo>
                      <a:pt x="36" y="5"/>
                    </a:lnTo>
                    <a:lnTo>
                      <a:pt x="40" y="7"/>
                    </a:lnTo>
                    <a:lnTo>
                      <a:pt x="43" y="11"/>
                    </a:lnTo>
                    <a:lnTo>
                      <a:pt x="45" y="14"/>
                    </a:lnTo>
                    <a:lnTo>
                      <a:pt x="46" y="18"/>
                    </a:lnTo>
                    <a:lnTo>
                      <a:pt x="48" y="23"/>
                    </a:lnTo>
                    <a:lnTo>
                      <a:pt x="46" y="28"/>
                    </a:lnTo>
                    <a:lnTo>
                      <a:pt x="45" y="32"/>
                    </a:lnTo>
                    <a:lnTo>
                      <a:pt x="43" y="35"/>
                    </a:lnTo>
                    <a:lnTo>
                      <a:pt x="40" y="39"/>
                    </a:lnTo>
                    <a:lnTo>
                      <a:pt x="36" y="41"/>
                    </a:lnTo>
                    <a:lnTo>
                      <a:pt x="33" y="44"/>
                    </a:lnTo>
                    <a:lnTo>
                      <a:pt x="29" y="45"/>
                    </a:lnTo>
                    <a:lnTo>
                      <a:pt x="24" y="46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grpSp>
            <p:nvGrpSpPr>
              <p:cNvPr id="9359" name="Group 260"/>
              <p:cNvGrpSpPr>
                <a:grpSpLocks/>
              </p:cNvGrpSpPr>
              <p:nvPr/>
            </p:nvGrpSpPr>
            <p:grpSpPr bwMode="auto">
              <a:xfrm>
                <a:off x="3780" y="3493"/>
                <a:ext cx="53" cy="54"/>
                <a:chOff x="3780" y="3493"/>
                <a:chExt cx="53" cy="54"/>
              </a:xfrm>
            </p:grpSpPr>
            <p:sp>
              <p:nvSpPr>
                <p:cNvPr id="105733" name="Freeform 261"/>
                <p:cNvSpPr>
                  <a:spLocks/>
                </p:cNvSpPr>
                <p:nvPr/>
              </p:nvSpPr>
              <p:spPr bwMode="auto">
                <a:xfrm>
                  <a:off x="3779" y="3522"/>
                  <a:ext cx="25" cy="25"/>
                </a:xfrm>
                <a:custGeom>
                  <a:avLst/>
                  <a:gdLst>
                    <a:gd name="T0" fmla="*/ 0 w 25"/>
                    <a:gd name="T1" fmla="*/ 0 h 25"/>
                    <a:gd name="T2" fmla="*/ 1 w 25"/>
                    <a:gd name="T3" fmla="*/ 6 h 25"/>
                    <a:gd name="T4" fmla="*/ 2 w 25"/>
                    <a:gd name="T5" fmla="*/ 9 h 25"/>
                    <a:gd name="T6" fmla="*/ 4 w 25"/>
                    <a:gd name="T7" fmla="*/ 13 h 25"/>
                    <a:gd name="T8" fmla="*/ 6 w 25"/>
                    <a:gd name="T9" fmla="*/ 18 h 25"/>
                    <a:gd name="T10" fmla="*/ 11 w 25"/>
                    <a:gd name="T11" fmla="*/ 20 h 25"/>
                    <a:gd name="T12" fmla="*/ 13 w 25"/>
                    <a:gd name="T13" fmla="*/ 23 h 25"/>
                    <a:gd name="T14" fmla="*/ 18 w 25"/>
                    <a:gd name="T15" fmla="*/ 23 h 25"/>
                    <a:gd name="T16" fmla="*/ 24 w 25"/>
                    <a:gd name="T17" fmla="*/ 24 h 25"/>
                    <a:gd name="T18" fmla="*/ 24 w 25"/>
                    <a:gd name="T19" fmla="*/ 18 h 25"/>
                    <a:gd name="T20" fmla="*/ 20 w 25"/>
                    <a:gd name="T21" fmla="*/ 18 h 25"/>
                    <a:gd name="T22" fmla="*/ 17 w 25"/>
                    <a:gd name="T23" fmla="*/ 16 h 25"/>
                    <a:gd name="T24" fmla="*/ 13 w 25"/>
                    <a:gd name="T25" fmla="*/ 15 h 25"/>
                    <a:gd name="T26" fmla="*/ 12 w 25"/>
                    <a:gd name="T27" fmla="*/ 12 h 25"/>
                    <a:gd name="T28" fmla="*/ 10 w 25"/>
                    <a:gd name="T29" fmla="*/ 9 h 25"/>
                    <a:gd name="T30" fmla="*/ 8 w 25"/>
                    <a:gd name="T31" fmla="*/ 6 h 25"/>
                    <a:gd name="T32" fmla="*/ 6 w 25"/>
                    <a:gd name="T33" fmla="*/ 4 h 25"/>
                    <a:gd name="T34" fmla="*/ 6 w 25"/>
                    <a:gd name="T35" fmla="*/ 0 h 25"/>
                    <a:gd name="T36" fmla="*/ 0 w 25"/>
                    <a:gd name="T3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5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2" y="9"/>
                      </a:lnTo>
                      <a:lnTo>
                        <a:pt x="4" y="13"/>
                      </a:lnTo>
                      <a:lnTo>
                        <a:pt x="6" y="18"/>
                      </a:lnTo>
                      <a:lnTo>
                        <a:pt x="11" y="20"/>
                      </a:lnTo>
                      <a:lnTo>
                        <a:pt x="13" y="23"/>
                      </a:lnTo>
                      <a:lnTo>
                        <a:pt x="18" y="23"/>
                      </a:lnTo>
                      <a:lnTo>
                        <a:pt x="24" y="24"/>
                      </a:lnTo>
                      <a:lnTo>
                        <a:pt x="24" y="18"/>
                      </a:lnTo>
                      <a:lnTo>
                        <a:pt x="20" y="18"/>
                      </a:lnTo>
                      <a:lnTo>
                        <a:pt x="17" y="16"/>
                      </a:lnTo>
                      <a:lnTo>
                        <a:pt x="13" y="15"/>
                      </a:lnTo>
                      <a:lnTo>
                        <a:pt x="12" y="12"/>
                      </a:lnTo>
                      <a:lnTo>
                        <a:pt x="10" y="9"/>
                      </a:lnTo>
                      <a:lnTo>
                        <a:pt x="8" y="6"/>
                      </a:lnTo>
                      <a:lnTo>
                        <a:pt x="6" y="4"/>
                      </a:lnTo>
                      <a:lnTo>
                        <a:pt x="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734" name="Freeform 262"/>
                <p:cNvSpPr>
                  <a:spLocks/>
                </p:cNvSpPr>
                <p:nvPr/>
              </p:nvSpPr>
              <p:spPr bwMode="auto">
                <a:xfrm>
                  <a:off x="3779" y="3493"/>
                  <a:ext cx="25" cy="26"/>
                </a:xfrm>
                <a:custGeom>
                  <a:avLst/>
                  <a:gdLst>
                    <a:gd name="T0" fmla="*/ 24 w 25"/>
                    <a:gd name="T1" fmla="*/ 0 h 26"/>
                    <a:gd name="T2" fmla="*/ 18 w 25"/>
                    <a:gd name="T3" fmla="*/ 1 h 26"/>
                    <a:gd name="T4" fmla="*/ 13 w 25"/>
                    <a:gd name="T5" fmla="*/ 2 h 26"/>
                    <a:gd name="T6" fmla="*/ 11 w 25"/>
                    <a:gd name="T7" fmla="*/ 5 h 26"/>
                    <a:gd name="T8" fmla="*/ 6 w 25"/>
                    <a:gd name="T9" fmla="*/ 7 h 26"/>
                    <a:gd name="T10" fmla="*/ 4 w 25"/>
                    <a:gd name="T11" fmla="*/ 11 h 26"/>
                    <a:gd name="T12" fmla="*/ 2 w 25"/>
                    <a:gd name="T13" fmla="*/ 15 h 26"/>
                    <a:gd name="T14" fmla="*/ 1 w 25"/>
                    <a:gd name="T15" fmla="*/ 19 h 26"/>
                    <a:gd name="T16" fmla="*/ 0 w 25"/>
                    <a:gd name="T17" fmla="*/ 25 h 26"/>
                    <a:gd name="T18" fmla="*/ 6 w 25"/>
                    <a:gd name="T19" fmla="*/ 25 h 26"/>
                    <a:gd name="T20" fmla="*/ 6 w 25"/>
                    <a:gd name="T21" fmla="*/ 21 h 26"/>
                    <a:gd name="T22" fmla="*/ 8 w 25"/>
                    <a:gd name="T23" fmla="*/ 18 h 26"/>
                    <a:gd name="T24" fmla="*/ 10 w 25"/>
                    <a:gd name="T25" fmla="*/ 15 h 26"/>
                    <a:gd name="T26" fmla="*/ 12 w 25"/>
                    <a:gd name="T27" fmla="*/ 13 h 26"/>
                    <a:gd name="T28" fmla="*/ 13 w 25"/>
                    <a:gd name="T29" fmla="*/ 10 h 26"/>
                    <a:gd name="T30" fmla="*/ 17 w 25"/>
                    <a:gd name="T31" fmla="*/ 8 h 26"/>
                    <a:gd name="T32" fmla="*/ 20 w 25"/>
                    <a:gd name="T33" fmla="*/ 7 h 26"/>
                    <a:gd name="T34" fmla="*/ 24 w 25"/>
                    <a:gd name="T35" fmla="*/ 6 h 26"/>
                    <a:gd name="T36" fmla="*/ 24 w 25"/>
                    <a:gd name="T3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6">
                      <a:moveTo>
                        <a:pt x="24" y="0"/>
                      </a:moveTo>
                      <a:lnTo>
                        <a:pt x="18" y="1"/>
                      </a:lnTo>
                      <a:lnTo>
                        <a:pt x="13" y="2"/>
                      </a:lnTo>
                      <a:lnTo>
                        <a:pt x="11" y="5"/>
                      </a:lnTo>
                      <a:lnTo>
                        <a:pt x="6" y="7"/>
                      </a:lnTo>
                      <a:lnTo>
                        <a:pt x="4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5"/>
                      </a:lnTo>
                      <a:lnTo>
                        <a:pt x="6" y="25"/>
                      </a:lnTo>
                      <a:lnTo>
                        <a:pt x="6" y="21"/>
                      </a:lnTo>
                      <a:lnTo>
                        <a:pt x="8" y="18"/>
                      </a:lnTo>
                      <a:lnTo>
                        <a:pt x="10" y="15"/>
                      </a:lnTo>
                      <a:lnTo>
                        <a:pt x="12" y="13"/>
                      </a:lnTo>
                      <a:lnTo>
                        <a:pt x="13" y="10"/>
                      </a:lnTo>
                      <a:lnTo>
                        <a:pt x="17" y="8"/>
                      </a:lnTo>
                      <a:lnTo>
                        <a:pt x="20" y="7"/>
                      </a:lnTo>
                      <a:lnTo>
                        <a:pt x="24" y="6"/>
                      </a:lnTo>
                      <a:lnTo>
                        <a:pt x="24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735" name="Freeform 263"/>
                <p:cNvSpPr>
                  <a:spLocks/>
                </p:cNvSpPr>
                <p:nvPr/>
              </p:nvSpPr>
              <p:spPr bwMode="auto">
                <a:xfrm>
                  <a:off x="3806" y="3493"/>
                  <a:ext cx="27" cy="26"/>
                </a:xfrm>
                <a:custGeom>
                  <a:avLst/>
                  <a:gdLst>
                    <a:gd name="T0" fmla="*/ 25 w 26"/>
                    <a:gd name="T1" fmla="*/ 25 h 26"/>
                    <a:gd name="T2" fmla="*/ 23 w 26"/>
                    <a:gd name="T3" fmla="*/ 19 h 26"/>
                    <a:gd name="T4" fmla="*/ 22 w 26"/>
                    <a:gd name="T5" fmla="*/ 15 h 26"/>
                    <a:gd name="T6" fmla="*/ 21 w 26"/>
                    <a:gd name="T7" fmla="*/ 11 h 26"/>
                    <a:gd name="T8" fmla="*/ 18 w 26"/>
                    <a:gd name="T9" fmla="*/ 7 h 26"/>
                    <a:gd name="T10" fmla="*/ 14 w 26"/>
                    <a:gd name="T11" fmla="*/ 5 h 26"/>
                    <a:gd name="T12" fmla="*/ 9 w 26"/>
                    <a:gd name="T13" fmla="*/ 2 h 26"/>
                    <a:gd name="T14" fmla="*/ 5 w 26"/>
                    <a:gd name="T15" fmla="*/ 1 h 26"/>
                    <a:gd name="T16" fmla="*/ 0 w 26"/>
                    <a:gd name="T17" fmla="*/ 0 h 26"/>
                    <a:gd name="T18" fmla="*/ 0 w 26"/>
                    <a:gd name="T19" fmla="*/ 6 h 26"/>
                    <a:gd name="T20" fmla="*/ 3 w 26"/>
                    <a:gd name="T21" fmla="*/ 7 h 26"/>
                    <a:gd name="T22" fmla="*/ 6 w 26"/>
                    <a:gd name="T23" fmla="*/ 8 h 26"/>
                    <a:gd name="T24" fmla="*/ 10 w 26"/>
                    <a:gd name="T25" fmla="*/ 10 h 26"/>
                    <a:gd name="T26" fmla="*/ 12 w 26"/>
                    <a:gd name="T27" fmla="*/ 13 h 26"/>
                    <a:gd name="T28" fmla="*/ 15 w 26"/>
                    <a:gd name="T29" fmla="*/ 15 h 26"/>
                    <a:gd name="T30" fmla="*/ 17 w 26"/>
                    <a:gd name="T31" fmla="*/ 18 h 26"/>
                    <a:gd name="T32" fmla="*/ 18 w 26"/>
                    <a:gd name="T33" fmla="*/ 21 h 26"/>
                    <a:gd name="T34" fmla="*/ 19 w 26"/>
                    <a:gd name="T35" fmla="*/ 25 h 26"/>
                    <a:gd name="T36" fmla="*/ 25 w 26"/>
                    <a:gd name="T37" fmla="*/ 2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6">
                      <a:moveTo>
                        <a:pt x="25" y="25"/>
                      </a:moveTo>
                      <a:lnTo>
                        <a:pt x="23" y="19"/>
                      </a:lnTo>
                      <a:lnTo>
                        <a:pt x="22" y="15"/>
                      </a:lnTo>
                      <a:lnTo>
                        <a:pt x="21" y="11"/>
                      </a:lnTo>
                      <a:lnTo>
                        <a:pt x="18" y="7"/>
                      </a:lnTo>
                      <a:lnTo>
                        <a:pt x="14" y="5"/>
                      </a:lnTo>
                      <a:lnTo>
                        <a:pt x="9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0" y="10"/>
                      </a:lnTo>
                      <a:lnTo>
                        <a:pt x="12" y="13"/>
                      </a:lnTo>
                      <a:lnTo>
                        <a:pt x="15" y="15"/>
                      </a:lnTo>
                      <a:lnTo>
                        <a:pt x="17" y="18"/>
                      </a:lnTo>
                      <a:lnTo>
                        <a:pt x="18" y="21"/>
                      </a:lnTo>
                      <a:lnTo>
                        <a:pt x="19" y="25"/>
                      </a:lnTo>
                      <a:lnTo>
                        <a:pt x="25" y="2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736" name="Freeform 264"/>
                <p:cNvSpPr>
                  <a:spLocks/>
                </p:cNvSpPr>
                <p:nvPr/>
              </p:nvSpPr>
              <p:spPr bwMode="auto">
                <a:xfrm>
                  <a:off x="3806" y="3522"/>
                  <a:ext cx="27" cy="25"/>
                </a:xfrm>
                <a:custGeom>
                  <a:avLst/>
                  <a:gdLst>
                    <a:gd name="T0" fmla="*/ 0 w 26"/>
                    <a:gd name="T1" fmla="*/ 24 h 25"/>
                    <a:gd name="T2" fmla="*/ 5 w 26"/>
                    <a:gd name="T3" fmla="*/ 23 h 25"/>
                    <a:gd name="T4" fmla="*/ 9 w 26"/>
                    <a:gd name="T5" fmla="*/ 23 h 25"/>
                    <a:gd name="T6" fmla="*/ 14 w 26"/>
                    <a:gd name="T7" fmla="*/ 20 h 25"/>
                    <a:gd name="T8" fmla="*/ 18 w 26"/>
                    <a:gd name="T9" fmla="*/ 18 h 25"/>
                    <a:gd name="T10" fmla="*/ 21 w 26"/>
                    <a:gd name="T11" fmla="*/ 13 h 25"/>
                    <a:gd name="T12" fmla="*/ 22 w 26"/>
                    <a:gd name="T13" fmla="*/ 9 h 25"/>
                    <a:gd name="T14" fmla="*/ 23 w 26"/>
                    <a:gd name="T15" fmla="*/ 6 h 25"/>
                    <a:gd name="T16" fmla="*/ 25 w 26"/>
                    <a:gd name="T17" fmla="*/ 0 h 25"/>
                    <a:gd name="T18" fmla="*/ 19 w 26"/>
                    <a:gd name="T19" fmla="*/ 0 h 25"/>
                    <a:gd name="T20" fmla="*/ 18 w 26"/>
                    <a:gd name="T21" fmla="*/ 4 h 25"/>
                    <a:gd name="T22" fmla="*/ 17 w 26"/>
                    <a:gd name="T23" fmla="*/ 6 h 25"/>
                    <a:gd name="T24" fmla="*/ 15 w 26"/>
                    <a:gd name="T25" fmla="*/ 9 h 25"/>
                    <a:gd name="T26" fmla="*/ 12 w 26"/>
                    <a:gd name="T27" fmla="*/ 12 h 25"/>
                    <a:gd name="T28" fmla="*/ 10 w 26"/>
                    <a:gd name="T29" fmla="*/ 15 h 25"/>
                    <a:gd name="T30" fmla="*/ 6 w 26"/>
                    <a:gd name="T31" fmla="*/ 16 h 25"/>
                    <a:gd name="T32" fmla="*/ 3 w 26"/>
                    <a:gd name="T33" fmla="*/ 18 h 25"/>
                    <a:gd name="T34" fmla="*/ 0 w 26"/>
                    <a:gd name="T35" fmla="*/ 18 h 25"/>
                    <a:gd name="T36" fmla="*/ 0 w 26"/>
                    <a:gd name="T37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5">
                      <a:moveTo>
                        <a:pt x="0" y="24"/>
                      </a:moveTo>
                      <a:lnTo>
                        <a:pt x="5" y="23"/>
                      </a:lnTo>
                      <a:lnTo>
                        <a:pt x="9" y="23"/>
                      </a:lnTo>
                      <a:lnTo>
                        <a:pt x="14" y="20"/>
                      </a:lnTo>
                      <a:lnTo>
                        <a:pt x="18" y="18"/>
                      </a:lnTo>
                      <a:lnTo>
                        <a:pt x="21" y="13"/>
                      </a:lnTo>
                      <a:lnTo>
                        <a:pt x="22" y="9"/>
                      </a:lnTo>
                      <a:lnTo>
                        <a:pt x="23" y="6"/>
                      </a:lnTo>
                      <a:lnTo>
                        <a:pt x="25" y="0"/>
                      </a:lnTo>
                      <a:lnTo>
                        <a:pt x="19" y="0"/>
                      </a:lnTo>
                      <a:lnTo>
                        <a:pt x="18" y="4"/>
                      </a:lnTo>
                      <a:lnTo>
                        <a:pt x="17" y="6"/>
                      </a:lnTo>
                      <a:lnTo>
                        <a:pt x="15" y="9"/>
                      </a:lnTo>
                      <a:lnTo>
                        <a:pt x="12" y="12"/>
                      </a:lnTo>
                      <a:lnTo>
                        <a:pt x="10" y="15"/>
                      </a:lnTo>
                      <a:lnTo>
                        <a:pt x="6" y="16"/>
                      </a:lnTo>
                      <a:lnTo>
                        <a:pt x="3" y="18"/>
                      </a:lnTo>
                      <a:lnTo>
                        <a:pt x="0" y="18"/>
                      </a:lnTo>
                      <a:lnTo>
                        <a:pt x="0" y="2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</p:grpSp>
        </p:grpSp>
        <p:sp>
          <p:nvSpPr>
            <p:cNvPr id="105737" name="Line 265"/>
            <p:cNvSpPr>
              <a:spLocks noChangeShapeType="1"/>
            </p:cNvSpPr>
            <p:nvPr/>
          </p:nvSpPr>
          <p:spPr bwMode="auto">
            <a:xfrm flipH="1" flipV="1">
              <a:off x="2688" y="3073"/>
              <a:ext cx="1146" cy="26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738" name="Line 266"/>
            <p:cNvSpPr>
              <a:spLocks noChangeShapeType="1"/>
            </p:cNvSpPr>
            <p:nvPr/>
          </p:nvSpPr>
          <p:spPr bwMode="auto">
            <a:xfrm flipH="1">
              <a:off x="3264" y="2272"/>
              <a:ext cx="473" cy="273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739" name="Line 267"/>
            <p:cNvSpPr>
              <a:spLocks noChangeShapeType="1"/>
            </p:cNvSpPr>
            <p:nvPr/>
          </p:nvSpPr>
          <p:spPr bwMode="auto">
            <a:xfrm flipH="1">
              <a:off x="3216" y="2880"/>
              <a:ext cx="624" cy="0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740" name="Line 268"/>
            <p:cNvSpPr>
              <a:spLocks noChangeShapeType="1"/>
            </p:cNvSpPr>
            <p:nvPr/>
          </p:nvSpPr>
          <p:spPr bwMode="auto">
            <a:xfrm flipH="1">
              <a:off x="2640" y="3225"/>
              <a:ext cx="1158" cy="231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741" name="Line 269"/>
            <p:cNvSpPr>
              <a:spLocks noChangeShapeType="1"/>
            </p:cNvSpPr>
            <p:nvPr/>
          </p:nvSpPr>
          <p:spPr bwMode="auto">
            <a:xfrm flipV="1">
              <a:off x="3312" y="2013"/>
              <a:ext cx="1239" cy="147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742" name="Line 270"/>
            <p:cNvSpPr>
              <a:spLocks noChangeShapeType="1"/>
            </p:cNvSpPr>
            <p:nvPr/>
          </p:nvSpPr>
          <p:spPr bwMode="auto">
            <a:xfrm flipV="1">
              <a:off x="4243" y="2490"/>
              <a:ext cx="408" cy="222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743" name="Line 271"/>
            <p:cNvSpPr>
              <a:spLocks noChangeShapeType="1"/>
            </p:cNvSpPr>
            <p:nvPr/>
          </p:nvSpPr>
          <p:spPr bwMode="auto">
            <a:xfrm>
              <a:off x="1727" y="672"/>
              <a:ext cx="727" cy="636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744" name="Line 272"/>
            <p:cNvSpPr>
              <a:spLocks noChangeShapeType="1"/>
            </p:cNvSpPr>
            <p:nvPr/>
          </p:nvSpPr>
          <p:spPr bwMode="auto">
            <a:xfrm flipH="1" flipV="1">
              <a:off x="1727" y="672"/>
              <a:ext cx="672" cy="144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sp>
          <p:nvSpPr>
            <p:cNvPr id="105745" name="Line 273"/>
            <p:cNvSpPr>
              <a:spLocks noChangeShapeType="1"/>
            </p:cNvSpPr>
            <p:nvPr/>
          </p:nvSpPr>
          <p:spPr bwMode="auto">
            <a:xfrm flipH="1">
              <a:off x="2927" y="1441"/>
              <a:ext cx="1633" cy="99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grpSp>
          <p:nvGrpSpPr>
            <p:cNvPr id="9337" name="Group 274"/>
            <p:cNvGrpSpPr>
              <a:grpSpLocks/>
            </p:cNvGrpSpPr>
            <p:nvPr/>
          </p:nvGrpSpPr>
          <p:grpSpPr bwMode="auto">
            <a:xfrm>
              <a:off x="4032" y="3024"/>
              <a:ext cx="55" cy="55"/>
              <a:chOff x="4199" y="2696"/>
              <a:chExt cx="55" cy="55"/>
            </a:xfrm>
          </p:grpSpPr>
          <p:sp>
            <p:nvSpPr>
              <p:cNvPr id="105747" name="Freeform 275"/>
              <p:cNvSpPr>
                <a:spLocks/>
              </p:cNvSpPr>
              <p:nvPr/>
            </p:nvSpPr>
            <p:spPr bwMode="auto">
              <a:xfrm>
                <a:off x="4202" y="2699"/>
                <a:ext cx="48" cy="49"/>
              </a:xfrm>
              <a:custGeom>
                <a:avLst/>
                <a:gdLst>
                  <a:gd name="T0" fmla="*/ 23 w 48"/>
                  <a:gd name="T1" fmla="*/ 48 h 49"/>
                  <a:gd name="T2" fmla="*/ 17 w 48"/>
                  <a:gd name="T3" fmla="*/ 47 h 49"/>
                  <a:gd name="T4" fmla="*/ 13 w 48"/>
                  <a:gd name="T5" fmla="*/ 46 h 49"/>
                  <a:gd name="T6" fmla="*/ 11 w 48"/>
                  <a:gd name="T7" fmla="*/ 43 h 49"/>
                  <a:gd name="T8" fmla="*/ 7 w 48"/>
                  <a:gd name="T9" fmla="*/ 40 h 49"/>
                  <a:gd name="T10" fmla="*/ 4 w 48"/>
                  <a:gd name="T11" fmla="*/ 37 h 49"/>
                  <a:gd name="T12" fmla="*/ 2 w 48"/>
                  <a:gd name="T13" fmla="*/ 33 h 49"/>
                  <a:gd name="T14" fmla="*/ 1 w 48"/>
                  <a:gd name="T15" fmla="*/ 29 h 49"/>
                  <a:gd name="T16" fmla="*/ 0 w 48"/>
                  <a:gd name="T17" fmla="*/ 24 h 49"/>
                  <a:gd name="T18" fmla="*/ 1 w 48"/>
                  <a:gd name="T19" fmla="*/ 19 h 49"/>
                  <a:gd name="T20" fmla="*/ 2 w 48"/>
                  <a:gd name="T21" fmla="*/ 15 h 49"/>
                  <a:gd name="T22" fmla="*/ 4 w 48"/>
                  <a:gd name="T23" fmla="*/ 11 h 49"/>
                  <a:gd name="T24" fmla="*/ 7 w 48"/>
                  <a:gd name="T25" fmla="*/ 8 h 49"/>
                  <a:gd name="T26" fmla="*/ 11 w 48"/>
                  <a:gd name="T27" fmla="*/ 5 h 49"/>
                  <a:gd name="T28" fmla="*/ 13 w 48"/>
                  <a:gd name="T29" fmla="*/ 2 h 49"/>
                  <a:gd name="T30" fmla="*/ 17 w 48"/>
                  <a:gd name="T31" fmla="*/ 1 h 49"/>
                  <a:gd name="T32" fmla="*/ 23 w 48"/>
                  <a:gd name="T33" fmla="*/ 0 h 49"/>
                  <a:gd name="T34" fmla="*/ 29 w 48"/>
                  <a:gd name="T35" fmla="*/ 1 h 49"/>
                  <a:gd name="T36" fmla="*/ 32 w 48"/>
                  <a:gd name="T37" fmla="*/ 2 h 49"/>
                  <a:gd name="T38" fmla="*/ 35 w 48"/>
                  <a:gd name="T39" fmla="*/ 5 h 49"/>
                  <a:gd name="T40" fmla="*/ 39 w 48"/>
                  <a:gd name="T41" fmla="*/ 8 h 49"/>
                  <a:gd name="T42" fmla="*/ 42 w 48"/>
                  <a:gd name="T43" fmla="*/ 11 h 49"/>
                  <a:gd name="T44" fmla="*/ 44 w 48"/>
                  <a:gd name="T45" fmla="*/ 15 h 49"/>
                  <a:gd name="T46" fmla="*/ 45 w 48"/>
                  <a:gd name="T47" fmla="*/ 19 h 49"/>
                  <a:gd name="T48" fmla="*/ 47 w 48"/>
                  <a:gd name="T49" fmla="*/ 24 h 49"/>
                  <a:gd name="T50" fmla="*/ 45 w 48"/>
                  <a:gd name="T51" fmla="*/ 29 h 49"/>
                  <a:gd name="T52" fmla="*/ 44 w 48"/>
                  <a:gd name="T53" fmla="*/ 33 h 49"/>
                  <a:gd name="T54" fmla="*/ 42 w 48"/>
                  <a:gd name="T55" fmla="*/ 37 h 49"/>
                  <a:gd name="T56" fmla="*/ 39 w 48"/>
                  <a:gd name="T57" fmla="*/ 40 h 49"/>
                  <a:gd name="T58" fmla="*/ 35 w 48"/>
                  <a:gd name="T59" fmla="*/ 43 h 49"/>
                  <a:gd name="T60" fmla="*/ 32 w 48"/>
                  <a:gd name="T61" fmla="*/ 46 h 49"/>
                  <a:gd name="T62" fmla="*/ 29 w 48"/>
                  <a:gd name="T63" fmla="*/ 47 h 49"/>
                  <a:gd name="T64" fmla="*/ 23 w 48"/>
                  <a:gd name="T65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" h="49">
                    <a:moveTo>
                      <a:pt x="23" y="48"/>
                    </a:moveTo>
                    <a:lnTo>
                      <a:pt x="17" y="47"/>
                    </a:lnTo>
                    <a:lnTo>
                      <a:pt x="13" y="46"/>
                    </a:lnTo>
                    <a:lnTo>
                      <a:pt x="11" y="43"/>
                    </a:lnTo>
                    <a:lnTo>
                      <a:pt x="7" y="40"/>
                    </a:lnTo>
                    <a:lnTo>
                      <a:pt x="4" y="37"/>
                    </a:lnTo>
                    <a:lnTo>
                      <a:pt x="2" y="33"/>
                    </a:lnTo>
                    <a:lnTo>
                      <a:pt x="1" y="29"/>
                    </a:lnTo>
                    <a:lnTo>
                      <a:pt x="0" y="24"/>
                    </a:lnTo>
                    <a:lnTo>
                      <a:pt x="1" y="19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7" y="8"/>
                    </a:lnTo>
                    <a:lnTo>
                      <a:pt x="11" y="5"/>
                    </a:lnTo>
                    <a:lnTo>
                      <a:pt x="13" y="2"/>
                    </a:lnTo>
                    <a:lnTo>
                      <a:pt x="17" y="1"/>
                    </a:lnTo>
                    <a:lnTo>
                      <a:pt x="23" y="0"/>
                    </a:lnTo>
                    <a:lnTo>
                      <a:pt x="29" y="1"/>
                    </a:lnTo>
                    <a:lnTo>
                      <a:pt x="32" y="2"/>
                    </a:lnTo>
                    <a:lnTo>
                      <a:pt x="35" y="5"/>
                    </a:lnTo>
                    <a:lnTo>
                      <a:pt x="39" y="8"/>
                    </a:lnTo>
                    <a:lnTo>
                      <a:pt x="42" y="11"/>
                    </a:lnTo>
                    <a:lnTo>
                      <a:pt x="44" y="15"/>
                    </a:lnTo>
                    <a:lnTo>
                      <a:pt x="45" y="19"/>
                    </a:lnTo>
                    <a:lnTo>
                      <a:pt x="47" y="24"/>
                    </a:lnTo>
                    <a:lnTo>
                      <a:pt x="45" y="29"/>
                    </a:lnTo>
                    <a:lnTo>
                      <a:pt x="44" y="33"/>
                    </a:lnTo>
                    <a:lnTo>
                      <a:pt x="42" y="37"/>
                    </a:lnTo>
                    <a:lnTo>
                      <a:pt x="39" y="40"/>
                    </a:lnTo>
                    <a:lnTo>
                      <a:pt x="35" y="43"/>
                    </a:lnTo>
                    <a:lnTo>
                      <a:pt x="32" y="46"/>
                    </a:lnTo>
                    <a:lnTo>
                      <a:pt x="29" y="47"/>
                    </a:lnTo>
                    <a:lnTo>
                      <a:pt x="23" y="48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grpSp>
            <p:nvGrpSpPr>
              <p:cNvPr id="9353" name="Group 276"/>
              <p:cNvGrpSpPr>
                <a:grpSpLocks/>
              </p:cNvGrpSpPr>
              <p:nvPr/>
            </p:nvGrpSpPr>
            <p:grpSpPr bwMode="auto">
              <a:xfrm>
                <a:off x="4199" y="2696"/>
                <a:ext cx="55" cy="55"/>
                <a:chOff x="4199" y="2696"/>
                <a:chExt cx="55" cy="55"/>
              </a:xfrm>
            </p:grpSpPr>
            <p:sp>
              <p:nvSpPr>
                <p:cNvPr id="105749" name="Freeform 277"/>
                <p:cNvSpPr>
                  <a:spLocks/>
                </p:cNvSpPr>
                <p:nvPr/>
              </p:nvSpPr>
              <p:spPr bwMode="auto">
                <a:xfrm>
                  <a:off x="4199" y="2725"/>
                  <a:ext cx="24" cy="26"/>
                </a:xfrm>
                <a:custGeom>
                  <a:avLst/>
                  <a:gdLst>
                    <a:gd name="T0" fmla="*/ 0 w 24"/>
                    <a:gd name="T1" fmla="*/ 0 h 26"/>
                    <a:gd name="T2" fmla="*/ 1 w 24"/>
                    <a:gd name="T3" fmla="*/ 6 h 26"/>
                    <a:gd name="T4" fmla="*/ 2 w 24"/>
                    <a:gd name="T5" fmla="*/ 10 h 26"/>
                    <a:gd name="T6" fmla="*/ 4 w 24"/>
                    <a:gd name="T7" fmla="*/ 13 h 26"/>
                    <a:gd name="T8" fmla="*/ 6 w 24"/>
                    <a:gd name="T9" fmla="*/ 18 h 26"/>
                    <a:gd name="T10" fmla="*/ 10 w 24"/>
                    <a:gd name="T11" fmla="*/ 21 h 26"/>
                    <a:gd name="T12" fmla="*/ 13 w 24"/>
                    <a:gd name="T13" fmla="*/ 24 h 26"/>
                    <a:gd name="T14" fmla="*/ 17 w 24"/>
                    <a:gd name="T15" fmla="*/ 24 h 26"/>
                    <a:gd name="T16" fmla="*/ 23 w 24"/>
                    <a:gd name="T17" fmla="*/ 25 h 26"/>
                    <a:gd name="T18" fmla="*/ 23 w 24"/>
                    <a:gd name="T19" fmla="*/ 19 h 26"/>
                    <a:gd name="T20" fmla="*/ 19 w 24"/>
                    <a:gd name="T21" fmla="*/ 18 h 26"/>
                    <a:gd name="T22" fmla="*/ 16 w 24"/>
                    <a:gd name="T23" fmla="*/ 16 h 26"/>
                    <a:gd name="T24" fmla="*/ 13 w 24"/>
                    <a:gd name="T25" fmla="*/ 15 h 26"/>
                    <a:gd name="T26" fmla="*/ 12 w 24"/>
                    <a:gd name="T27" fmla="*/ 13 h 26"/>
                    <a:gd name="T28" fmla="*/ 9 w 24"/>
                    <a:gd name="T29" fmla="*/ 10 h 26"/>
                    <a:gd name="T30" fmla="*/ 7 w 24"/>
                    <a:gd name="T31" fmla="*/ 7 h 26"/>
                    <a:gd name="T32" fmla="*/ 6 w 24"/>
                    <a:gd name="T33" fmla="*/ 4 h 26"/>
                    <a:gd name="T34" fmla="*/ 6 w 24"/>
                    <a:gd name="T35" fmla="*/ 0 h 26"/>
                    <a:gd name="T36" fmla="*/ 0 w 24"/>
                    <a:gd name="T3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6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2" y="10"/>
                      </a:lnTo>
                      <a:lnTo>
                        <a:pt x="4" y="13"/>
                      </a:lnTo>
                      <a:lnTo>
                        <a:pt x="6" y="18"/>
                      </a:lnTo>
                      <a:lnTo>
                        <a:pt x="10" y="21"/>
                      </a:lnTo>
                      <a:lnTo>
                        <a:pt x="13" y="24"/>
                      </a:lnTo>
                      <a:lnTo>
                        <a:pt x="17" y="24"/>
                      </a:lnTo>
                      <a:lnTo>
                        <a:pt x="23" y="25"/>
                      </a:lnTo>
                      <a:lnTo>
                        <a:pt x="23" y="19"/>
                      </a:lnTo>
                      <a:lnTo>
                        <a:pt x="19" y="18"/>
                      </a:lnTo>
                      <a:lnTo>
                        <a:pt x="16" y="16"/>
                      </a:lnTo>
                      <a:lnTo>
                        <a:pt x="13" y="15"/>
                      </a:lnTo>
                      <a:lnTo>
                        <a:pt x="12" y="13"/>
                      </a:lnTo>
                      <a:lnTo>
                        <a:pt x="9" y="10"/>
                      </a:lnTo>
                      <a:lnTo>
                        <a:pt x="7" y="7"/>
                      </a:lnTo>
                      <a:lnTo>
                        <a:pt x="6" y="4"/>
                      </a:lnTo>
                      <a:lnTo>
                        <a:pt x="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750" name="Freeform 278"/>
                <p:cNvSpPr>
                  <a:spLocks/>
                </p:cNvSpPr>
                <p:nvPr/>
              </p:nvSpPr>
              <p:spPr bwMode="auto">
                <a:xfrm>
                  <a:off x="4199" y="2697"/>
                  <a:ext cx="24" cy="26"/>
                </a:xfrm>
                <a:custGeom>
                  <a:avLst/>
                  <a:gdLst>
                    <a:gd name="T0" fmla="*/ 23 w 24"/>
                    <a:gd name="T1" fmla="*/ 0 h 26"/>
                    <a:gd name="T2" fmla="*/ 17 w 24"/>
                    <a:gd name="T3" fmla="*/ 1 h 26"/>
                    <a:gd name="T4" fmla="*/ 13 w 24"/>
                    <a:gd name="T5" fmla="*/ 2 h 26"/>
                    <a:gd name="T6" fmla="*/ 10 w 24"/>
                    <a:gd name="T7" fmla="*/ 5 h 26"/>
                    <a:gd name="T8" fmla="*/ 6 w 24"/>
                    <a:gd name="T9" fmla="*/ 7 h 26"/>
                    <a:gd name="T10" fmla="*/ 4 w 24"/>
                    <a:gd name="T11" fmla="*/ 11 h 26"/>
                    <a:gd name="T12" fmla="*/ 2 w 24"/>
                    <a:gd name="T13" fmla="*/ 15 h 26"/>
                    <a:gd name="T14" fmla="*/ 1 w 24"/>
                    <a:gd name="T15" fmla="*/ 19 h 26"/>
                    <a:gd name="T16" fmla="*/ 0 w 24"/>
                    <a:gd name="T17" fmla="*/ 25 h 26"/>
                    <a:gd name="T18" fmla="*/ 6 w 24"/>
                    <a:gd name="T19" fmla="*/ 25 h 26"/>
                    <a:gd name="T20" fmla="*/ 6 w 24"/>
                    <a:gd name="T21" fmla="*/ 21 h 26"/>
                    <a:gd name="T22" fmla="*/ 7 w 24"/>
                    <a:gd name="T23" fmla="*/ 18 h 26"/>
                    <a:gd name="T24" fmla="*/ 9 w 24"/>
                    <a:gd name="T25" fmla="*/ 15 h 26"/>
                    <a:gd name="T26" fmla="*/ 12 w 24"/>
                    <a:gd name="T27" fmla="*/ 13 h 26"/>
                    <a:gd name="T28" fmla="*/ 13 w 24"/>
                    <a:gd name="T29" fmla="*/ 10 h 26"/>
                    <a:gd name="T30" fmla="*/ 16 w 24"/>
                    <a:gd name="T31" fmla="*/ 8 h 26"/>
                    <a:gd name="T32" fmla="*/ 19 w 24"/>
                    <a:gd name="T33" fmla="*/ 7 h 26"/>
                    <a:gd name="T34" fmla="*/ 23 w 24"/>
                    <a:gd name="T35" fmla="*/ 6 h 26"/>
                    <a:gd name="T36" fmla="*/ 23 w 24"/>
                    <a:gd name="T3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6">
                      <a:moveTo>
                        <a:pt x="23" y="0"/>
                      </a:moveTo>
                      <a:lnTo>
                        <a:pt x="17" y="1"/>
                      </a:lnTo>
                      <a:lnTo>
                        <a:pt x="13" y="2"/>
                      </a:lnTo>
                      <a:lnTo>
                        <a:pt x="10" y="5"/>
                      </a:lnTo>
                      <a:lnTo>
                        <a:pt x="6" y="7"/>
                      </a:lnTo>
                      <a:lnTo>
                        <a:pt x="4" y="11"/>
                      </a:lnTo>
                      <a:lnTo>
                        <a:pt x="2" y="15"/>
                      </a:lnTo>
                      <a:lnTo>
                        <a:pt x="1" y="19"/>
                      </a:lnTo>
                      <a:lnTo>
                        <a:pt x="0" y="25"/>
                      </a:lnTo>
                      <a:lnTo>
                        <a:pt x="6" y="25"/>
                      </a:lnTo>
                      <a:lnTo>
                        <a:pt x="6" y="21"/>
                      </a:lnTo>
                      <a:lnTo>
                        <a:pt x="7" y="18"/>
                      </a:lnTo>
                      <a:lnTo>
                        <a:pt x="9" y="15"/>
                      </a:lnTo>
                      <a:lnTo>
                        <a:pt x="12" y="13"/>
                      </a:lnTo>
                      <a:lnTo>
                        <a:pt x="13" y="10"/>
                      </a:lnTo>
                      <a:lnTo>
                        <a:pt x="16" y="8"/>
                      </a:lnTo>
                      <a:lnTo>
                        <a:pt x="19" y="7"/>
                      </a:lnTo>
                      <a:lnTo>
                        <a:pt x="23" y="6"/>
                      </a:lnTo>
                      <a:lnTo>
                        <a:pt x="23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751" name="Freeform 279"/>
                <p:cNvSpPr>
                  <a:spLocks/>
                </p:cNvSpPr>
                <p:nvPr/>
              </p:nvSpPr>
              <p:spPr bwMode="auto">
                <a:xfrm>
                  <a:off x="4229" y="2697"/>
                  <a:ext cx="25" cy="26"/>
                </a:xfrm>
                <a:custGeom>
                  <a:avLst/>
                  <a:gdLst>
                    <a:gd name="T0" fmla="*/ 25 w 26"/>
                    <a:gd name="T1" fmla="*/ 25 h 26"/>
                    <a:gd name="T2" fmla="*/ 23 w 26"/>
                    <a:gd name="T3" fmla="*/ 19 h 26"/>
                    <a:gd name="T4" fmla="*/ 22 w 26"/>
                    <a:gd name="T5" fmla="*/ 15 h 26"/>
                    <a:gd name="T6" fmla="*/ 21 w 26"/>
                    <a:gd name="T7" fmla="*/ 11 h 26"/>
                    <a:gd name="T8" fmla="*/ 18 w 26"/>
                    <a:gd name="T9" fmla="*/ 7 h 26"/>
                    <a:gd name="T10" fmla="*/ 14 w 26"/>
                    <a:gd name="T11" fmla="*/ 5 h 26"/>
                    <a:gd name="T12" fmla="*/ 9 w 26"/>
                    <a:gd name="T13" fmla="*/ 2 h 26"/>
                    <a:gd name="T14" fmla="*/ 5 w 26"/>
                    <a:gd name="T15" fmla="*/ 1 h 26"/>
                    <a:gd name="T16" fmla="*/ 0 w 26"/>
                    <a:gd name="T17" fmla="*/ 0 h 26"/>
                    <a:gd name="T18" fmla="*/ 0 w 26"/>
                    <a:gd name="T19" fmla="*/ 6 h 26"/>
                    <a:gd name="T20" fmla="*/ 3 w 26"/>
                    <a:gd name="T21" fmla="*/ 7 h 26"/>
                    <a:gd name="T22" fmla="*/ 6 w 26"/>
                    <a:gd name="T23" fmla="*/ 8 h 26"/>
                    <a:gd name="T24" fmla="*/ 10 w 26"/>
                    <a:gd name="T25" fmla="*/ 10 h 26"/>
                    <a:gd name="T26" fmla="*/ 12 w 26"/>
                    <a:gd name="T27" fmla="*/ 13 h 26"/>
                    <a:gd name="T28" fmla="*/ 15 w 26"/>
                    <a:gd name="T29" fmla="*/ 15 h 26"/>
                    <a:gd name="T30" fmla="*/ 17 w 26"/>
                    <a:gd name="T31" fmla="*/ 18 h 26"/>
                    <a:gd name="T32" fmla="*/ 18 w 26"/>
                    <a:gd name="T33" fmla="*/ 21 h 26"/>
                    <a:gd name="T34" fmla="*/ 19 w 26"/>
                    <a:gd name="T35" fmla="*/ 25 h 26"/>
                    <a:gd name="T36" fmla="*/ 25 w 26"/>
                    <a:gd name="T37" fmla="*/ 2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6">
                      <a:moveTo>
                        <a:pt x="25" y="25"/>
                      </a:moveTo>
                      <a:lnTo>
                        <a:pt x="23" y="19"/>
                      </a:lnTo>
                      <a:lnTo>
                        <a:pt x="22" y="15"/>
                      </a:lnTo>
                      <a:lnTo>
                        <a:pt x="21" y="11"/>
                      </a:lnTo>
                      <a:lnTo>
                        <a:pt x="18" y="7"/>
                      </a:lnTo>
                      <a:lnTo>
                        <a:pt x="14" y="5"/>
                      </a:lnTo>
                      <a:lnTo>
                        <a:pt x="9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0" y="10"/>
                      </a:lnTo>
                      <a:lnTo>
                        <a:pt x="12" y="13"/>
                      </a:lnTo>
                      <a:lnTo>
                        <a:pt x="15" y="15"/>
                      </a:lnTo>
                      <a:lnTo>
                        <a:pt x="17" y="18"/>
                      </a:lnTo>
                      <a:lnTo>
                        <a:pt x="18" y="21"/>
                      </a:lnTo>
                      <a:lnTo>
                        <a:pt x="19" y="25"/>
                      </a:lnTo>
                      <a:lnTo>
                        <a:pt x="25" y="2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752" name="Freeform 280"/>
                <p:cNvSpPr>
                  <a:spLocks/>
                </p:cNvSpPr>
                <p:nvPr/>
              </p:nvSpPr>
              <p:spPr bwMode="auto">
                <a:xfrm>
                  <a:off x="4229" y="2725"/>
                  <a:ext cx="25" cy="26"/>
                </a:xfrm>
                <a:custGeom>
                  <a:avLst/>
                  <a:gdLst>
                    <a:gd name="T0" fmla="*/ 0 w 26"/>
                    <a:gd name="T1" fmla="*/ 25 h 26"/>
                    <a:gd name="T2" fmla="*/ 5 w 26"/>
                    <a:gd name="T3" fmla="*/ 24 h 26"/>
                    <a:gd name="T4" fmla="*/ 9 w 26"/>
                    <a:gd name="T5" fmla="*/ 24 h 26"/>
                    <a:gd name="T6" fmla="*/ 14 w 26"/>
                    <a:gd name="T7" fmla="*/ 21 h 26"/>
                    <a:gd name="T8" fmla="*/ 18 w 26"/>
                    <a:gd name="T9" fmla="*/ 18 h 26"/>
                    <a:gd name="T10" fmla="*/ 21 w 26"/>
                    <a:gd name="T11" fmla="*/ 13 h 26"/>
                    <a:gd name="T12" fmla="*/ 22 w 26"/>
                    <a:gd name="T13" fmla="*/ 10 h 26"/>
                    <a:gd name="T14" fmla="*/ 23 w 26"/>
                    <a:gd name="T15" fmla="*/ 6 h 26"/>
                    <a:gd name="T16" fmla="*/ 25 w 26"/>
                    <a:gd name="T17" fmla="*/ 0 h 26"/>
                    <a:gd name="T18" fmla="*/ 19 w 26"/>
                    <a:gd name="T19" fmla="*/ 0 h 26"/>
                    <a:gd name="T20" fmla="*/ 18 w 26"/>
                    <a:gd name="T21" fmla="*/ 4 h 26"/>
                    <a:gd name="T22" fmla="*/ 17 w 26"/>
                    <a:gd name="T23" fmla="*/ 7 h 26"/>
                    <a:gd name="T24" fmla="*/ 15 w 26"/>
                    <a:gd name="T25" fmla="*/ 10 h 26"/>
                    <a:gd name="T26" fmla="*/ 12 w 26"/>
                    <a:gd name="T27" fmla="*/ 13 h 26"/>
                    <a:gd name="T28" fmla="*/ 10 w 26"/>
                    <a:gd name="T29" fmla="*/ 15 h 26"/>
                    <a:gd name="T30" fmla="*/ 6 w 26"/>
                    <a:gd name="T31" fmla="*/ 16 h 26"/>
                    <a:gd name="T32" fmla="*/ 3 w 26"/>
                    <a:gd name="T33" fmla="*/ 18 h 26"/>
                    <a:gd name="T34" fmla="*/ 0 w 26"/>
                    <a:gd name="T35" fmla="*/ 19 h 26"/>
                    <a:gd name="T36" fmla="*/ 0 w 26"/>
                    <a:gd name="T37" fmla="*/ 25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6" h="26">
                      <a:moveTo>
                        <a:pt x="0" y="25"/>
                      </a:moveTo>
                      <a:lnTo>
                        <a:pt x="5" y="24"/>
                      </a:lnTo>
                      <a:lnTo>
                        <a:pt x="9" y="24"/>
                      </a:lnTo>
                      <a:lnTo>
                        <a:pt x="14" y="21"/>
                      </a:lnTo>
                      <a:lnTo>
                        <a:pt x="18" y="18"/>
                      </a:lnTo>
                      <a:lnTo>
                        <a:pt x="21" y="13"/>
                      </a:lnTo>
                      <a:lnTo>
                        <a:pt x="22" y="10"/>
                      </a:lnTo>
                      <a:lnTo>
                        <a:pt x="23" y="6"/>
                      </a:lnTo>
                      <a:lnTo>
                        <a:pt x="25" y="0"/>
                      </a:lnTo>
                      <a:lnTo>
                        <a:pt x="19" y="0"/>
                      </a:lnTo>
                      <a:lnTo>
                        <a:pt x="18" y="4"/>
                      </a:lnTo>
                      <a:lnTo>
                        <a:pt x="17" y="7"/>
                      </a:lnTo>
                      <a:lnTo>
                        <a:pt x="15" y="10"/>
                      </a:lnTo>
                      <a:lnTo>
                        <a:pt x="12" y="13"/>
                      </a:lnTo>
                      <a:lnTo>
                        <a:pt x="10" y="15"/>
                      </a:lnTo>
                      <a:lnTo>
                        <a:pt x="6" y="16"/>
                      </a:lnTo>
                      <a:lnTo>
                        <a:pt x="3" y="18"/>
                      </a:lnTo>
                      <a:lnTo>
                        <a:pt x="0" y="19"/>
                      </a:lnTo>
                      <a:lnTo>
                        <a:pt x="0" y="25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</p:grpSp>
        </p:grpSp>
        <p:sp>
          <p:nvSpPr>
            <p:cNvPr id="105753" name="Rectangle 281"/>
            <p:cNvSpPr>
              <a:spLocks noChangeArrowheads="1"/>
            </p:cNvSpPr>
            <p:nvPr/>
          </p:nvSpPr>
          <p:spPr bwMode="auto">
            <a:xfrm>
              <a:off x="114" y="2033"/>
              <a:ext cx="1734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 eaLnBrk="0" hangingPunct="0">
                <a:lnSpc>
                  <a:spcPct val="85000"/>
                </a:lnSpc>
                <a:defRPr/>
              </a:pP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Calabazo</a:t>
              </a:r>
            </a:p>
            <a:p>
              <a:pPr algn="r" eaLnBrk="0" hangingPunct="0">
                <a:lnSpc>
                  <a:spcPct val="85000"/>
                </a:lnSpc>
                <a:defRPr/>
              </a:pPr>
              <a:r>
                <a:rPr lang="en-US" sz="1200" i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Zygodontomys brevicauda</a:t>
              </a:r>
            </a:p>
          </p:txBody>
        </p:sp>
        <p:sp>
          <p:nvSpPr>
            <p:cNvPr id="105754" name="Rectangle 282"/>
            <p:cNvSpPr>
              <a:spLocks noChangeArrowheads="1"/>
            </p:cNvSpPr>
            <p:nvPr/>
          </p:nvSpPr>
          <p:spPr bwMode="auto">
            <a:xfrm>
              <a:off x="192" y="2449"/>
              <a:ext cx="1658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pPr algn="r" eaLnBrk="0" hangingPunct="0">
                <a:lnSpc>
                  <a:spcPct val="85000"/>
                </a:lnSpc>
                <a:defRPr/>
              </a:pPr>
              <a:r>
                <a:rPr lang="en-US" sz="1200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Choclo</a:t>
              </a:r>
            </a:p>
            <a:p>
              <a:pPr algn="r" eaLnBrk="0" hangingPunct="0">
                <a:lnSpc>
                  <a:spcPct val="85000"/>
                </a:lnSpc>
                <a:defRPr/>
              </a:pPr>
              <a:r>
                <a:rPr lang="en-US" sz="1200" i="1">
                  <a:solidFill>
                    <a:schemeClr val="tx1">
                      <a:lumMod val="75000"/>
                      <a:lumOff val="2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charset="0"/>
                  <a:cs typeface="Arial" charset="0"/>
                </a:rPr>
                <a:t>Oligoryzomys fulvescens</a:t>
              </a:r>
            </a:p>
          </p:txBody>
        </p:sp>
        <p:grpSp>
          <p:nvGrpSpPr>
            <p:cNvPr id="9340" name="Group 283"/>
            <p:cNvGrpSpPr>
              <a:grpSpLocks/>
            </p:cNvGrpSpPr>
            <p:nvPr/>
          </p:nvGrpSpPr>
          <p:grpSpPr bwMode="auto">
            <a:xfrm flipH="1">
              <a:off x="1824" y="2160"/>
              <a:ext cx="96" cy="576"/>
              <a:chOff x="4788" y="2688"/>
              <a:chExt cx="135" cy="1026"/>
            </a:xfrm>
          </p:grpSpPr>
          <p:sp>
            <p:nvSpPr>
              <p:cNvPr id="105756" name="Line 284"/>
              <p:cNvSpPr>
                <a:spLocks noChangeShapeType="1"/>
              </p:cNvSpPr>
              <p:nvPr/>
            </p:nvSpPr>
            <p:spPr bwMode="auto">
              <a:xfrm>
                <a:off x="4792" y="2688"/>
                <a:ext cx="0" cy="1025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sp>
            <p:nvSpPr>
              <p:cNvPr id="105757" name="Line 285"/>
              <p:cNvSpPr>
                <a:spLocks noChangeShapeType="1"/>
              </p:cNvSpPr>
              <p:nvPr/>
            </p:nvSpPr>
            <p:spPr bwMode="auto">
              <a:xfrm>
                <a:off x="4788" y="2688"/>
                <a:ext cx="132" cy="0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sp>
            <p:nvSpPr>
              <p:cNvPr id="105758" name="Line 286"/>
              <p:cNvSpPr>
                <a:spLocks noChangeShapeType="1"/>
              </p:cNvSpPr>
              <p:nvPr/>
            </p:nvSpPr>
            <p:spPr bwMode="auto">
              <a:xfrm>
                <a:off x="4792" y="3715"/>
                <a:ext cx="132" cy="0"/>
              </a:xfrm>
              <a:prstGeom prst="line">
                <a:avLst/>
              </a:prstGeom>
              <a:noFill/>
              <a:ln w="12700">
                <a:solidFill>
                  <a:srgbClr val="FFFFCC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</p:grpSp>
        <p:sp>
          <p:nvSpPr>
            <p:cNvPr id="105759" name="Line 287"/>
            <p:cNvSpPr>
              <a:spLocks noChangeShapeType="1"/>
            </p:cNvSpPr>
            <p:nvPr/>
          </p:nvSpPr>
          <p:spPr bwMode="auto">
            <a:xfrm flipV="1">
              <a:off x="1920" y="2238"/>
              <a:ext cx="1465" cy="114"/>
            </a:xfrm>
            <a:prstGeom prst="line">
              <a:avLst/>
            </a:prstGeom>
            <a:noFill/>
            <a:ln w="12700">
              <a:solidFill>
                <a:srgbClr val="FFFFCC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s-ES" sz="12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endParaRPr>
            </a:p>
          </p:txBody>
        </p:sp>
        <p:grpSp>
          <p:nvGrpSpPr>
            <p:cNvPr id="9342" name="Group 288"/>
            <p:cNvGrpSpPr>
              <a:grpSpLocks/>
            </p:cNvGrpSpPr>
            <p:nvPr/>
          </p:nvGrpSpPr>
          <p:grpSpPr bwMode="auto">
            <a:xfrm>
              <a:off x="3360" y="2208"/>
              <a:ext cx="55" cy="54"/>
              <a:chOff x="2573" y="1801"/>
              <a:chExt cx="55" cy="54"/>
            </a:xfrm>
          </p:grpSpPr>
          <p:sp>
            <p:nvSpPr>
              <p:cNvPr id="105761" name="Freeform 289"/>
              <p:cNvSpPr>
                <a:spLocks/>
              </p:cNvSpPr>
              <p:nvPr/>
            </p:nvSpPr>
            <p:spPr bwMode="auto">
              <a:xfrm>
                <a:off x="2576" y="1804"/>
                <a:ext cx="48" cy="49"/>
              </a:xfrm>
              <a:custGeom>
                <a:avLst/>
                <a:gdLst>
                  <a:gd name="T0" fmla="*/ 23 w 48"/>
                  <a:gd name="T1" fmla="*/ 47 h 48"/>
                  <a:gd name="T2" fmla="*/ 17 w 48"/>
                  <a:gd name="T3" fmla="*/ 46 h 48"/>
                  <a:gd name="T4" fmla="*/ 13 w 48"/>
                  <a:gd name="T5" fmla="*/ 45 h 48"/>
                  <a:gd name="T6" fmla="*/ 11 w 48"/>
                  <a:gd name="T7" fmla="*/ 42 h 48"/>
                  <a:gd name="T8" fmla="*/ 7 w 48"/>
                  <a:gd name="T9" fmla="*/ 40 h 48"/>
                  <a:gd name="T10" fmla="*/ 4 w 48"/>
                  <a:gd name="T11" fmla="*/ 36 h 48"/>
                  <a:gd name="T12" fmla="*/ 2 w 48"/>
                  <a:gd name="T13" fmla="*/ 32 h 48"/>
                  <a:gd name="T14" fmla="*/ 1 w 48"/>
                  <a:gd name="T15" fmla="*/ 29 h 48"/>
                  <a:gd name="T16" fmla="*/ 0 w 48"/>
                  <a:gd name="T17" fmla="*/ 24 h 48"/>
                  <a:gd name="T18" fmla="*/ 1 w 48"/>
                  <a:gd name="T19" fmla="*/ 18 h 48"/>
                  <a:gd name="T20" fmla="*/ 2 w 48"/>
                  <a:gd name="T21" fmla="*/ 15 h 48"/>
                  <a:gd name="T22" fmla="*/ 4 w 48"/>
                  <a:gd name="T23" fmla="*/ 11 h 48"/>
                  <a:gd name="T24" fmla="*/ 7 w 48"/>
                  <a:gd name="T25" fmla="*/ 7 h 48"/>
                  <a:gd name="T26" fmla="*/ 11 w 48"/>
                  <a:gd name="T27" fmla="*/ 5 h 48"/>
                  <a:gd name="T28" fmla="*/ 13 w 48"/>
                  <a:gd name="T29" fmla="*/ 2 h 48"/>
                  <a:gd name="T30" fmla="*/ 17 w 48"/>
                  <a:gd name="T31" fmla="*/ 1 h 48"/>
                  <a:gd name="T32" fmla="*/ 23 w 48"/>
                  <a:gd name="T33" fmla="*/ 0 h 48"/>
                  <a:gd name="T34" fmla="*/ 29 w 48"/>
                  <a:gd name="T35" fmla="*/ 1 h 48"/>
                  <a:gd name="T36" fmla="*/ 32 w 48"/>
                  <a:gd name="T37" fmla="*/ 2 h 48"/>
                  <a:gd name="T38" fmla="*/ 35 w 48"/>
                  <a:gd name="T39" fmla="*/ 5 h 48"/>
                  <a:gd name="T40" fmla="*/ 39 w 48"/>
                  <a:gd name="T41" fmla="*/ 7 h 48"/>
                  <a:gd name="T42" fmla="*/ 42 w 48"/>
                  <a:gd name="T43" fmla="*/ 11 h 48"/>
                  <a:gd name="T44" fmla="*/ 44 w 48"/>
                  <a:gd name="T45" fmla="*/ 15 h 48"/>
                  <a:gd name="T46" fmla="*/ 45 w 48"/>
                  <a:gd name="T47" fmla="*/ 18 h 48"/>
                  <a:gd name="T48" fmla="*/ 47 w 48"/>
                  <a:gd name="T49" fmla="*/ 24 h 48"/>
                  <a:gd name="T50" fmla="*/ 45 w 48"/>
                  <a:gd name="T51" fmla="*/ 29 h 48"/>
                  <a:gd name="T52" fmla="*/ 44 w 48"/>
                  <a:gd name="T53" fmla="*/ 32 h 48"/>
                  <a:gd name="T54" fmla="*/ 42 w 48"/>
                  <a:gd name="T55" fmla="*/ 36 h 48"/>
                  <a:gd name="T56" fmla="*/ 39 w 48"/>
                  <a:gd name="T57" fmla="*/ 40 h 48"/>
                  <a:gd name="T58" fmla="*/ 35 w 48"/>
                  <a:gd name="T59" fmla="*/ 42 h 48"/>
                  <a:gd name="T60" fmla="*/ 32 w 48"/>
                  <a:gd name="T61" fmla="*/ 45 h 48"/>
                  <a:gd name="T62" fmla="*/ 29 w 48"/>
                  <a:gd name="T63" fmla="*/ 46 h 48"/>
                  <a:gd name="T64" fmla="*/ 23 w 48"/>
                  <a:gd name="T65" fmla="*/ 47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8" h="48">
                    <a:moveTo>
                      <a:pt x="23" y="47"/>
                    </a:moveTo>
                    <a:lnTo>
                      <a:pt x="17" y="46"/>
                    </a:lnTo>
                    <a:lnTo>
                      <a:pt x="13" y="45"/>
                    </a:lnTo>
                    <a:lnTo>
                      <a:pt x="11" y="42"/>
                    </a:lnTo>
                    <a:lnTo>
                      <a:pt x="7" y="40"/>
                    </a:lnTo>
                    <a:lnTo>
                      <a:pt x="4" y="36"/>
                    </a:lnTo>
                    <a:lnTo>
                      <a:pt x="2" y="32"/>
                    </a:lnTo>
                    <a:lnTo>
                      <a:pt x="1" y="29"/>
                    </a:lnTo>
                    <a:lnTo>
                      <a:pt x="0" y="24"/>
                    </a:lnTo>
                    <a:lnTo>
                      <a:pt x="1" y="18"/>
                    </a:lnTo>
                    <a:lnTo>
                      <a:pt x="2" y="15"/>
                    </a:lnTo>
                    <a:lnTo>
                      <a:pt x="4" y="11"/>
                    </a:lnTo>
                    <a:lnTo>
                      <a:pt x="7" y="7"/>
                    </a:lnTo>
                    <a:lnTo>
                      <a:pt x="11" y="5"/>
                    </a:lnTo>
                    <a:lnTo>
                      <a:pt x="13" y="2"/>
                    </a:lnTo>
                    <a:lnTo>
                      <a:pt x="17" y="1"/>
                    </a:lnTo>
                    <a:lnTo>
                      <a:pt x="23" y="0"/>
                    </a:lnTo>
                    <a:lnTo>
                      <a:pt x="29" y="1"/>
                    </a:lnTo>
                    <a:lnTo>
                      <a:pt x="32" y="2"/>
                    </a:lnTo>
                    <a:lnTo>
                      <a:pt x="35" y="5"/>
                    </a:lnTo>
                    <a:lnTo>
                      <a:pt x="39" y="7"/>
                    </a:lnTo>
                    <a:lnTo>
                      <a:pt x="42" y="11"/>
                    </a:lnTo>
                    <a:lnTo>
                      <a:pt x="44" y="15"/>
                    </a:lnTo>
                    <a:lnTo>
                      <a:pt x="45" y="18"/>
                    </a:lnTo>
                    <a:lnTo>
                      <a:pt x="47" y="24"/>
                    </a:lnTo>
                    <a:lnTo>
                      <a:pt x="45" y="29"/>
                    </a:lnTo>
                    <a:lnTo>
                      <a:pt x="44" y="32"/>
                    </a:lnTo>
                    <a:lnTo>
                      <a:pt x="42" y="36"/>
                    </a:lnTo>
                    <a:lnTo>
                      <a:pt x="39" y="40"/>
                    </a:lnTo>
                    <a:lnTo>
                      <a:pt x="35" y="42"/>
                    </a:lnTo>
                    <a:lnTo>
                      <a:pt x="32" y="45"/>
                    </a:lnTo>
                    <a:lnTo>
                      <a:pt x="29" y="46"/>
                    </a:lnTo>
                    <a:lnTo>
                      <a:pt x="23" y="47"/>
                    </a:lnTo>
                  </a:path>
                </a:pathLst>
              </a:cu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9525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s-ES" sz="120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charset="0"/>
                </a:endParaRPr>
              </a:p>
            </p:txBody>
          </p:sp>
          <p:grpSp>
            <p:nvGrpSpPr>
              <p:cNvPr id="9344" name="Group 290"/>
              <p:cNvGrpSpPr>
                <a:grpSpLocks/>
              </p:cNvGrpSpPr>
              <p:nvPr/>
            </p:nvGrpSpPr>
            <p:grpSpPr bwMode="auto">
              <a:xfrm>
                <a:off x="2573" y="1801"/>
                <a:ext cx="55" cy="54"/>
                <a:chOff x="2573" y="1801"/>
                <a:chExt cx="55" cy="54"/>
              </a:xfrm>
            </p:grpSpPr>
            <p:sp>
              <p:nvSpPr>
                <p:cNvPr id="105763" name="Freeform 291"/>
                <p:cNvSpPr>
                  <a:spLocks/>
                </p:cNvSpPr>
                <p:nvPr/>
              </p:nvSpPr>
              <p:spPr bwMode="auto">
                <a:xfrm>
                  <a:off x="2573" y="1831"/>
                  <a:ext cx="24" cy="25"/>
                </a:xfrm>
                <a:custGeom>
                  <a:avLst/>
                  <a:gdLst>
                    <a:gd name="T0" fmla="*/ 0 w 24"/>
                    <a:gd name="T1" fmla="*/ 0 h 25"/>
                    <a:gd name="T2" fmla="*/ 1 w 24"/>
                    <a:gd name="T3" fmla="*/ 6 h 25"/>
                    <a:gd name="T4" fmla="*/ 2 w 24"/>
                    <a:gd name="T5" fmla="*/ 9 h 25"/>
                    <a:gd name="T6" fmla="*/ 4 w 24"/>
                    <a:gd name="T7" fmla="*/ 13 h 25"/>
                    <a:gd name="T8" fmla="*/ 6 w 24"/>
                    <a:gd name="T9" fmla="*/ 18 h 25"/>
                    <a:gd name="T10" fmla="*/ 10 w 24"/>
                    <a:gd name="T11" fmla="*/ 20 h 25"/>
                    <a:gd name="T12" fmla="*/ 13 w 24"/>
                    <a:gd name="T13" fmla="*/ 23 h 25"/>
                    <a:gd name="T14" fmla="*/ 17 w 24"/>
                    <a:gd name="T15" fmla="*/ 23 h 25"/>
                    <a:gd name="T16" fmla="*/ 23 w 24"/>
                    <a:gd name="T17" fmla="*/ 24 h 25"/>
                    <a:gd name="T18" fmla="*/ 23 w 24"/>
                    <a:gd name="T19" fmla="*/ 18 h 25"/>
                    <a:gd name="T20" fmla="*/ 19 w 24"/>
                    <a:gd name="T21" fmla="*/ 18 h 25"/>
                    <a:gd name="T22" fmla="*/ 16 w 24"/>
                    <a:gd name="T23" fmla="*/ 16 h 25"/>
                    <a:gd name="T24" fmla="*/ 13 w 24"/>
                    <a:gd name="T25" fmla="*/ 15 h 25"/>
                    <a:gd name="T26" fmla="*/ 12 w 24"/>
                    <a:gd name="T27" fmla="*/ 12 h 25"/>
                    <a:gd name="T28" fmla="*/ 9 w 24"/>
                    <a:gd name="T29" fmla="*/ 9 h 25"/>
                    <a:gd name="T30" fmla="*/ 7 w 24"/>
                    <a:gd name="T31" fmla="*/ 6 h 25"/>
                    <a:gd name="T32" fmla="*/ 6 w 24"/>
                    <a:gd name="T33" fmla="*/ 4 h 25"/>
                    <a:gd name="T34" fmla="*/ 6 w 24"/>
                    <a:gd name="T35" fmla="*/ 0 h 25"/>
                    <a:gd name="T36" fmla="*/ 0 w 24"/>
                    <a:gd name="T3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5">
                      <a:moveTo>
                        <a:pt x="0" y="0"/>
                      </a:moveTo>
                      <a:lnTo>
                        <a:pt x="1" y="6"/>
                      </a:lnTo>
                      <a:lnTo>
                        <a:pt x="2" y="9"/>
                      </a:lnTo>
                      <a:lnTo>
                        <a:pt x="4" y="13"/>
                      </a:lnTo>
                      <a:lnTo>
                        <a:pt x="6" y="18"/>
                      </a:lnTo>
                      <a:lnTo>
                        <a:pt x="10" y="20"/>
                      </a:lnTo>
                      <a:lnTo>
                        <a:pt x="13" y="23"/>
                      </a:lnTo>
                      <a:lnTo>
                        <a:pt x="17" y="23"/>
                      </a:lnTo>
                      <a:lnTo>
                        <a:pt x="23" y="24"/>
                      </a:lnTo>
                      <a:lnTo>
                        <a:pt x="23" y="18"/>
                      </a:lnTo>
                      <a:lnTo>
                        <a:pt x="19" y="18"/>
                      </a:lnTo>
                      <a:lnTo>
                        <a:pt x="16" y="16"/>
                      </a:lnTo>
                      <a:lnTo>
                        <a:pt x="13" y="15"/>
                      </a:lnTo>
                      <a:lnTo>
                        <a:pt x="12" y="12"/>
                      </a:lnTo>
                      <a:lnTo>
                        <a:pt x="9" y="9"/>
                      </a:lnTo>
                      <a:lnTo>
                        <a:pt x="7" y="6"/>
                      </a:lnTo>
                      <a:lnTo>
                        <a:pt x="6" y="4"/>
                      </a:lnTo>
                      <a:lnTo>
                        <a:pt x="6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764" name="Freeform 292"/>
                <p:cNvSpPr>
                  <a:spLocks/>
                </p:cNvSpPr>
                <p:nvPr/>
              </p:nvSpPr>
              <p:spPr bwMode="auto">
                <a:xfrm>
                  <a:off x="2573" y="1801"/>
                  <a:ext cx="24" cy="25"/>
                </a:xfrm>
                <a:custGeom>
                  <a:avLst/>
                  <a:gdLst>
                    <a:gd name="T0" fmla="*/ 23 w 24"/>
                    <a:gd name="T1" fmla="*/ 0 h 25"/>
                    <a:gd name="T2" fmla="*/ 17 w 24"/>
                    <a:gd name="T3" fmla="*/ 1 h 25"/>
                    <a:gd name="T4" fmla="*/ 13 w 24"/>
                    <a:gd name="T5" fmla="*/ 2 h 25"/>
                    <a:gd name="T6" fmla="*/ 10 w 24"/>
                    <a:gd name="T7" fmla="*/ 4 h 25"/>
                    <a:gd name="T8" fmla="*/ 6 w 24"/>
                    <a:gd name="T9" fmla="*/ 7 h 25"/>
                    <a:gd name="T10" fmla="*/ 4 w 24"/>
                    <a:gd name="T11" fmla="*/ 11 h 25"/>
                    <a:gd name="T12" fmla="*/ 2 w 24"/>
                    <a:gd name="T13" fmla="*/ 14 h 25"/>
                    <a:gd name="T14" fmla="*/ 1 w 24"/>
                    <a:gd name="T15" fmla="*/ 19 h 25"/>
                    <a:gd name="T16" fmla="*/ 0 w 24"/>
                    <a:gd name="T17" fmla="*/ 24 h 25"/>
                    <a:gd name="T18" fmla="*/ 6 w 24"/>
                    <a:gd name="T19" fmla="*/ 24 h 25"/>
                    <a:gd name="T20" fmla="*/ 6 w 24"/>
                    <a:gd name="T21" fmla="*/ 20 h 25"/>
                    <a:gd name="T22" fmla="*/ 7 w 24"/>
                    <a:gd name="T23" fmla="*/ 17 h 25"/>
                    <a:gd name="T24" fmla="*/ 9 w 24"/>
                    <a:gd name="T25" fmla="*/ 14 h 25"/>
                    <a:gd name="T26" fmla="*/ 12 w 24"/>
                    <a:gd name="T27" fmla="*/ 12 h 25"/>
                    <a:gd name="T28" fmla="*/ 13 w 24"/>
                    <a:gd name="T29" fmla="*/ 10 h 25"/>
                    <a:gd name="T30" fmla="*/ 16 w 24"/>
                    <a:gd name="T31" fmla="*/ 8 h 25"/>
                    <a:gd name="T32" fmla="*/ 19 w 24"/>
                    <a:gd name="T33" fmla="*/ 7 h 25"/>
                    <a:gd name="T34" fmla="*/ 23 w 24"/>
                    <a:gd name="T35" fmla="*/ 6 h 25"/>
                    <a:gd name="T36" fmla="*/ 23 w 24"/>
                    <a:gd name="T37" fmla="*/ 0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4" h="25">
                      <a:moveTo>
                        <a:pt x="23" y="0"/>
                      </a:moveTo>
                      <a:lnTo>
                        <a:pt x="17" y="1"/>
                      </a:lnTo>
                      <a:lnTo>
                        <a:pt x="13" y="2"/>
                      </a:lnTo>
                      <a:lnTo>
                        <a:pt x="10" y="4"/>
                      </a:lnTo>
                      <a:lnTo>
                        <a:pt x="6" y="7"/>
                      </a:lnTo>
                      <a:lnTo>
                        <a:pt x="4" y="11"/>
                      </a:lnTo>
                      <a:lnTo>
                        <a:pt x="2" y="14"/>
                      </a:lnTo>
                      <a:lnTo>
                        <a:pt x="1" y="19"/>
                      </a:lnTo>
                      <a:lnTo>
                        <a:pt x="0" y="24"/>
                      </a:lnTo>
                      <a:lnTo>
                        <a:pt x="6" y="24"/>
                      </a:lnTo>
                      <a:lnTo>
                        <a:pt x="6" y="20"/>
                      </a:lnTo>
                      <a:lnTo>
                        <a:pt x="7" y="17"/>
                      </a:lnTo>
                      <a:lnTo>
                        <a:pt x="9" y="14"/>
                      </a:lnTo>
                      <a:lnTo>
                        <a:pt x="12" y="12"/>
                      </a:lnTo>
                      <a:lnTo>
                        <a:pt x="13" y="10"/>
                      </a:lnTo>
                      <a:lnTo>
                        <a:pt x="16" y="8"/>
                      </a:lnTo>
                      <a:lnTo>
                        <a:pt x="19" y="7"/>
                      </a:lnTo>
                      <a:lnTo>
                        <a:pt x="23" y="6"/>
                      </a:lnTo>
                      <a:lnTo>
                        <a:pt x="23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765" name="Freeform 293"/>
                <p:cNvSpPr>
                  <a:spLocks/>
                </p:cNvSpPr>
                <p:nvPr/>
              </p:nvSpPr>
              <p:spPr bwMode="auto">
                <a:xfrm>
                  <a:off x="2602" y="1801"/>
                  <a:ext cx="25" cy="25"/>
                </a:xfrm>
                <a:custGeom>
                  <a:avLst/>
                  <a:gdLst>
                    <a:gd name="T0" fmla="*/ 24 w 25"/>
                    <a:gd name="T1" fmla="*/ 24 h 25"/>
                    <a:gd name="T2" fmla="*/ 22 w 25"/>
                    <a:gd name="T3" fmla="*/ 19 h 25"/>
                    <a:gd name="T4" fmla="*/ 21 w 25"/>
                    <a:gd name="T5" fmla="*/ 14 h 25"/>
                    <a:gd name="T6" fmla="*/ 20 w 25"/>
                    <a:gd name="T7" fmla="*/ 11 h 25"/>
                    <a:gd name="T8" fmla="*/ 17 w 25"/>
                    <a:gd name="T9" fmla="*/ 7 h 25"/>
                    <a:gd name="T10" fmla="*/ 13 w 25"/>
                    <a:gd name="T11" fmla="*/ 4 h 25"/>
                    <a:gd name="T12" fmla="*/ 9 w 25"/>
                    <a:gd name="T13" fmla="*/ 2 h 25"/>
                    <a:gd name="T14" fmla="*/ 5 w 25"/>
                    <a:gd name="T15" fmla="*/ 1 h 25"/>
                    <a:gd name="T16" fmla="*/ 0 w 25"/>
                    <a:gd name="T17" fmla="*/ 0 h 25"/>
                    <a:gd name="T18" fmla="*/ 0 w 25"/>
                    <a:gd name="T19" fmla="*/ 6 h 25"/>
                    <a:gd name="T20" fmla="*/ 3 w 25"/>
                    <a:gd name="T21" fmla="*/ 7 h 25"/>
                    <a:gd name="T22" fmla="*/ 6 w 25"/>
                    <a:gd name="T23" fmla="*/ 8 h 25"/>
                    <a:gd name="T24" fmla="*/ 10 w 25"/>
                    <a:gd name="T25" fmla="*/ 10 h 25"/>
                    <a:gd name="T26" fmla="*/ 12 w 25"/>
                    <a:gd name="T27" fmla="*/ 12 h 25"/>
                    <a:gd name="T28" fmla="*/ 14 w 25"/>
                    <a:gd name="T29" fmla="*/ 14 h 25"/>
                    <a:gd name="T30" fmla="*/ 17 w 25"/>
                    <a:gd name="T31" fmla="*/ 17 h 25"/>
                    <a:gd name="T32" fmla="*/ 17 w 25"/>
                    <a:gd name="T33" fmla="*/ 20 h 25"/>
                    <a:gd name="T34" fmla="*/ 18 w 25"/>
                    <a:gd name="T35" fmla="*/ 24 h 25"/>
                    <a:gd name="T36" fmla="*/ 24 w 25"/>
                    <a:gd name="T37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5">
                      <a:moveTo>
                        <a:pt x="24" y="24"/>
                      </a:moveTo>
                      <a:lnTo>
                        <a:pt x="22" y="19"/>
                      </a:lnTo>
                      <a:lnTo>
                        <a:pt x="21" y="14"/>
                      </a:lnTo>
                      <a:lnTo>
                        <a:pt x="20" y="11"/>
                      </a:lnTo>
                      <a:lnTo>
                        <a:pt x="17" y="7"/>
                      </a:lnTo>
                      <a:lnTo>
                        <a:pt x="13" y="4"/>
                      </a:lnTo>
                      <a:lnTo>
                        <a:pt x="9" y="2"/>
                      </a:lnTo>
                      <a:lnTo>
                        <a:pt x="5" y="1"/>
                      </a:lnTo>
                      <a:lnTo>
                        <a:pt x="0" y="0"/>
                      </a:lnTo>
                      <a:lnTo>
                        <a:pt x="0" y="6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0" y="10"/>
                      </a:lnTo>
                      <a:lnTo>
                        <a:pt x="12" y="12"/>
                      </a:lnTo>
                      <a:lnTo>
                        <a:pt x="14" y="14"/>
                      </a:lnTo>
                      <a:lnTo>
                        <a:pt x="17" y="17"/>
                      </a:lnTo>
                      <a:lnTo>
                        <a:pt x="17" y="20"/>
                      </a:lnTo>
                      <a:lnTo>
                        <a:pt x="18" y="24"/>
                      </a:lnTo>
                      <a:lnTo>
                        <a:pt x="24" y="2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  <p:sp>
              <p:nvSpPr>
                <p:cNvPr id="105766" name="Freeform 294"/>
                <p:cNvSpPr>
                  <a:spLocks/>
                </p:cNvSpPr>
                <p:nvPr/>
              </p:nvSpPr>
              <p:spPr bwMode="auto">
                <a:xfrm>
                  <a:off x="2602" y="1831"/>
                  <a:ext cx="25" cy="25"/>
                </a:xfrm>
                <a:custGeom>
                  <a:avLst/>
                  <a:gdLst>
                    <a:gd name="T0" fmla="*/ 0 w 25"/>
                    <a:gd name="T1" fmla="*/ 24 h 25"/>
                    <a:gd name="T2" fmla="*/ 5 w 25"/>
                    <a:gd name="T3" fmla="*/ 23 h 25"/>
                    <a:gd name="T4" fmla="*/ 9 w 25"/>
                    <a:gd name="T5" fmla="*/ 23 h 25"/>
                    <a:gd name="T6" fmla="*/ 13 w 25"/>
                    <a:gd name="T7" fmla="*/ 20 h 25"/>
                    <a:gd name="T8" fmla="*/ 17 w 25"/>
                    <a:gd name="T9" fmla="*/ 18 h 25"/>
                    <a:gd name="T10" fmla="*/ 20 w 25"/>
                    <a:gd name="T11" fmla="*/ 13 h 25"/>
                    <a:gd name="T12" fmla="*/ 21 w 25"/>
                    <a:gd name="T13" fmla="*/ 9 h 25"/>
                    <a:gd name="T14" fmla="*/ 22 w 25"/>
                    <a:gd name="T15" fmla="*/ 6 h 25"/>
                    <a:gd name="T16" fmla="*/ 24 w 25"/>
                    <a:gd name="T17" fmla="*/ 0 h 25"/>
                    <a:gd name="T18" fmla="*/ 18 w 25"/>
                    <a:gd name="T19" fmla="*/ 0 h 25"/>
                    <a:gd name="T20" fmla="*/ 17 w 25"/>
                    <a:gd name="T21" fmla="*/ 4 h 25"/>
                    <a:gd name="T22" fmla="*/ 17 w 25"/>
                    <a:gd name="T23" fmla="*/ 6 h 25"/>
                    <a:gd name="T24" fmla="*/ 14 w 25"/>
                    <a:gd name="T25" fmla="*/ 9 h 25"/>
                    <a:gd name="T26" fmla="*/ 12 w 25"/>
                    <a:gd name="T27" fmla="*/ 12 h 25"/>
                    <a:gd name="T28" fmla="*/ 10 w 25"/>
                    <a:gd name="T29" fmla="*/ 15 h 25"/>
                    <a:gd name="T30" fmla="*/ 6 w 25"/>
                    <a:gd name="T31" fmla="*/ 16 h 25"/>
                    <a:gd name="T32" fmla="*/ 3 w 25"/>
                    <a:gd name="T33" fmla="*/ 18 h 25"/>
                    <a:gd name="T34" fmla="*/ 0 w 25"/>
                    <a:gd name="T35" fmla="*/ 18 h 25"/>
                    <a:gd name="T36" fmla="*/ 0 w 25"/>
                    <a:gd name="T37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25" h="25">
                      <a:moveTo>
                        <a:pt x="0" y="24"/>
                      </a:moveTo>
                      <a:lnTo>
                        <a:pt x="5" y="23"/>
                      </a:lnTo>
                      <a:lnTo>
                        <a:pt x="9" y="23"/>
                      </a:lnTo>
                      <a:lnTo>
                        <a:pt x="13" y="20"/>
                      </a:lnTo>
                      <a:lnTo>
                        <a:pt x="17" y="18"/>
                      </a:lnTo>
                      <a:lnTo>
                        <a:pt x="20" y="13"/>
                      </a:lnTo>
                      <a:lnTo>
                        <a:pt x="21" y="9"/>
                      </a:lnTo>
                      <a:lnTo>
                        <a:pt x="22" y="6"/>
                      </a:lnTo>
                      <a:lnTo>
                        <a:pt x="24" y="0"/>
                      </a:lnTo>
                      <a:lnTo>
                        <a:pt x="18" y="0"/>
                      </a:lnTo>
                      <a:lnTo>
                        <a:pt x="17" y="4"/>
                      </a:lnTo>
                      <a:lnTo>
                        <a:pt x="17" y="6"/>
                      </a:lnTo>
                      <a:lnTo>
                        <a:pt x="14" y="9"/>
                      </a:lnTo>
                      <a:lnTo>
                        <a:pt x="12" y="12"/>
                      </a:lnTo>
                      <a:lnTo>
                        <a:pt x="10" y="15"/>
                      </a:lnTo>
                      <a:lnTo>
                        <a:pt x="6" y="16"/>
                      </a:lnTo>
                      <a:lnTo>
                        <a:pt x="3" y="18"/>
                      </a:lnTo>
                      <a:lnTo>
                        <a:pt x="0" y="18"/>
                      </a:lnTo>
                      <a:lnTo>
                        <a:pt x="0" y="24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xmlns="" w="9525" cap="rnd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s-ES" sz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cs typeface="Arial" charset="0"/>
                  </a:endParaRPr>
                </a:p>
              </p:txBody>
            </p:sp>
          </p:grpSp>
        </p:grpSp>
      </p:grpSp>
      <p:sp>
        <p:nvSpPr>
          <p:cNvPr id="105767" name="Rectangle 29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b="1" smtClean="0"/>
              <a:t>HANTAVIRUS EN EL CONTINENTE</a:t>
            </a:r>
            <a:endParaRPr lang="en-US" b="1" smtClean="0"/>
          </a:p>
        </p:txBody>
      </p:sp>
      <p:sp>
        <p:nvSpPr>
          <p:cNvPr id="105768" name="Text Box 296"/>
          <p:cNvSpPr txBox="1">
            <a:spLocks noChangeArrowheads="1"/>
          </p:cNvSpPr>
          <p:nvPr/>
        </p:nvSpPr>
        <p:spPr bwMode="auto">
          <a:xfrm>
            <a:off x="5333999" y="6324600"/>
            <a:ext cx="2581119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cs typeface="Arial" charset="0"/>
              </a:rPr>
              <a:t>CDC</a:t>
            </a:r>
          </a:p>
        </p:txBody>
      </p:sp>
      <p:cxnSp>
        <p:nvCxnSpPr>
          <p:cNvPr id="297" name="Conector recto 296"/>
          <p:cNvCxnSpPr/>
          <p:nvPr/>
        </p:nvCxnSpPr>
        <p:spPr>
          <a:xfrm>
            <a:off x="673221" y="1157779"/>
            <a:ext cx="75057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2914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164" y="119831"/>
            <a:ext cx="8767736" cy="131339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6942" y="1868715"/>
            <a:ext cx="4408715" cy="3949699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163" y="1868715"/>
            <a:ext cx="3599773" cy="4535714"/>
          </a:xfrm>
          <a:prstGeom prst="rect">
            <a:avLst/>
          </a:prstGeom>
        </p:spPr>
      </p:pic>
      <p:cxnSp>
        <p:nvCxnSpPr>
          <p:cNvPr id="6" name="Conector recto 5"/>
          <p:cNvCxnSpPr/>
          <p:nvPr/>
        </p:nvCxnSpPr>
        <p:spPr>
          <a:xfrm>
            <a:off x="544274" y="1607338"/>
            <a:ext cx="75057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07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2198" y="921597"/>
            <a:ext cx="6135013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3300"/>
              <a:t>Hantavirus, evolución y diversidad </a:t>
            </a:r>
            <a:endParaRPr lang="es-MX" sz="33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7" t="5629" r="6627" b="4877"/>
          <a:stretch/>
        </p:blipFill>
        <p:spPr>
          <a:xfrm>
            <a:off x="2812300" y="1884009"/>
            <a:ext cx="2227721" cy="4007714"/>
          </a:xfrm>
          <a:prstGeom prst="rect">
            <a:avLst/>
          </a:prstGeom>
        </p:spPr>
      </p:pic>
      <p:pic>
        <p:nvPicPr>
          <p:cNvPr id="7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2" y="1884009"/>
            <a:ext cx="1152524" cy="4007714"/>
          </a:xfr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499" y="2433637"/>
            <a:ext cx="2593565" cy="345808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518199" y="1884009"/>
            <a:ext cx="213193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(</a:t>
            </a:r>
            <a:r>
              <a:rPr lang="en-US" sz="1350" dirty="0" err="1"/>
              <a:t>García</a:t>
            </a:r>
            <a:r>
              <a:rPr lang="en-US" sz="1350" dirty="0"/>
              <a:t>- Peña et al  </a:t>
            </a:r>
            <a:r>
              <a:rPr lang="en-US" sz="1350" i="1" dirty="0"/>
              <a:t>in prep.</a:t>
            </a:r>
            <a:r>
              <a:rPr lang="en-US" sz="1350" dirty="0"/>
              <a:t>)</a:t>
            </a:r>
          </a:p>
        </p:txBody>
      </p:sp>
      <p:cxnSp>
        <p:nvCxnSpPr>
          <p:cNvPr id="8" name="Conector recto 7"/>
          <p:cNvCxnSpPr/>
          <p:nvPr/>
        </p:nvCxnSpPr>
        <p:spPr>
          <a:xfrm>
            <a:off x="544274" y="1607338"/>
            <a:ext cx="75057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101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7528" y="2068103"/>
            <a:ext cx="3361093" cy="434048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355381" y="1631698"/>
            <a:ext cx="819455" cy="400110"/>
          </a:xfrm>
          <a:prstGeom prst="rect">
            <a:avLst/>
          </a:prstGeom>
          <a:solidFill>
            <a:srgbClr val="FF000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MX" sz="2000" dirty="0" smtClean="0"/>
              <a:t>Homo</a:t>
            </a:r>
            <a:endParaRPr lang="en-US" sz="2000" dirty="0"/>
          </a:p>
        </p:txBody>
      </p:sp>
      <p:sp>
        <p:nvSpPr>
          <p:cNvPr id="6" name="ZoneTexte 5"/>
          <p:cNvSpPr txBox="1"/>
          <p:nvPr/>
        </p:nvSpPr>
        <p:spPr>
          <a:xfrm>
            <a:off x="5027528" y="1708405"/>
            <a:ext cx="1439818" cy="400110"/>
          </a:xfrm>
          <a:prstGeom prst="rect">
            <a:avLst/>
          </a:prstGeom>
          <a:solidFill>
            <a:srgbClr val="002060"/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s-MX" sz="2000" dirty="0"/>
              <a:t>w</a:t>
            </a:r>
            <a:r>
              <a:rPr lang="es-MX" sz="2000" dirty="0" smtClean="0"/>
              <a:t>ild </a:t>
            </a:r>
            <a:r>
              <a:rPr lang="es-MX" sz="2000" dirty="0" err="1" smtClean="0"/>
              <a:t>species</a:t>
            </a:r>
            <a:endParaRPr lang="en-US" sz="2000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6641958" y="1776838"/>
            <a:ext cx="643295" cy="0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flipH="1">
            <a:off x="6580692" y="2096479"/>
            <a:ext cx="67494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6712020" y="2171881"/>
            <a:ext cx="412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3.4</a:t>
            </a:r>
            <a:endParaRPr lang="en-US" sz="1400" dirty="0"/>
          </a:p>
        </p:txBody>
      </p:sp>
      <p:sp>
        <p:nvSpPr>
          <p:cNvPr id="10" name="ZoneTexte 9"/>
          <p:cNvSpPr txBox="1"/>
          <p:nvPr/>
        </p:nvSpPr>
        <p:spPr>
          <a:xfrm>
            <a:off x="6598928" y="1396709"/>
            <a:ext cx="5036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smtClean="0"/>
              <a:t>23.6</a:t>
            </a:r>
            <a:endParaRPr lang="en-US" sz="1400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6971" y="1607115"/>
            <a:ext cx="3119390" cy="3309828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231613" y="38107"/>
            <a:ext cx="89123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cs typeface="Euphemia UCAS"/>
              </a:rPr>
              <a:t>Comunidades de roedores (reservorios y  no reservorios)</a:t>
            </a:r>
            <a:endParaRPr lang="en-US" sz="4400" dirty="0" smtClean="0">
              <a:cs typeface="Euphemia UCA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31613" y="4900226"/>
            <a:ext cx="44075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mtClean="0"/>
              <a:t>Recentemente, los hantavirus se han encontrado en varias especies inclyendo musarañas y murciélagos.  Sugiriendo saltos d ehospederos.</a:t>
            </a:r>
            <a:endParaRPr lang="en-US" dirty="0"/>
          </a:p>
        </p:txBody>
      </p:sp>
      <p:cxnSp>
        <p:nvCxnSpPr>
          <p:cNvPr id="14" name="Conector recto 13"/>
          <p:cNvCxnSpPr/>
          <p:nvPr/>
        </p:nvCxnSpPr>
        <p:spPr>
          <a:xfrm>
            <a:off x="595074" y="1363498"/>
            <a:ext cx="75057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220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562" y="0"/>
            <a:ext cx="52848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7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4401"/>
            <a:ext cx="9144000" cy="6429198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1070811" y="0"/>
            <a:ext cx="667432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5400" smtClean="0"/>
              <a:t>SITUACIÓN EN MÉXICO</a:t>
            </a:r>
            <a:endParaRPr lang="es-ES_tradnl" sz="5400"/>
          </a:p>
        </p:txBody>
      </p:sp>
      <p:cxnSp>
        <p:nvCxnSpPr>
          <p:cNvPr id="5" name="Conector recto 4"/>
          <p:cNvCxnSpPr/>
          <p:nvPr/>
        </p:nvCxnSpPr>
        <p:spPr>
          <a:xfrm>
            <a:off x="729665" y="937927"/>
            <a:ext cx="75057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917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05646" y="0"/>
            <a:ext cx="7648450" cy="1280890"/>
          </a:xfrm>
        </p:spPr>
        <p:txBody>
          <a:bodyPr>
            <a:normAutofit/>
          </a:bodyPr>
          <a:lstStyle/>
          <a:p>
            <a:r>
              <a:rPr lang="es-MX" dirty="0" smtClean="0"/>
              <a:t>Análisis filogénetico hantavirus 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754" t="1915" r="17348" b="5050"/>
          <a:stretch/>
        </p:blipFill>
        <p:spPr>
          <a:xfrm>
            <a:off x="1039182" y="1280890"/>
            <a:ext cx="5948520" cy="4742484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6420258" y="6316312"/>
            <a:ext cx="21894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Vigueras</a:t>
            </a:r>
            <a:r>
              <a:rPr lang="en-US" dirty="0" smtClean="0"/>
              <a:t> et </a:t>
            </a:r>
            <a:r>
              <a:rPr lang="en-US" dirty="0"/>
              <a:t>al  </a:t>
            </a:r>
            <a:r>
              <a:rPr lang="en-US" i="1" dirty="0"/>
              <a:t>in prep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7275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5482" y="788485"/>
            <a:ext cx="9015413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es-ES_tradnl" smtClean="0">
                <a:latin typeface="+mn-lt"/>
              </a:rPr>
              <a:t>Diversidad de especies y enfermedades emergentes</a:t>
            </a:r>
            <a:endParaRPr lang="en-US" altLang="es-ES_tradnl">
              <a:latin typeface="+mn-lt"/>
            </a:endParaRPr>
          </a:p>
        </p:txBody>
      </p:sp>
      <p:pic>
        <p:nvPicPr>
          <p:cNvPr id="62467" name="Picture 3" descr="globbi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578" y="2240756"/>
            <a:ext cx="3718322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2357438" y="4681537"/>
            <a:ext cx="1353960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s-ES_tradnl" sz="1350"/>
              <a:t>Jones et al. 2008</a:t>
            </a:r>
          </a:p>
        </p:txBody>
      </p:sp>
      <p:sp>
        <p:nvSpPr>
          <p:cNvPr id="62470" name="Rectangle 6"/>
          <p:cNvSpPr>
            <a:spLocks noChangeArrowheads="1"/>
          </p:cNvSpPr>
          <p:nvPr/>
        </p:nvSpPr>
        <p:spPr bwMode="auto">
          <a:xfrm>
            <a:off x="1385888" y="4994672"/>
            <a:ext cx="7086600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s-ES_tradnl" sz="1500"/>
              <a:t>Global distribution of relative risk of an EID event. Maps are derived for EID events caused by a, zoonotic pathogens from wildlife, b, zoonotic pathogens from nonwildlife,</a:t>
            </a:r>
          </a:p>
          <a:p>
            <a:r>
              <a:rPr lang="en-US" altLang="es-ES_tradnl" sz="1500"/>
              <a:t>c, drug-resistant pathogens  and d, vector-borne pathogens.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2" y="2240756"/>
            <a:ext cx="3921920" cy="2438400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850339" y="2011706"/>
            <a:ext cx="75057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247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91618" y="1724935"/>
            <a:ext cx="8507834" cy="857250"/>
          </a:xfrm>
        </p:spPr>
        <p:txBody>
          <a:bodyPr>
            <a:noAutofit/>
          </a:bodyPr>
          <a:lstStyle/>
          <a:p>
            <a:r>
              <a:rPr lang="en-US" sz="1500" b="1" dirty="0"/>
              <a:t/>
            </a:r>
            <a:br>
              <a:rPr lang="en-US" sz="1500" b="1" dirty="0"/>
            </a:br>
            <a:r>
              <a:rPr lang="en-US" sz="1500" b="1" dirty="0"/>
              <a:t>On the theoretical generality of the dilution effect for endemic vector-borne diseases</a:t>
            </a:r>
            <a:r>
              <a:rPr lang="es-MX" sz="1500"/>
              <a:t/>
            </a:r>
            <a:br>
              <a:rPr lang="es-MX" sz="1500"/>
            </a:br>
            <a:r>
              <a:rPr lang="es-MX" sz="1500"/>
              <a:t>Benjamin </a:t>
            </a:r>
            <a:r>
              <a:rPr lang="es-MX" sz="1500"/>
              <a:t>Roche </a:t>
            </a:r>
            <a:r>
              <a:rPr lang="es-MX" sz="1500"/>
              <a:t>, Parviez Hosseini </a:t>
            </a:r>
            <a:r>
              <a:rPr lang="es-MX" sz="1500"/>
              <a:t>, </a:t>
            </a:r>
            <a:r>
              <a:rPr lang="es-MX" sz="1500"/>
              <a:t>Anne-Hélène Prieur-Richard </a:t>
            </a:r>
            <a:r>
              <a:rPr lang="es-MX" sz="1500"/>
              <a:t> </a:t>
            </a:r>
            <a:r>
              <a:rPr lang="es-MX" sz="1500"/>
              <a:t>, MarionVittecoq </a:t>
            </a:r>
            <a:r>
              <a:rPr lang="es-MX" sz="1500"/>
              <a:t> </a:t>
            </a:r>
            <a:r>
              <a:rPr lang="es-MX" sz="1500"/>
              <a:t>, Gabriel </a:t>
            </a:r>
            <a:r>
              <a:rPr lang="es-MX" sz="1500"/>
              <a:t>Garcia, </a:t>
            </a:r>
            <a:r>
              <a:rPr lang="es-MX" sz="1500"/>
              <a:t>James N. </a:t>
            </a:r>
            <a:r>
              <a:rPr lang="es-MX" sz="1500"/>
              <a:t>Mills, </a:t>
            </a:r>
            <a:r>
              <a:rPr lang="es-MX" sz="1500"/>
              <a:t>Annapaola </a:t>
            </a:r>
            <a:r>
              <a:rPr lang="es-MX" sz="1500"/>
              <a:t>Rizzoli </a:t>
            </a:r>
            <a:r>
              <a:rPr lang="es-MX" sz="1500"/>
              <a:t>, </a:t>
            </a:r>
            <a:r>
              <a:rPr lang="es-MX" sz="1500" b="1"/>
              <a:t>Gerardo Suzán </a:t>
            </a:r>
            <a:r>
              <a:rPr lang="es-MX" sz="1500"/>
              <a:t>, Jean-François </a:t>
            </a:r>
            <a:r>
              <a:rPr lang="es-MX" sz="1500"/>
              <a:t>Guégan and </a:t>
            </a:r>
            <a:r>
              <a:rPr lang="es-MX" sz="1500"/>
              <a:t>Vanessa O. Ezenwa </a:t>
            </a:r>
            <a:r>
              <a:rPr lang="es-MX" sz="1500"/>
              <a:t>. </a:t>
            </a:r>
            <a:r>
              <a:rPr lang="en-US" sz="1500" i="1"/>
              <a:t>En </a:t>
            </a:r>
            <a:r>
              <a:rPr lang="en-US" sz="1500" i="1" dirty="0" err="1"/>
              <a:t>prensa</a:t>
            </a:r>
            <a:r>
              <a:rPr lang="es-MX" sz="1500" i="1" dirty="0"/>
              <a:t/>
            </a:r>
            <a:br>
              <a:rPr lang="es-MX" sz="1500" i="1" dirty="0"/>
            </a:br>
            <a:endParaRPr lang="es-ES" sz="1500" i="1" dirty="0"/>
          </a:p>
        </p:txBody>
      </p:sp>
      <p:pic>
        <p:nvPicPr>
          <p:cNvPr id="6" name="Picture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099" y="2699781"/>
            <a:ext cx="5165645" cy="2574499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>
            <a:off x="544274" y="1607338"/>
            <a:ext cx="75057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385889" y="893456"/>
            <a:ext cx="6118622" cy="810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buClr>
                <a:srgbClr val="008000"/>
              </a:buClr>
            </a:pPr>
            <a:r>
              <a:rPr lang="en-US" sz="3600" dirty="0" err="1">
                <a:solidFill>
                  <a:srgbClr val="000000"/>
                </a:solidFill>
              </a:rPr>
              <a:t>Diversidad</a:t>
            </a:r>
            <a:r>
              <a:rPr lang="en-US" sz="3600" dirty="0">
                <a:solidFill>
                  <a:srgbClr val="000000"/>
                </a:solidFill>
              </a:rPr>
              <a:t> y </a:t>
            </a:r>
            <a:r>
              <a:rPr lang="en-US" sz="3600" dirty="0" err="1">
                <a:solidFill>
                  <a:srgbClr val="000000"/>
                </a:solidFill>
              </a:rPr>
              <a:t>enfermedades</a:t>
            </a: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35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962" y="1674019"/>
            <a:ext cx="6053138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5170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>
              <a:latin typeface="Calibri Light" charset="0"/>
            </a:endParaRPr>
          </a:p>
        </p:txBody>
      </p:sp>
      <p:pic>
        <p:nvPicPr>
          <p:cNvPr id="135171" name="Imagen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4816" y="912019"/>
            <a:ext cx="4143375" cy="71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9991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3999" y="2000250"/>
            <a:ext cx="7801385" cy="3829050"/>
          </a:xfrm>
        </p:spPr>
        <p:txBody>
          <a:bodyPr>
            <a:normAutofit lnSpcReduction="10000"/>
          </a:bodyPr>
          <a:lstStyle/>
          <a:p>
            <a:r>
              <a:rPr lang="en-US" sz="2400">
                <a:latin typeface="Calibri" charset="0"/>
              </a:rPr>
              <a:t>Se entienden patrones que no se ven a escalas </a:t>
            </a:r>
            <a:r>
              <a:rPr lang="en-US" sz="2400" smtClean="0">
                <a:latin typeface="Calibri" charset="0"/>
              </a:rPr>
              <a:t>locales</a:t>
            </a:r>
          </a:p>
          <a:p>
            <a:endParaRPr lang="en-US" sz="2400">
              <a:latin typeface="Calibri" charset="0"/>
            </a:endParaRPr>
          </a:p>
          <a:p>
            <a:r>
              <a:rPr lang="en-US" sz="2400" smtClean="0">
                <a:latin typeface="Calibri" charset="0"/>
              </a:rPr>
              <a:t>Se </a:t>
            </a:r>
            <a:r>
              <a:rPr lang="en-US" sz="2400">
                <a:latin typeface="Calibri" charset="0"/>
              </a:rPr>
              <a:t>proponen estrategias de prevención y control diferentes a las clásicas en salud pública, medicina veterinaria y fitosanitaria.</a:t>
            </a:r>
          </a:p>
          <a:p>
            <a:endParaRPr lang="en-US" sz="2400" smtClean="0">
              <a:latin typeface="Calibri" charset="0"/>
            </a:endParaRPr>
          </a:p>
          <a:p>
            <a:r>
              <a:rPr lang="en-US" sz="2400" smtClean="0">
                <a:latin typeface="Calibri" charset="0"/>
              </a:rPr>
              <a:t>Se </a:t>
            </a:r>
            <a:r>
              <a:rPr lang="en-US" sz="2400">
                <a:latin typeface="Calibri" charset="0"/>
              </a:rPr>
              <a:t>empata con los programas de conservación</a:t>
            </a:r>
          </a:p>
          <a:p>
            <a:endParaRPr lang="en-US" sz="2400" smtClean="0">
              <a:latin typeface="Calibri" charset="0"/>
            </a:endParaRPr>
          </a:p>
          <a:p>
            <a:r>
              <a:rPr lang="en-US" sz="2400" smtClean="0">
                <a:latin typeface="Calibri" charset="0"/>
              </a:rPr>
              <a:t>Emergen </a:t>
            </a:r>
            <a:r>
              <a:rPr lang="en-US" sz="2400">
                <a:latin typeface="Calibri" charset="0"/>
              </a:rPr>
              <a:t>conceptos integradores de trabajo Medicina de la </a:t>
            </a:r>
            <a:r>
              <a:rPr lang="en-US" sz="2400" smtClean="0">
                <a:latin typeface="Calibri" charset="0"/>
              </a:rPr>
              <a:t>Conservación</a:t>
            </a:r>
            <a:r>
              <a:rPr lang="en-US" sz="2400">
                <a:latin typeface="Calibri" charset="0"/>
              </a:rPr>
              <a:t>, </a:t>
            </a:r>
            <a:r>
              <a:rPr lang="en-US" sz="2400" smtClean="0">
                <a:latin typeface="Calibri" charset="0"/>
              </a:rPr>
              <a:t>Una  Salud, Ecosalud</a:t>
            </a:r>
            <a:r>
              <a:rPr lang="en-US" sz="2400">
                <a:latin typeface="Calibri" charset="0"/>
              </a:rPr>
              <a:t>, etc.</a:t>
            </a:r>
          </a:p>
          <a:p>
            <a:pPr>
              <a:buFont typeface="Arial" charset="0"/>
              <a:buNone/>
            </a:pPr>
            <a:endParaRPr lang="en-US" sz="2400">
              <a:latin typeface="Calibri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878681" y="1786890"/>
            <a:ext cx="75057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ángulo 7"/>
          <p:cNvSpPr/>
          <p:nvPr/>
        </p:nvSpPr>
        <p:spPr>
          <a:xfrm>
            <a:off x="1886995" y="3298793"/>
            <a:ext cx="5766074" cy="58436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102870" tIns="102870" rIns="102870" bIns="102870" numCol="1" spcCol="1270" anchor="ctr" anchorCtr="0">
            <a:noAutofit/>
          </a:bodyPr>
          <a:lstStyle/>
          <a:p>
            <a:pPr algn="ctr" defTabSz="1200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2700" dirty="0"/>
          </a:p>
        </p:txBody>
      </p:sp>
      <p:sp>
        <p:nvSpPr>
          <p:cNvPr id="2" name="Rectángulo 1"/>
          <p:cNvSpPr/>
          <p:nvPr/>
        </p:nvSpPr>
        <p:spPr>
          <a:xfrm>
            <a:off x="1207677" y="1074361"/>
            <a:ext cx="6847708" cy="5493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00150">
              <a:lnSpc>
                <a:spcPct val="90000"/>
              </a:lnSpc>
              <a:spcAft>
                <a:spcPct val="35000"/>
              </a:spcAft>
            </a:pPr>
            <a:r>
              <a:rPr lang="en-US" sz="3300"/>
              <a:t>¿Por qué escalas de paisaje y globales?</a:t>
            </a:r>
            <a:endParaRPr lang="en-US" sz="3300" dirty="0"/>
          </a:p>
        </p:txBody>
      </p:sp>
    </p:spTree>
    <p:extLst>
      <p:ext uri="{BB962C8B-B14F-4D97-AF65-F5344CB8AC3E}">
        <p14:creationId xmlns:p14="http://schemas.microsoft.com/office/powerpoint/2010/main" val="858515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178084" y="211047"/>
            <a:ext cx="685800" cy="6858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/>
          <a:p>
            <a:r>
              <a:rPr lang="es-ES_tradnl" sz="4400"/>
              <a:t>Conclusiones</a:t>
            </a:r>
            <a:endParaRPr lang="es-ES_tradnl" sz="4400" dirty="0"/>
          </a:p>
        </p:txBody>
      </p:sp>
      <p:cxnSp>
        <p:nvCxnSpPr>
          <p:cNvPr id="9" name="Conector recto 8"/>
          <p:cNvCxnSpPr/>
          <p:nvPr/>
        </p:nvCxnSpPr>
        <p:spPr>
          <a:xfrm>
            <a:off x="872313" y="1059588"/>
            <a:ext cx="75057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3"/>
          <p:cNvSpPr txBox="1">
            <a:spLocks/>
          </p:cNvSpPr>
          <p:nvPr/>
        </p:nvSpPr>
        <p:spPr>
          <a:xfrm>
            <a:off x="132081" y="1844040"/>
            <a:ext cx="9479280" cy="34289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endParaRPr lang="en-US" sz="2000" smtClean="0">
              <a:cs typeface="Arial" charset="0"/>
            </a:endParaRPr>
          </a:p>
          <a:p>
            <a:r>
              <a:rPr lang="en-US" sz="2000" smtClean="0">
                <a:cs typeface="Arial" charset="0"/>
              </a:rPr>
              <a:t>Aproximaciones interdisciplinarias, multiescalares son necesarias para entender la ecología de infecciones.</a:t>
            </a:r>
          </a:p>
          <a:p>
            <a:endParaRPr lang="en-US" sz="2000" smtClean="0">
              <a:cs typeface="Arial" charset="0"/>
            </a:endParaRPr>
          </a:p>
          <a:p>
            <a:r>
              <a:rPr lang="en-US" sz="2000" smtClean="0"/>
              <a:t>Actividades humanas impactan estructura y función de ecosistemas así como la dinámica  enfermedades. </a:t>
            </a:r>
          </a:p>
          <a:p>
            <a:endParaRPr lang="es-ES" sz="2000" smtClean="0"/>
          </a:p>
          <a:p>
            <a:r>
              <a:rPr lang="es-ES" sz="2000" smtClean="0"/>
              <a:t>Las enfermedades son resultados de interacciones ecológicas, evolutivas y antropogénicas.</a:t>
            </a:r>
          </a:p>
          <a:p>
            <a:endParaRPr lang="en-US" sz="2000" smtClean="0"/>
          </a:p>
          <a:p>
            <a:endParaRPr lang="es-ES" sz="2000" smtClean="0"/>
          </a:p>
          <a:p>
            <a:endParaRPr lang="en-US" sz="2000" smtClean="0">
              <a:cs typeface="Arial" charset="0"/>
            </a:endParaRPr>
          </a:p>
          <a:p>
            <a:endParaRPr lang="en-US" sz="2000" smtClean="0">
              <a:cs typeface="Arial" charset="0"/>
            </a:endParaRPr>
          </a:p>
          <a:p>
            <a:endParaRPr lang="en-US" sz="2000" smtClean="0">
              <a:cs typeface="Arial" charset="0"/>
            </a:endParaRPr>
          </a:p>
          <a:p>
            <a:endParaRPr lang="en-US" sz="2000" smtClean="0">
              <a:cs typeface="Arial" charset="0"/>
            </a:endParaRPr>
          </a:p>
          <a:p>
            <a:endParaRPr lang="en-US" sz="2000" smtClean="0">
              <a:cs typeface="Arial" charset="0"/>
            </a:endParaRPr>
          </a:p>
          <a:p>
            <a:endParaRPr lang="en-US" sz="200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20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Conclusiones</a:t>
            </a:r>
            <a:endParaRPr lang="es-ES_tradnl"/>
          </a:p>
        </p:txBody>
      </p:sp>
      <p:sp>
        <p:nvSpPr>
          <p:cNvPr id="4" name="Rectángulo 3"/>
          <p:cNvSpPr/>
          <p:nvPr/>
        </p:nvSpPr>
        <p:spPr>
          <a:xfrm>
            <a:off x="1117600" y="2661920"/>
            <a:ext cx="72136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/>
              <a:t>Necesidad de replantear la conservación, la salud pública y animal, la producción de alimentos y el manejo paisajistico.</a:t>
            </a:r>
            <a:endParaRPr lang="es-ES"/>
          </a:p>
          <a:p>
            <a:pPr marL="285750" indent="-285750">
              <a:buFont typeface="Arial" charset="0"/>
              <a:buChar char="•"/>
            </a:pPr>
            <a:endParaRPr lang="es-ES" b="1"/>
          </a:p>
          <a:p>
            <a:pPr marL="285750" indent="-285750">
              <a:buFont typeface="Arial" charset="0"/>
              <a:buChar char="•"/>
            </a:pPr>
            <a:r>
              <a:rPr lang="es-ES" b="1"/>
              <a:t>La salud, la producción de alimentos y la conservación están ligadas</a:t>
            </a:r>
          </a:p>
          <a:p>
            <a:pPr marL="285750" indent="-285750">
              <a:buFont typeface="Arial" charset="0"/>
              <a:buChar char="•"/>
            </a:pPr>
            <a:endParaRPr lang="es-ES"/>
          </a:p>
          <a:p>
            <a:pPr marL="285750" indent="-285750">
              <a:buFont typeface="Arial" charset="0"/>
              <a:buChar char="•"/>
            </a:pPr>
            <a:r>
              <a:rPr lang="es-ES"/>
              <a:t>  Vinculación efectiva con sectores gubernamentales, académicos  y privados para la toma de decisiones. </a:t>
            </a:r>
          </a:p>
          <a:p>
            <a:pPr marL="285750" indent="-285750">
              <a:buFont typeface="Arial" charset="0"/>
              <a:buChar char="•"/>
            </a:pPr>
            <a:endParaRPr lang="en-US"/>
          </a:p>
          <a:p>
            <a:pPr marL="285750" indent="-285750">
              <a:buFont typeface="Arial" charset="0"/>
              <a:buChar char="•"/>
            </a:pPr>
            <a:r>
              <a:rPr lang="en-US"/>
              <a:t>¿Cuáles  son las ciencias de la salud?</a:t>
            </a:r>
            <a:endParaRPr lang="es-ES"/>
          </a:p>
        </p:txBody>
      </p:sp>
      <p:cxnSp>
        <p:nvCxnSpPr>
          <p:cNvPr id="5" name="Conector recto 4"/>
          <p:cNvCxnSpPr/>
          <p:nvPr/>
        </p:nvCxnSpPr>
        <p:spPr>
          <a:xfrm>
            <a:off x="825500" y="1740308"/>
            <a:ext cx="75057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2803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pPr algn="ctr"/>
            <a:r>
              <a:rPr lang="es-ES_tradnl" smtClean="0"/>
              <a:t>Ecosalud y sustentabilidad </a:t>
            </a:r>
            <a:endParaRPr lang="es-ES_tradnl"/>
          </a:p>
        </p:txBody>
      </p:sp>
      <p:pic>
        <p:nvPicPr>
          <p:cNvPr id="7" name="Picture 69" descr="Figure 1. Interrelationship between ecosystem services, aspects of human well-being and human health - Human Health Threat From Ecosystem Degradation: Threats particularly acute in poorer countries Press Release / WHO 9dec2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267" y="1920479"/>
            <a:ext cx="3725466" cy="3575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Conector recto 7"/>
          <p:cNvCxnSpPr/>
          <p:nvPr/>
        </p:nvCxnSpPr>
        <p:spPr>
          <a:xfrm>
            <a:off x="878681" y="1755322"/>
            <a:ext cx="75057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977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9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Calibri Light" charset="0"/>
            </a:endParaRPr>
          </a:p>
        </p:txBody>
      </p:sp>
      <p:pic>
        <p:nvPicPr>
          <p:cNvPr id="140290" name="Picture 4" descr="http://upload.wikimedia.org/wikipedia/commons/6/60/Earth_from_Spa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7672" y="26414016"/>
            <a:ext cx="1775222" cy="1775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0291" name="Picture 6" descr="http://www.spacestationinfo.com/images/earth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0157" y="951310"/>
            <a:ext cx="6590110" cy="4942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2" name="7 CuadroTexto"/>
          <p:cNvSpPr txBox="1">
            <a:spLocks noChangeArrowheads="1"/>
          </p:cNvSpPr>
          <p:nvPr/>
        </p:nvSpPr>
        <p:spPr bwMode="auto">
          <a:xfrm>
            <a:off x="1497702" y="4763691"/>
            <a:ext cx="31255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>
                <a:solidFill>
                  <a:schemeClr val="bg1"/>
                </a:solidFill>
              </a:rPr>
              <a:t>Gracias</a:t>
            </a:r>
          </a:p>
          <a:p>
            <a:pPr algn="ctr" eaLnBrk="1" hangingPunct="1"/>
            <a:r>
              <a:rPr lang="en-US" sz="2400">
                <a:solidFill>
                  <a:schemeClr val="bg1"/>
                </a:solidFill>
              </a:rPr>
              <a:t>gerardosuz@gmail.com</a:t>
            </a:r>
          </a:p>
        </p:txBody>
      </p:sp>
      <p:grpSp>
        <p:nvGrpSpPr>
          <p:cNvPr id="140293" name="Agrupar 5"/>
          <p:cNvGrpSpPr>
            <a:grpSpLocks/>
          </p:cNvGrpSpPr>
          <p:nvPr/>
        </p:nvGrpSpPr>
        <p:grpSpPr bwMode="auto">
          <a:xfrm>
            <a:off x="1485901" y="2575323"/>
            <a:ext cx="2032397" cy="953690"/>
            <a:chOff x="0" y="1962890"/>
            <a:chExt cx="8591550" cy="4086622"/>
          </a:xfrm>
        </p:grpSpPr>
        <p:pic>
          <p:nvPicPr>
            <p:cNvPr id="140294" name="6 Image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3" t="20309" r="4990" b="26064"/>
            <a:stretch>
              <a:fillRect/>
            </a:stretch>
          </p:blipFill>
          <p:spPr bwMode="auto">
            <a:xfrm>
              <a:off x="0" y="1962890"/>
              <a:ext cx="2172171" cy="1724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029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877" y="2502053"/>
              <a:ext cx="2270588" cy="16706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0296" name="Imagen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3833" y="3019884"/>
              <a:ext cx="3255702" cy="2136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0297" name="Imagen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9850" y="3687312"/>
              <a:ext cx="3441700" cy="2362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8680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ost-parasite\Downloads\la foto.JPG"/>
          <p:cNvPicPr>
            <a:picLocks noChangeAspect="1" noChangeArrowheads="1"/>
          </p:cNvPicPr>
          <p:nvPr/>
        </p:nvPicPr>
        <p:blipFill>
          <a:blip r:embed="rId3" cstate="print"/>
          <a:srcRect t="22404"/>
          <a:stretch>
            <a:fillRect/>
          </a:stretch>
        </p:blipFill>
        <p:spPr bwMode="auto">
          <a:xfrm>
            <a:off x="214282" y="642918"/>
            <a:ext cx="8715404" cy="5072073"/>
          </a:xfrm>
          <a:prstGeom prst="rect">
            <a:avLst/>
          </a:prstGeom>
          <a:noFill/>
        </p:spPr>
      </p:pic>
      <p:pic>
        <p:nvPicPr>
          <p:cNvPr id="3" name="Picture 2" descr="FMVZ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5357826"/>
            <a:ext cx="5378457" cy="1100141"/>
          </a:xfrm>
          <a:prstGeom prst="rect">
            <a:avLst/>
          </a:prstGeom>
          <a:solidFill>
            <a:schemeClr val="tx2"/>
          </a:solidFill>
        </p:spPr>
      </p:pic>
      <p:pic>
        <p:nvPicPr>
          <p:cNvPr id="5" name="Picture 4" descr="https://encrypted-tbn0.gstatic.com/images?q=tbn:ANd9GcSWse1J7OGW0eeBQ8YZHlRasPqQqxiRzQpH4WqkFh-kcTVaHYiTW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29454" y="5072074"/>
            <a:ext cx="1714512" cy="14514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0051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ítulo 1"/>
          <p:cNvSpPr>
            <a:spLocks noGrp="1"/>
          </p:cNvSpPr>
          <p:nvPr>
            <p:ph type="title"/>
          </p:nvPr>
        </p:nvSpPr>
        <p:spPr>
          <a:xfrm>
            <a:off x="1036637" y="1243608"/>
            <a:ext cx="7916863" cy="857250"/>
          </a:xfrm>
        </p:spPr>
        <p:txBody>
          <a:bodyPr>
            <a:normAutofit fontScale="90000"/>
          </a:bodyPr>
          <a:lstStyle/>
          <a:p>
            <a:r>
              <a:rPr lang="es-ES">
                <a:latin typeface="Calibri Light" charset="0"/>
                <a:cs typeface="ＭＳ Ｐゴシック" charset="0"/>
              </a:rPr>
              <a:t>Impacto antropogénico y enfermedades</a:t>
            </a:r>
          </a:p>
        </p:txBody>
      </p:sp>
      <p:pic>
        <p:nvPicPr>
          <p:cNvPr id="24578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328" y="2614613"/>
            <a:ext cx="6518672" cy="2326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Rectángulo 4"/>
          <p:cNvSpPr>
            <a:spLocks noChangeArrowheads="1"/>
          </p:cNvSpPr>
          <p:nvPr/>
        </p:nvSpPr>
        <p:spPr bwMode="auto">
          <a:xfrm>
            <a:off x="1482329" y="5111353"/>
            <a:ext cx="690736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es-ES" sz="1500">
                <a:cs typeface="ＭＳ Ｐゴシック" charset="0"/>
              </a:rPr>
              <a:t>Drivers and locations of emergence events for zoonotic infectious diseases in humans from 1940–2005. Keesing et al </a:t>
            </a:r>
            <a:r>
              <a:rPr lang="es-ES" sz="1500">
                <a:cs typeface="ＭＳ Ｐゴシック" charset="0"/>
              </a:rPr>
              <a:t>2010 Nature</a:t>
            </a:r>
            <a:endParaRPr lang="es-ES" sz="1500">
              <a:cs typeface="ＭＳ Ｐゴシック" charset="0"/>
            </a:endParaRPr>
          </a:p>
        </p:txBody>
      </p:sp>
      <p:cxnSp>
        <p:nvCxnSpPr>
          <p:cNvPr id="5" name="Conector recto 4"/>
          <p:cNvCxnSpPr/>
          <p:nvPr/>
        </p:nvCxnSpPr>
        <p:spPr>
          <a:xfrm>
            <a:off x="883994" y="2341234"/>
            <a:ext cx="75057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038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47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464" y="0"/>
            <a:ext cx="4613405" cy="675640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1"/>
            <a:ext cx="4536398" cy="6756402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5689602" y="6400803"/>
            <a:ext cx="2088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Cap. Nat. Mex. 2009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72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/>
          </p:nvPr>
        </p:nvGraphicFramePr>
        <p:xfrm>
          <a:off x="542260" y="1814181"/>
          <a:ext cx="7910624" cy="4112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ángulo 3"/>
          <p:cNvSpPr/>
          <p:nvPr/>
        </p:nvSpPr>
        <p:spPr>
          <a:xfrm>
            <a:off x="3270648" y="2534841"/>
            <a:ext cx="64294" cy="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s-ES" sz="1575">
              <a:solidFill>
                <a:schemeClr val="tx1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3274219" y="2547938"/>
            <a:ext cx="64294" cy="416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s-ES" sz="1575">
              <a:solidFill>
                <a:schemeClr val="tx1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4156472" y="2527698"/>
            <a:ext cx="171450" cy="547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s-ES" sz="1575">
              <a:solidFill>
                <a:schemeClr val="tx1"/>
              </a:solidFill>
              <a:latin typeface="Calibri" charset="0"/>
              <a:ea typeface="ＭＳ Ｐゴシック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-2590800" y="4527550"/>
            <a:ext cx="685800" cy="685800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rmAutofit/>
          </a:bodyPr>
          <a:lstStyle/>
          <a:p>
            <a:endParaRPr lang="es-ES_tradnl" sz="1350" i="1" dirty="0"/>
          </a:p>
        </p:txBody>
      </p:sp>
      <p:pic>
        <p:nvPicPr>
          <p:cNvPr id="45" name="Imagen 4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10627" y="905096"/>
            <a:ext cx="4434590" cy="813391"/>
          </a:xfrm>
          <a:prstGeom prst="rect">
            <a:avLst/>
          </a:prstGeom>
        </p:spPr>
      </p:pic>
      <p:cxnSp>
        <p:nvCxnSpPr>
          <p:cNvPr id="46" name="Conector recto 45"/>
          <p:cNvCxnSpPr/>
          <p:nvPr/>
        </p:nvCxnSpPr>
        <p:spPr>
          <a:xfrm>
            <a:off x="759652" y="1814180"/>
            <a:ext cx="75057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97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Imagen 8" descr="Rplot0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575" y="2343592"/>
            <a:ext cx="4699092" cy="2813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Marcador de contenido 6"/>
          <p:cNvSpPr txBox="1">
            <a:spLocks/>
          </p:cNvSpPr>
          <p:nvPr/>
        </p:nvSpPr>
        <p:spPr>
          <a:xfrm>
            <a:off x="261938" y="2177794"/>
            <a:ext cx="3940969" cy="3394472"/>
          </a:xfrm>
          <a:prstGeom prst="rect">
            <a:avLst/>
          </a:prstGeom>
        </p:spPr>
        <p:txBody>
          <a:bodyPr/>
          <a:lstStyle>
            <a:defPPr>
              <a:defRPr lang="es-ES_tradn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alibri" charset="0"/>
                <a:ea typeface="ＭＳ Ｐゴシック" charset="0"/>
                <a:cs typeface="+mn-cs"/>
              </a:defRPr>
            </a:lvl9pPr>
          </a:lstStyle>
          <a:p>
            <a:pPr eaLnBrk="1" hangingPunct="1">
              <a:spcBef>
                <a:spcPct val="20000"/>
              </a:spcBef>
              <a:buFont typeface="Arial" charset="0"/>
              <a:buNone/>
            </a:pPr>
            <a:r>
              <a:rPr lang="en-US" sz="1350" b="1" dirty="0"/>
              <a:t>13 </a:t>
            </a:r>
            <a:r>
              <a:rPr lang="en-US" sz="1350" b="1" dirty="0" err="1"/>
              <a:t>Familias</a:t>
            </a:r>
            <a:r>
              <a:rPr lang="en-US" sz="1350" b="1" dirty="0"/>
              <a:t> de virus de </a:t>
            </a:r>
            <a:r>
              <a:rPr lang="en-US" sz="1350" b="1" dirty="0" err="1"/>
              <a:t>importancia</a:t>
            </a:r>
            <a:r>
              <a:rPr lang="en-US" sz="1350" b="1" dirty="0"/>
              <a:t> </a:t>
            </a:r>
            <a:r>
              <a:rPr lang="en-US" sz="1350" b="1" dirty="0" err="1"/>
              <a:t>médica</a:t>
            </a:r>
            <a:r>
              <a:rPr lang="en-US" sz="1350" b="1" dirty="0"/>
              <a:t> </a:t>
            </a:r>
            <a:r>
              <a:rPr lang="en-US" sz="1350" b="1" dirty="0" err="1"/>
              <a:t>identificados</a:t>
            </a:r>
            <a:r>
              <a:rPr lang="en-US" sz="1350" b="1" dirty="0"/>
              <a:t> </a:t>
            </a:r>
            <a:r>
              <a:rPr lang="en-US" sz="1350" b="1" dirty="0" err="1"/>
              <a:t>ensayos</a:t>
            </a:r>
            <a:r>
              <a:rPr lang="en-US" sz="1350" b="1" dirty="0"/>
              <a:t> de </a:t>
            </a:r>
            <a:r>
              <a:rPr lang="en-US" sz="1350" b="1" dirty="0" err="1"/>
              <a:t>por</a:t>
            </a:r>
            <a:r>
              <a:rPr lang="en-US" sz="1350" b="1" dirty="0"/>
              <a:t> PCR (</a:t>
            </a:r>
            <a:r>
              <a:rPr lang="en-US" sz="1350" b="1" dirty="0" err="1"/>
              <a:t>consenso</a:t>
            </a:r>
            <a:r>
              <a:rPr lang="en-US" sz="1350" b="1"/>
              <a:t>) :</a:t>
            </a:r>
            <a:endParaRPr lang="en-US" sz="1350" b="1" dirty="0"/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350" dirty="0"/>
              <a:t>Coronavirus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350" dirty="0"/>
              <a:t>Adenovirus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350" dirty="0" err="1"/>
              <a:t>Herpesvirus</a:t>
            </a:r>
            <a:endParaRPr lang="en-US" sz="1350" dirty="0"/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350" dirty="0" err="1"/>
              <a:t>Astrovirus</a:t>
            </a:r>
            <a:r>
              <a:rPr lang="en-US" sz="1350" dirty="0"/>
              <a:t> 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350" dirty="0" err="1"/>
              <a:t>Paramyxovirus</a:t>
            </a:r>
            <a:r>
              <a:rPr lang="en-US" sz="1350" dirty="0"/>
              <a:t> 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350" dirty="0" err="1"/>
              <a:t>Alphavirus</a:t>
            </a:r>
            <a:endParaRPr lang="en-US" sz="1350" dirty="0"/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350" dirty="0" err="1"/>
              <a:t>Filovirus</a:t>
            </a:r>
            <a:endParaRPr lang="en-US" sz="1350" dirty="0"/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350" dirty="0" err="1"/>
              <a:t>Flavivirus</a:t>
            </a:r>
            <a:r>
              <a:rPr lang="en-US" sz="1350" dirty="0"/>
              <a:t> 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350" dirty="0" err="1"/>
              <a:t>Lyssavirus</a:t>
            </a:r>
            <a:r>
              <a:rPr lang="en-US" sz="1350" dirty="0"/>
              <a:t> 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350" dirty="0" err="1"/>
              <a:t>Seadornavirus</a:t>
            </a:r>
            <a:endParaRPr lang="en-US" sz="1350" dirty="0"/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350" dirty="0" err="1"/>
              <a:t>Arenavirus</a:t>
            </a:r>
            <a:endParaRPr lang="en-US" sz="1350" dirty="0"/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350" dirty="0"/>
              <a:t>Hantavirus</a:t>
            </a:r>
          </a:p>
          <a:p>
            <a:pPr eaLnBrk="1" hangingPunct="1">
              <a:spcBef>
                <a:spcPct val="20000"/>
              </a:spcBef>
              <a:buFont typeface="Arial" charset="0"/>
              <a:buChar char="•"/>
            </a:pPr>
            <a:r>
              <a:rPr lang="en-US" sz="1350" dirty="0" err="1"/>
              <a:t>Bocavirus</a:t>
            </a:r>
            <a:endParaRPr lang="es-MX" sz="1350" dirty="0"/>
          </a:p>
        </p:txBody>
      </p:sp>
      <p:sp>
        <p:nvSpPr>
          <p:cNvPr id="3" name="Rectángulo 2"/>
          <p:cNvSpPr/>
          <p:nvPr/>
        </p:nvSpPr>
        <p:spPr>
          <a:xfrm>
            <a:off x="0" y="1052290"/>
            <a:ext cx="874776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s-ES_tradnl" sz="3300"/>
              <a:t>Primeros reportes de diferentes infecciones en México y en diferentes especies</a:t>
            </a:r>
            <a:endParaRPr lang="es-ES_tradnl" sz="3300" dirty="0"/>
          </a:p>
        </p:txBody>
      </p:sp>
      <p:cxnSp>
        <p:nvCxnSpPr>
          <p:cNvPr id="7" name="Conector recto 6"/>
          <p:cNvCxnSpPr/>
          <p:nvPr/>
        </p:nvCxnSpPr>
        <p:spPr>
          <a:xfrm>
            <a:off x="871294" y="2071322"/>
            <a:ext cx="7505700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92d2cde-1732-44f2-9051-dfc1789c4680" descr="3BDC812A-18F0-4613-8B93-AB9CDA01C58E@svm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63" t="14815" r="5882" b="11111"/>
          <a:stretch>
            <a:fillRect/>
          </a:stretch>
        </p:blipFill>
        <p:spPr bwMode="auto">
          <a:xfrm>
            <a:off x="5842246" y="5322925"/>
            <a:ext cx="2016944" cy="52483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predictbanner+EHA.jpg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2" t="67255" r="48611" b="7142"/>
          <a:stretch/>
        </p:blipFill>
        <p:spPr bwMode="auto">
          <a:xfrm>
            <a:off x="2998381" y="5322925"/>
            <a:ext cx="2682518" cy="52483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031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84" y="289065"/>
            <a:ext cx="8217569" cy="209288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115" y="2583247"/>
            <a:ext cx="6256421" cy="309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83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viru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"/>
            <a:ext cx="9228154" cy="6777353"/>
          </a:xfrm>
          <a:prstGeom prst="rect">
            <a:avLst/>
          </a:prstGeom>
        </p:spPr>
      </p:pic>
      <p:pic>
        <p:nvPicPr>
          <p:cNvPr id="15" name="Imagen 14" descr="cor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252" y="1810149"/>
            <a:ext cx="6558547" cy="5030704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/>
          <a:srcRect r="1548"/>
          <a:stretch/>
        </p:blipFill>
        <p:spPr>
          <a:xfrm>
            <a:off x="1171007" y="3452176"/>
            <a:ext cx="8057147" cy="20120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uadroTexto 1"/>
          <p:cNvSpPr txBox="1"/>
          <p:nvPr/>
        </p:nvSpPr>
        <p:spPr>
          <a:xfrm>
            <a:off x="7416800" y="6471521"/>
            <a:ext cx="1575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ANTHONY ET AL  2013</a:t>
            </a:r>
            <a:endParaRPr lang="en-US" sz="12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6374"/>
            <a:ext cx="9144000" cy="1503776"/>
          </a:xfrm>
          <a:prstGeom prst="rect">
            <a:avLst/>
          </a:prstGeom>
        </p:spPr>
      </p:pic>
      <p:grpSp>
        <p:nvGrpSpPr>
          <p:cNvPr id="11" name="Agrupar 10"/>
          <p:cNvGrpSpPr/>
          <p:nvPr/>
        </p:nvGrpSpPr>
        <p:grpSpPr>
          <a:xfrm>
            <a:off x="285750" y="2924175"/>
            <a:ext cx="8607425" cy="2679700"/>
            <a:chOff x="428625" y="2924175"/>
            <a:chExt cx="8607425" cy="2679700"/>
          </a:xfrm>
        </p:grpSpPr>
        <p:pic>
          <p:nvPicPr>
            <p:cNvPr id="12" name="Imagen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8625" y="2924175"/>
              <a:ext cx="3035300" cy="2679700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13" name="Imagen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448050" y="2924175"/>
              <a:ext cx="2949575" cy="267970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pic>
          <p:nvPicPr>
            <p:cNvPr id="14" name="Imagen 13"/>
            <p:cNvPicPr>
              <a:picLocks noChangeAspect="1"/>
            </p:cNvPicPr>
            <p:nvPr/>
          </p:nvPicPr>
          <p:blipFill rotWithShape="1">
            <a:blip r:embed="rId9"/>
            <a:srcRect l="30518"/>
            <a:stretch/>
          </p:blipFill>
          <p:spPr>
            <a:xfrm>
              <a:off x="6397625" y="2924175"/>
              <a:ext cx="2638425" cy="2679700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399620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4604</TotalTime>
  <Words>713</Words>
  <Application>Microsoft Macintosh PowerPoint</Application>
  <PresentationFormat>Presentación en pantalla (4:3)</PresentationFormat>
  <Paragraphs>208</Paragraphs>
  <Slides>27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37" baseType="lpstr">
      <vt:lpstr>Arial Rounded MT Bold</vt:lpstr>
      <vt:lpstr>Calibri</vt:lpstr>
      <vt:lpstr>Calibri Light</vt:lpstr>
      <vt:lpstr>Cambria</vt:lpstr>
      <vt:lpstr>CG Times (WN)</vt:lpstr>
      <vt:lpstr>Euphemia UCAS</vt:lpstr>
      <vt:lpstr>ＭＳ Ｐゴシック</vt:lpstr>
      <vt:lpstr>Times New Roman</vt:lpstr>
      <vt:lpstr>Arial</vt:lpstr>
      <vt:lpstr>Tema de Office</vt:lpstr>
      <vt:lpstr>Vigilancia activa en fauna silvestre.  El caso de los murciélagos.</vt:lpstr>
      <vt:lpstr>Diversidad de especies y enfermedades emergentes</vt:lpstr>
      <vt:lpstr>Impacto antropogénico y enfermedades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Rabia Bovina</vt:lpstr>
      <vt:lpstr>Presentación de PowerPoint</vt:lpstr>
      <vt:lpstr>Presentación de PowerPoint</vt:lpstr>
      <vt:lpstr>HANTAVIRUS EN EL CONTINENTE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Análisis filogénetico hantavirus </vt:lpstr>
      <vt:lpstr> On the theoretical generality of the dilution effect for endemic vector-borne diseases Benjamin Roche , Parviez Hosseini , Anne-Hélène Prieur-Richard  , MarionVittecoq  , Gabriel Garcia, James N. Mills, Annapaola Rizzoli , Gerardo Suzán , Jean-François Guégan and Vanessa O. Ezenwa . En prensa </vt:lpstr>
      <vt:lpstr>Presentación de PowerPoint</vt:lpstr>
      <vt:lpstr>Presentación de PowerPoint</vt:lpstr>
      <vt:lpstr>Presentación de PowerPoint</vt:lpstr>
      <vt:lpstr>Conclusiones</vt:lpstr>
      <vt:lpstr>Ecosalud y sustentabilidad 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Oscar  Rico</dc:creator>
  <cp:lastModifiedBy>PAOLA MARTINEZ DUQUE</cp:lastModifiedBy>
  <cp:revision>101</cp:revision>
  <dcterms:created xsi:type="dcterms:W3CDTF">2014-04-16T15:50:54Z</dcterms:created>
  <dcterms:modified xsi:type="dcterms:W3CDTF">2016-10-26T22:37:14Z</dcterms:modified>
</cp:coreProperties>
</file>