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9"/>
  </p:notesMasterIdLst>
  <p:sldIdLst>
    <p:sldId id="256" r:id="rId2"/>
    <p:sldId id="526" r:id="rId3"/>
    <p:sldId id="497" r:id="rId4"/>
    <p:sldId id="522" r:id="rId5"/>
    <p:sldId id="409" r:id="rId6"/>
    <p:sldId id="478" r:id="rId7"/>
    <p:sldId id="515" r:id="rId8"/>
    <p:sldId id="471" r:id="rId9"/>
    <p:sldId id="502" r:id="rId10"/>
    <p:sldId id="511" r:id="rId11"/>
    <p:sldId id="322" r:id="rId12"/>
    <p:sldId id="341" r:id="rId13"/>
    <p:sldId id="514" r:id="rId14"/>
    <p:sldId id="489" r:id="rId15"/>
    <p:sldId id="345" r:id="rId16"/>
    <p:sldId id="536" r:id="rId17"/>
    <p:sldId id="501" r:id="rId18"/>
    <p:sldId id="529" r:id="rId19"/>
    <p:sldId id="530" r:id="rId20"/>
    <p:sldId id="531" r:id="rId21"/>
    <p:sldId id="528" r:id="rId22"/>
    <p:sldId id="506" r:id="rId23"/>
    <p:sldId id="507" r:id="rId24"/>
    <p:sldId id="509" r:id="rId25"/>
    <p:sldId id="510" r:id="rId26"/>
    <p:sldId id="532" r:id="rId27"/>
    <p:sldId id="537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C0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046" autoAdjust="0"/>
  </p:normalViewPr>
  <p:slideViewPr>
    <p:cSldViewPr snapToGrid="0" snapToObjects="1">
      <p:cViewPr>
        <p:scale>
          <a:sx n="100" d="100"/>
          <a:sy n="100" d="100"/>
        </p:scale>
        <p:origin x="-104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E4953-9BEE-144C-A6E2-574946CA9FE2}" type="datetimeFigureOut">
              <a:rPr lang="en-US" smtClean="0"/>
              <a:pPr/>
              <a:t>24/08/16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4BF48-0D68-F649-8DB8-DBADF7A06066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159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18B6F7-D901-444D-8D7D-5163B4A399FF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AE80DA93-7E86-4C44-B640-CAB52E8A482A}" type="slidenum">
              <a:rPr lang="en-US" sz="1200"/>
              <a:pPr/>
              <a:t>11</a:t>
            </a:fld>
            <a:endParaRPr lang="en-US" sz="1200" dirty="0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This 7 meter long high resolution record was generated by Jim Kennett and Lowell Stott in a core spanning the P/E boundary, across an interval with faint laminations which marked the benthic extinction event that I had mentioned earlier.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Blue symbols - benthics and thus bottom water conditions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White symbols - planktonic, thus representing surface water conditions</a:t>
            </a: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Starting with the oxygen isotopes, you can see the clear expression of the warming in both the deep waters (~4 C) and surface waters which increase by 7°C, so that at the peak of the event T=20°C.  The step and recovery spans roughlty 150 kyr.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Turning to the carbon isotopes, you can see how the values are relatively stable approaching the LPTM, then suddenly decrease by 3 per mil.  Before partially recovering.</a:t>
            </a: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The fact that the shift in carbon isotope occurs throughout the water column suggests that it is global. This is particulary important for two reasons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1)  it suggests that there was a major perturbation to the global carbon cycle.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2)  the signal should be recorded globally and serve as a time line for global scale reconstructions.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As soon as this was published the search to find the LPTM at other sites began.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5B25AB-1593-2448-8131-8C13D6B687DD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E27-2600-5F4C-B675-088598A9215D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09EB-9F06-9042-B6F6-811389DB8B6A}" type="datetimeFigureOut">
              <a:rPr lang="en-US" smtClean="0"/>
              <a:pPr/>
              <a:t>24/08/16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09EB-9F06-9042-B6F6-811389DB8B6A}" type="datetimeFigureOut">
              <a:rPr lang="en-US" smtClean="0"/>
              <a:pPr/>
              <a:t>24/08/16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E27-2600-5F4C-B675-088598A9215D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09EB-9F06-9042-B6F6-811389DB8B6A}" type="datetimeFigureOut">
              <a:rPr lang="en-US" smtClean="0"/>
              <a:pPr/>
              <a:t>24/08/16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E27-2600-5F4C-B675-088598A9215D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EEB209EB-9F06-9042-B6F6-811389DB8B6A}" type="datetimeFigureOut">
              <a:rPr lang="en-US" smtClean="0"/>
              <a:pPr/>
              <a:t>24/08/16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E27-2600-5F4C-B675-088598A9215D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Haga clic en el icono para agregar una imagen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EEB209EB-9F06-9042-B6F6-811389DB8B6A}" type="datetimeFigureOut">
              <a:rPr lang="en-US" smtClean="0"/>
              <a:pPr/>
              <a:t>24/08/16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E27-2600-5F4C-B675-088598A9215D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EEB209EB-9F06-9042-B6F6-811389DB8B6A}" type="datetimeFigureOut">
              <a:rPr lang="en-US" smtClean="0"/>
              <a:pPr/>
              <a:t>24/08/16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E27-2600-5F4C-B675-088598A9215D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09EB-9F06-9042-B6F6-811389DB8B6A}" type="datetimeFigureOut">
              <a:rPr lang="en-US" smtClean="0"/>
              <a:pPr/>
              <a:t>24/08/16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E27-2600-5F4C-B675-088598A9215D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09EB-9F06-9042-B6F6-811389DB8B6A}" type="datetimeFigureOut">
              <a:rPr lang="en-US" smtClean="0"/>
              <a:pPr/>
              <a:t>24/08/16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E27-2600-5F4C-B675-088598A9215D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09EB-9F06-9042-B6F6-811389DB8B6A}" type="datetimeFigureOut">
              <a:rPr lang="en-US" smtClean="0"/>
              <a:pPr/>
              <a:t>24/08/16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E27-2600-5F4C-B675-088598A9215D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09EB-9F06-9042-B6F6-811389DB8B6A}" type="datetimeFigureOut">
              <a:rPr lang="en-US" smtClean="0"/>
              <a:pPr/>
              <a:t>24/08/16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E27-2600-5F4C-B675-088598A9215D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09EB-9F06-9042-B6F6-811389DB8B6A}" type="datetimeFigureOut">
              <a:rPr lang="en-US" smtClean="0"/>
              <a:pPr/>
              <a:t>24/08/16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E27-2600-5F4C-B675-088598A9215D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09EB-9F06-9042-B6F6-811389DB8B6A}" type="datetimeFigureOut">
              <a:rPr lang="en-US" smtClean="0"/>
              <a:pPr/>
              <a:t>24/08/16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E27-2600-5F4C-B675-088598A9215D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bjetos, superior e 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09EB-9F06-9042-B6F6-811389DB8B6A}" type="datetimeFigureOut">
              <a:rPr lang="en-US" smtClean="0"/>
              <a:pPr/>
              <a:t>24/08/16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E27-2600-5F4C-B675-088598A9215D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09EB-9F06-9042-B6F6-811389DB8B6A}" type="datetimeFigureOut">
              <a:rPr lang="en-US" smtClean="0"/>
              <a:pPr/>
              <a:t>24/08/16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E27-2600-5F4C-B675-088598A9215D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09EB-9F06-9042-B6F6-811389DB8B6A}" type="datetimeFigureOut">
              <a:rPr lang="en-US" smtClean="0"/>
              <a:pPr/>
              <a:t>24/08/16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E27-2600-5F4C-B675-088598A9215D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09EB-9F06-9042-B6F6-811389DB8B6A}" type="datetimeFigureOut">
              <a:rPr lang="en-US" smtClean="0"/>
              <a:pPr/>
              <a:t>24/08/16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E27-2600-5F4C-B675-088598A9215D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EB209EB-9F06-9042-B6F6-811389DB8B6A}" type="datetimeFigureOut">
              <a:rPr lang="en-US" smtClean="0"/>
              <a:pPr/>
              <a:t>24/08/16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A431E27-2600-5F4C-B675-088598A9215D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1.docx"/><Relationship Id="rId4" Type="http://schemas.openxmlformats.org/officeDocument/2006/relationships/image" Target="../media/image4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hangingPunct="0"/>
            <a:r>
              <a:rPr lang="es-ES_tradnl" b="1" dirty="0" smtClean="0">
                <a:latin typeface="Eurostile"/>
              </a:rPr>
              <a:t>La Anatomía</a:t>
            </a:r>
            <a:br>
              <a:rPr lang="es-ES_tradnl" b="1" dirty="0" smtClean="0">
                <a:latin typeface="Eurostile"/>
              </a:rPr>
            </a:br>
            <a:r>
              <a:rPr lang="es-ES_tradnl" b="1" dirty="0" smtClean="0">
                <a:latin typeface="Eurostile"/>
              </a:rPr>
              <a:t> de un evento cálido antiguo  </a:t>
            </a:r>
            <a:r>
              <a:rPr lang="es-ES_tradnl" dirty="0" smtClean="0"/>
              <a:t/>
            </a:r>
            <a:br>
              <a:rPr lang="es-ES_tradnl" dirty="0" smtClean="0"/>
            </a:b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L. Pérez-Cruz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624" y="5181600"/>
            <a:ext cx="1523143" cy="1473203"/>
          </a:xfrm>
          <a:prstGeom prst="rect">
            <a:avLst/>
          </a:prstGeom>
        </p:spPr>
      </p:pic>
      <p:pic>
        <p:nvPicPr>
          <p:cNvPr id="5" name="Imagen 4" descr="logo_geofisic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05" y="5435600"/>
            <a:ext cx="3616397" cy="1049866"/>
          </a:xfrm>
          <a:prstGeom prst="rect">
            <a:avLst/>
          </a:prstGeom>
        </p:spPr>
      </p:pic>
      <p:pic>
        <p:nvPicPr>
          <p:cNvPr id="6" name="Picture 2" descr="http://www.educacionyculturaaz.com/wp-content/uploads/2013/02/logo_an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05" y="698040"/>
            <a:ext cx="1206133" cy="120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451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55" y="169330"/>
            <a:ext cx="8669866" cy="650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934200" y="1066800"/>
            <a:ext cx="1219200" cy="31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2200" b="1" dirty="0">
                <a:solidFill>
                  <a:srgbClr val="000000"/>
                </a:solidFill>
                <a:latin typeface="Symbol" charset="0"/>
              </a:rPr>
              <a:t>d</a:t>
            </a:r>
            <a:r>
              <a:rPr lang="en-US" sz="2200" b="1" baseline="30000" dirty="0">
                <a:solidFill>
                  <a:srgbClr val="000000"/>
                </a:solidFill>
                <a:latin typeface="Arial" charset="0"/>
              </a:rPr>
              <a:t>18</a:t>
            </a: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O 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(‰)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191000" y="1066800"/>
            <a:ext cx="1219200" cy="31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2200" b="1" dirty="0">
                <a:solidFill>
                  <a:srgbClr val="000000"/>
                </a:solidFill>
                <a:latin typeface="Symbol" charset="0"/>
              </a:rPr>
              <a:t>d</a:t>
            </a:r>
            <a:r>
              <a:rPr lang="en-US" sz="2200" b="1" baseline="30000" dirty="0">
                <a:solidFill>
                  <a:srgbClr val="000000"/>
                </a:solidFill>
                <a:latin typeface="Arial" charset="0"/>
              </a:rPr>
              <a:t>13</a:t>
            </a: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C 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(‰)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867400" y="6299200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00000"/>
                </a:solidFill>
                <a:latin typeface="+mj-lt"/>
              </a:rPr>
              <a:t>Kennett &amp; Stott (1991)</a:t>
            </a: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 rot="-5400000">
            <a:off x="5845175" y="2689225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220 kyrs</a:t>
            </a:r>
          </a:p>
        </p:txBody>
      </p:sp>
      <p:sp>
        <p:nvSpPr>
          <p:cNvPr id="29703" name="Line 8"/>
          <p:cNvSpPr>
            <a:spLocks noChangeShapeType="1"/>
          </p:cNvSpPr>
          <p:nvPr/>
        </p:nvSpPr>
        <p:spPr bwMode="auto">
          <a:xfrm>
            <a:off x="6172200" y="2362200"/>
            <a:ext cx="0" cy="121920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9704" name="Line 9"/>
          <p:cNvSpPr>
            <a:spLocks noChangeShapeType="1"/>
          </p:cNvSpPr>
          <p:nvPr/>
        </p:nvSpPr>
        <p:spPr bwMode="auto">
          <a:xfrm>
            <a:off x="4191000" y="3581400"/>
            <a:ext cx="4038600" cy="0"/>
          </a:xfrm>
          <a:prstGeom prst="line">
            <a:avLst/>
          </a:prstGeom>
          <a:noFill/>
          <a:ln w="9525">
            <a:solidFill>
              <a:schemeClr val="bg2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9705" name="Line 10"/>
          <p:cNvSpPr>
            <a:spLocks noChangeShapeType="1"/>
          </p:cNvSpPr>
          <p:nvPr/>
        </p:nvSpPr>
        <p:spPr bwMode="auto">
          <a:xfrm>
            <a:off x="4191000" y="2362200"/>
            <a:ext cx="4038600" cy="0"/>
          </a:xfrm>
          <a:prstGeom prst="line">
            <a:avLst/>
          </a:prstGeom>
          <a:noFill/>
          <a:ln w="9525">
            <a:solidFill>
              <a:schemeClr val="bg2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9706" name="Text Box 14"/>
          <p:cNvSpPr txBox="1">
            <a:spLocks noChangeArrowheads="1"/>
          </p:cNvSpPr>
          <p:nvPr/>
        </p:nvSpPr>
        <p:spPr bwMode="auto">
          <a:xfrm rot="-5400000">
            <a:off x="3002757" y="1035843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Mbsf</a:t>
            </a:r>
          </a:p>
        </p:txBody>
      </p:sp>
      <p:sp>
        <p:nvSpPr>
          <p:cNvPr id="29707" name="Text Box 15"/>
          <p:cNvSpPr txBox="1">
            <a:spLocks noChangeArrowheads="1"/>
          </p:cNvSpPr>
          <p:nvPr/>
        </p:nvSpPr>
        <p:spPr bwMode="auto">
          <a:xfrm rot="-5400000">
            <a:off x="2012157" y="3931443"/>
            <a:ext cx="198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00066"/>
                </a:solidFill>
                <a:latin typeface="Arial" charset="0"/>
              </a:rPr>
              <a:t>Upper Paleocene</a:t>
            </a:r>
          </a:p>
        </p:txBody>
      </p:sp>
      <p:sp>
        <p:nvSpPr>
          <p:cNvPr id="29708" name="Line 22"/>
          <p:cNvSpPr>
            <a:spLocks noChangeShapeType="1"/>
          </p:cNvSpPr>
          <p:nvPr/>
        </p:nvSpPr>
        <p:spPr bwMode="auto">
          <a:xfrm flipH="1" flipV="1">
            <a:off x="1905000" y="1066800"/>
            <a:ext cx="1676400" cy="2438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9709" name="Line 23"/>
          <p:cNvSpPr>
            <a:spLocks noChangeShapeType="1"/>
          </p:cNvSpPr>
          <p:nvPr/>
        </p:nvSpPr>
        <p:spPr bwMode="auto">
          <a:xfrm flipH="1">
            <a:off x="1828800" y="3886200"/>
            <a:ext cx="1752600" cy="16764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9710" name="Rectangle 24"/>
          <p:cNvSpPr>
            <a:spLocks noChangeArrowheads="1"/>
          </p:cNvSpPr>
          <p:nvPr/>
        </p:nvSpPr>
        <p:spPr bwMode="auto">
          <a:xfrm>
            <a:off x="2819400" y="1600200"/>
            <a:ext cx="304800" cy="4419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9711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95400"/>
            <a:ext cx="5562600" cy="48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2" name="Line 26"/>
          <p:cNvSpPr>
            <a:spLocks noChangeShapeType="1"/>
          </p:cNvSpPr>
          <p:nvPr/>
        </p:nvSpPr>
        <p:spPr bwMode="auto">
          <a:xfrm>
            <a:off x="533400" y="1066800"/>
            <a:ext cx="0" cy="449580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9713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2001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4" name="Text Box 28"/>
          <p:cNvSpPr txBox="1">
            <a:spLocks noChangeArrowheads="1"/>
          </p:cNvSpPr>
          <p:nvPr/>
        </p:nvSpPr>
        <p:spPr bwMode="auto">
          <a:xfrm rot="-5400000">
            <a:off x="56357" y="3067843"/>
            <a:ext cx="806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90 cm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5931985" y="2760330"/>
            <a:ext cx="96800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>
                    <a:alpha val="50000"/>
                  </a:srgbClr>
                </a:solidFill>
              </a:rPr>
              <a:t>170 kyrs</a:t>
            </a:r>
            <a:endParaRPr lang="en-US" dirty="0">
              <a:solidFill>
                <a:srgbClr val="000000">
                  <a:alpha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6654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062043" y="2816370"/>
            <a:ext cx="807469" cy="8421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Map [Converted]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77675" y="6048917"/>
            <a:ext cx="2592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Registros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marinos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974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867" y="355599"/>
            <a:ext cx="4816657" cy="6180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88933" cy="660806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555" y="3008982"/>
            <a:ext cx="6798266" cy="3599082"/>
          </a:xfrm>
          <a:prstGeom prst="rect">
            <a:avLst/>
          </a:prstGeom>
        </p:spPr>
      </p:pic>
      <p:pic>
        <p:nvPicPr>
          <p:cNvPr id="9" name="Picture 2" descr="Image result for mammals eocene paleoce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933" y="868864"/>
            <a:ext cx="4534888" cy="214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 descr="hor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3588"/>
            <a:ext cx="5105400" cy="355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035" name="Picture 3" descr="Notharctu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4038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0036" name="Text Box 4"/>
          <p:cNvSpPr txBox="1">
            <a:spLocks noChangeArrowheads="1"/>
          </p:cNvSpPr>
          <p:nvPr/>
        </p:nvSpPr>
        <p:spPr bwMode="auto">
          <a:xfrm>
            <a:off x="3179117" y="5780782"/>
            <a:ext cx="30702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  <a:cs typeface="Arial" charset="0"/>
              </a:rPr>
              <a:t>Perissodactyla</a:t>
            </a:r>
            <a:r>
              <a:rPr lang="en-US" sz="2400" dirty="0" smtClean="0">
                <a:solidFill>
                  <a:schemeClr val="bg1"/>
                </a:solidFill>
                <a:cs typeface="Arial" charset="0"/>
              </a:rPr>
              <a:t> (</a:t>
            </a:r>
            <a:r>
              <a:rPr lang="en-US" sz="2400" dirty="0" err="1" smtClean="0">
                <a:solidFill>
                  <a:schemeClr val="bg1"/>
                </a:solidFill>
                <a:cs typeface="Arial" charset="0"/>
              </a:rPr>
              <a:t>unglulado</a:t>
            </a:r>
            <a:r>
              <a:rPr lang="en-US" sz="2400" dirty="0" smtClean="0">
                <a:solidFill>
                  <a:schemeClr val="bg1"/>
                </a:solidFill>
                <a:cs typeface="Arial" charset="0"/>
              </a:rPr>
              <a:t>)</a:t>
            </a:r>
            <a:endParaRPr lang="en-US" sz="2400" dirty="0">
              <a:cs typeface="Arial" charset="0"/>
            </a:endParaRPr>
          </a:p>
        </p:txBody>
      </p:sp>
      <p:sp>
        <p:nvSpPr>
          <p:cNvPr id="300037" name="Text Box 5"/>
          <p:cNvSpPr txBox="1">
            <a:spLocks noChangeArrowheads="1"/>
          </p:cNvSpPr>
          <p:nvPr/>
        </p:nvSpPr>
        <p:spPr bwMode="auto">
          <a:xfrm>
            <a:off x="7239000" y="176213"/>
            <a:ext cx="1905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charset="0"/>
              </a:rPr>
              <a:t>Primates</a:t>
            </a:r>
            <a:endParaRPr lang="en-US" sz="2400" dirty="0">
              <a:latin typeface="+mj-lt"/>
              <a:cs typeface="Arial" charset="0"/>
            </a:endParaRPr>
          </a:p>
        </p:txBody>
      </p:sp>
      <p:sp>
        <p:nvSpPr>
          <p:cNvPr id="300038" name="Text Box 6"/>
          <p:cNvSpPr txBox="1">
            <a:spLocks noChangeArrowheads="1"/>
          </p:cNvSpPr>
          <p:nvPr/>
        </p:nvSpPr>
        <p:spPr bwMode="auto">
          <a:xfrm>
            <a:off x="-219075" y="552450"/>
            <a:ext cx="5400675" cy="175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0000"/>
                </a:solidFill>
                <a:latin typeface="+mj-lt"/>
                <a:cs typeface="Arial" charset="0"/>
              </a:rPr>
              <a:t>Mamíferos</a:t>
            </a:r>
            <a:r>
              <a:rPr lang="en-US" sz="3600" dirty="0" smtClean="0">
                <a:solidFill>
                  <a:srgbClr val="000000"/>
                </a:solidFill>
                <a:latin typeface="+mj-lt"/>
                <a:cs typeface="Arial" charset="0"/>
              </a:rPr>
              <a:t> del </a:t>
            </a:r>
            <a:r>
              <a:rPr lang="en-US" sz="3600" dirty="0" err="1" smtClean="0">
                <a:solidFill>
                  <a:srgbClr val="000000"/>
                </a:solidFill>
                <a:latin typeface="+mj-lt"/>
                <a:cs typeface="Arial" charset="0"/>
              </a:rPr>
              <a:t>Máximo</a:t>
            </a:r>
            <a:r>
              <a:rPr lang="en-US" sz="3600" dirty="0" smtClean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+mj-lt"/>
                <a:cs typeface="Arial" charset="0"/>
              </a:rPr>
              <a:t>Termal</a:t>
            </a:r>
            <a:r>
              <a:rPr lang="en-US" sz="3600" dirty="0" smtClean="0">
                <a:solidFill>
                  <a:srgbClr val="000000"/>
                </a:solidFill>
                <a:latin typeface="+mj-lt"/>
                <a:cs typeface="Arial" charset="0"/>
              </a:rPr>
              <a:t> del </a:t>
            </a:r>
            <a:r>
              <a:rPr lang="en-US" sz="3600" dirty="0" err="1" smtClean="0">
                <a:solidFill>
                  <a:srgbClr val="000000"/>
                </a:solidFill>
                <a:latin typeface="+mj-lt"/>
                <a:cs typeface="Arial" charset="0"/>
              </a:rPr>
              <a:t>Paleoceno</a:t>
            </a:r>
            <a:r>
              <a:rPr lang="en-US" sz="3600" dirty="0" smtClean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+mj-lt"/>
                <a:cs typeface="Arial" charset="0"/>
              </a:rPr>
              <a:t>Eoceno</a:t>
            </a:r>
            <a:endParaRPr lang="en-US" sz="3600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181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240" y="1960292"/>
            <a:ext cx="34099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6090" y="247649"/>
            <a:ext cx="4445310" cy="3172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ra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054100" y="714356"/>
            <a:ext cx="1955800" cy="1007658"/>
          </a:xfrm>
          <a:prstGeom prst="rect">
            <a:avLst/>
          </a:prstGeom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9090" y="3419984"/>
            <a:ext cx="4673869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ector recto 8"/>
          <p:cNvCxnSpPr/>
          <p:nvPr/>
        </p:nvCxnSpPr>
        <p:spPr>
          <a:xfrm rot="5400000" flipH="1" flipV="1">
            <a:off x="502705" y="3894400"/>
            <a:ext cx="386980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rot="5400000" flipH="1" flipV="1">
            <a:off x="5472900" y="1512103"/>
            <a:ext cx="252414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317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Causas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Incremento en los gases de efecto </a:t>
            </a:r>
            <a:r>
              <a:rPr lang="es-ES_tradnl" dirty="0" smtClean="0"/>
              <a:t>invernadero</a:t>
            </a:r>
          </a:p>
          <a:p>
            <a:pPr marL="577850" lvl="2" indent="0">
              <a:buNone/>
            </a:pPr>
            <a:endParaRPr lang="es-ES_tradnl" dirty="0" smtClean="0"/>
          </a:p>
          <a:p>
            <a:pPr lvl="1"/>
            <a:r>
              <a:rPr lang="es-ES_tradnl" dirty="0" smtClean="0"/>
              <a:t>Dióxido de carbono y el metano</a:t>
            </a:r>
            <a:r>
              <a:rPr lang="es-ES_tradnl" dirty="0" smtClean="0"/>
              <a:t>.</a:t>
            </a:r>
          </a:p>
          <a:p>
            <a:pPr lvl="2"/>
            <a:r>
              <a:rPr lang="es-ES_tradnl" dirty="0" smtClean="0"/>
              <a:t>Vulcanismo</a:t>
            </a:r>
          </a:p>
          <a:p>
            <a:pPr lvl="2"/>
            <a:r>
              <a:rPr lang="es-ES_tradnl" dirty="0" smtClean="0"/>
              <a:t>Emisi</a:t>
            </a:r>
            <a:r>
              <a:rPr lang="es-ES_tradnl" dirty="0" smtClean="0"/>
              <a:t>ón de Metano</a:t>
            </a:r>
          </a:p>
          <a:p>
            <a:pPr lvl="2"/>
            <a:endParaRPr lang="es-ES_tradnl" dirty="0" smtClean="0"/>
          </a:p>
          <a:p>
            <a:pPr lvl="1"/>
            <a:r>
              <a:rPr lang="es-ES_tradnl" dirty="0" smtClean="0"/>
              <a:t>Configuración </a:t>
            </a:r>
            <a:r>
              <a:rPr lang="es-ES_tradnl" dirty="0" err="1" smtClean="0"/>
              <a:t>astrónomica</a:t>
            </a:r>
            <a:endParaRPr lang="es-ES_tradnl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12" descr="http://www.ucm.es/BUCM/media/images/blogs/fotoblog15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168"/>
            <a:ext cx="5819775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antorini Chapman conference Fig 3"/>
          <p:cNvPicPr>
            <a:picLocks noChangeAspect="1" noChangeArrowheads="1"/>
          </p:cNvPicPr>
          <p:nvPr/>
        </p:nvPicPr>
        <p:blipFill>
          <a:blip r:embed="rId3"/>
          <a:srcRect l="-24"/>
          <a:stretch>
            <a:fillRect/>
          </a:stretch>
        </p:blipFill>
        <p:spPr bwMode="auto">
          <a:xfrm>
            <a:off x="3150154" y="2492375"/>
            <a:ext cx="5756780" cy="40438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00" y="422088"/>
            <a:ext cx="8691169" cy="5119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778933"/>
          </a:xfrm>
        </p:spPr>
        <p:txBody>
          <a:bodyPr/>
          <a:lstStyle/>
          <a:p>
            <a:r>
              <a:rPr lang="es-ES_tradnl" dirty="0" smtClean="0"/>
              <a:t>Sistema Climático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7" name="Picture 5" descr="Scan0004"/>
          <p:cNvPicPr>
            <a:picLocks noChangeAspect="1" noChangeArrowheads="1"/>
          </p:cNvPicPr>
          <p:nvPr/>
        </p:nvPicPr>
        <p:blipFill>
          <a:blip r:embed="rId2"/>
          <a:srcRect l="12396" t="15088" r="13329" b="52316"/>
          <a:stretch>
            <a:fillRect/>
          </a:stretch>
        </p:blipFill>
        <p:spPr>
          <a:xfrm>
            <a:off x="0" y="1044388"/>
            <a:ext cx="9612313" cy="5570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felio-perihelio-estacio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357166"/>
            <a:ext cx="5524500" cy="2628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9" descr="26d_increase_AxialTil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00438"/>
            <a:ext cx="3334394" cy="3084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7" descr="precess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00438"/>
            <a:ext cx="3071834" cy="3071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4 CuadroTexto"/>
          <p:cNvSpPr txBox="1"/>
          <p:nvPr/>
        </p:nvSpPr>
        <p:spPr>
          <a:xfrm>
            <a:off x="6786578" y="100010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Excentricidad</a:t>
            </a:r>
            <a:endParaRPr 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1285852" y="307181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Oblicuidad</a:t>
            </a:r>
            <a:endParaRPr lang="es-MX" dirty="0"/>
          </a:p>
        </p:txBody>
      </p:sp>
      <p:sp>
        <p:nvSpPr>
          <p:cNvPr id="7" name="6 CuadroTexto"/>
          <p:cNvSpPr txBox="1"/>
          <p:nvPr/>
        </p:nvSpPr>
        <p:spPr>
          <a:xfrm>
            <a:off x="5643570" y="307181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Precesión</a:t>
            </a:r>
            <a:endParaRPr lang="es-MX" dirty="0"/>
          </a:p>
        </p:txBody>
      </p:sp>
      <p:sp>
        <p:nvSpPr>
          <p:cNvPr id="8" name="7 CuadroTexto"/>
          <p:cNvSpPr txBox="1"/>
          <p:nvPr/>
        </p:nvSpPr>
        <p:spPr>
          <a:xfrm>
            <a:off x="7929586" y="4429132"/>
            <a:ext cx="1071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Cambio en la orientación </a:t>
            </a:r>
          </a:p>
          <a:p>
            <a:r>
              <a:rPr lang="es-MX" sz="1200" dirty="0"/>
              <a:t>del eje rotacional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714744" y="4000504"/>
            <a:ext cx="1071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latin typeface="+mn-lt"/>
              </a:rPr>
              <a:t>Cambio del ángulo del eje de rotación</a:t>
            </a:r>
            <a:endParaRPr lang="es-MX" sz="1200" dirty="0">
              <a:latin typeface="+mn-lt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929454" y="1428736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Forma de la órbita alrededor del sol</a:t>
            </a:r>
            <a:endParaRPr lang="es-MX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Máximo Termal del Paleoceno -Eoceno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1800" y="1587500"/>
            <a:ext cx="8305799" cy="4749800"/>
          </a:xfrm>
        </p:spPr>
        <p:txBody>
          <a:bodyPr>
            <a:noAutofit/>
          </a:bodyPr>
          <a:lstStyle/>
          <a:p>
            <a:r>
              <a:rPr lang="es-ES_tradnl" sz="1400" dirty="0" smtClean="0"/>
              <a:t>Hace aproximadamente entre 55.5 la Tierra experimentó un evento de calentamiento global  repentino y extremo ( </a:t>
            </a:r>
            <a:r>
              <a:rPr lang="es-ES_tradnl" sz="1400" dirty="0" err="1" smtClean="0"/>
              <a:t>hipertermal</a:t>
            </a:r>
            <a:r>
              <a:rPr lang="es-ES_tradnl" sz="1400" dirty="0" smtClean="0"/>
              <a:t> ) sobrepuesto en una tendencia de calentamiento a largo plazo. </a:t>
            </a:r>
          </a:p>
          <a:p>
            <a:r>
              <a:rPr lang="es-ES_tradnl" sz="1400" dirty="0" smtClean="0"/>
              <a:t>EL Máximo Termal del  Paleoceno - Eoceno se caracteriza por una entrada masiva de carbono, acidificación de los océanos y un aumento de la temperatura global de unos 5-6 C dentro de unos pocos miles años . </a:t>
            </a:r>
          </a:p>
          <a:p>
            <a:r>
              <a:rPr lang="es-ES_tradnl" sz="1400" dirty="0" smtClean="0"/>
              <a:t>Aumento de la diversidad de fauna terrestre y la flora , incluyendo la aparición de nuevos taxones clave.</a:t>
            </a:r>
          </a:p>
          <a:p>
            <a:r>
              <a:rPr lang="es-ES_tradnl" sz="1400" dirty="0" smtClean="0"/>
              <a:t>Extinciones de organismos marinos.</a:t>
            </a:r>
          </a:p>
          <a:p>
            <a:r>
              <a:rPr lang="es-ES_tradnl" sz="1400" dirty="0" smtClean="0"/>
              <a:t>Perturbación significativa al ciclo global del carbono que implica un gran aumento en los niveles de gases de efecto invernadero.</a:t>
            </a:r>
          </a:p>
          <a:p>
            <a:r>
              <a:rPr lang="es-ES_tradnl" sz="1400" dirty="0" smtClean="0"/>
              <a:t>Aunque se han propuesto varias explicaciones para el PETM , un modelo satisfactorio que da cuenta de la fuente , la magnitud y el momento de la liberación de carbono en sigue siendo difícil de alcanzar.</a:t>
            </a:r>
            <a:endParaRPr lang="es-ES_tradnl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42900"/>
            <a:ext cx="8077200" cy="605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8000" y="-146050"/>
            <a:ext cx="12700000" cy="715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1" y="0"/>
            <a:ext cx="5837766" cy="8158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5648"/>
            <a:ext cx="8940800" cy="43114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115" name="Object 3"/>
          <p:cNvGraphicFramePr>
            <a:graphicFrameLocks noChangeAspect="1"/>
          </p:cNvGraphicFramePr>
          <p:nvPr/>
        </p:nvGraphicFramePr>
        <p:xfrm>
          <a:off x="368300" y="723900"/>
          <a:ext cx="84074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1" name="Documento" r:id="rId3" imgW="8407400" imgH="5410200" progId="Word.Document.12">
                  <p:embed/>
                </p:oleObj>
              </mc:Choice>
              <mc:Fallback>
                <p:oleObj name="Documento" r:id="rId3" imgW="8407400" imgH="5410200" progId="Word.Document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" y="723900"/>
                        <a:ext cx="8407400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724400" y="2667000"/>
            <a:ext cx="3257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smtClean="0">
                <a:solidFill>
                  <a:schemeClr val="bg1"/>
                </a:solidFill>
              </a:rPr>
              <a:t>Muchas gracias</a:t>
            </a:r>
            <a:endParaRPr lang="es-E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496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343" y="531576"/>
            <a:ext cx="7915504" cy="59538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7785" algn="br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Paleo-termómetros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Fósiles</a:t>
            </a:r>
          </a:p>
          <a:p>
            <a:r>
              <a:rPr lang="es-ES_tradnl" dirty="0" smtClean="0"/>
              <a:t>Marcadores geoquímicos</a:t>
            </a:r>
          </a:p>
          <a:p>
            <a:pPr>
              <a:buNone/>
            </a:pPr>
            <a:endParaRPr lang="es-ES_tradn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53714535_7bc51a67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969" y="1433642"/>
            <a:ext cx="3815728" cy="4653326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697" y="4961407"/>
            <a:ext cx="1125561" cy="1125561"/>
          </a:xfrm>
          <a:prstGeom prst="rect">
            <a:avLst/>
          </a:prstGeom>
        </p:spPr>
      </p:pic>
      <p:pic>
        <p:nvPicPr>
          <p:cNvPr id="8" name="Picture 4" descr="images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7" y="1425264"/>
            <a:ext cx="2641598" cy="1350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697" y="1433642"/>
            <a:ext cx="1678343" cy="1258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6" descr="foraminefe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094" y="2323067"/>
            <a:ext cx="1642533" cy="1407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CuadroTexto 11"/>
          <p:cNvSpPr txBox="1"/>
          <p:nvPr/>
        </p:nvSpPr>
        <p:spPr>
          <a:xfrm>
            <a:off x="423335" y="3026964"/>
            <a:ext cx="2245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Nanoplancton</a:t>
            </a:r>
            <a:r>
              <a:rPr lang="es-ES_tradnl" dirty="0" smtClean="0"/>
              <a:t> </a:t>
            </a:r>
            <a:r>
              <a:rPr lang="es-ES_tradnl" dirty="0" err="1" smtClean="0"/>
              <a:t>caláreo</a:t>
            </a:r>
            <a:endParaRPr lang="es-ES_tradnl" dirty="0"/>
          </a:p>
        </p:txBody>
      </p:sp>
      <p:sp>
        <p:nvSpPr>
          <p:cNvPr id="13" name="CuadroTexto 12"/>
          <p:cNvSpPr txBox="1"/>
          <p:nvPr/>
        </p:nvSpPr>
        <p:spPr>
          <a:xfrm>
            <a:off x="7371094" y="455767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dirty="0" smtClean="0"/>
              <a:t>Foraminíferos </a:t>
            </a:r>
          </a:p>
          <a:p>
            <a:pPr algn="ctr"/>
            <a:r>
              <a:rPr lang="es-ES_tradnl" dirty="0" smtClean="0"/>
              <a:t>planctónicos</a:t>
            </a:r>
            <a:endParaRPr lang="es-ES_tradnl" dirty="0"/>
          </a:p>
        </p:txBody>
      </p:sp>
      <p:sp>
        <p:nvSpPr>
          <p:cNvPr id="14" name="CuadroTexto 13"/>
          <p:cNvSpPr txBox="1"/>
          <p:nvPr/>
        </p:nvSpPr>
        <p:spPr>
          <a:xfrm>
            <a:off x="7447497" y="5440637"/>
            <a:ext cx="1608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dirty="0" smtClean="0">
                <a:solidFill>
                  <a:srgbClr val="FFFFFF"/>
                </a:solidFill>
              </a:rPr>
              <a:t>Foraminíferos </a:t>
            </a:r>
          </a:p>
          <a:p>
            <a:pPr algn="ctr"/>
            <a:r>
              <a:rPr lang="es-ES_tradnl" dirty="0" smtClean="0">
                <a:solidFill>
                  <a:srgbClr val="FFFFFF"/>
                </a:solidFill>
              </a:rPr>
              <a:t>bentónicos</a:t>
            </a:r>
            <a:endParaRPr lang="es-ES_trad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46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Lines14-17_color.psd                                           00025A79NEW  G4 HARD DRIVE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0" y="1374162"/>
            <a:ext cx="8751358" cy="3482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55431" y="6253985"/>
            <a:ext cx="2210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" charset="0"/>
              </a:rPr>
              <a:t>Bralower et al. (2002)</a:t>
            </a:r>
          </a:p>
        </p:txBody>
      </p:sp>
    </p:spTree>
    <p:extLst>
      <p:ext uri="{BB962C8B-B14F-4D97-AF65-F5344CB8AC3E}">
        <p14:creationId xmlns:p14="http://schemas.microsoft.com/office/powerpoint/2010/main" val="2977768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92" y="262470"/>
            <a:ext cx="8229600" cy="6172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7785" algn="br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62938" cy="582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87" name="Rectangle 3"/>
          <p:cNvSpPr>
            <a:spLocks noChangeArrowheads="1"/>
          </p:cNvSpPr>
          <p:nvPr/>
        </p:nvSpPr>
        <p:spPr bwMode="auto">
          <a:xfrm>
            <a:off x="5943600" y="64008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Gill Sans" charset="0"/>
              </a:rPr>
              <a:t>Bralower et al. (2002)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0" y="3893218"/>
            <a:ext cx="457200" cy="138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181716" y="4321732"/>
            <a:ext cx="457200" cy="138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755470" y="4777322"/>
            <a:ext cx="457200" cy="138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486400" y="4956797"/>
            <a:ext cx="457200" cy="138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567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099733"/>
            <a:ext cx="9243669" cy="3185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evolución">
  <a:themeElements>
    <a:clrScheme name="Revolució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ció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ció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Revolución.thmx</Template>
  <TotalTime>4606</TotalTime>
  <Words>507</Words>
  <Application>Microsoft Macintosh PowerPoint</Application>
  <PresentationFormat>Presentación en pantalla (4:3)</PresentationFormat>
  <Paragraphs>62</Paragraphs>
  <Slides>27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9" baseType="lpstr">
      <vt:lpstr>Revolución</vt:lpstr>
      <vt:lpstr>Documento</vt:lpstr>
      <vt:lpstr>La Anatomía  de un evento cálido antiguo   </vt:lpstr>
      <vt:lpstr>Sistema Climático</vt:lpstr>
      <vt:lpstr>Presentación de PowerPoint</vt:lpstr>
      <vt:lpstr>Paleo-termómetros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Causas</vt:lpstr>
      <vt:lpstr>Presentación de PowerPoint</vt:lpstr>
      <vt:lpstr>Presentación de PowerPoint</vt:lpstr>
      <vt:lpstr>Presentación de PowerPoint</vt:lpstr>
      <vt:lpstr>Máximo Termal del Paleoceno -Eoceno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Pennsylvania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Bralower</dc:creator>
  <cp:lastModifiedBy>Ligia PC</cp:lastModifiedBy>
  <cp:revision>234</cp:revision>
  <dcterms:created xsi:type="dcterms:W3CDTF">2016-08-24T18:12:34Z</dcterms:created>
  <dcterms:modified xsi:type="dcterms:W3CDTF">2016-08-24T23:28:47Z</dcterms:modified>
</cp:coreProperties>
</file>