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sldIdLst>
    <p:sldId id="258" r:id="rId3"/>
    <p:sldId id="272" r:id="rId4"/>
    <p:sldId id="292" r:id="rId5"/>
    <p:sldId id="302" r:id="rId6"/>
    <p:sldId id="303" r:id="rId7"/>
    <p:sldId id="273" r:id="rId8"/>
    <p:sldId id="269" r:id="rId9"/>
    <p:sldId id="301" r:id="rId10"/>
    <p:sldId id="304" r:id="rId11"/>
    <p:sldId id="297" r:id="rId12"/>
    <p:sldId id="300" r:id="rId13"/>
    <p:sldId id="298" r:id="rId14"/>
    <p:sldId id="299" r:id="rId1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23" autoAdjust="0"/>
    <p:restoredTop sz="95133"/>
  </p:normalViewPr>
  <p:slideViewPr>
    <p:cSldViewPr snapToGrid="0" snapToObjects="1" showGuides="1">
      <p:cViewPr>
        <p:scale>
          <a:sx n="94" d="100"/>
          <a:sy n="94" d="100"/>
        </p:scale>
        <p:origin x="-408" y="-648"/>
      </p:cViewPr>
      <p:guideLst>
        <p:guide orient="horz" pos="22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f"/><Relationship Id="rId3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 userDrawn="1"/>
        </p:nvSpPr>
        <p:spPr>
          <a:xfrm>
            <a:off x="1578294" y="148493"/>
            <a:ext cx="5987412" cy="14020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 smtClean="0">
              <a:latin typeface="Helvetica"/>
              <a:cs typeface="Helvetica"/>
            </a:endParaRPr>
          </a:p>
          <a:p>
            <a:endParaRPr lang="es-MX" dirty="0" smtClean="0">
              <a:latin typeface="Helvetica"/>
              <a:cs typeface="Helvetica"/>
            </a:endParaRPr>
          </a:p>
          <a:p>
            <a:endParaRPr lang="es-MX" dirty="0" smtClean="0">
              <a:latin typeface="Helvetica"/>
              <a:cs typeface="Helvetica"/>
            </a:endParaRPr>
          </a:p>
          <a:p>
            <a:endParaRPr lang="es-MX" dirty="0" smtClean="0">
              <a:latin typeface="Helvetica"/>
              <a:cs typeface="Helvetica"/>
            </a:endParaRPr>
          </a:p>
          <a:p>
            <a:pPr marL="0" indent="0">
              <a:buNone/>
            </a:pPr>
            <a:endParaRPr lang="es-MX" dirty="0" smtClean="0">
              <a:latin typeface="Helvetica"/>
              <a:cs typeface="Helvetica"/>
            </a:endParaRPr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610100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tx2"/>
              </a:buClr>
              <a:buSzPct val="85000"/>
              <a:buFont typeface="Wingdings 3" pitchFamily="18" charset="2"/>
              <a:buChar char="î"/>
            </a:pPr>
            <a:endParaRPr lang="es-MX" dirty="0">
              <a:solidFill>
                <a:schemeClr val="tx2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9" name="Título 1"/>
          <p:cNvSpPr txBox="1">
            <a:spLocks/>
          </p:cNvSpPr>
          <p:nvPr userDrawn="1"/>
        </p:nvSpPr>
        <p:spPr>
          <a:xfrm>
            <a:off x="0" y="266490"/>
            <a:ext cx="9144000" cy="11521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467" y="355233"/>
            <a:ext cx="999821" cy="999821"/>
          </a:xfrm>
          <a:prstGeom prst="rect">
            <a:avLst/>
          </a:prstGeom>
        </p:spPr>
      </p:pic>
      <p:pic>
        <p:nvPicPr>
          <p:cNvPr id="11" name="Imagen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90795" y="367206"/>
            <a:ext cx="1180557" cy="93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FC037E-6BEE-1741-8D0C-1038BA64929F}" type="datetimeFigureOut">
              <a:rPr lang="es-ES" smtClean="0"/>
              <a:pPr/>
              <a:t>20/04/16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B1FEA2-DB2E-4840-9E34-E2C197EA0791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4495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FC037E-6BEE-1741-8D0C-1038BA64929F}" type="datetimeFigureOut">
              <a:rPr lang="es-ES" smtClean="0"/>
              <a:pPr/>
              <a:t>20/04/16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B1FEA2-DB2E-4840-9E34-E2C197EA0791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3440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FC037E-6BEE-1741-8D0C-1038BA64929F}" type="datetimeFigureOut">
              <a:rPr lang="es-ES" smtClean="0"/>
              <a:pPr/>
              <a:t>20/04/16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B1FEA2-DB2E-4840-9E34-E2C197EA0791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9467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4F492-EEC2-49DD-92FC-9DDBC63F83A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3526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A774-8C6B-463A-A980-BF925D9C584F}" type="datetimeFigureOut">
              <a:rPr lang="es-MX" smtClean="0"/>
              <a:pPr/>
              <a:t>20/04/16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FF08-BDF5-4E25-A2FC-A88A043C7363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7008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A774-8C6B-463A-A980-BF925D9C584F}" type="datetimeFigureOut">
              <a:rPr lang="es-MX" smtClean="0"/>
              <a:pPr/>
              <a:t>20/04/16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FF08-BDF5-4E25-A2FC-A88A043C7363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7775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A774-8C6B-463A-A980-BF925D9C584F}" type="datetimeFigureOut">
              <a:rPr lang="es-MX" smtClean="0"/>
              <a:pPr/>
              <a:t>20/04/16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FF08-BDF5-4E25-A2FC-A88A043C7363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3132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A774-8C6B-463A-A980-BF925D9C584F}" type="datetimeFigureOut">
              <a:rPr lang="es-MX" smtClean="0"/>
              <a:pPr/>
              <a:t>20/04/16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FF08-BDF5-4E25-A2FC-A88A043C7363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3055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A774-8C6B-463A-A980-BF925D9C584F}" type="datetimeFigureOut">
              <a:rPr lang="es-MX" smtClean="0"/>
              <a:pPr/>
              <a:t>20/04/16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FF08-BDF5-4E25-A2FC-A88A043C7363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6270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A774-8C6B-463A-A980-BF925D9C584F}" type="datetimeFigureOut">
              <a:rPr lang="es-MX" smtClean="0"/>
              <a:pPr/>
              <a:t>20/04/16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FF08-BDF5-4E25-A2FC-A88A043C7363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024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>
            <a:spLocks noGrp="1"/>
          </p:cNvSpPr>
          <p:nvPr>
            <p:ph type="subTitle" idx="1"/>
          </p:nvPr>
        </p:nvSpPr>
        <p:spPr>
          <a:xfrm>
            <a:off x="940172" y="2267763"/>
            <a:ext cx="7191493" cy="36758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endParaRPr lang="es-MX" dirty="0" smtClean="0">
              <a:latin typeface="Helvetica"/>
              <a:cs typeface="Helvetica"/>
            </a:endParaRPr>
          </a:p>
          <a:p>
            <a:endParaRPr lang="es-MX" dirty="0">
              <a:latin typeface="Helvetica"/>
              <a:cs typeface="Helvetica"/>
            </a:endParaRPr>
          </a:p>
          <a:p>
            <a:endParaRPr lang="es-MX" dirty="0" smtClean="0">
              <a:latin typeface="Helvetica"/>
              <a:cs typeface="Helvetica"/>
            </a:endParaRPr>
          </a:p>
          <a:p>
            <a:endParaRPr lang="es-MX" dirty="0">
              <a:latin typeface="Helvetica"/>
              <a:cs typeface="Helvetica"/>
            </a:endParaRPr>
          </a:p>
          <a:p>
            <a:endParaRPr lang="es-MX" dirty="0" smtClean="0">
              <a:latin typeface="Helvetica"/>
              <a:cs typeface="Helvetica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ctrTitle" hasCustomPrompt="1"/>
          </p:nvPr>
        </p:nvSpPr>
        <p:spPr>
          <a:xfrm>
            <a:off x="0" y="2435225"/>
            <a:ext cx="9144000" cy="17295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s-MX" b="1" dirty="0" smtClean="0">
                <a:solidFill>
                  <a:schemeClr val="bg1"/>
                </a:solidFill>
                <a:latin typeface="Helvetica"/>
                <a:cs typeface="Helvetica"/>
              </a:rPr>
              <a:t/>
            </a:r>
            <a:br>
              <a:rPr lang="es-MX" b="1" dirty="0" smtClean="0">
                <a:solidFill>
                  <a:schemeClr val="bg1"/>
                </a:solidFill>
                <a:latin typeface="Helvetica"/>
                <a:cs typeface="Helvetica"/>
              </a:rPr>
            </a:br>
            <a:endParaRPr lang="es-MX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9743" y="69986"/>
            <a:ext cx="1288634" cy="933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467" y="71523"/>
            <a:ext cx="999821" cy="99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533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A774-8C6B-463A-A980-BF925D9C584F}" type="datetimeFigureOut">
              <a:rPr lang="es-MX" smtClean="0"/>
              <a:pPr/>
              <a:t>20/04/16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FF08-BDF5-4E25-A2FC-A88A043C7363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4355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A774-8C6B-463A-A980-BF925D9C584F}" type="datetimeFigureOut">
              <a:rPr lang="es-MX" smtClean="0"/>
              <a:pPr/>
              <a:t>20/04/16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FF08-BDF5-4E25-A2FC-A88A043C7363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3748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A774-8C6B-463A-A980-BF925D9C584F}" type="datetimeFigureOut">
              <a:rPr lang="es-MX" smtClean="0"/>
              <a:pPr/>
              <a:t>20/04/16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FF08-BDF5-4E25-A2FC-A88A043C7363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0124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A774-8C6B-463A-A980-BF925D9C584F}" type="datetimeFigureOut">
              <a:rPr lang="es-MX" smtClean="0"/>
              <a:pPr/>
              <a:t>20/04/16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FF08-BDF5-4E25-A2FC-A88A043C7363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1187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5A774-8C6B-463A-A980-BF925D9C584F}" type="datetimeFigureOut">
              <a:rPr lang="es-MX" smtClean="0"/>
              <a:pPr/>
              <a:t>20/04/16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FF08-BDF5-4E25-A2FC-A88A043C7363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8229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 userDrawn="1"/>
        </p:nvSpPr>
        <p:spPr>
          <a:xfrm>
            <a:off x="1578294" y="148493"/>
            <a:ext cx="5987412" cy="140208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 smtClean="0">
              <a:latin typeface="Helvetica"/>
              <a:cs typeface="Helvetica"/>
            </a:endParaRPr>
          </a:p>
          <a:p>
            <a:endParaRPr lang="es-MX" dirty="0" smtClean="0">
              <a:latin typeface="Helvetica"/>
              <a:cs typeface="Helvetica"/>
            </a:endParaRPr>
          </a:p>
          <a:p>
            <a:endParaRPr lang="es-MX" dirty="0" smtClean="0">
              <a:latin typeface="Helvetica"/>
              <a:cs typeface="Helvetica"/>
            </a:endParaRPr>
          </a:p>
          <a:p>
            <a:endParaRPr lang="es-MX" dirty="0" smtClean="0">
              <a:latin typeface="Helvetica"/>
              <a:cs typeface="Helvetica"/>
            </a:endParaRPr>
          </a:p>
          <a:p>
            <a:pPr marL="0" indent="0">
              <a:buNone/>
            </a:pPr>
            <a:endParaRPr lang="es-MX" dirty="0" smtClean="0">
              <a:latin typeface="Helvetica"/>
              <a:cs typeface="Helvetica"/>
            </a:endParaRPr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610100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tx2"/>
              </a:buClr>
              <a:buSzPct val="85000"/>
              <a:buFont typeface="Wingdings 3" pitchFamily="18" charset="2"/>
              <a:buChar char="î"/>
            </a:pPr>
            <a:r>
              <a:rPr lang="es-MX" dirty="0" smtClean="0">
                <a:solidFill>
                  <a:schemeClr val="tx2">
                    <a:lumMod val="50000"/>
                  </a:schemeClr>
                </a:solidFill>
                <a:latin typeface="Helvetica"/>
                <a:cs typeface="Helvetica"/>
              </a:rPr>
              <a:t>Aquí va el cuerpo de las </a:t>
            </a:r>
            <a:r>
              <a:rPr lang="es-MX" dirty="0" err="1" smtClean="0">
                <a:solidFill>
                  <a:schemeClr val="tx2">
                    <a:lumMod val="50000"/>
                  </a:schemeClr>
                </a:solidFill>
                <a:latin typeface="Helvetica"/>
                <a:cs typeface="Helvetica"/>
              </a:rPr>
              <a:t>diapos</a:t>
            </a:r>
            <a:endParaRPr lang="es-MX" dirty="0">
              <a:solidFill>
                <a:schemeClr val="tx2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9" name="Título 1"/>
          <p:cNvSpPr txBox="1">
            <a:spLocks/>
          </p:cNvSpPr>
          <p:nvPr userDrawn="1"/>
        </p:nvSpPr>
        <p:spPr>
          <a:xfrm>
            <a:off x="0" y="266490"/>
            <a:ext cx="9144000" cy="11521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b="1" dirty="0" smtClean="0">
                <a:solidFill>
                  <a:schemeClr val="bg1"/>
                </a:solidFill>
                <a:latin typeface="Helvetica"/>
                <a:cs typeface="Helvetica"/>
              </a:rPr>
              <a:t>Título</a:t>
            </a:r>
            <a:endParaRPr lang="es-MX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1" name="10 CuadroTexto"/>
          <p:cNvSpPr txBox="1"/>
          <p:nvPr userDrawn="1"/>
        </p:nvSpPr>
        <p:spPr>
          <a:xfrm>
            <a:off x="457200" y="6400800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i="1" dirty="0" smtClean="0">
                <a:latin typeface="Helvetica" pitchFamily="34" charset="0"/>
                <a:cs typeface="Helvetica" pitchFamily="34" charset="0"/>
              </a:rPr>
              <a:t>Cita bibliográfica</a:t>
            </a:r>
            <a:endParaRPr lang="es-MX" sz="1400" i="1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2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FC037E-6BEE-1741-8D0C-1038BA64929F}" type="datetimeFigureOut">
              <a:rPr lang="es-ES" smtClean="0"/>
              <a:pPr/>
              <a:t>20/04/16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B1FEA2-DB2E-4840-9E34-E2C197EA0791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2385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FC037E-6BEE-1741-8D0C-1038BA64929F}" type="datetimeFigureOut">
              <a:rPr lang="es-ES" smtClean="0"/>
              <a:pPr/>
              <a:t>20/04/16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B1FEA2-DB2E-4840-9E34-E2C197EA0791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372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FC037E-6BEE-1741-8D0C-1038BA64929F}" type="datetimeFigureOut">
              <a:rPr lang="es-ES" smtClean="0"/>
              <a:pPr/>
              <a:t>20/04/16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B1FEA2-DB2E-4840-9E34-E2C197EA0791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746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FC037E-6BEE-1741-8D0C-1038BA64929F}" type="datetimeFigureOut">
              <a:rPr lang="es-ES" smtClean="0"/>
              <a:pPr/>
              <a:t>20/04/16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B1FEA2-DB2E-4840-9E34-E2C197EA0791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213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FC037E-6BEE-1741-8D0C-1038BA64929F}" type="datetimeFigureOut">
              <a:rPr lang="es-ES" smtClean="0"/>
              <a:pPr/>
              <a:t>20/04/16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B1FEA2-DB2E-4840-9E34-E2C197EA0791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9518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FC037E-6BEE-1741-8D0C-1038BA64929F}" type="datetimeFigureOut">
              <a:rPr lang="es-ES" smtClean="0"/>
              <a:pPr/>
              <a:t>20/04/16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B1FEA2-DB2E-4840-9E34-E2C197EA0791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3198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3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5A774-8C6B-463A-A980-BF925D9C584F}" type="datetimeFigureOut">
              <a:rPr lang="es-MX" smtClean="0"/>
              <a:pPr/>
              <a:t>20/04/16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BFF08-BDF5-4E25-A2FC-A88A043C7363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519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45470" y="2011883"/>
            <a:ext cx="8283862" cy="4163492"/>
          </a:xfrm>
        </p:spPr>
        <p:txBody>
          <a:bodyPr/>
          <a:lstStyle/>
          <a:p>
            <a:endParaRPr lang="es-MX" dirty="0" smtClean="0">
              <a:latin typeface="Helvetica" pitchFamily="34" charset="0"/>
              <a:cs typeface="Helvetica" pitchFamily="34" charset="0"/>
            </a:endParaRPr>
          </a:p>
          <a:p>
            <a:endParaRPr lang="es-MX" dirty="0">
              <a:latin typeface="Helvetica" pitchFamily="34" charset="0"/>
              <a:cs typeface="Helvetica" pitchFamily="34" charset="0"/>
            </a:endParaRPr>
          </a:p>
          <a:p>
            <a:endParaRPr lang="es-MX" dirty="0" smtClean="0">
              <a:latin typeface="Helvetica" pitchFamily="34" charset="0"/>
              <a:cs typeface="Helvetica" pitchFamily="34" charset="0"/>
            </a:endParaRPr>
          </a:p>
          <a:p>
            <a:endParaRPr lang="es-MX" dirty="0">
              <a:latin typeface="Helvetica" pitchFamily="34" charset="0"/>
              <a:cs typeface="Helvetica" pitchFamily="34" charset="0"/>
            </a:endParaRPr>
          </a:p>
          <a:p>
            <a:endParaRPr lang="es-MX" sz="2000" u="sng" dirty="0" smtClean="0"/>
          </a:p>
          <a:p>
            <a:pPr>
              <a:spcBef>
                <a:spcPts val="0"/>
              </a:spcBef>
            </a:pPr>
            <a:endParaRPr lang="es-MX" sz="2500" dirty="0" smtClean="0"/>
          </a:p>
          <a:p>
            <a:endParaRPr lang="es-MX" dirty="0" smtClean="0"/>
          </a:p>
          <a:p>
            <a:r>
              <a:rPr lang="es-MX" dirty="0" smtClean="0"/>
              <a:t>Departamento </a:t>
            </a:r>
            <a:r>
              <a:rPr lang="es-MX" dirty="0"/>
              <a:t>de </a:t>
            </a:r>
            <a:r>
              <a:rPr lang="es-MX" dirty="0" smtClean="0"/>
              <a:t>Urología</a:t>
            </a:r>
          </a:p>
          <a:p>
            <a:r>
              <a:rPr lang="es-MX" sz="2000" dirty="0" smtClean="0">
                <a:latin typeface="Helvetica" pitchFamily="34" charset="0"/>
                <a:cs typeface="Helvetica" pitchFamily="34" charset="0"/>
              </a:rPr>
              <a:t>Instituto Nacional de Ciencias Médicas y Nutrición Salvador Zubirán</a:t>
            </a:r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0" y="2188823"/>
            <a:ext cx="9144000" cy="1729520"/>
          </a:xfrm>
        </p:spPr>
        <p:txBody>
          <a:bodyPr anchor="ctr"/>
          <a:lstStyle/>
          <a:p>
            <a:r>
              <a:rPr lang="es-MX" sz="3600" dirty="0" smtClean="0">
                <a:solidFill>
                  <a:schemeClr val="bg1"/>
                </a:solidFill>
              </a:rPr>
              <a:t>Abordaje y manejo actual del</a:t>
            </a:r>
            <a:r>
              <a:rPr lang="es-MX" sz="3600" dirty="0">
                <a:solidFill>
                  <a:schemeClr val="bg1"/>
                </a:solidFill>
              </a:rPr>
              <a:t> </a:t>
            </a:r>
            <a:r>
              <a:rPr lang="es-MX" sz="3600" dirty="0" smtClean="0">
                <a:solidFill>
                  <a:schemeClr val="bg1"/>
                </a:solidFill>
              </a:rPr>
              <a:t/>
            </a:r>
            <a:br>
              <a:rPr lang="es-MX" sz="3600" dirty="0" smtClean="0">
                <a:solidFill>
                  <a:schemeClr val="bg1"/>
                </a:solidFill>
              </a:rPr>
            </a:br>
            <a:r>
              <a:rPr lang="es-MX" sz="3600" dirty="0" smtClean="0">
                <a:solidFill>
                  <a:schemeClr val="bg1"/>
                </a:solidFill>
              </a:rPr>
              <a:t>Cáncer </a:t>
            </a:r>
            <a:r>
              <a:rPr lang="es-MX" sz="3600" dirty="0">
                <a:solidFill>
                  <a:schemeClr val="bg1"/>
                </a:solidFill>
              </a:rPr>
              <a:t>de </a:t>
            </a:r>
            <a:r>
              <a:rPr lang="es-MX" sz="3600" dirty="0" smtClean="0">
                <a:solidFill>
                  <a:schemeClr val="bg1"/>
                </a:solidFill>
              </a:rPr>
              <a:t>Próstata</a:t>
            </a:r>
            <a:endParaRPr lang="es-MX" sz="36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266700"/>
            <a:ext cx="4738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ACADEMIA NACIONAL DE MEDICINA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334294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633440"/>
            <a:ext cx="8229600" cy="46101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Clr>
                <a:schemeClr val="tx2">
                  <a:lumMod val="50000"/>
                </a:schemeClr>
              </a:buClr>
              <a:buSzPct val="70000"/>
              <a:buNone/>
            </a:pPr>
            <a:r>
              <a:rPr lang="es-ES_tradnl" sz="2600" dirty="0" smtClean="0"/>
              <a:t>APE con sus </a:t>
            </a:r>
            <a:r>
              <a:rPr lang="es-ES_tradnl" sz="2600" dirty="0" err="1" smtClean="0"/>
              <a:t>isoformas</a:t>
            </a:r>
            <a:endParaRPr lang="es-ES_tradnl" sz="2600" dirty="0" smtClean="0"/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chemeClr val="tx2">
                  <a:lumMod val="50000"/>
                </a:schemeClr>
              </a:buClr>
              <a:buSzPct val="70000"/>
            </a:pPr>
            <a:r>
              <a:rPr lang="es-ES_tradnl" sz="2200" b="1" dirty="0" err="1" smtClean="0"/>
              <a:t>Prostate</a:t>
            </a:r>
            <a:r>
              <a:rPr lang="es-ES_tradnl" sz="2200" b="1" dirty="0" smtClean="0"/>
              <a:t> </a:t>
            </a:r>
            <a:r>
              <a:rPr lang="es-ES_tradnl" sz="2200" b="1" dirty="0" err="1" smtClean="0"/>
              <a:t>Health</a:t>
            </a:r>
            <a:r>
              <a:rPr lang="es-ES_tradnl" sz="2200" b="1" dirty="0" smtClean="0"/>
              <a:t> </a:t>
            </a:r>
            <a:r>
              <a:rPr lang="es-ES_tradnl" sz="2200" b="1" dirty="0" err="1" smtClean="0"/>
              <a:t>Index</a:t>
            </a:r>
            <a:r>
              <a:rPr lang="es-ES_tradnl" sz="2200" dirty="0" smtClean="0"/>
              <a:t> (PHI): APE total, APE libre y </a:t>
            </a:r>
            <a:r>
              <a:rPr lang="es-ES_tradnl" sz="2200" dirty="0"/>
              <a:t>[-2</a:t>
            </a:r>
            <a:r>
              <a:rPr lang="es-ES_tradnl" sz="2200" dirty="0" smtClean="0"/>
              <a:t>]</a:t>
            </a:r>
            <a:r>
              <a:rPr lang="es-ES_tradnl" sz="2200" dirty="0" err="1" smtClean="0"/>
              <a:t>proAPE</a:t>
            </a:r>
            <a:endParaRPr lang="es-ES_tradnl" sz="2200" dirty="0" smtClean="0"/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chemeClr val="tx2">
                  <a:lumMod val="50000"/>
                </a:schemeClr>
              </a:buClr>
              <a:buSzPct val="70000"/>
            </a:pPr>
            <a:r>
              <a:rPr lang="es-ES_tradnl" sz="2200" b="1" dirty="0" smtClean="0"/>
              <a:t>4K Score</a:t>
            </a:r>
            <a:r>
              <a:rPr lang="es-ES_tradnl" sz="2200" dirty="0" smtClean="0"/>
              <a:t>: APE total, APE libre, APE intacto, </a:t>
            </a:r>
            <a:r>
              <a:rPr lang="es-ES_tradnl" sz="2200" dirty="0" err="1" smtClean="0"/>
              <a:t>peptidasa</a:t>
            </a:r>
            <a:r>
              <a:rPr lang="es-ES_tradnl" sz="2200" dirty="0" smtClean="0"/>
              <a:t> hK2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57200" y="57150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Marcadores séricos para CaP</a:t>
            </a:r>
            <a:endParaRPr lang="es-MX" sz="32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127626" y="6467475"/>
            <a:ext cx="393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Nordström</a:t>
            </a:r>
            <a:r>
              <a:rPr lang="en-US" sz="1400" dirty="0" smtClean="0"/>
              <a:t> T et al. </a:t>
            </a:r>
            <a:r>
              <a:rPr lang="en-US" sz="1400" i="1" dirty="0" err="1" smtClean="0"/>
              <a:t>Eur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Urol</a:t>
            </a:r>
            <a:r>
              <a:rPr lang="en-US" sz="1400" i="1" dirty="0" smtClean="0"/>
              <a:t> </a:t>
            </a:r>
            <a:r>
              <a:rPr lang="en-US" sz="1400" dirty="0" smtClean="0"/>
              <a:t>2015; 68(1):139</a:t>
            </a:r>
            <a:r>
              <a:rPr lang="es-ES_tradnl" sz="1400" dirty="0" smtClean="0"/>
              <a:t>  </a:t>
            </a:r>
            <a:endParaRPr lang="es-MX" sz="1400" i="1" dirty="0">
              <a:solidFill>
                <a:schemeClr val="tx2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1" y="3282922"/>
            <a:ext cx="3467099" cy="34344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83233" y="4012463"/>
            <a:ext cx="5174982" cy="1926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dirty="0" smtClean="0"/>
              <a:t>Ambos: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_tradnl" sz="2200" dirty="0" smtClean="0"/>
              <a:t>Predicción de </a:t>
            </a:r>
            <a:r>
              <a:rPr lang="es-ES_tradnl" sz="2200" dirty="0" err="1" smtClean="0"/>
              <a:t>CaP</a:t>
            </a:r>
            <a:r>
              <a:rPr lang="es-ES_tradnl" sz="2200" dirty="0" smtClean="0"/>
              <a:t> de alto grado: 71%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_tradnl" sz="2200" dirty="0" smtClean="0"/>
              <a:t>Reducción de biopsias innecesarias: 30%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_tradnl" sz="2200" dirty="0" err="1" smtClean="0"/>
              <a:t>CaP</a:t>
            </a:r>
            <a:r>
              <a:rPr lang="es-ES_tradnl" sz="2200" dirty="0" smtClean="0"/>
              <a:t> de alto grado no detectado: 10%</a:t>
            </a:r>
          </a:p>
        </p:txBody>
      </p:sp>
    </p:spTree>
    <p:extLst>
      <p:ext uri="{BB962C8B-B14F-4D97-AF65-F5344CB8AC3E}">
        <p14:creationId xmlns:p14="http://schemas.microsoft.com/office/powerpoint/2010/main" val="3488108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Clr>
                <a:schemeClr val="tx2">
                  <a:lumMod val="50000"/>
                </a:schemeClr>
              </a:buClr>
              <a:buSzPct val="70000"/>
            </a:pPr>
            <a:endParaRPr lang="es-ES_tradnl" sz="2600" dirty="0" smtClean="0"/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tx2">
                  <a:lumMod val="50000"/>
                </a:schemeClr>
              </a:buClr>
              <a:buSzPct val="70000"/>
            </a:pPr>
            <a:r>
              <a:rPr lang="es-ES_tradnl" sz="2600" dirty="0" smtClean="0"/>
              <a:t>PCA3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tx2">
                  <a:lumMod val="50000"/>
                </a:schemeClr>
              </a:buClr>
              <a:buSzPct val="70000"/>
            </a:pPr>
            <a:r>
              <a:rPr lang="es-ES_tradnl" sz="2600" dirty="0" smtClean="0"/>
              <a:t>Combinación de APE sérico con PCA3 más la expresión del gen de </a:t>
            </a:r>
            <a:r>
              <a:rPr lang="es-ES_tradnl" sz="2600" dirty="0"/>
              <a:t>f</a:t>
            </a:r>
            <a:r>
              <a:rPr lang="es-ES_tradnl" sz="2600" dirty="0" smtClean="0"/>
              <a:t>usión TMPRSS2-ERG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tx2">
                  <a:lumMod val="50000"/>
                </a:schemeClr>
              </a:buClr>
              <a:buSzPct val="70000"/>
            </a:pPr>
            <a:endParaRPr lang="es-ES_tradnl" sz="2600" dirty="0"/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tx2">
                  <a:lumMod val="50000"/>
                </a:schemeClr>
              </a:buClr>
              <a:buSzPct val="70000"/>
            </a:pPr>
            <a:r>
              <a:rPr lang="es-ES_tradnl" sz="2600" dirty="0" smtClean="0"/>
              <a:t>Ambos requieren tacto rectal para obtener la muestra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tx2">
                  <a:lumMod val="50000"/>
                </a:schemeClr>
              </a:buClr>
              <a:buSzPct val="70000"/>
            </a:pPr>
            <a:r>
              <a:rPr lang="es-ES_tradnl" sz="2600" dirty="0" smtClean="0"/>
              <a:t>Exactitud para predecir </a:t>
            </a:r>
            <a:r>
              <a:rPr lang="es-ES_tradnl" sz="2600" dirty="0" err="1" smtClean="0"/>
              <a:t>CaP</a:t>
            </a:r>
            <a:r>
              <a:rPr lang="es-ES_tradnl" sz="2600" dirty="0" smtClean="0"/>
              <a:t> </a:t>
            </a:r>
            <a:r>
              <a:rPr lang="es-ES_tradnl" sz="2600" dirty="0" err="1" smtClean="0"/>
              <a:t>Gleason</a:t>
            </a:r>
            <a:r>
              <a:rPr lang="es-ES_tradnl" sz="2600" dirty="0" smtClean="0"/>
              <a:t> ≥ 7: 0.68 a 0.71</a:t>
            </a:r>
            <a:endParaRPr lang="es-MX" sz="22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457200" y="57150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Marcadores urinarios para CaP</a:t>
            </a:r>
            <a:endParaRPr lang="es-MX" sz="32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127626" y="6467475"/>
            <a:ext cx="393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Jemal</a:t>
            </a:r>
            <a:r>
              <a:rPr lang="en-US" sz="1400" dirty="0" smtClean="0"/>
              <a:t> A et al. </a:t>
            </a:r>
            <a:r>
              <a:rPr lang="en-US" sz="1400" i="1" dirty="0" smtClean="0"/>
              <a:t>JAMA </a:t>
            </a:r>
            <a:r>
              <a:rPr lang="en-US" sz="1400" dirty="0" smtClean="0"/>
              <a:t>2015;314(19):2054</a:t>
            </a:r>
            <a:r>
              <a:rPr lang="es-ES_tradnl" sz="1400" dirty="0" smtClean="0"/>
              <a:t>  </a:t>
            </a:r>
            <a:endParaRPr lang="es-MX" sz="1400" i="1" dirty="0">
              <a:solidFill>
                <a:schemeClr val="tx2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992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579400"/>
            <a:ext cx="8229600" cy="1717033"/>
          </a:xfrm>
        </p:spPr>
        <p:txBody>
          <a:bodyPr/>
          <a:lstStyle/>
          <a:p>
            <a:pPr>
              <a:spcBef>
                <a:spcPts val="0"/>
              </a:spcBef>
              <a:buClr>
                <a:schemeClr val="tx2">
                  <a:lumMod val="50000"/>
                </a:schemeClr>
              </a:buClr>
              <a:buSzPct val="70000"/>
            </a:pPr>
            <a:r>
              <a:rPr lang="es-ES_tradnl" sz="2200" dirty="0" smtClean="0"/>
              <a:t>Ensayo de </a:t>
            </a:r>
            <a:r>
              <a:rPr lang="es-ES_tradnl" sz="2200" dirty="0" err="1" smtClean="0"/>
              <a:t>exos</a:t>
            </a:r>
            <a:r>
              <a:rPr lang="es-ES_tradnl" sz="2200" dirty="0" err="1"/>
              <a:t>o</a:t>
            </a:r>
            <a:r>
              <a:rPr lang="es-ES_tradnl" sz="2200" dirty="0" err="1" smtClean="0"/>
              <a:t>mas</a:t>
            </a:r>
            <a:r>
              <a:rPr lang="es-ES_tradnl" sz="2200" dirty="0" smtClean="0"/>
              <a:t> </a:t>
            </a:r>
            <a:r>
              <a:rPr lang="es-ES_tradnl" sz="2200" dirty="0" smtClean="0"/>
              <a:t>para determinar </a:t>
            </a:r>
            <a:r>
              <a:rPr lang="es-ES_tradnl" sz="2200" dirty="0" smtClean="0"/>
              <a:t>la </a:t>
            </a:r>
            <a:r>
              <a:rPr lang="es-ES_tradnl" sz="2200" dirty="0" smtClean="0"/>
              <a:t>expresión de 3 genes en orina:</a:t>
            </a:r>
          </a:p>
          <a:p>
            <a:pPr lvl="1">
              <a:spcBef>
                <a:spcPts val="0"/>
              </a:spcBef>
              <a:buClr>
                <a:schemeClr val="tx2">
                  <a:lumMod val="50000"/>
                </a:schemeClr>
              </a:buClr>
              <a:buSzPct val="70000"/>
            </a:pPr>
            <a:r>
              <a:rPr lang="es-ES_tradnl" sz="1800" dirty="0" smtClean="0"/>
              <a:t>ERG</a:t>
            </a:r>
            <a:r>
              <a:rPr lang="es-ES_tradnl" sz="1800" dirty="0"/>
              <a:t> </a:t>
            </a:r>
            <a:r>
              <a:rPr lang="es-ES_tradnl" sz="1800" dirty="0" smtClean="0"/>
              <a:t>/ PCA3 / SPDEF</a:t>
            </a:r>
          </a:p>
          <a:p>
            <a:pPr lvl="1">
              <a:spcBef>
                <a:spcPts val="0"/>
              </a:spcBef>
              <a:buClr>
                <a:schemeClr val="tx2">
                  <a:lumMod val="50000"/>
                </a:schemeClr>
              </a:buClr>
              <a:buSzPct val="70000"/>
            </a:pPr>
            <a:endParaRPr lang="es-ES_tradnl" sz="1100" dirty="0" smtClean="0"/>
          </a:p>
          <a:p>
            <a:pPr>
              <a:spcBef>
                <a:spcPts val="0"/>
              </a:spcBef>
              <a:buClr>
                <a:schemeClr val="tx2">
                  <a:lumMod val="50000"/>
                </a:schemeClr>
              </a:buClr>
              <a:buSzPct val="70000"/>
            </a:pPr>
            <a:r>
              <a:rPr lang="es-ES_tradnl" sz="2200" dirty="0" smtClean="0"/>
              <a:t>No requiere tacto rectal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57200" y="57150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Marcadores urinarios para CaP</a:t>
            </a:r>
            <a:endParaRPr lang="es-MX" sz="32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127626" y="6467475"/>
            <a:ext cx="393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McKiernan J et al. </a:t>
            </a:r>
            <a:r>
              <a:rPr lang="en-US" sz="1400" i="1" dirty="0" smtClean="0"/>
              <a:t>JAMA </a:t>
            </a:r>
            <a:r>
              <a:rPr lang="en-US" sz="1400" i="1" dirty="0" err="1" smtClean="0"/>
              <a:t>Oncol</a:t>
            </a:r>
            <a:r>
              <a:rPr lang="en-US" sz="1400" i="1" dirty="0" smtClean="0"/>
              <a:t> </a:t>
            </a:r>
            <a:r>
              <a:rPr lang="en-US" sz="1400" dirty="0" smtClean="0"/>
              <a:t>2016; in press</a:t>
            </a:r>
            <a:r>
              <a:rPr lang="es-ES_tradnl" sz="1400" dirty="0" smtClean="0"/>
              <a:t>  </a:t>
            </a:r>
            <a:endParaRPr lang="es-MX" sz="1400" i="1" dirty="0">
              <a:solidFill>
                <a:schemeClr val="tx2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3233" y="4012463"/>
            <a:ext cx="5174982" cy="1587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_tradnl" sz="2200" dirty="0" smtClean="0"/>
              <a:t>Predicción de </a:t>
            </a:r>
            <a:r>
              <a:rPr lang="es-ES_tradnl" sz="2200" dirty="0" err="1" smtClean="0"/>
              <a:t>CaP</a:t>
            </a:r>
            <a:r>
              <a:rPr lang="es-ES_tradnl" sz="2200" dirty="0" smtClean="0"/>
              <a:t> de alto grado: 73%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_tradnl" sz="2200" dirty="0" smtClean="0"/>
              <a:t>Reducción de biopsias innecesarias: 37%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-ES_tradnl" sz="2200" dirty="0" err="1" smtClean="0"/>
              <a:t>CaP</a:t>
            </a:r>
            <a:r>
              <a:rPr lang="es-ES_tradnl" sz="2200" dirty="0" smtClean="0"/>
              <a:t> de alto grado no detectado: 12%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57" y="3172314"/>
            <a:ext cx="3782276" cy="368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54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  <a:buClr>
                <a:schemeClr val="tx2">
                  <a:lumMod val="50000"/>
                </a:schemeClr>
              </a:buClr>
              <a:buSzPct val="70000"/>
            </a:pPr>
            <a:r>
              <a:rPr lang="es-ES_tradnl" sz="2200" dirty="0" smtClean="0"/>
              <a:t>Decisión compartida entre médico y pacientes de 55 a 69 años para realizar </a:t>
            </a:r>
            <a:r>
              <a:rPr lang="es-ES_tradnl" sz="2200" dirty="0"/>
              <a:t>m</a:t>
            </a:r>
            <a:r>
              <a:rPr lang="es-ES_tradnl" sz="2200" dirty="0" smtClean="0"/>
              <a:t>edición de APE cada 2 años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chemeClr val="tx2">
                  <a:lumMod val="50000"/>
                </a:schemeClr>
              </a:buClr>
              <a:buSzPct val="70000"/>
            </a:pPr>
            <a:r>
              <a:rPr lang="es-MX" sz="2200" dirty="0" smtClean="0"/>
              <a:t>Estratificación efectiva del riesgo antes de realizar una biopsia mediante una panel validado </a:t>
            </a:r>
            <a:r>
              <a:rPr lang="es-MX" sz="2200" dirty="0" smtClean="0"/>
              <a:t>de marcadores (s</a:t>
            </a:r>
            <a:r>
              <a:rPr lang="es-MX" sz="2200" dirty="0" smtClean="0"/>
              <a:t>érico o urinario) </a:t>
            </a:r>
            <a:r>
              <a:rPr lang="es-MX" sz="2200" dirty="0" smtClean="0"/>
              <a:t>que </a:t>
            </a:r>
            <a:r>
              <a:rPr lang="es-MX" sz="2200" dirty="0" smtClean="0"/>
              <a:t>permita:</a:t>
            </a:r>
            <a:endParaRPr lang="es-MX" sz="1400" dirty="0"/>
          </a:p>
          <a:p>
            <a:pPr lvl="1">
              <a:spcBef>
                <a:spcPts val="0"/>
              </a:spcBef>
              <a:spcAft>
                <a:spcPts val="2400"/>
              </a:spcAft>
              <a:buClr>
                <a:schemeClr val="tx2">
                  <a:lumMod val="50000"/>
                </a:schemeClr>
              </a:buClr>
              <a:buSzPct val="70000"/>
            </a:pPr>
            <a:r>
              <a:rPr lang="es-MX" sz="1900" dirty="0" smtClean="0"/>
              <a:t>Reducir </a:t>
            </a:r>
            <a:r>
              <a:rPr lang="es-MX" sz="1900" dirty="0" smtClean="0"/>
              <a:t>el </a:t>
            </a:r>
            <a:r>
              <a:rPr lang="es-MX" sz="1900" dirty="0" smtClean="0"/>
              <a:t>número de biopsias innecesarias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Clr>
                <a:schemeClr val="tx2">
                  <a:lumMod val="50000"/>
                </a:schemeClr>
              </a:buClr>
              <a:buSzPct val="70000"/>
            </a:pPr>
            <a:r>
              <a:rPr lang="es-MX" sz="1900" dirty="0" smtClean="0"/>
              <a:t>Disminuir el sobrediagnóstico y tratamiento de tumores de bajo grado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Clr>
                <a:schemeClr val="tx2">
                  <a:lumMod val="50000"/>
                </a:schemeClr>
              </a:buClr>
              <a:buSzPct val="70000"/>
            </a:pPr>
            <a:r>
              <a:rPr lang="es-MX" sz="1900" dirty="0" smtClean="0"/>
              <a:t>Identificar </a:t>
            </a:r>
            <a:r>
              <a:rPr lang="es-MX" sz="1900" dirty="0" smtClean="0"/>
              <a:t>CaP de alto riesgo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chemeClr val="tx2">
                  <a:lumMod val="50000"/>
                </a:schemeClr>
              </a:buClr>
              <a:buSzPct val="70000"/>
            </a:pPr>
            <a:r>
              <a:rPr lang="es-MX" sz="2200" dirty="0" smtClean="0"/>
              <a:t>Incrementar el uso de vigilancia activa en casos bien seleccionados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57200" y="5715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Escrutinio más “inteligente”</a:t>
            </a:r>
            <a:endParaRPr lang="es-MX" sz="36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127626" y="6467475"/>
            <a:ext cx="393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Patel HD et al. </a:t>
            </a:r>
            <a:r>
              <a:rPr lang="en-US" sz="1400" i="1" dirty="0" smtClean="0"/>
              <a:t>JAMA Oncology </a:t>
            </a:r>
            <a:r>
              <a:rPr lang="en-US" sz="1400" dirty="0" smtClean="0"/>
              <a:t>2016; in press</a:t>
            </a:r>
            <a:r>
              <a:rPr lang="es-ES_tradnl" sz="1400" dirty="0" smtClean="0"/>
              <a:t>  </a:t>
            </a:r>
            <a:endParaRPr lang="es-MX" sz="1400" i="1" dirty="0">
              <a:solidFill>
                <a:schemeClr val="tx2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547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902200"/>
          </a:xfrm>
        </p:spPr>
        <p:txBody>
          <a:bodyPr/>
          <a:lstStyle/>
          <a:p>
            <a:pPr>
              <a:buClr>
                <a:schemeClr val="tx2">
                  <a:lumMod val="50000"/>
                </a:schemeClr>
              </a:buClr>
              <a:buSzPct val="70000"/>
              <a:buFont typeface="Wingdings 3" pitchFamily="18" charset="2"/>
              <a:buChar char="î"/>
            </a:pPr>
            <a:r>
              <a:rPr lang="es-MX" sz="1600" dirty="0" smtClean="0"/>
              <a:t>Antígeno prostático específico y otros maracadores</a:t>
            </a:r>
          </a:p>
          <a:p>
            <a:pPr marL="0" indent="0">
              <a:buClr>
                <a:schemeClr val="tx2">
                  <a:lumMod val="50000"/>
                </a:schemeClr>
              </a:buClr>
              <a:buSzPct val="70000"/>
              <a:buNone/>
            </a:pPr>
            <a:r>
              <a:rPr lang="es-MX" sz="1600" dirty="0" smtClean="0"/>
              <a:t>	¿La detección oportuna puede ser más eficiente?</a:t>
            </a:r>
          </a:p>
          <a:p>
            <a:pPr marL="0" indent="0">
              <a:buClr>
                <a:schemeClr val="tx2">
                  <a:lumMod val="50000"/>
                </a:schemeClr>
              </a:buClr>
              <a:buSzPct val="70000"/>
              <a:buNone/>
            </a:pPr>
            <a:r>
              <a:rPr lang="es-MX" sz="1600" dirty="0"/>
              <a:t>	</a:t>
            </a:r>
            <a:r>
              <a:rPr lang="es-MX" sz="1600" b="1" i="1" dirty="0" smtClean="0"/>
              <a:t>Dr. Francisco T. Rodríguez Covarrubias</a:t>
            </a:r>
          </a:p>
          <a:p>
            <a:pPr>
              <a:buClr>
                <a:schemeClr val="tx2">
                  <a:lumMod val="50000"/>
                </a:schemeClr>
              </a:buClr>
              <a:buSzPct val="70000"/>
              <a:buFont typeface="Wingdings 3" pitchFamily="18" charset="2"/>
              <a:buChar char="î"/>
            </a:pPr>
            <a:endParaRPr lang="es-MX" sz="1600" dirty="0" smtClean="0"/>
          </a:p>
          <a:p>
            <a:pPr>
              <a:buClr>
                <a:schemeClr val="tx2">
                  <a:lumMod val="50000"/>
                </a:schemeClr>
              </a:buClr>
              <a:buSzPct val="70000"/>
              <a:buFont typeface="Wingdings 3" pitchFamily="18" charset="2"/>
              <a:buChar char="î"/>
            </a:pPr>
            <a:r>
              <a:rPr lang="es-MX" sz="1600" dirty="0" smtClean="0"/>
              <a:t>Vigilancia Activa ¿</a:t>
            </a:r>
            <a:r>
              <a:rPr lang="es-ES_tradnl" sz="1600" dirty="0" err="1" smtClean="0"/>
              <a:t>quié</a:t>
            </a:r>
            <a:r>
              <a:rPr lang="es-MX" sz="1600" dirty="0" smtClean="0"/>
              <a:t>nes son los candidatos ideales?</a:t>
            </a:r>
            <a:endParaRPr lang="es-MX" sz="1600" dirty="0"/>
          </a:p>
          <a:p>
            <a:pPr marL="0" indent="0">
              <a:buClr>
                <a:schemeClr val="tx2">
                  <a:lumMod val="50000"/>
                </a:schemeClr>
              </a:buClr>
              <a:buSzPct val="70000"/>
              <a:buNone/>
            </a:pPr>
            <a:r>
              <a:rPr lang="es-MX" sz="1600" dirty="0"/>
              <a:t>	</a:t>
            </a:r>
            <a:r>
              <a:rPr lang="es-MX" sz="1600" b="1" i="1" dirty="0"/>
              <a:t>Dr. </a:t>
            </a:r>
            <a:r>
              <a:rPr lang="es-MX" sz="1600" b="1" i="1" dirty="0" smtClean="0"/>
              <a:t>Mariano Sotomayor de Zavaleta</a:t>
            </a:r>
            <a:endParaRPr lang="es-MX" sz="1600" b="1" i="1" dirty="0"/>
          </a:p>
          <a:p>
            <a:pPr>
              <a:buClr>
                <a:schemeClr val="tx2">
                  <a:lumMod val="50000"/>
                </a:schemeClr>
              </a:buClr>
              <a:buSzPct val="70000"/>
              <a:buFont typeface="Wingdings 3" pitchFamily="18" charset="2"/>
              <a:buChar char="î"/>
            </a:pPr>
            <a:endParaRPr lang="es-MX" sz="1600" dirty="0" smtClean="0"/>
          </a:p>
          <a:p>
            <a:pPr>
              <a:buClr>
                <a:schemeClr val="tx2">
                  <a:lumMod val="50000"/>
                </a:schemeClr>
              </a:buClr>
              <a:buSzPct val="70000"/>
              <a:buFont typeface="Wingdings 3" pitchFamily="18" charset="2"/>
              <a:buChar char="î"/>
            </a:pPr>
            <a:r>
              <a:rPr lang="es-MX" sz="1600" dirty="0" smtClean="0"/>
              <a:t>Cirugía o radioterapia para el tratamiento del cáncer de próstata localizado</a:t>
            </a:r>
          </a:p>
          <a:p>
            <a:pPr marL="0" indent="0">
              <a:buClr>
                <a:schemeClr val="tx2">
                  <a:lumMod val="50000"/>
                </a:schemeClr>
              </a:buClr>
              <a:buSzPct val="70000"/>
              <a:buNone/>
            </a:pPr>
            <a:r>
              <a:rPr lang="es-MX" sz="1600" dirty="0"/>
              <a:t>	</a:t>
            </a:r>
            <a:r>
              <a:rPr lang="es-MX" sz="1600" dirty="0" smtClean="0"/>
              <a:t>¿</a:t>
            </a:r>
            <a:r>
              <a:rPr lang="es-ES_tradnl" sz="1600" dirty="0" err="1" smtClean="0"/>
              <a:t>cuá</a:t>
            </a:r>
            <a:r>
              <a:rPr lang="es-MX" sz="1600" dirty="0" smtClean="0"/>
              <a:t>les son las ventajas de cada modalidad?</a:t>
            </a:r>
            <a:endParaRPr lang="es-MX" sz="1200" dirty="0"/>
          </a:p>
          <a:p>
            <a:pPr marL="0" indent="0">
              <a:buClr>
                <a:schemeClr val="tx2">
                  <a:lumMod val="50000"/>
                </a:schemeClr>
              </a:buClr>
              <a:buSzPct val="70000"/>
              <a:buNone/>
            </a:pPr>
            <a:r>
              <a:rPr lang="es-MX" sz="1600" dirty="0"/>
              <a:t>	</a:t>
            </a:r>
            <a:r>
              <a:rPr lang="es-MX" sz="1600" b="1" i="1" dirty="0"/>
              <a:t>Dr. </a:t>
            </a:r>
            <a:r>
              <a:rPr lang="es-MX" sz="1600" b="1" i="1" dirty="0" smtClean="0"/>
              <a:t>Bernardo Gabilondo Pliego</a:t>
            </a:r>
            <a:endParaRPr lang="es-MX" sz="1600" b="1" i="1" dirty="0"/>
          </a:p>
          <a:p>
            <a:pPr>
              <a:buClr>
                <a:schemeClr val="tx2">
                  <a:lumMod val="50000"/>
                </a:schemeClr>
              </a:buClr>
              <a:buSzPct val="70000"/>
              <a:buFont typeface="Wingdings 3" pitchFamily="18" charset="2"/>
              <a:buChar char="î"/>
            </a:pPr>
            <a:endParaRPr lang="es-MX" sz="1600" dirty="0" smtClean="0"/>
          </a:p>
          <a:p>
            <a:pPr>
              <a:buClr>
                <a:schemeClr val="tx2">
                  <a:lumMod val="50000"/>
                </a:schemeClr>
              </a:buClr>
              <a:buSzPct val="70000"/>
              <a:buFont typeface="Wingdings 3" pitchFamily="18" charset="2"/>
              <a:buChar char="î"/>
            </a:pPr>
            <a:r>
              <a:rPr lang="es-MX" sz="1600" dirty="0" smtClean="0"/>
              <a:t>Tratamiento de la enfermedad hormono-sensible</a:t>
            </a:r>
            <a:endParaRPr lang="es-MX" sz="1600" dirty="0"/>
          </a:p>
          <a:p>
            <a:pPr marL="0" indent="0">
              <a:buClr>
                <a:schemeClr val="tx2">
                  <a:lumMod val="50000"/>
                </a:schemeClr>
              </a:buClr>
              <a:buSzPct val="70000"/>
              <a:buNone/>
            </a:pPr>
            <a:r>
              <a:rPr lang="es-MX" sz="1600" dirty="0"/>
              <a:t>	</a:t>
            </a:r>
            <a:r>
              <a:rPr lang="es-MX" sz="1600" b="1" i="1" dirty="0"/>
              <a:t>Dr. </a:t>
            </a:r>
            <a:r>
              <a:rPr lang="es-MX" sz="1600" b="1" i="1" dirty="0" smtClean="0"/>
              <a:t>Fernando Gabilondo Navarro</a:t>
            </a:r>
          </a:p>
          <a:p>
            <a:pPr>
              <a:buClr>
                <a:schemeClr val="tx2">
                  <a:lumMod val="50000"/>
                </a:schemeClr>
              </a:buClr>
              <a:buSzPct val="70000"/>
              <a:buFont typeface="Wingdings 3" pitchFamily="18" charset="2"/>
              <a:buChar char="î"/>
            </a:pPr>
            <a:endParaRPr lang="es-MX" sz="1600" dirty="0" smtClean="0"/>
          </a:p>
          <a:p>
            <a:pPr>
              <a:buClr>
                <a:schemeClr val="tx2">
                  <a:lumMod val="50000"/>
                </a:schemeClr>
              </a:buClr>
              <a:buSzPct val="70000"/>
              <a:buFont typeface="Wingdings 3" pitchFamily="18" charset="2"/>
              <a:buChar char="î"/>
            </a:pPr>
            <a:r>
              <a:rPr lang="es-MX" sz="1600" dirty="0" smtClean="0"/>
              <a:t>Tratamiento </a:t>
            </a:r>
            <a:r>
              <a:rPr lang="es-MX" sz="1600" dirty="0"/>
              <a:t>de la enfermedad </a:t>
            </a:r>
            <a:r>
              <a:rPr lang="es-MX" sz="1600" dirty="0" smtClean="0"/>
              <a:t>resistente a la castración</a:t>
            </a:r>
            <a:endParaRPr lang="es-MX" sz="1600" dirty="0"/>
          </a:p>
          <a:p>
            <a:pPr marL="0" indent="0">
              <a:buClr>
                <a:schemeClr val="tx2">
                  <a:lumMod val="50000"/>
                </a:schemeClr>
              </a:buClr>
              <a:buSzPct val="70000"/>
              <a:buNone/>
            </a:pPr>
            <a:r>
              <a:rPr lang="es-MX" sz="1600" dirty="0"/>
              <a:t>	</a:t>
            </a:r>
            <a:r>
              <a:rPr lang="es-MX" sz="1600" b="1" i="1" dirty="0"/>
              <a:t>Dr. </a:t>
            </a:r>
            <a:r>
              <a:rPr lang="es-MX" sz="1600" b="1" i="1" dirty="0" smtClean="0"/>
              <a:t>Guillermo Feria Bernal</a:t>
            </a:r>
            <a:endParaRPr lang="es-MX" sz="1600" b="1" i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457200" y="5715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Participantes</a:t>
            </a:r>
            <a:endParaRPr lang="es-MX" sz="36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06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2961103"/>
            <a:ext cx="8229600" cy="1090197"/>
          </a:xfrm>
        </p:spPr>
        <p:txBody>
          <a:bodyPr/>
          <a:lstStyle/>
          <a:p>
            <a:pPr marL="0" indent="0">
              <a:buClr>
                <a:schemeClr val="tx2">
                  <a:lumMod val="50000"/>
                </a:schemeClr>
              </a:buClr>
              <a:buSzPct val="70000"/>
              <a:buNone/>
            </a:pPr>
            <a:r>
              <a:rPr lang="es-MX" sz="2800" dirty="0"/>
              <a:t>Antígeno prostático específico y otros maracadores</a:t>
            </a:r>
          </a:p>
          <a:p>
            <a:pPr marL="0" indent="0">
              <a:buClr>
                <a:schemeClr val="tx2">
                  <a:lumMod val="50000"/>
                </a:schemeClr>
              </a:buClr>
              <a:buSzPct val="70000"/>
              <a:buNone/>
            </a:pPr>
            <a:r>
              <a:rPr lang="es-MX" sz="2800" dirty="0" smtClean="0"/>
              <a:t>¿</a:t>
            </a:r>
            <a:r>
              <a:rPr lang="es-MX" sz="2800" dirty="0"/>
              <a:t>La detección oportuna puede ser más eficiente?</a:t>
            </a:r>
          </a:p>
        </p:txBody>
      </p:sp>
    </p:spTree>
    <p:extLst>
      <p:ext uri="{BB962C8B-B14F-4D97-AF65-F5344CB8AC3E}">
        <p14:creationId xmlns:p14="http://schemas.microsoft.com/office/powerpoint/2010/main" val="362055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ES_tradnl" sz="2400" dirty="0" smtClean="0"/>
              <a:t>Enfermedad muy frecuente</a:t>
            </a:r>
          </a:p>
          <a:p>
            <a:r>
              <a:rPr lang="es-ES_tradnl" sz="2400" dirty="0" smtClean="0"/>
              <a:t>Causa directa de muerte en 5 a 12% de los casos</a:t>
            </a:r>
          </a:p>
          <a:p>
            <a:r>
              <a:rPr lang="es-ES_tradnl" sz="2400" dirty="0" smtClean="0"/>
              <a:t>Comportamiento muy heterog</a:t>
            </a:r>
            <a:r>
              <a:rPr lang="es-ES_tradnl" sz="2400" dirty="0" smtClean="0"/>
              <a:t>éneo</a:t>
            </a:r>
          </a:p>
          <a:p>
            <a:pPr lvl="1"/>
            <a:r>
              <a:rPr lang="es-ES_tradnl" sz="2000" dirty="0" smtClean="0"/>
              <a:t>Enfermedad indolente</a:t>
            </a:r>
          </a:p>
          <a:p>
            <a:pPr lvl="1"/>
            <a:r>
              <a:rPr lang="es-ES_tradnl" sz="2000" dirty="0" smtClean="0"/>
              <a:t>Tumores de alto grado</a:t>
            </a:r>
            <a:endParaRPr lang="es-ES_tradnl" sz="2000" dirty="0" smtClean="0"/>
          </a:p>
          <a:p>
            <a:r>
              <a:rPr lang="es-ES_tradnl" sz="2400" dirty="0" smtClean="0"/>
              <a:t>M</a:t>
            </a:r>
            <a:r>
              <a:rPr lang="es-ES_tradnl" sz="2400" dirty="0" smtClean="0"/>
              <a:t>étodos diagnósticos y terapéuticos invasivos</a:t>
            </a:r>
          </a:p>
          <a:p>
            <a:r>
              <a:rPr lang="es-ES_tradnl" sz="2400" dirty="0" smtClean="0"/>
              <a:t>Ausencia de lineamientos concretos sobre políticas de detección oportuna</a:t>
            </a:r>
          </a:p>
          <a:p>
            <a:r>
              <a:rPr lang="es-ES_tradnl" sz="2400" dirty="0" smtClean="0"/>
              <a:t>Marcador más utilizado (APE)</a:t>
            </a:r>
            <a:r>
              <a:rPr lang="es-ES_tradnl" sz="2400" dirty="0"/>
              <a:t> </a:t>
            </a:r>
            <a:r>
              <a:rPr lang="es-ES_tradnl" sz="2400" dirty="0" smtClean="0"/>
              <a:t>con muchas debilidades como método de escrutinio</a:t>
            </a:r>
            <a:endParaRPr lang="es-ES_tradnl" sz="2400" dirty="0" smtClean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70088" y="418808"/>
            <a:ext cx="6596895" cy="880609"/>
          </a:xfrm>
          <a:prstGeom prst="rect">
            <a:avLst/>
          </a:prstGeom>
        </p:spPr>
        <p:txBody>
          <a:bodyPr anchor="ctr"/>
          <a:lstStyle/>
          <a:p>
            <a:pPr eaLnBrk="1" hangingPunct="1"/>
            <a:r>
              <a:rPr lang="es-ES_tradnl" sz="2600" b="1" dirty="0" smtClean="0">
                <a:solidFill>
                  <a:schemeClr val="bg1"/>
                </a:solidFill>
                <a:latin typeface="Helvetica"/>
                <a:cs typeface="Helvetica"/>
              </a:rPr>
              <a:t>Car</a:t>
            </a:r>
            <a:r>
              <a:rPr lang="cs-CZ" sz="2600" b="1" dirty="0">
                <a:solidFill>
                  <a:schemeClr val="bg1"/>
                </a:solidFill>
                <a:latin typeface="Helvetica"/>
                <a:cs typeface="Helvetica"/>
              </a:rPr>
              <a:t>a</a:t>
            </a:r>
            <a:r>
              <a:rPr lang="es-ES_tradnl" sz="2600" b="1" dirty="0" err="1" smtClean="0">
                <a:solidFill>
                  <a:schemeClr val="bg1"/>
                </a:solidFill>
                <a:latin typeface="Helvetica"/>
                <a:cs typeface="Helvetica"/>
              </a:rPr>
              <a:t>cter</a:t>
            </a:r>
            <a:r>
              <a:rPr lang="es-ES_tradnl" sz="2600" b="1" dirty="0" err="1" smtClean="0">
                <a:solidFill>
                  <a:schemeClr val="bg1"/>
                </a:solidFill>
                <a:latin typeface="Helvetica"/>
                <a:cs typeface="Helvetica"/>
              </a:rPr>
              <a:t>ística</a:t>
            </a:r>
            <a:r>
              <a:rPr lang="es-ES_tradnl" sz="2600" b="1" dirty="0" err="1" smtClean="0">
                <a:solidFill>
                  <a:schemeClr val="bg1"/>
                </a:solidFill>
                <a:latin typeface="Helvetica"/>
                <a:cs typeface="Helvetica"/>
              </a:rPr>
              <a:t>s</a:t>
            </a:r>
            <a:r>
              <a:rPr lang="es-ES_tradnl" sz="2600" b="1" dirty="0" smtClean="0">
                <a:solidFill>
                  <a:schemeClr val="bg1"/>
                </a:solidFill>
                <a:latin typeface="Helvetica"/>
                <a:cs typeface="Helvetica"/>
              </a:rPr>
              <a:t> epidemiológicas </a:t>
            </a:r>
            <a:r>
              <a:rPr lang="es-ES_tradnl" sz="2600" b="1" dirty="0" smtClean="0">
                <a:solidFill>
                  <a:schemeClr val="bg1"/>
                </a:solidFill>
                <a:latin typeface="Helvetica"/>
                <a:cs typeface="Helvetica"/>
              </a:rPr>
              <a:t>del </a:t>
            </a:r>
            <a:r>
              <a:rPr lang="es-ES_tradnl" sz="2600" b="1" dirty="0" err="1" smtClean="0">
                <a:solidFill>
                  <a:schemeClr val="bg1"/>
                </a:solidFill>
                <a:latin typeface="Helvetica"/>
                <a:cs typeface="Helvetica"/>
              </a:rPr>
              <a:t>CaP</a:t>
            </a:r>
            <a:endParaRPr lang="es-ES" sz="2600" b="1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44478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  <a:buFontTx/>
              <a:buNone/>
            </a:pPr>
            <a:endParaRPr lang="es-ES_tradnl" sz="2200" dirty="0" smtClean="0"/>
          </a:p>
          <a:p>
            <a:pPr eaLnBrk="1" hangingPunct="1">
              <a:buClr>
                <a:srgbClr val="FF0000"/>
              </a:buClr>
              <a:buFontTx/>
              <a:buNone/>
            </a:pPr>
            <a:r>
              <a:rPr lang="es-ES_tradnl" sz="2600" dirty="0" smtClean="0"/>
              <a:t>Estudio Europeo (ERSPC): reducción del 20% en mortalidad por </a:t>
            </a:r>
            <a:r>
              <a:rPr lang="es-ES_tradnl" sz="2600" dirty="0" err="1" smtClean="0"/>
              <a:t>CaP</a:t>
            </a:r>
            <a:r>
              <a:rPr lang="es-ES_tradnl" sz="2600" dirty="0" smtClean="0"/>
              <a:t> pero sin beneficio en mortalidad global</a:t>
            </a:r>
          </a:p>
          <a:p>
            <a:pPr eaLnBrk="1" hangingPunct="1">
              <a:buClr>
                <a:srgbClr val="FF0000"/>
              </a:buClr>
              <a:buFontTx/>
              <a:buNone/>
            </a:pPr>
            <a:endParaRPr lang="es-ES_tradnl" sz="2600" dirty="0" smtClean="0"/>
          </a:p>
          <a:p>
            <a:pPr eaLnBrk="1" hangingPunct="1">
              <a:buClr>
                <a:srgbClr val="FF0000"/>
              </a:buClr>
              <a:buFontTx/>
              <a:buNone/>
            </a:pPr>
            <a:r>
              <a:rPr lang="es-ES_tradnl" sz="2600" dirty="0" smtClean="0"/>
              <a:t>Estudio Americano (PLCO): sin reducción en la mortalidad global pero con beneficio en supervivencia en participantes menores de 70 años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70088" y="418808"/>
            <a:ext cx="6596895" cy="880609"/>
          </a:xfrm>
          <a:prstGeom prst="rect">
            <a:avLst/>
          </a:prstGeom>
        </p:spPr>
        <p:txBody>
          <a:bodyPr anchor="ctr"/>
          <a:lstStyle/>
          <a:p>
            <a:pPr eaLnBrk="1" hangingPunct="1"/>
            <a:r>
              <a:rPr lang="es-ES_tradnl" sz="3200" b="1" dirty="0" smtClean="0">
                <a:solidFill>
                  <a:schemeClr val="bg1"/>
                </a:solidFill>
                <a:latin typeface="Helvetica"/>
                <a:cs typeface="Helvetica"/>
              </a:rPr>
              <a:t>Escrutinio del </a:t>
            </a:r>
            <a:r>
              <a:rPr lang="es-ES_tradnl" sz="3200" b="1" dirty="0" err="1" smtClean="0">
                <a:solidFill>
                  <a:schemeClr val="bg1"/>
                </a:solidFill>
                <a:latin typeface="Helvetica"/>
                <a:cs typeface="Helvetica"/>
              </a:rPr>
              <a:t>CaP</a:t>
            </a:r>
            <a:endParaRPr lang="es-ES" sz="3200" b="1" dirty="0" smtClean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203960" y="6315983"/>
            <a:ext cx="3727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  <a:latin typeface="Calibri"/>
                <a:cs typeface="Calibri"/>
              </a:rPr>
              <a:t>Schröder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 FH et 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al.</a:t>
            </a:r>
            <a:r>
              <a:rPr lang="en-US" sz="14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400" i="1" dirty="0" smtClean="0">
                <a:solidFill>
                  <a:srgbClr val="000000"/>
                </a:solidFill>
                <a:latin typeface="Calibri"/>
                <a:cs typeface="Calibri"/>
              </a:rPr>
              <a:t>N </a:t>
            </a:r>
            <a:r>
              <a:rPr lang="en-US" sz="1400" i="1" dirty="0" err="1" smtClean="0">
                <a:solidFill>
                  <a:srgbClr val="000000"/>
                </a:solidFill>
                <a:latin typeface="Calibri"/>
                <a:cs typeface="Calibri"/>
              </a:rPr>
              <a:t>Engl</a:t>
            </a:r>
            <a:r>
              <a:rPr lang="en-US" sz="1400" i="1" dirty="0" smtClean="0">
                <a:solidFill>
                  <a:srgbClr val="000000"/>
                </a:solidFill>
                <a:latin typeface="Calibri"/>
                <a:cs typeface="Calibri"/>
              </a:rPr>
              <a:t> J Med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 2009; 360:1320</a:t>
            </a:r>
            <a:endParaRPr lang="en-US" sz="140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400" dirty="0" err="1" smtClean="0">
                <a:solidFill>
                  <a:srgbClr val="000000"/>
                </a:solidFill>
                <a:latin typeface="Calibri"/>
                <a:cs typeface="Calibri"/>
              </a:rPr>
              <a:t>Andriole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 GL 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et al. </a:t>
            </a:r>
            <a:r>
              <a:rPr lang="en-US" sz="1400" i="1" dirty="0" smtClean="0">
                <a:solidFill>
                  <a:srgbClr val="000000"/>
                </a:solidFill>
                <a:latin typeface="Calibri"/>
                <a:cs typeface="Calibri"/>
              </a:rPr>
              <a:t>N </a:t>
            </a:r>
            <a:r>
              <a:rPr lang="en-US" sz="1400" i="1" dirty="0" err="1" smtClean="0">
                <a:solidFill>
                  <a:srgbClr val="000000"/>
                </a:solidFill>
                <a:latin typeface="Calibri"/>
                <a:cs typeface="Calibri"/>
              </a:rPr>
              <a:t>Engl</a:t>
            </a:r>
            <a:r>
              <a:rPr lang="en-US" sz="1400" i="1" dirty="0" smtClean="0">
                <a:solidFill>
                  <a:srgbClr val="000000"/>
                </a:solidFill>
                <a:latin typeface="Calibri"/>
                <a:cs typeface="Calibri"/>
              </a:rPr>
              <a:t> J Med 2009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; 360:1310</a:t>
            </a:r>
            <a:endParaRPr lang="en-US" sz="1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1508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  <a:buClr>
                <a:schemeClr val="tx2">
                  <a:lumMod val="50000"/>
                </a:schemeClr>
              </a:buClr>
              <a:buSzPct val="70000"/>
            </a:pPr>
            <a:r>
              <a:rPr lang="es-ES_tradnl" sz="2600" dirty="0" smtClean="0"/>
              <a:t>La </a:t>
            </a:r>
            <a:r>
              <a:rPr lang="es-ES_tradnl" sz="2600" dirty="0" smtClean="0"/>
              <a:t>USPSTF e</a:t>
            </a:r>
            <a:r>
              <a:rPr lang="es-ES_tradnl" sz="2600" dirty="0" smtClean="0"/>
              <a:t>miti</a:t>
            </a:r>
            <a:r>
              <a:rPr lang="es-ES_tradnl" sz="2600" dirty="0" smtClean="0"/>
              <a:t>ó una </a:t>
            </a:r>
            <a:r>
              <a:rPr lang="es-ES_tradnl" sz="2600" dirty="0" smtClean="0"/>
              <a:t>recomendación en contra d</a:t>
            </a:r>
            <a:r>
              <a:rPr lang="es-ES_tradnl" sz="2600" dirty="0" smtClean="0"/>
              <a:t>el </a:t>
            </a:r>
            <a:r>
              <a:rPr lang="es-ES_tradnl" sz="2600" dirty="0" smtClean="0"/>
              <a:t>escrutinio masivo del </a:t>
            </a:r>
            <a:r>
              <a:rPr lang="es-ES_tradnl" sz="2600" dirty="0" err="1" smtClean="0"/>
              <a:t>CaP</a:t>
            </a:r>
            <a:r>
              <a:rPr lang="es-ES_tradnl" sz="2600" dirty="0" smtClean="0"/>
              <a:t> </a:t>
            </a:r>
            <a:r>
              <a:rPr lang="es-ES_tradnl" sz="2600" dirty="0" smtClean="0"/>
              <a:t>que redujo en 33,000 el n</a:t>
            </a:r>
            <a:r>
              <a:rPr lang="es-ES_tradnl" sz="2600" dirty="0" smtClean="0"/>
              <a:t>úmero </a:t>
            </a:r>
            <a:r>
              <a:rPr lang="es-ES_tradnl" sz="2600" dirty="0" smtClean="0"/>
              <a:t>de casos </a:t>
            </a:r>
            <a:r>
              <a:rPr lang="es-ES_tradnl" sz="2600" dirty="0" smtClean="0"/>
              <a:t>nuevos </a:t>
            </a:r>
            <a:r>
              <a:rPr lang="es-ES_tradnl" sz="2600" dirty="0" smtClean="0"/>
              <a:t>de </a:t>
            </a:r>
            <a:r>
              <a:rPr lang="es-ES_tradnl" sz="2600" dirty="0" smtClean="0"/>
              <a:t>2011 </a:t>
            </a:r>
            <a:r>
              <a:rPr lang="es-ES_tradnl" sz="2600" dirty="0" smtClean="0"/>
              <a:t>a </a:t>
            </a:r>
            <a:r>
              <a:rPr lang="es-ES_tradnl" sz="2600" dirty="0" smtClean="0"/>
              <a:t>2012 en EEUU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chemeClr val="tx2">
                  <a:lumMod val="50000"/>
                </a:schemeClr>
              </a:buClr>
              <a:buSzPct val="70000"/>
            </a:pPr>
            <a:r>
              <a:rPr lang="es-ES_tradnl" sz="2600" dirty="0" smtClean="0"/>
              <a:t>O</a:t>
            </a:r>
            <a:r>
              <a:rPr lang="es-ES_tradnl" sz="2600" dirty="0" smtClean="0"/>
              <a:t>bjetivo: </a:t>
            </a:r>
            <a:r>
              <a:rPr lang="es-ES_tradnl" sz="2600" dirty="0" smtClean="0"/>
              <a:t>reducir el “</a:t>
            </a:r>
            <a:r>
              <a:rPr lang="es-ES_tradnl" sz="2600" i="1" dirty="0" smtClean="0"/>
              <a:t>sobre-diagnóstico</a:t>
            </a:r>
            <a:r>
              <a:rPr lang="es-ES_tradnl" sz="2600" dirty="0" smtClean="0"/>
              <a:t>” y </a:t>
            </a:r>
            <a:r>
              <a:rPr lang="es-ES_tradnl" sz="2600" dirty="0"/>
              <a:t>“</a:t>
            </a:r>
            <a:r>
              <a:rPr lang="es-ES_tradnl" sz="2600" i="1" dirty="0"/>
              <a:t>sobre</a:t>
            </a:r>
            <a:r>
              <a:rPr lang="es-ES_tradnl" sz="2600" i="1" dirty="0" smtClean="0"/>
              <a:t>-tratamiento</a:t>
            </a:r>
            <a:r>
              <a:rPr lang="es-ES_tradnl" sz="2600" dirty="0" smtClean="0"/>
              <a:t>” de </a:t>
            </a:r>
            <a:r>
              <a:rPr lang="es-ES_tradnl" sz="2600" dirty="0" smtClean="0"/>
              <a:t>la enfermedad </a:t>
            </a:r>
            <a:r>
              <a:rPr lang="es-ES_tradnl" sz="2600" dirty="0" smtClean="0"/>
              <a:t>de bajo riesgo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chemeClr val="tx2">
                  <a:lumMod val="50000"/>
                </a:schemeClr>
              </a:buClr>
              <a:buSzPct val="70000"/>
            </a:pPr>
            <a:r>
              <a:rPr lang="es-ES_tradnl" sz="2600" dirty="0"/>
              <a:t>T</a:t>
            </a:r>
            <a:r>
              <a:rPr lang="es-ES_tradnl" sz="2600" dirty="0" smtClean="0"/>
              <a:t>ambién </a:t>
            </a:r>
            <a:r>
              <a:rPr lang="es-ES_tradnl" sz="2600" dirty="0" smtClean="0"/>
              <a:t>reduce la posibilidad de identificar la enfermedad de alto riesgo, en la que el tratamiento oportuno podría disminuir la mortalidad</a:t>
            </a:r>
            <a:endParaRPr lang="es-MX" sz="22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457200" y="57150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Escrutinio del CaP</a:t>
            </a:r>
            <a:endParaRPr lang="es-MX" sz="32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127626" y="6467475"/>
            <a:ext cx="393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Jemal</a:t>
            </a:r>
            <a:r>
              <a:rPr lang="en-US" sz="1400" dirty="0" smtClean="0"/>
              <a:t> A et al. </a:t>
            </a:r>
            <a:r>
              <a:rPr lang="en-US" sz="1400" i="1" dirty="0" smtClean="0"/>
              <a:t>JAMA </a:t>
            </a:r>
            <a:r>
              <a:rPr lang="en-US" sz="1400" dirty="0" smtClean="0"/>
              <a:t>2015;314(19):2054</a:t>
            </a:r>
            <a:r>
              <a:rPr lang="es-ES_tradnl" sz="1400" dirty="0" smtClean="0"/>
              <a:t>  </a:t>
            </a:r>
            <a:endParaRPr lang="es-MX" sz="1400" i="1" dirty="0">
              <a:solidFill>
                <a:schemeClr val="tx2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303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1651000"/>
            <a:ext cx="5528755" cy="4826000"/>
          </a:xfrm>
          <a:prstGeom prst="rect">
            <a:avLst/>
          </a:prstGeom>
        </p:spPr>
      </p:pic>
      <p:sp>
        <p:nvSpPr>
          <p:cNvPr id="8" name="3 CuadroTexto"/>
          <p:cNvSpPr txBox="1"/>
          <p:nvPr/>
        </p:nvSpPr>
        <p:spPr>
          <a:xfrm>
            <a:off x="5127626" y="6467475"/>
            <a:ext cx="393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Welch HG et al. </a:t>
            </a:r>
            <a:r>
              <a:rPr lang="en-US" sz="1400" i="1" dirty="0" smtClean="0"/>
              <a:t>N </a:t>
            </a:r>
            <a:r>
              <a:rPr lang="en-US" sz="1400" i="1" dirty="0" err="1" smtClean="0"/>
              <a:t>Engl</a:t>
            </a:r>
            <a:r>
              <a:rPr lang="en-US" sz="1400" i="1" dirty="0" smtClean="0"/>
              <a:t> J Med </a:t>
            </a:r>
            <a:r>
              <a:rPr lang="en-US" sz="1400" dirty="0" smtClean="0"/>
              <a:t>2015; 373:1685</a:t>
            </a:r>
            <a:r>
              <a:rPr lang="es-ES_tradnl" sz="1400" dirty="0" smtClean="0"/>
              <a:t>  </a:t>
            </a:r>
            <a:endParaRPr lang="es-MX" sz="1400" i="1" dirty="0">
              <a:solidFill>
                <a:schemeClr val="tx2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6901" y="580928"/>
            <a:ext cx="65137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Efecto en enfermedad metastásica</a:t>
            </a:r>
            <a:endParaRPr lang="es-MX" sz="30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106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Clr>
                <a:schemeClr val="tx2">
                  <a:lumMod val="50000"/>
                </a:schemeClr>
              </a:buClr>
              <a:buSzPct val="70000"/>
            </a:pPr>
            <a:r>
              <a:rPr lang="es-ES_tradnl" sz="2600" dirty="0" smtClean="0"/>
              <a:t>Distinguir entre 2 posturas: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chemeClr val="tx2">
                  <a:lumMod val="50000"/>
                </a:schemeClr>
              </a:buClr>
              <a:buSzPct val="70000"/>
            </a:pPr>
            <a:r>
              <a:rPr lang="es-ES_tradnl" sz="2200" dirty="0"/>
              <a:t>E</a:t>
            </a:r>
            <a:r>
              <a:rPr lang="es-ES_tradnl" sz="2200" dirty="0" smtClean="0"/>
              <a:t>scrutinio masivo: instaurado por las autoridades sanitarias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Clr>
                <a:schemeClr val="tx2">
                  <a:lumMod val="50000"/>
                </a:schemeClr>
              </a:buClr>
              <a:buSzPct val="70000"/>
            </a:pPr>
            <a:r>
              <a:rPr lang="es-ES_tradnl" sz="2200" dirty="0" smtClean="0"/>
              <a:t>Evaluación individual en sujetos asintomáticos</a:t>
            </a:r>
            <a:endParaRPr lang="es-ES_tradnl" sz="2600" dirty="0" smtClean="0"/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tx2">
                  <a:lumMod val="50000"/>
                </a:schemeClr>
              </a:buClr>
              <a:buSzPct val="70000"/>
            </a:pPr>
            <a:r>
              <a:rPr lang="es-ES_tradnl" sz="2600" dirty="0" smtClean="0"/>
              <a:t>Pobre sensibilidad y especificidad de una sola medición de APE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tx2">
                  <a:lumMod val="50000"/>
                </a:schemeClr>
              </a:buClr>
              <a:buSzPct val="70000"/>
            </a:pPr>
            <a:r>
              <a:rPr lang="es-ES_tradnl" sz="2600" dirty="0" smtClean="0"/>
              <a:t>Efectos adversos de los métodos diagnósticos y terapéuticos</a:t>
            </a:r>
            <a:endParaRPr lang="es-MX" sz="22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457200" y="571500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Defectos del escrutinio del CaP</a:t>
            </a:r>
            <a:endParaRPr lang="es-MX" sz="32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837305" y="6467475"/>
            <a:ext cx="5227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Lieberman S and </a:t>
            </a:r>
            <a:r>
              <a:rPr lang="en-US" sz="1400" dirty="0" err="1" smtClean="0"/>
              <a:t>Karlberg</a:t>
            </a:r>
            <a:r>
              <a:rPr lang="en-US" sz="1400" dirty="0" smtClean="0"/>
              <a:t> I. </a:t>
            </a:r>
            <a:r>
              <a:rPr lang="en-US" sz="1400" i="1" dirty="0" smtClean="0"/>
              <a:t>Scan J Public Health </a:t>
            </a:r>
            <a:r>
              <a:rPr lang="en-US" sz="1400" dirty="0" smtClean="0"/>
              <a:t>2015; 43(6):561</a:t>
            </a:r>
            <a:r>
              <a:rPr lang="es-ES_tradnl" sz="1400" dirty="0" smtClean="0"/>
              <a:t>  </a:t>
            </a:r>
            <a:endParaRPr lang="es-MX" sz="1400" i="1" dirty="0">
              <a:solidFill>
                <a:schemeClr val="tx2">
                  <a:lumMod val="50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506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86160" y="3173572"/>
            <a:ext cx="4175096" cy="663255"/>
          </a:xfrm>
        </p:spPr>
        <p:txBody>
          <a:bodyPr/>
          <a:lstStyle/>
          <a:p>
            <a:pPr marL="0" indent="0">
              <a:buNone/>
            </a:pPr>
            <a:r>
              <a:rPr lang="es-ES_tradnl" dirty="0" smtClean="0"/>
              <a:t>¿OPCIONES ACTUALES?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60897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</TotalTime>
  <Words>623</Words>
  <Application>Microsoft Macintosh PowerPoint</Application>
  <PresentationFormat>On-screen Show (4:3)</PresentationFormat>
  <Paragraphs>95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Tema de Office</vt:lpstr>
      <vt:lpstr>Diseño personalizado</vt:lpstr>
      <vt:lpstr>Abordaje y manejo actual del  Cáncer de Próstata</vt:lpstr>
      <vt:lpstr>PowerPoint Presentation</vt:lpstr>
      <vt:lpstr>PowerPoint Presentation</vt:lpstr>
      <vt:lpstr>Características epidemiológicas del CaP</vt:lpstr>
      <vt:lpstr>Escrutinio del CaP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Steelcase de Mexico S de R.L. de C.V.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Yelile Guidi</dc:creator>
  <cp:lastModifiedBy>Local Admin</cp:lastModifiedBy>
  <cp:revision>166</cp:revision>
  <dcterms:created xsi:type="dcterms:W3CDTF">2012-10-11T19:46:42Z</dcterms:created>
  <dcterms:modified xsi:type="dcterms:W3CDTF">2016-04-20T18:36:59Z</dcterms:modified>
</cp:coreProperties>
</file>