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8"/>
  </p:notesMasterIdLst>
  <p:handoutMasterIdLst>
    <p:handoutMasterId r:id="rId39"/>
  </p:handoutMasterIdLst>
  <p:sldIdLst>
    <p:sldId id="258" r:id="rId2"/>
    <p:sldId id="392" r:id="rId3"/>
    <p:sldId id="436" r:id="rId4"/>
    <p:sldId id="403" r:id="rId5"/>
    <p:sldId id="402" r:id="rId6"/>
    <p:sldId id="397" r:id="rId7"/>
    <p:sldId id="417" r:id="rId8"/>
    <p:sldId id="418" r:id="rId9"/>
    <p:sldId id="419" r:id="rId10"/>
    <p:sldId id="411" r:id="rId11"/>
    <p:sldId id="412" r:id="rId12"/>
    <p:sldId id="413" r:id="rId13"/>
    <p:sldId id="414" r:id="rId14"/>
    <p:sldId id="424" r:id="rId15"/>
    <p:sldId id="425" r:id="rId16"/>
    <p:sldId id="415" r:id="rId17"/>
    <p:sldId id="416" r:id="rId18"/>
    <p:sldId id="420" r:id="rId19"/>
    <p:sldId id="432" r:id="rId20"/>
    <p:sldId id="401" r:id="rId21"/>
    <p:sldId id="408" r:id="rId22"/>
    <p:sldId id="404" r:id="rId23"/>
    <p:sldId id="406" r:id="rId24"/>
    <p:sldId id="405" r:id="rId25"/>
    <p:sldId id="393" r:id="rId26"/>
    <p:sldId id="428" r:id="rId27"/>
    <p:sldId id="427" r:id="rId28"/>
    <p:sldId id="426" r:id="rId29"/>
    <p:sldId id="429" r:id="rId30"/>
    <p:sldId id="431" r:id="rId31"/>
    <p:sldId id="407" r:id="rId32"/>
    <p:sldId id="435" r:id="rId33"/>
    <p:sldId id="430" r:id="rId34"/>
    <p:sldId id="409" r:id="rId35"/>
    <p:sldId id="433" r:id="rId36"/>
    <p:sldId id="434" r:id="rId37"/>
  </p:sldIdLst>
  <p:sldSz cx="9144000" cy="6858000" type="screen4x3"/>
  <p:notesSz cx="6858000" cy="9296400"/>
  <p:custDataLst>
    <p:tags r:id="rId40"/>
  </p:custDataLst>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7"/>
    <p:restoredTop sz="95204" autoAdjust="0"/>
  </p:normalViewPr>
  <p:slideViewPr>
    <p:cSldViewPr>
      <p:cViewPr>
        <p:scale>
          <a:sx n="90" d="100"/>
          <a:sy n="90" d="100"/>
        </p:scale>
        <p:origin x="2120" y="2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907C8-0EA3-41F7-9FB1-BB4270C0C7A7}"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s-MX"/>
        </a:p>
      </dgm:t>
    </dgm:pt>
    <dgm:pt modelId="{FDFFA297-714B-4CED-87D9-34A6932F386B}">
      <dgm:prSet phldrT="[Texto]"/>
      <dgm:spPr/>
      <dgm:t>
        <a:bodyPr/>
        <a:lstStyle/>
        <a:p>
          <a:r>
            <a:rPr lang="es-MX" dirty="0" smtClean="0"/>
            <a:t>Nuevas Moléculas</a:t>
          </a:r>
          <a:endParaRPr lang="es-MX" dirty="0"/>
        </a:p>
      </dgm:t>
    </dgm:pt>
    <dgm:pt modelId="{20944450-DCA5-4E24-99D0-C905AC2408D9}" type="parTrans" cxnId="{02AEC553-C04F-47C3-BD83-AEFC31E970E3}">
      <dgm:prSet/>
      <dgm:spPr/>
      <dgm:t>
        <a:bodyPr/>
        <a:lstStyle/>
        <a:p>
          <a:endParaRPr lang="es-MX"/>
        </a:p>
      </dgm:t>
    </dgm:pt>
    <dgm:pt modelId="{F29596D7-37E4-45A4-A13C-49331E8B208A}" type="sibTrans" cxnId="{02AEC553-C04F-47C3-BD83-AEFC31E970E3}">
      <dgm:prSet/>
      <dgm:spPr/>
      <dgm:t>
        <a:bodyPr/>
        <a:lstStyle/>
        <a:p>
          <a:endParaRPr lang="es-MX"/>
        </a:p>
      </dgm:t>
    </dgm:pt>
    <dgm:pt modelId="{8A4F861C-172F-40FA-800A-2C57A101B170}">
      <dgm:prSet phldrT="[Texto]"/>
      <dgm:spPr/>
      <dgm:t>
        <a:bodyPr/>
        <a:lstStyle/>
        <a:p>
          <a:r>
            <a:rPr lang="es-MX" dirty="0" smtClean="0"/>
            <a:t>¿Existen?</a:t>
          </a:r>
          <a:endParaRPr lang="es-MX" dirty="0"/>
        </a:p>
      </dgm:t>
    </dgm:pt>
    <dgm:pt modelId="{F42173BA-D14A-420E-9A1E-842155AE9FF9}" type="parTrans" cxnId="{1506312B-F01F-445C-BFB0-E4A65A59FCF3}">
      <dgm:prSet/>
      <dgm:spPr/>
      <dgm:t>
        <a:bodyPr/>
        <a:lstStyle/>
        <a:p>
          <a:endParaRPr lang="es-MX"/>
        </a:p>
      </dgm:t>
    </dgm:pt>
    <dgm:pt modelId="{8DF94211-005E-4A51-8F6C-DDB8237021BE}" type="sibTrans" cxnId="{1506312B-F01F-445C-BFB0-E4A65A59FCF3}">
      <dgm:prSet/>
      <dgm:spPr/>
      <dgm:t>
        <a:bodyPr/>
        <a:lstStyle/>
        <a:p>
          <a:endParaRPr lang="es-MX"/>
        </a:p>
      </dgm:t>
    </dgm:pt>
    <dgm:pt modelId="{1F57AB43-2AD7-416B-A920-EAF145EE7DEC}">
      <dgm:prSet phldrT="[Texto]"/>
      <dgm:spPr/>
      <dgm:t>
        <a:bodyPr/>
        <a:lstStyle/>
        <a:p>
          <a:r>
            <a:rPr lang="es-MX" dirty="0" smtClean="0"/>
            <a:t>¿Serán eficaces?</a:t>
          </a:r>
          <a:endParaRPr lang="es-MX" dirty="0"/>
        </a:p>
      </dgm:t>
    </dgm:pt>
    <dgm:pt modelId="{286DDBF2-3D8F-415F-BD33-0CDB4048B8EB}" type="parTrans" cxnId="{C2C74DB9-0AFD-4E05-8AD2-DB8D95B73B3B}">
      <dgm:prSet/>
      <dgm:spPr/>
      <dgm:t>
        <a:bodyPr/>
        <a:lstStyle/>
        <a:p>
          <a:endParaRPr lang="es-MX"/>
        </a:p>
      </dgm:t>
    </dgm:pt>
    <dgm:pt modelId="{AFF640A6-36AE-444A-A245-8363FBD25180}" type="sibTrans" cxnId="{C2C74DB9-0AFD-4E05-8AD2-DB8D95B73B3B}">
      <dgm:prSet/>
      <dgm:spPr/>
      <dgm:t>
        <a:bodyPr/>
        <a:lstStyle/>
        <a:p>
          <a:endParaRPr lang="es-MX"/>
        </a:p>
      </dgm:t>
    </dgm:pt>
    <dgm:pt modelId="{C909C9AD-9156-45E1-82D9-5E687CB46B5C}" type="pres">
      <dgm:prSet presAssocID="{E75907C8-0EA3-41F7-9FB1-BB4270C0C7A7}" presName="Name0" presStyleCnt="0">
        <dgm:presLayoutVars>
          <dgm:chMax val="7"/>
          <dgm:chPref val="7"/>
          <dgm:dir/>
          <dgm:animLvl val="lvl"/>
        </dgm:presLayoutVars>
      </dgm:prSet>
      <dgm:spPr/>
      <dgm:t>
        <a:bodyPr/>
        <a:lstStyle/>
        <a:p>
          <a:endParaRPr lang="es-MX"/>
        </a:p>
      </dgm:t>
    </dgm:pt>
    <dgm:pt modelId="{B54CD85D-C66E-4210-A936-C5744F83A93F}" type="pres">
      <dgm:prSet presAssocID="{FDFFA297-714B-4CED-87D9-34A6932F386B}" presName="Accent1" presStyleCnt="0"/>
      <dgm:spPr/>
    </dgm:pt>
    <dgm:pt modelId="{CB0D1776-D362-47CE-9A87-1EF971E44B4F}" type="pres">
      <dgm:prSet presAssocID="{FDFFA297-714B-4CED-87D9-34A6932F386B}" presName="Accent" presStyleLbl="node1" presStyleIdx="0" presStyleCnt="3"/>
      <dgm:spPr>
        <a:solidFill>
          <a:srgbClr val="0070C0"/>
        </a:solidFill>
      </dgm:spPr>
    </dgm:pt>
    <dgm:pt modelId="{3428B3AA-EFCA-4CD7-8B4F-25B1EB0AD594}" type="pres">
      <dgm:prSet presAssocID="{FDFFA297-714B-4CED-87D9-34A6932F386B}" presName="Parent1" presStyleLbl="revTx" presStyleIdx="0" presStyleCnt="3">
        <dgm:presLayoutVars>
          <dgm:chMax val="1"/>
          <dgm:chPref val="1"/>
          <dgm:bulletEnabled val="1"/>
        </dgm:presLayoutVars>
      </dgm:prSet>
      <dgm:spPr/>
      <dgm:t>
        <a:bodyPr/>
        <a:lstStyle/>
        <a:p>
          <a:endParaRPr lang="es-MX"/>
        </a:p>
      </dgm:t>
    </dgm:pt>
    <dgm:pt modelId="{DF91E51F-4C3A-4E94-BC4B-AA588A0ADE37}" type="pres">
      <dgm:prSet presAssocID="{8A4F861C-172F-40FA-800A-2C57A101B170}" presName="Accent2" presStyleCnt="0"/>
      <dgm:spPr/>
    </dgm:pt>
    <dgm:pt modelId="{F9D8D457-4443-4101-A2DC-4239C007626A}" type="pres">
      <dgm:prSet presAssocID="{8A4F861C-172F-40FA-800A-2C57A101B170}" presName="Accent" presStyleLbl="node1" presStyleIdx="1" presStyleCnt="3"/>
      <dgm:spPr>
        <a:solidFill>
          <a:srgbClr val="0070C0"/>
        </a:solidFill>
      </dgm:spPr>
    </dgm:pt>
    <dgm:pt modelId="{D9ED9214-7B64-4937-A9FC-7F856058D544}" type="pres">
      <dgm:prSet presAssocID="{8A4F861C-172F-40FA-800A-2C57A101B170}" presName="Parent2" presStyleLbl="revTx" presStyleIdx="1" presStyleCnt="3">
        <dgm:presLayoutVars>
          <dgm:chMax val="1"/>
          <dgm:chPref val="1"/>
          <dgm:bulletEnabled val="1"/>
        </dgm:presLayoutVars>
      </dgm:prSet>
      <dgm:spPr/>
      <dgm:t>
        <a:bodyPr/>
        <a:lstStyle/>
        <a:p>
          <a:endParaRPr lang="es-MX"/>
        </a:p>
      </dgm:t>
    </dgm:pt>
    <dgm:pt modelId="{DE7B38F2-D9E9-4F1F-A54F-61E213DCEF36}" type="pres">
      <dgm:prSet presAssocID="{1F57AB43-2AD7-416B-A920-EAF145EE7DEC}" presName="Accent3" presStyleCnt="0"/>
      <dgm:spPr/>
    </dgm:pt>
    <dgm:pt modelId="{F8B7E44B-1AFA-45A0-B71D-3BEF53B34191}" type="pres">
      <dgm:prSet presAssocID="{1F57AB43-2AD7-416B-A920-EAF145EE7DEC}" presName="Accent" presStyleLbl="node1" presStyleIdx="2" presStyleCnt="3"/>
      <dgm:spPr>
        <a:solidFill>
          <a:srgbClr val="0070C0"/>
        </a:solidFill>
      </dgm:spPr>
    </dgm:pt>
    <dgm:pt modelId="{781D7094-773A-408B-9A0C-B3C7B9670C9A}" type="pres">
      <dgm:prSet presAssocID="{1F57AB43-2AD7-416B-A920-EAF145EE7DEC}" presName="Parent3" presStyleLbl="revTx" presStyleIdx="2" presStyleCnt="3">
        <dgm:presLayoutVars>
          <dgm:chMax val="1"/>
          <dgm:chPref val="1"/>
          <dgm:bulletEnabled val="1"/>
        </dgm:presLayoutVars>
      </dgm:prSet>
      <dgm:spPr/>
      <dgm:t>
        <a:bodyPr/>
        <a:lstStyle/>
        <a:p>
          <a:endParaRPr lang="es-MX"/>
        </a:p>
      </dgm:t>
    </dgm:pt>
  </dgm:ptLst>
  <dgm:cxnLst>
    <dgm:cxn modelId="{7471DCE0-9256-4EAB-9B7D-F60EB89ABFB0}" type="presOf" srcId="{FDFFA297-714B-4CED-87D9-34A6932F386B}" destId="{3428B3AA-EFCA-4CD7-8B4F-25B1EB0AD594}" srcOrd="0" destOrd="0" presId="urn:microsoft.com/office/officeart/2009/layout/CircleArrowProcess"/>
    <dgm:cxn modelId="{02AEC553-C04F-47C3-BD83-AEFC31E970E3}" srcId="{E75907C8-0EA3-41F7-9FB1-BB4270C0C7A7}" destId="{FDFFA297-714B-4CED-87D9-34A6932F386B}" srcOrd="0" destOrd="0" parTransId="{20944450-DCA5-4E24-99D0-C905AC2408D9}" sibTransId="{F29596D7-37E4-45A4-A13C-49331E8B208A}"/>
    <dgm:cxn modelId="{C2C74DB9-0AFD-4E05-8AD2-DB8D95B73B3B}" srcId="{E75907C8-0EA3-41F7-9FB1-BB4270C0C7A7}" destId="{1F57AB43-2AD7-416B-A920-EAF145EE7DEC}" srcOrd="2" destOrd="0" parTransId="{286DDBF2-3D8F-415F-BD33-0CDB4048B8EB}" sibTransId="{AFF640A6-36AE-444A-A245-8363FBD25180}"/>
    <dgm:cxn modelId="{A2AFBBCF-E83D-4B3B-B5C5-D5172097125C}" type="presOf" srcId="{8A4F861C-172F-40FA-800A-2C57A101B170}" destId="{D9ED9214-7B64-4937-A9FC-7F856058D544}" srcOrd="0" destOrd="0" presId="urn:microsoft.com/office/officeart/2009/layout/CircleArrowProcess"/>
    <dgm:cxn modelId="{ECA4CF5A-684F-40E2-BC71-A848AD08F45A}" type="presOf" srcId="{1F57AB43-2AD7-416B-A920-EAF145EE7DEC}" destId="{781D7094-773A-408B-9A0C-B3C7B9670C9A}" srcOrd="0" destOrd="0" presId="urn:microsoft.com/office/officeart/2009/layout/CircleArrowProcess"/>
    <dgm:cxn modelId="{FC6BA1D7-9B98-4569-91F0-9240EF99EC2E}" type="presOf" srcId="{E75907C8-0EA3-41F7-9FB1-BB4270C0C7A7}" destId="{C909C9AD-9156-45E1-82D9-5E687CB46B5C}" srcOrd="0" destOrd="0" presId="urn:microsoft.com/office/officeart/2009/layout/CircleArrowProcess"/>
    <dgm:cxn modelId="{1506312B-F01F-445C-BFB0-E4A65A59FCF3}" srcId="{E75907C8-0EA3-41F7-9FB1-BB4270C0C7A7}" destId="{8A4F861C-172F-40FA-800A-2C57A101B170}" srcOrd="1" destOrd="0" parTransId="{F42173BA-D14A-420E-9A1E-842155AE9FF9}" sibTransId="{8DF94211-005E-4A51-8F6C-DDB8237021BE}"/>
    <dgm:cxn modelId="{20FCCF03-24F5-4DF7-A5BB-F17942363022}" type="presParOf" srcId="{C909C9AD-9156-45E1-82D9-5E687CB46B5C}" destId="{B54CD85D-C66E-4210-A936-C5744F83A93F}" srcOrd="0" destOrd="0" presId="urn:microsoft.com/office/officeart/2009/layout/CircleArrowProcess"/>
    <dgm:cxn modelId="{C2E9386F-4530-419E-91C7-08BEFC30D8D8}" type="presParOf" srcId="{B54CD85D-C66E-4210-A936-C5744F83A93F}" destId="{CB0D1776-D362-47CE-9A87-1EF971E44B4F}" srcOrd="0" destOrd="0" presId="urn:microsoft.com/office/officeart/2009/layout/CircleArrowProcess"/>
    <dgm:cxn modelId="{55FA3FA2-B248-489A-8989-4A2F2D6E737B}" type="presParOf" srcId="{C909C9AD-9156-45E1-82D9-5E687CB46B5C}" destId="{3428B3AA-EFCA-4CD7-8B4F-25B1EB0AD594}" srcOrd="1" destOrd="0" presId="urn:microsoft.com/office/officeart/2009/layout/CircleArrowProcess"/>
    <dgm:cxn modelId="{CA9691FC-0631-4275-9EBA-7960B742CEBB}" type="presParOf" srcId="{C909C9AD-9156-45E1-82D9-5E687CB46B5C}" destId="{DF91E51F-4C3A-4E94-BC4B-AA588A0ADE37}" srcOrd="2" destOrd="0" presId="urn:microsoft.com/office/officeart/2009/layout/CircleArrowProcess"/>
    <dgm:cxn modelId="{08B776EF-CB06-45AC-AFF1-AA3C6B7CCA68}" type="presParOf" srcId="{DF91E51F-4C3A-4E94-BC4B-AA588A0ADE37}" destId="{F9D8D457-4443-4101-A2DC-4239C007626A}" srcOrd="0" destOrd="0" presId="urn:microsoft.com/office/officeart/2009/layout/CircleArrowProcess"/>
    <dgm:cxn modelId="{390D17F0-5FDE-4D7A-893E-EDAFD9E95619}" type="presParOf" srcId="{C909C9AD-9156-45E1-82D9-5E687CB46B5C}" destId="{D9ED9214-7B64-4937-A9FC-7F856058D544}" srcOrd="3" destOrd="0" presId="urn:microsoft.com/office/officeart/2009/layout/CircleArrowProcess"/>
    <dgm:cxn modelId="{35279DF3-BC41-40D9-84B1-60CACB36D0DE}" type="presParOf" srcId="{C909C9AD-9156-45E1-82D9-5E687CB46B5C}" destId="{DE7B38F2-D9E9-4F1F-A54F-61E213DCEF36}" srcOrd="4" destOrd="0" presId="urn:microsoft.com/office/officeart/2009/layout/CircleArrowProcess"/>
    <dgm:cxn modelId="{39AF2F1E-A72C-4D43-89B1-28EA6F8587B4}" type="presParOf" srcId="{DE7B38F2-D9E9-4F1F-A54F-61E213DCEF36}" destId="{F8B7E44B-1AFA-45A0-B71D-3BEF53B34191}" srcOrd="0" destOrd="0" presId="urn:microsoft.com/office/officeart/2009/layout/CircleArrowProcess"/>
    <dgm:cxn modelId="{CBAECDF3-63DE-4860-9371-A6DAA7ADC75C}" type="presParOf" srcId="{C909C9AD-9156-45E1-82D9-5E687CB46B5C}" destId="{781D7094-773A-408B-9A0C-B3C7B9670C9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A81C5-0D39-405E-80B0-88A6E8284027}" type="doc">
      <dgm:prSet loTypeId="urn:microsoft.com/office/officeart/2008/layout/AlternatingHexagons" loCatId="list" qsTypeId="urn:microsoft.com/office/officeart/2005/8/quickstyle/3d2" qsCatId="3D" csTypeId="urn:microsoft.com/office/officeart/2005/8/colors/accent1_2" csCatId="accent1" phldr="1"/>
      <dgm:spPr/>
      <dgm:t>
        <a:bodyPr/>
        <a:lstStyle/>
        <a:p>
          <a:endParaRPr lang="es-MX"/>
        </a:p>
      </dgm:t>
    </dgm:pt>
    <dgm:pt modelId="{B0C8BEB7-8087-4FED-AB9A-AE59B75E7454}">
      <dgm:prSet phldrT="[Texto]" custT="1"/>
      <dgm:spPr/>
      <dgm:t>
        <a:bodyPr/>
        <a:lstStyle/>
        <a:p>
          <a:r>
            <a:rPr lang="es-MX" sz="2000" dirty="0" smtClean="0"/>
            <a:t>30-40% BLEE</a:t>
          </a:r>
          <a:endParaRPr lang="es-MX" sz="2000" dirty="0"/>
        </a:p>
      </dgm:t>
    </dgm:pt>
    <dgm:pt modelId="{9F15CC8F-A30E-4BC9-B073-B779438FAAA2}" type="parTrans" cxnId="{8C2FF395-786F-4231-90C1-4FB1E4D4B282}">
      <dgm:prSet/>
      <dgm:spPr/>
      <dgm:t>
        <a:bodyPr/>
        <a:lstStyle/>
        <a:p>
          <a:endParaRPr lang="es-MX"/>
        </a:p>
      </dgm:t>
    </dgm:pt>
    <dgm:pt modelId="{6EACCE0E-999F-4783-86FB-824C27B84D6C}" type="sibTrans" cxnId="{8C2FF395-786F-4231-90C1-4FB1E4D4B282}">
      <dgm:prSet custT="1"/>
      <dgm:spPr/>
      <dgm:t>
        <a:bodyPr/>
        <a:lstStyle/>
        <a:p>
          <a:r>
            <a:rPr lang="es-MX" sz="2000" dirty="0" smtClean="0"/>
            <a:t>75%                </a:t>
          </a:r>
          <a:r>
            <a:rPr lang="es-MX" sz="2000" i="1" dirty="0" smtClean="0"/>
            <a:t>C </a:t>
          </a:r>
          <a:r>
            <a:rPr lang="es-MX" sz="2000" i="1" dirty="0" err="1" smtClean="0"/>
            <a:t>difficile</a:t>
          </a:r>
          <a:r>
            <a:rPr lang="es-MX" sz="2000" i="1" dirty="0" smtClean="0"/>
            <a:t> </a:t>
          </a:r>
          <a:r>
            <a:rPr lang="es-MX" sz="2000" dirty="0" smtClean="0"/>
            <a:t>NAP1 (</a:t>
          </a:r>
          <a:r>
            <a:rPr lang="es-MX" sz="2000" dirty="0" err="1" smtClean="0"/>
            <a:t>like</a:t>
          </a:r>
          <a:r>
            <a:rPr lang="es-MX" sz="2000" dirty="0" smtClean="0"/>
            <a:t>)</a:t>
          </a:r>
          <a:endParaRPr lang="es-MX" sz="2000" dirty="0"/>
        </a:p>
      </dgm:t>
    </dgm:pt>
    <dgm:pt modelId="{DA594A8F-2598-4DD4-B04F-8B96EDA7F269}">
      <dgm:prSet phldrT="[Texto]" custT="1"/>
      <dgm:spPr/>
      <dgm:t>
        <a:bodyPr/>
        <a:lstStyle/>
        <a:p>
          <a:r>
            <a:rPr lang="es-MX" sz="2000" dirty="0" smtClean="0"/>
            <a:t>~50%</a:t>
          </a:r>
        </a:p>
        <a:p>
          <a:r>
            <a:rPr lang="es-MX" sz="1900" i="1" dirty="0" smtClean="0"/>
            <a:t>P </a:t>
          </a:r>
          <a:r>
            <a:rPr lang="es-MX" sz="1900" i="1" dirty="0" err="1" smtClean="0"/>
            <a:t>aeruginosa</a:t>
          </a:r>
          <a:r>
            <a:rPr lang="es-MX" sz="1900" i="1" dirty="0" smtClean="0"/>
            <a:t> </a:t>
          </a:r>
          <a:r>
            <a:rPr lang="es-MX" sz="2000" i="1" dirty="0" smtClean="0"/>
            <a:t>MDR</a:t>
          </a:r>
          <a:endParaRPr lang="es-MX" sz="2000" i="1" dirty="0"/>
        </a:p>
      </dgm:t>
    </dgm:pt>
    <dgm:pt modelId="{BD9608B7-672D-4C83-9410-1E0361241AC4}" type="parTrans" cxnId="{2DB6EBDB-2843-4333-A6B0-D47BDA158F9C}">
      <dgm:prSet/>
      <dgm:spPr/>
      <dgm:t>
        <a:bodyPr/>
        <a:lstStyle/>
        <a:p>
          <a:endParaRPr lang="es-MX"/>
        </a:p>
      </dgm:t>
    </dgm:pt>
    <dgm:pt modelId="{7C32B5FB-0C7C-4094-9C97-E4A99EE372A9}" type="sibTrans" cxnId="{2DB6EBDB-2843-4333-A6B0-D47BDA158F9C}">
      <dgm:prSet custT="1"/>
      <dgm:spPr/>
      <dgm:t>
        <a:bodyPr/>
        <a:lstStyle/>
        <a:p>
          <a:r>
            <a:rPr lang="es-MX" sz="2000" dirty="0" smtClean="0"/>
            <a:t>10% VRE</a:t>
          </a:r>
          <a:endParaRPr lang="es-MX" sz="2000" dirty="0"/>
        </a:p>
      </dgm:t>
    </dgm:pt>
    <dgm:pt modelId="{3D56FB2B-DAB1-41DE-91C3-87CF3A42C206}">
      <dgm:prSet phldrT="[Texto]" custT="1"/>
      <dgm:spPr/>
      <dgm:t>
        <a:bodyPr/>
        <a:lstStyle/>
        <a:p>
          <a:r>
            <a:rPr lang="es-MX" sz="2000" dirty="0" smtClean="0"/>
            <a:t>50-60% MRSA</a:t>
          </a:r>
          <a:endParaRPr lang="es-MX" sz="2000" dirty="0"/>
        </a:p>
      </dgm:t>
    </dgm:pt>
    <dgm:pt modelId="{4B77E9AF-EFD0-4130-BBA4-D90A905F48AF}" type="parTrans" cxnId="{68696FC8-3F33-431E-8AC0-8E93C092B0BB}">
      <dgm:prSet/>
      <dgm:spPr/>
      <dgm:t>
        <a:bodyPr/>
        <a:lstStyle/>
        <a:p>
          <a:endParaRPr lang="es-MX"/>
        </a:p>
      </dgm:t>
    </dgm:pt>
    <dgm:pt modelId="{44D4B239-471B-43F6-827D-53D80EABA9A7}" type="sibTrans" cxnId="{68696FC8-3F33-431E-8AC0-8E93C092B0BB}">
      <dgm:prSet custT="1"/>
      <dgm:spPr/>
      <dgm:t>
        <a:bodyPr/>
        <a:lstStyle/>
        <a:p>
          <a:r>
            <a:rPr lang="es-MX" sz="2000" dirty="0" smtClean="0"/>
            <a:t>90% </a:t>
          </a:r>
        </a:p>
        <a:p>
          <a:r>
            <a:rPr lang="es-MX" sz="2000" i="1" dirty="0" smtClean="0"/>
            <a:t>A </a:t>
          </a:r>
          <a:r>
            <a:rPr lang="es-MX" sz="2000" i="1" dirty="0" err="1" smtClean="0"/>
            <a:t>baumannii</a:t>
          </a:r>
          <a:r>
            <a:rPr lang="es-MX" sz="2000" i="1" dirty="0" smtClean="0"/>
            <a:t> </a:t>
          </a:r>
          <a:r>
            <a:rPr lang="es-MX" sz="2000" dirty="0" smtClean="0"/>
            <a:t>MDR</a:t>
          </a:r>
          <a:endParaRPr lang="es-MX" sz="2000" dirty="0"/>
        </a:p>
      </dgm:t>
    </dgm:pt>
    <dgm:pt modelId="{4BBAEB69-98D1-4B30-B7DB-929E2CE3B441}" type="pres">
      <dgm:prSet presAssocID="{6D1A81C5-0D39-405E-80B0-88A6E8284027}" presName="Name0" presStyleCnt="0">
        <dgm:presLayoutVars>
          <dgm:chMax/>
          <dgm:chPref/>
          <dgm:dir/>
          <dgm:animLvl val="lvl"/>
        </dgm:presLayoutVars>
      </dgm:prSet>
      <dgm:spPr/>
      <dgm:t>
        <a:bodyPr/>
        <a:lstStyle/>
        <a:p>
          <a:endParaRPr lang="es-MX"/>
        </a:p>
      </dgm:t>
    </dgm:pt>
    <dgm:pt modelId="{D273A312-8372-45A4-BB3C-80CC35E469C5}" type="pres">
      <dgm:prSet presAssocID="{B0C8BEB7-8087-4FED-AB9A-AE59B75E7454}" presName="composite" presStyleCnt="0"/>
      <dgm:spPr/>
    </dgm:pt>
    <dgm:pt modelId="{A9D97B57-24F8-4AE7-A0AB-711896C67DEE}" type="pres">
      <dgm:prSet presAssocID="{B0C8BEB7-8087-4FED-AB9A-AE59B75E7454}" presName="Parent1" presStyleLbl="node1" presStyleIdx="0" presStyleCnt="6" custScaleX="126030" custLinFactNeighborX="16110">
        <dgm:presLayoutVars>
          <dgm:chMax val="1"/>
          <dgm:chPref val="1"/>
          <dgm:bulletEnabled val="1"/>
        </dgm:presLayoutVars>
      </dgm:prSet>
      <dgm:spPr/>
      <dgm:t>
        <a:bodyPr/>
        <a:lstStyle/>
        <a:p>
          <a:endParaRPr lang="es-MX"/>
        </a:p>
      </dgm:t>
    </dgm:pt>
    <dgm:pt modelId="{8FEDDB45-8457-4BCB-8DCD-4AF669A65177}" type="pres">
      <dgm:prSet presAssocID="{B0C8BEB7-8087-4FED-AB9A-AE59B75E7454}" presName="Childtext1" presStyleLbl="revTx" presStyleIdx="0" presStyleCnt="3">
        <dgm:presLayoutVars>
          <dgm:chMax val="0"/>
          <dgm:chPref val="0"/>
          <dgm:bulletEnabled val="1"/>
        </dgm:presLayoutVars>
      </dgm:prSet>
      <dgm:spPr/>
      <dgm:t>
        <a:bodyPr/>
        <a:lstStyle/>
        <a:p>
          <a:endParaRPr lang="es-MX"/>
        </a:p>
      </dgm:t>
    </dgm:pt>
    <dgm:pt modelId="{972F04F4-8C05-42AA-ABDD-397BDDB07850}" type="pres">
      <dgm:prSet presAssocID="{B0C8BEB7-8087-4FED-AB9A-AE59B75E7454}" presName="BalanceSpacing" presStyleCnt="0"/>
      <dgm:spPr/>
    </dgm:pt>
    <dgm:pt modelId="{06910847-B87E-4BA9-B1C8-13593A45A768}" type="pres">
      <dgm:prSet presAssocID="{B0C8BEB7-8087-4FED-AB9A-AE59B75E7454}" presName="BalanceSpacing1" presStyleCnt="0"/>
      <dgm:spPr/>
    </dgm:pt>
    <dgm:pt modelId="{ECBBA585-C8BB-4D21-8CA7-916188303504}" type="pres">
      <dgm:prSet presAssocID="{6EACCE0E-999F-4783-86FB-824C27B84D6C}" presName="Accent1Text" presStyleLbl="node1" presStyleIdx="1" presStyleCnt="6" custScaleX="117086" custLinFactNeighborX="-8055"/>
      <dgm:spPr/>
      <dgm:t>
        <a:bodyPr/>
        <a:lstStyle/>
        <a:p>
          <a:endParaRPr lang="es-MX"/>
        </a:p>
      </dgm:t>
    </dgm:pt>
    <dgm:pt modelId="{0048C16F-7F72-4CE9-81D2-0E796220DBA3}" type="pres">
      <dgm:prSet presAssocID="{6EACCE0E-999F-4783-86FB-824C27B84D6C}" presName="spaceBetweenRectangles" presStyleCnt="0"/>
      <dgm:spPr/>
    </dgm:pt>
    <dgm:pt modelId="{4A58D572-ED52-4DFC-90DB-112408BDA3B6}" type="pres">
      <dgm:prSet presAssocID="{DA594A8F-2598-4DD4-B04F-8B96EDA7F269}" presName="composite" presStyleCnt="0"/>
      <dgm:spPr/>
    </dgm:pt>
    <dgm:pt modelId="{B56023D8-14F8-4187-8E0F-DE0EF1F76ABE}" type="pres">
      <dgm:prSet presAssocID="{DA594A8F-2598-4DD4-B04F-8B96EDA7F269}" presName="Parent1" presStyleLbl="node1" presStyleIdx="2" presStyleCnt="6" custScaleX="119961">
        <dgm:presLayoutVars>
          <dgm:chMax val="1"/>
          <dgm:chPref val="1"/>
          <dgm:bulletEnabled val="1"/>
        </dgm:presLayoutVars>
      </dgm:prSet>
      <dgm:spPr/>
      <dgm:t>
        <a:bodyPr/>
        <a:lstStyle/>
        <a:p>
          <a:endParaRPr lang="es-MX"/>
        </a:p>
      </dgm:t>
    </dgm:pt>
    <dgm:pt modelId="{2F15CB87-FA55-434D-A0FD-D0252A7D2EAD}" type="pres">
      <dgm:prSet presAssocID="{DA594A8F-2598-4DD4-B04F-8B96EDA7F269}" presName="Childtext1" presStyleLbl="revTx" presStyleIdx="1" presStyleCnt="3">
        <dgm:presLayoutVars>
          <dgm:chMax val="0"/>
          <dgm:chPref val="0"/>
          <dgm:bulletEnabled val="1"/>
        </dgm:presLayoutVars>
      </dgm:prSet>
      <dgm:spPr/>
      <dgm:t>
        <a:bodyPr/>
        <a:lstStyle/>
        <a:p>
          <a:endParaRPr lang="es-MX"/>
        </a:p>
      </dgm:t>
    </dgm:pt>
    <dgm:pt modelId="{C3264252-E8DC-4839-B475-51D0BCD6E3B6}" type="pres">
      <dgm:prSet presAssocID="{DA594A8F-2598-4DD4-B04F-8B96EDA7F269}" presName="BalanceSpacing" presStyleCnt="0"/>
      <dgm:spPr/>
    </dgm:pt>
    <dgm:pt modelId="{02D2515F-B599-4785-922C-19976467ABB1}" type="pres">
      <dgm:prSet presAssocID="{DA594A8F-2598-4DD4-B04F-8B96EDA7F269}" presName="BalanceSpacing1" presStyleCnt="0"/>
      <dgm:spPr/>
    </dgm:pt>
    <dgm:pt modelId="{006FD38B-1D38-4E3A-A848-DD0A1C1F261E}" type="pres">
      <dgm:prSet presAssocID="{7C32B5FB-0C7C-4094-9C97-E4A99EE372A9}" presName="Accent1Text" presStyleLbl="node1" presStyleIdx="3" presStyleCnt="6" custScaleX="115100" custLinFactNeighborX="20137"/>
      <dgm:spPr/>
      <dgm:t>
        <a:bodyPr/>
        <a:lstStyle/>
        <a:p>
          <a:endParaRPr lang="es-MX"/>
        </a:p>
      </dgm:t>
    </dgm:pt>
    <dgm:pt modelId="{C1DC1A89-12F0-4D75-9590-D63B664D4997}" type="pres">
      <dgm:prSet presAssocID="{7C32B5FB-0C7C-4094-9C97-E4A99EE372A9}" presName="spaceBetweenRectangles" presStyleCnt="0"/>
      <dgm:spPr/>
    </dgm:pt>
    <dgm:pt modelId="{7F58CB38-832D-4E8E-B084-63F75FE1F46A}" type="pres">
      <dgm:prSet presAssocID="{3D56FB2B-DAB1-41DE-91C3-87CF3A42C206}" presName="composite" presStyleCnt="0"/>
      <dgm:spPr/>
    </dgm:pt>
    <dgm:pt modelId="{38DFE245-40E5-4DC2-A834-A9FF89263557}" type="pres">
      <dgm:prSet presAssocID="{3D56FB2B-DAB1-41DE-91C3-87CF3A42C206}" presName="Parent1" presStyleLbl="node1" presStyleIdx="4" presStyleCnt="6" custScaleX="116109" custLinFactNeighborX="17043">
        <dgm:presLayoutVars>
          <dgm:chMax val="1"/>
          <dgm:chPref val="1"/>
          <dgm:bulletEnabled val="1"/>
        </dgm:presLayoutVars>
      </dgm:prSet>
      <dgm:spPr/>
      <dgm:t>
        <a:bodyPr/>
        <a:lstStyle/>
        <a:p>
          <a:endParaRPr lang="es-MX"/>
        </a:p>
      </dgm:t>
    </dgm:pt>
    <dgm:pt modelId="{B8011787-4E61-4F31-891C-0E8C8CACE0EE}" type="pres">
      <dgm:prSet presAssocID="{3D56FB2B-DAB1-41DE-91C3-87CF3A42C206}" presName="Childtext1" presStyleLbl="revTx" presStyleIdx="2" presStyleCnt="3">
        <dgm:presLayoutVars>
          <dgm:chMax val="0"/>
          <dgm:chPref val="0"/>
          <dgm:bulletEnabled val="1"/>
        </dgm:presLayoutVars>
      </dgm:prSet>
      <dgm:spPr/>
      <dgm:t>
        <a:bodyPr/>
        <a:lstStyle/>
        <a:p>
          <a:endParaRPr lang="es-MX"/>
        </a:p>
      </dgm:t>
    </dgm:pt>
    <dgm:pt modelId="{34572D96-FD5E-4AC5-ADDF-EBF08A16539E}" type="pres">
      <dgm:prSet presAssocID="{3D56FB2B-DAB1-41DE-91C3-87CF3A42C206}" presName="BalanceSpacing" presStyleCnt="0"/>
      <dgm:spPr/>
    </dgm:pt>
    <dgm:pt modelId="{BD193B55-AA92-49BC-86B9-C189B448D29D}" type="pres">
      <dgm:prSet presAssocID="{3D56FB2B-DAB1-41DE-91C3-87CF3A42C206}" presName="BalanceSpacing1" presStyleCnt="0"/>
      <dgm:spPr/>
    </dgm:pt>
    <dgm:pt modelId="{9C483EB4-579A-462B-AE3D-487C61D2E75C}" type="pres">
      <dgm:prSet presAssocID="{44D4B239-471B-43F6-827D-53D80EABA9A7}" presName="Accent1Text" presStyleLbl="node1" presStyleIdx="5" presStyleCnt="6" custScaleX="117086"/>
      <dgm:spPr/>
      <dgm:t>
        <a:bodyPr/>
        <a:lstStyle/>
        <a:p>
          <a:endParaRPr lang="es-MX"/>
        </a:p>
      </dgm:t>
    </dgm:pt>
  </dgm:ptLst>
  <dgm:cxnLst>
    <dgm:cxn modelId="{55C4389B-980E-43FD-9861-798FFEA86271}" type="presOf" srcId="{6EACCE0E-999F-4783-86FB-824C27B84D6C}" destId="{ECBBA585-C8BB-4D21-8CA7-916188303504}" srcOrd="0" destOrd="0" presId="urn:microsoft.com/office/officeart/2008/layout/AlternatingHexagons"/>
    <dgm:cxn modelId="{8483E18F-E564-4BA0-B24A-29823D824DD2}" type="presOf" srcId="{DA594A8F-2598-4DD4-B04F-8B96EDA7F269}" destId="{B56023D8-14F8-4187-8E0F-DE0EF1F76ABE}" srcOrd="0" destOrd="0" presId="urn:microsoft.com/office/officeart/2008/layout/AlternatingHexagons"/>
    <dgm:cxn modelId="{8C2FF395-786F-4231-90C1-4FB1E4D4B282}" srcId="{6D1A81C5-0D39-405E-80B0-88A6E8284027}" destId="{B0C8BEB7-8087-4FED-AB9A-AE59B75E7454}" srcOrd="0" destOrd="0" parTransId="{9F15CC8F-A30E-4BC9-B073-B779438FAAA2}" sibTransId="{6EACCE0E-999F-4783-86FB-824C27B84D6C}"/>
    <dgm:cxn modelId="{03E263C8-3024-4758-A569-C525090A4578}" type="presOf" srcId="{3D56FB2B-DAB1-41DE-91C3-87CF3A42C206}" destId="{38DFE245-40E5-4DC2-A834-A9FF89263557}" srcOrd="0" destOrd="0" presId="urn:microsoft.com/office/officeart/2008/layout/AlternatingHexagons"/>
    <dgm:cxn modelId="{F65EA914-704A-4A1E-A57A-EA06AB1E6739}" type="presOf" srcId="{44D4B239-471B-43F6-827D-53D80EABA9A7}" destId="{9C483EB4-579A-462B-AE3D-487C61D2E75C}" srcOrd="0" destOrd="0" presId="urn:microsoft.com/office/officeart/2008/layout/AlternatingHexagons"/>
    <dgm:cxn modelId="{2DB6EBDB-2843-4333-A6B0-D47BDA158F9C}" srcId="{6D1A81C5-0D39-405E-80B0-88A6E8284027}" destId="{DA594A8F-2598-4DD4-B04F-8B96EDA7F269}" srcOrd="1" destOrd="0" parTransId="{BD9608B7-672D-4C83-9410-1E0361241AC4}" sibTransId="{7C32B5FB-0C7C-4094-9C97-E4A99EE372A9}"/>
    <dgm:cxn modelId="{B88E3187-747B-4204-BABF-082B69B48376}" type="presOf" srcId="{6D1A81C5-0D39-405E-80B0-88A6E8284027}" destId="{4BBAEB69-98D1-4B30-B7DB-929E2CE3B441}" srcOrd="0" destOrd="0" presId="urn:microsoft.com/office/officeart/2008/layout/AlternatingHexagons"/>
    <dgm:cxn modelId="{6244529B-1176-4D6D-9F26-9020FDAFF95F}" type="presOf" srcId="{7C32B5FB-0C7C-4094-9C97-E4A99EE372A9}" destId="{006FD38B-1D38-4E3A-A848-DD0A1C1F261E}" srcOrd="0" destOrd="0" presId="urn:microsoft.com/office/officeart/2008/layout/AlternatingHexagons"/>
    <dgm:cxn modelId="{68696FC8-3F33-431E-8AC0-8E93C092B0BB}" srcId="{6D1A81C5-0D39-405E-80B0-88A6E8284027}" destId="{3D56FB2B-DAB1-41DE-91C3-87CF3A42C206}" srcOrd="2" destOrd="0" parTransId="{4B77E9AF-EFD0-4130-BBA4-D90A905F48AF}" sibTransId="{44D4B239-471B-43F6-827D-53D80EABA9A7}"/>
    <dgm:cxn modelId="{D6C9EDB1-973E-47D1-B080-BC5060F10AAC}" type="presOf" srcId="{B0C8BEB7-8087-4FED-AB9A-AE59B75E7454}" destId="{A9D97B57-24F8-4AE7-A0AB-711896C67DEE}" srcOrd="0" destOrd="0" presId="urn:microsoft.com/office/officeart/2008/layout/AlternatingHexagons"/>
    <dgm:cxn modelId="{7B670E57-9ADC-4571-9901-B1FB6FB606D5}" type="presParOf" srcId="{4BBAEB69-98D1-4B30-B7DB-929E2CE3B441}" destId="{D273A312-8372-45A4-BB3C-80CC35E469C5}" srcOrd="0" destOrd="0" presId="urn:microsoft.com/office/officeart/2008/layout/AlternatingHexagons"/>
    <dgm:cxn modelId="{8A0DD6D4-85F5-4794-9CAC-A783E3643A4F}" type="presParOf" srcId="{D273A312-8372-45A4-BB3C-80CC35E469C5}" destId="{A9D97B57-24F8-4AE7-A0AB-711896C67DEE}" srcOrd="0" destOrd="0" presId="urn:microsoft.com/office/officeart/2008/layout/AlternatingHexagons"/>
    <dgm:cxn modelId="{DF845972-0AAC-4767-8B4B-82ABD20B592B}" type="presParOf" srcId="{D273A312-8372-45A4-BB3C-80CC35E469C5}" destId="{8FEDDB45-8457-4BCB-8DCD-4AF669A65177}" srcOrd="1" destOrd="0" presId="urn:microsoft.com/office/officeart/2008/layout/AlternatingHexagons"/>
    <dgm:cxn modelId="{B15A4F8E-42DD-465A-B762-A30BB2CEA351}" type="presParOf" srcId="{D273A312-8372-45A4-BB3C-80CC35E469C5}" destId="{972F04F4-8C05-42AA-ABDD-397BDDB07850}" srcOrd="2" destOrd="0" presId="urn:microsoft.com/office/officeart/2008/layout/AlternatingHexagons"/>
    <dgm:cxn modelId="{21861111-4DBE-4A4D-ABD0-704AFD5FE108}" type="presParOf" srcId="{D273A312-8372-45A4-BB3C-80CC35E469C5}" destId="{06910847-B87E-4BA9-B1C8-13593A45A768}" srcOrd="3" destOrd="0" presId="urn:microsoft.com/office/officeart/2008/layout/AlternatingHexagons"/>
    <dgm:cxn modelId="{9BAAF477-42E6-41CE-B4A9-FEAB6C09DC7F}" type="presParOf" srcId="{D273A312-8372-45A4-BB3C-80CC35E469C5}" destId="{ECBBA585-C8BB-4D21-8CA7-916188303504}" srcOrd="4" destOrd="0" presId="urn:microsoft.com/office/officeart/2008/layout/AlternatingHexagons"/>
    <dgm:cxn modelId="{3F6CBC2C-982C-4DF5-B5D6-DDB35BF96FFD}" type="presParOf" srcId="{4BBAEB69-98D1-4B30-B7DB-929E2CE3B441}" destId="{0048C16F-7F72-4CE9-81D2-0E796220DBA3}" srcOrd="1" destOrd="0" presId="urn:microsoft.com/office/officeart/2008/layout/AlternatingHexagons"/>
    <dgm:cxn modelId="{91923D30-7E8D-41CD-A098-68DE460890C8}" type="presParOf" srcId="{4BBAEB69-98D1-4B30-B7DB-929E2CE3B441}" destId="{4A58D572-ED52-4DFC-90DB-112408BDA3B6}" srcOrd="2" destOrd="0" presId="urn:microsoft.com/office/officeart/2008/layout/AlternatingHexagons"/>
    <dgm:cxn modelId="{0BAB7B14-5482-40BD-A108-53E1741427C8}" type="presParOf" srcId="{4A58D572-ED52-4DFC-90DB-112408BDA3B6}" destId="{B56023D8-14F8-4187-8E0F-DE0EF1F76ABE}" srcOrd="0" destOrd="0" presId="urn:microsoft.com/office/officeart/2008/layout/AlternatingHexagons"/>
    <dgm:cxn modelId="{25E314EA-137A-4CBB-AD4D-6ADB5D3DE4EF}" type="presParOf" srcId="{4A58D572-ED52-4DFC-90DB-112408BDA3B6}" destId="{2F15CB87-FA55-434D-A0FD-D0252A7D2EAD}" srcOrd="1" destOrd="0" presId="urn:microsoft.com/office/officeart/2008/layout/AlternatingHexagons"/>
    <dgm:cxn modelId="{26F4D5E1-2899-41E0-89E0-067BD0694A8D}" type="presParOf" srcId="{4A58D572-ED52-4DFC-90DB-112408BDA3B6}" destId="{C3264252-E8DC-4839-B475-51D0BCD6E3B6}" srcOrd="2" destOrd="0" presId="urn:microsoft.com/office/officeart/2008/layout/AlternatingHexagons"/>
    <dgm:cxn modelId="{FC9F44C0-6A6A-424E-9DE9-565C749CC7C2}" type="presParOf" srcId="{4A58D572-ED52-4DFC-90DB-112408BDA3B6}" destId="{02D2515F-B599-4785-922C-19976467ABB1}" srcOrd="3" destOrd="0" presId="urn:microsoft.com/office/officeart/2008/layout/AlternatingHexagons"/>
    <dgm:cxn modelId="{8AF4989C-12AA-48CD-AAA1-9D2506B2E6F1}" type="presParOf" srcId="{4A58D572-ED52-4DFC-90DB-112408BDA3B6}" destId="{006FD38B-1D38-4E3A-A848-DD0A1C1F261E}" srcOrd="4" destOrd="0" presId="urn:microsoft.com/office/officeart/2008/layout/AlternatingHexagons"/>
    <dgm:cxn modelId="{DCEB96B4-43C4-4E5A-B5E6-DF6264740113}" type="presParOf" srcId="{4BBAEB69-98D1-4B30-B7DB-929E2CE3B441}" destId="{C1DC1A89-12F0-4D75-9590-D63B664D4997}" srcOrd="3" destOrd="0" presId="urn:microsoft.com/office/officeart/2008/layout/AlternatingHexagons"/>
    <dgm:cxn modelId="{F5350AD7-F207-4EFA-BEED-8C1ED0554608}" type="presParOf" srcId="{4BBAEB69-98D1-4B30-B7DB-929E2CE3B441}" destId="{7F58CB38-832D-4E8E-B084-63F75FE1F46A}" srcOrd="4" destOrd="0" presId="urn:microsoft.com/office/officeart/2008/layout/AlternatingHexagons"/>
    <dgm:cxn modelId="{0741B31C-2ADD-47B5-BE5D-B7AFDFCD1AA4}" type="presParOf" srcId="{7F58CB38-832D-4E8E-B084-63F75FE1F46A}" destId="{38DFE245-40E5-4DC2-A834-A9FF89263557}" srcOrd="0" destOrd="0" presId="urn:microsoft.com/office/officeart/2008/layout/AlternatingHexagons"/>
    <dgm:cxn modelId="{FF8DAA91-D43A-4F50-BD63-6EA5DD5B8081}" type="presParOf" srcId="{7F58CB38-832D-4E8E-B084-63F75FE1F46A}" destId="{B8011787-4E61-4F31-891C-0E8C8CACE0EE}" srcOrd="1" destOrd="0" presId="urn:microsoft.com/office/officeart/2008/layout/AlternatingHexagons"/>
    <dgm:cxn modelId="{50149BCE-F0C4-4FAD-A2A6-6A39F53163EB}" type="presParOf" srcId="{7F58CB38-832D-4E8E-B084-63F75FE1F46A}" destId="{34572D96-FD5E-4AC5-ADDF-EBF08A16539E}" srcOrd="2" destOrd="0" presId="urn:microsoft.com/office/officeart/2008/layout/AlternatingHexagons"/>
    <dgm:cxn modelId="{0DD7E964-5F63-41DD-A487-AC2E75C89322}" type="presParOf" srcId="{7F58CB38-832D-4E8E-B084-63F75FE1F46A}" destId="{BD193B55-AA92-49BC-86B9-C189B448D29D}" srcOrd="3" destOrd="0" presId="urn:microsoft.com/office/officeart/2008/layout/AlternatingHexagons"/>
    <dgm:cxn modelId="{EE93CB71-CE9D-43F3-B2B5-4C6E1156AC49}" type="presParOf" srcId="{7F58CB38-832D-4E8E-B084-63F75FE1F46A}" destId="{9C483EB4-579A-462B-AE3D-487C61D2E75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F870B-279F-4D8C-A5B9-85C56EF4C3FC}"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s-MX"/>
        </a:p>
      </dgm:t>
    </dgm:pt>
    <dgm:pt modelId="{86FC637C-FB8D-42F7-8416-9E2D97CF6EEF}">
      <dgm:prSet phldrT="[Texto]" custT="1"/>
      <dgm:spPr/>
      <dgm:t>
        <a:bodyPr/>
        <a:lstStyle/>
        <a:p>
          <a:r>
            <a:rPr lang="es-MX" sz="1100" dirty="0" smtClean="0"/>
            <a:t> Oxazolidinonas</a:t>
          </a:r>
          <a:endParaRPr lang="es-MX" sz="1100" dirty="0"/>
        </a:p>
      </dgm:t>
    </dgm:pt>
    <dgm:pt modelId="{15A48795-9009-4C49-A3BE-6677F85045D5}" type="parTrans" cxnId="{C2D130F6-E780-4BD5-B313-10FEB2EE8AEA}">
      <dgm:prSet/>
      <dgm:spPr/>
      <dgm:t>
        <a:bodyPr/>
        <a:lstStyle/>
        <a:p>
          <a:endParaRPr lang="es-MX"/>
        </a:p>
      </dgm:t>
    </dgm:pt>
    <dgm:pt modelId="{7761666C-6C0B-439B-B306-F3A1421DBC16}" type="sibTrans" cxnId="{C2D130F6-E780-4BD5-B313-10FEB2EE8AEA}">
      <dgm:prSet/>
      <dgm:spPr/>
      <dgm:t>
        <a:bodyPr/>
        <a:lstStyle/>
        <a:p>
          <a:endParaRPr lang="es-MX"/>
        </a:p>
      </dgm:t>
    </dgm:pt>
    <dgm:pt modelId="{ADAA9A37-A4C8-4081-8F75-0DFE49EA0AA0}">
      <dgm:prSet phldrT="[Texto]" custT="1"/>
      <dgm:spPr/>
      <dgm:t>
        <a:bodyPr/>
        <a:lstStyle/>
        <a:p>
          <a:r>
            <a:rPr lang="es-MX" sz="1000" dirty="0" err="1" smtClean="0"/>
            <a:t>Tedizolid</a:t>
          </a:r>
          <a:endParaRPr lang="es-MX" sz="1000" dirty="0" smtClean="0"/>
        </a:p>
        <a:p>
          <a:r>
            <a:rPr lang="es-MX" sz="1000" dirty="0" smtClean="0"/>
            <a:t>Cadazolid</a:t>
          </a:r>
        </a:p>
        <a:p>
          <a:endParaRPr lang="es-MX" sz="1000" dirty="0" smtClean="0"/>
        </a:p>
        <a:p>
          <a:endParaRPr lang="es-MX" sz="1000" dirty="0" smtClean="0"/>
        </a:p>
        <a:p>
          <a:endParaRPr lang="es-MX" sz="1000" dirty="0" smtClean="0"/>
        </a:p>
        <a:p>
          <a:endParaRPr lang="es-MX" sz="1000" dirty="0" smtClean="0"/>
        </a:p>
        <a:p>
          <a:endParaRPr lang="es-MX" sz="1000" dirty="0" smtClean="0"/>
        </a:p>
        <a:p>
          <a:endParaRPr lang="es-MX" sz="1000" dirty="0" smtClean="0"/>
        </a:p>
        <a:p>
          <a:endParaRPr lang="es-MX" sz="1000" dirty="0"/>
        </a:p>
      </dgm:t>
    </dgm:pt>
    <dgm:pt modelId="{7C7D48B1-9EA7-4193-A9EC-566B9D2B172C}" type="parTrans" cxnId="{6CB280C4-3013-4B28-8952-2B3F6B56E771}">
      <dgm:prSet/>
      <dgm:spPr/>
      <dgm:t>
        <a:bodyPr/>
        <a:lstStyle/>
        <a:p>
          <a:endParaRPr lang="es-MX"/>
        </a:p>
      </dgm:t>
    </dgm:pt>
    <dgm:pt modelId="{33E7F8C2-5C36-4D0A-950D-4B35D6DCC9D2}" type="sibTrans" cxnId="{6CB280C4-3013-4B28-8952-2B3F6B56E771}">
      <dgm:prSet/>
      <dgm:spPr/>
      <dgm:t>
        <a:bodyPr/>
        <a:lstStyle/>
        <a:p>
          <a:endParaRPr lang="es-MX"/>
        </a:p>
      </dgm:t>
    </dgm:pt>
    <dgm:pt modelId="{960AD220-C342-41F8-B819-F8360E65A2AE}">
      <dgm:prSet phldrT="[Texto]" custT="1"/>
      <dgm:spPr/>
      <dgm:t>
        <a:bodyPr/>
        <a:lstStyle/>
        <a:p>
          <a:r>
            <a:rPr lang="es-MX" sz="1100" dirty="0" smtClean="0"/>
            <a:t>  Beta lact</a:t>
          </a:r>
          <a:r>
            <a:rPr lang="es-ES" sz="1100" dirty="0" err="1" smtClean="0"/>
            <a:t>ámicos</a:t>
          </a:r>
          <a:endParaRPr lang="es-MX" sz="1100" dirty="0"/>
        </a:p>
      </dgm:t>
    </dgm:pt>
    <dgm:pt modelId="{1E2BE4FE-F032-446A-B2AF-45C15C52006B}" type="parTrans" cxnId="{572C5356-0DE1-4EFD-8546-15F7CB38023E}">
      <dgm:prSet/>
      <dgm:spPr/>
      <dgm:t>
        <a:bodyPr/>
        <a:lstStyle/>
        <a:p>
          <a:endParaRPr lang="es-MX"/>
        </a:p>
      </dgm:t>
    </dgm:pt>
    <dgm:pt modelId="{263DD719-0D87-4CAF-B6A9-5B54F6818F6F}" type="sibTrans" cxnId="{572C5356-0DE1-4EFD-8546-15F7CB38023E}">
      <dgm:prSet/>
      <dgm:spPr/>
      <dgm:t>
        <a:bodyPr/>
        <a:lstStyle/>
        <a:p>
          <a:endParaRPr lang="es-MX"/>
        </a:p>
      </dgm:t>
    </dgm:pt>
    <dgm:pt modelId="{3189D567-CC36-44F4-984D-285F62324FBA}">
      <dgm:prSet phldrT="[Texto]" custT="1"/>
      <dgm:spPr/>
      <dgm:t>
        <a:bodyPr/>
        <a:lstStyle/>
        <a:p>
          <a:r>
            <a:rPr lang="es-MX" sz="1000" dirty="0" err="1" smtClean="0"/>
            <a:t>Ceftarolina</a:t>
          </a:r>
          <a:endParaRPr lang="es-MX" sz="1000" dirty="0" smtClean="0"/>
        </a:p>
        <a:p>
          <a:r>
            <a:rPr lang="es-MX" sz="1000" dirty="0" err="1" smtClean="0"/>
            <a:t>Ceftobiprole</a:t>
          </a:r>
          <a:endParaRPr lang="es-MX" sz="1000" dirty="0" smtClean="0"/>
        </a:p>
        <a:p>
          <a:r>
            <a:rPr lang="es-MX" sz="1000" dirty="0" smtClean="0"/>
            <a:t>Ceftazidima AVB</a:t>
          </a:r>
        </a:p>
        <a:p>
          <a:r>
            <a:rPr lang="en-US" sz="1000" dirty="0" err="1" smtClean="0"/>
            <a:t>Imipenem</a:t>
          </a:r>
          <a:r>
            <a:rPr lang="en-US" sz="1000" dirty="0" smtClean="0"/>
            <a:t>/</a:t>
          </a:r>
          <a:r>
            <a:rPr lang="en-US" sz="1000" dirty="0" err="1" smtClean="0"/>
            <a:t>relebactam</a:t>
          </a:r>
          <a:r>
            <a:rPr lang="en-US" sz="1000" dirty="0" smtClean="0"/>
            <a:t> </a:t>
          </a:r>
        </a:p>
        <a:p>
          <a:r>
            <a:rPr lang="en-US" sz="1000" dirty="0" err="1" smtClean="0"/>
            <a:t>Meropenem</a:t>
          </a:r>
          <a:r>
            <a:rPr lang="en-US" sz="1000" dirty="0" smtClean="0"/>
            <a:t>/RPX7009</a:t>
          </a:r>
          <a:endParaRPr lang="es-MX" sz="1000" dirty="0"/>
        </a:p>
      </dgm:t>
    </dgm:pt>
    <dgm:pt modelId="{E4DAF448-FE4B-4FFD-AB67-9DD90FFFCC41}" type="parTrans" cxnId="{0B9BB6E3-4E2B-4808-92EE-525EE8301DDB}">
      <dgm:prSet/>
      <dgm:spPr/>
      <dgm:t>
        <a:bodyPr/>
        <a:lstStyle/>
        <a:p>
          <a:endParaRPr lang="es-MX"/>
        </a:p>
      </dgm:t>
    </dgm:pt>
    <dgm:pt modelId="{6A99457F-FD0B-401D-A979-4A5D3B186A3E}" type="sibTrans" cxnId="{0B9BB6E3-4E2B-4808-92EE-525EE8301DDB}">
      <dgm:prSet/>
      <dgm:spPr/>
      <dgm:t>
        <a:bodyPr/>
        <a:lstStyle/>
        <a:p>
          <a:endParaRPr lang="es-MX"/>
        </a:p>
      </dgm:t>
    </dgm:pt>
    <dgm:pt modelId="{26452989-CB22-407B-A6FF-882EDB9A9097}">
      <dgm:prSet phldrT="[Texto]" custT="1"/>
      <dgm:spPr/>
      <dgm:t>
        <a:bodyPr/>
        <a:lstStyle/>
        <a:p>
          <a:r>
            <a:rPr lang="es-MX" sz="1100" dirty="0" smtClean="0"/>
            <a:t>   Aminogluc</a:t>
          </a:r>
          <a:r>
            <a:rPr lang="es-ES" sz="1100" dirty="0" err="1" smtClean="0"/>
            <a:t>ós</a:t>
          </a:r>
          <a:r>
            <a:rPr lang="es-MX" sz="1100" dirty="0" smtClean="0"/>
            <a:t>idos</a:t>
          </a:r>
          <a:endParaRPr lang="es-MX" sz="1100" dirty="0"/>
        </a:p>
      </dgm:t>
    </dgm:pt>
    <dgm:pt modelId="{A8A76B2D-0760-4F7A-BBC5-BDBB622195DB}" type="parTrans" cxnId="{7FD33706-1AC3-48CE-AA10-294CD56E166C}">
      <dgm:prSet/>
      <dgm:spPr/>
      <dgm:t>
        <a:bodyPr/>
        <a:lstStyle/>
        <a:p>
          <a:endParaRPr lang="es-MX"/>
        </a:p>
      </dgm:t>
    </dgm:pt>
    <dgm:pt modelId="{990D7159-F6E2-43ED-B1B6-52BAB29EC51F}" type="sibTrans" cxnId="{7FD33706-1AC3-48CE-AA10-294CD56E166C}">
      <dgm:prSet/>
      <dgm:spPr/>
      <dgm:t>
        <a:bodyPr/>
        <a:lstStyle/>
        <a:p>
          <a:endParaRPr lang="es-MX"/>
        </a:p>
      </dgm:t>
    </dgm:pt>
    <dgm:pt modelId="{A27CDBF7-0516-44BF-ABEC-80B06BC46572}">
      <dgm:prSet phldrT="[Texto]" custT="1"/>
      <dgm:spPr/>
      <dgm:t>
        <a:bodyPr/>
        <a:lstStyle/>
        <a:p>
          <a:r>
            <a:rPr lang="es-MX" sz="1000" dirty="0" err="1" smtClean="0"/>
            <a:t>Plazomicina</a:t>
          </a:r>
          <a:endParaRPr lang="es-MX" sz="1000" dirty="0"/>
        </a:p>
      </dgm:t>
    </dgm:pt>
    <dgm:pt modelId="{D149E8F7-9A99-4F2A-80D7-09D7A0AF5F3F}" type="parTrans" cxnId="{721773EF-9A37-41EC-8C36-3586DD9F34BD}">
      <dgm:prSet/>
      <dgm:spPr/>
      <dgm:t>
        <a:bodyPr/>
        <a:lstStyle/>
        <a:p>
          <a:endParaRPr lang="es-MX"/>
        </a:p>
      </dgm:t>
    </dgm:pt>
    <dgm:pt modelId="{9C3BED89-1C03-4EF7-B683-BCFE0CA256F5}" type="sibTrans" cxnId="{721773EF-9A37-41EC-8C36-3586DD9F34BD}">
      <dgm:prSet/>
      <dgm:spPr/>
      <dgm:t>
        <a:bodyPr/>
        <a:lstStyle/>
        <a:p>
          <a:endParaRPr lang="es-MX"/>
        </a:p>
      </dgm:t>
    </dgm:pt>
    <dgm:pt modelId="{40881168-C7BC-4E16-83C3-268B9610D449}">
      <dgm:prSet phldrT="[Texto]" custT="1"/>
      <dgm:spPr/>
      <dgm:t>
        <a:bodyPr/>
        <a:lstStyle/>
        <a:p>
          <a:r>
            <a:rPr lang="es-MX" sz="1100" dirty="0" smtClean="0"/>
            <a:t> Fluoroquinolonas</a:t>
          </a:r>
          <a:endParaRPr lang="es-MX" sz="1100" dirty="0"/>
        </a:p>
      </dgm:t>
    </dgm:pt>
    <dgm:pt modelId="{DE01A5DA-E55D-42DF-9222-6BD47834DBF1}" type="parTrans" cxnId="{DD5FF389-EA1B-4C60-99C7-5CE6F15A6583}">
      <dgm:prSet/>
      <dgm:spPr/>
      <dgm:t>
        <a:bodyPr/>
        <a:lstStyle/>
        <a:p>
          <a:endParaRPr lang="es-MX"/>
        </a:p>
      </dgm:t>
    </dgm:pt>
    <dgm:pt modelId="{B2CDAACD-B048-4AC7-8F1C-2462C42D2327}" type="sibTrans" cxnId="{DD5FF389-EA1B-4C60-99C7-5CE6F15A6583}">
      <dgm:prSet/>
      <dgm:spPr/>
      <dgm:t>
        <a:bodyPr/>
        <a:lstStyle/>
        <a:p>
          <a:endParaRPr lang="es-MX"/>
        </a:p>
      </dgm:t>
    </dgm:pt>
    <dgm:pt modelId="{6FE06B9F-4019-41FD-B518-0C1DD32690CB}">
      <dgm:prSet phldrT="[Texto]"/>
      <dgm:spPr/>
      <dgm:t>
        <a:bodyPr/>
        <a:lstStyle/>
        <a:p>
          <a:endParaRPr lang="es-MX" sz="1400" dirty="0"/>
        </a:p>
      </dgm:t>
    </dgm:pt>
    <dgm:pt modelId="{3A488B55-3267-4790-A6F7-D3BDE12EDBC4}" type="parTrans" cxnId="{8B4E746D-EE84-4FA6-B17E-392999F69D99}">
      <dgm:prSet/>
      <dgm:spPr/>
      <dgm:t>
        <a:bodyPr/>
        <a:lstStyle/>
        <a:p>
          <a:endParaRPr lang="es-MX"/>
        </a:p>
      </dgm:t>
    </dgm:pt>
    <dgm:pt modelId="{28D6623E-DCC3-462A-A518-42F5B2F5DB95}" type="sibTrans" cxnId="{8B4E746D-EE84-4FA6-B17E-392999F69D99}">
      <dgm:prSet/>
      <dgm:spPr/>
      <dgm:t>
        <a:bodyPr/>
        <a:lstStyle/>
        <a:p>
          <a:endParaRPr lang="es-MX"/>
        </a:p>
      </dgm:t>
    </dgm:pt>
    <dgm:pt modelId="{0DCEA00D-42D9-458B-A303-756BCF486F10}" type="pres">
      <dgm:prSet presAssocID="{CF2F870B-279F-4D8C-A5B9-85C56EF4C3FC}" presName="Name0" presStyleCnt="0">
        <dgm:presLayoutVars>
          <dgm:chMax val="5"/>
          <dgm:chPref val="5"/>
          <dgm:dir/>
          <dgm:animLvl val="lvl"/>
        </dgm:presLayoutVars>
      </dgm:prSet>
      <dgm:spPr/>
      <dgm:t>
        <a:bodyPr/>
        <a:lstStyle/>
        <a:p>
          <a:endParaRPr lang="es-MX"/>
        </a:p>
      </dgm:t>
    </dgm:pt>
    <dgm:pt modelId="{66AF341E-A8D9-4198-9EC0-A74E2F13A3B1}" type="pres">
      <dgm:prSet presAssocID="{86FC637C-FB8D-42F7-8416-9E2D97CF6EEF}" presName="parentText1" presStyleLbl="node1" presStyleIdx="0" presStyleCnt="4">
        <dgm:presLayoutVars>
          <dgm:chMax/>
          <dgm:chPref val="3"/>
          <dgm:bulletEnabled val="1"/>
        </dgm:presLayoutVars>
      </dgm:prSet>
      <dgm:spPr/>
      <dgm:t>
        <a:bodyPr/>
        <a:lstStyle/>
        <a:p>
          <a:endParaRPr lang="es-MX"/>
        </a:p>
      </dgm:t>
    </dgm:pt>
    <dgm:pt modelId="{B5BFB4CD-84BF-405C-BF83-DC1C433E761D}" type="pres">
      <dgm:prSet presAssocID="{86FC637C-FB8D-42F7-8416-9E2D97CF6EEF}" presName="childText1" presStyleLbl="solidAlignAcc1" presStyleIdx="0" presStyleCnt="3">
        <dgm:presLayoutVars>
          <dgm:chMax val="0"/>
          <dgm:chPref val="0"/>
          <dgm:bulletEnabled val="1"/>
        </dgm:presLayoutVars>
      </dgm:prSet>
      <dgm:spPr/>
      <dgm:t>
        <a:bodyPr/>
        <a:lstStyle/>
        <a:p>
          <a:endParaRPr lang="es-MX"/>
        </a:p>
      </dgm:t>
    </dgm:pt>
    <dgm:pt modelId="{3D24B1D3-7032-4B77-A492-5A28246154FF}" type="pres">
      <dgm:prSet presAssocID="{960AD220-C342-41F8-B819-F8360E65A2AE}" presName="parentText2" presStyleLbl="node1" presStyleIdx="1" presStyleCnt="4">
        <dgm:presLayoutVars>
          <dgm:chMax/>
          <dgm:chPref val="3"/>
          <dgm:bulletEnabled val="1"/>
        </dgm:presLayoutVars>
      </dgm:prSet>
      <dgm:spPr/>
      <dgm:t>
        <a:bodyPr/>
        <a:lstStyle/>
        <a:p>
          <a:endParaRPr lang="es-MX"/>
        </a:p>
      </dgm:t>
    </dgm:pt>
    <dgm:pt modelId="{071CB418-18DF-4BA7-97BF-5995C5042E4B}" type="pres">
      <dgm:prSet presAssocID="{960AD220-C342-41F8-B819-F8360E65A2AE}" presName="childText2" presStyleLbl="solidAlignAcc1" presStyleIdx="1" presStyleCnt="3" custScaleX="146588" custLinFactNeighborX="22347">
        <dgm:presLayoutVars>
          <dgm:chMax val="0"/>
          <dgm:chPref val="0"/>
          <dgm:bulletEnabled val="1"/>
        </dgm:presLayoutVars>
      </dgm:prSet>
      <dgm:spPr/>
      <dgm:t>
        <a:bodyPr/>
        <a:lstStyle/>
        <a:p>
          <a:endParaRPr lang="es-MX"/>
        </a:p>
      </dgm:t>
    </dgm:pt>
    <dgm:pt modelId="{57307690-A3FC-4CC6-AEE0-A1F163CA4E32}" type="pres">
      <dgm:prSet presAssocID="{26452989-CB22-407B-A6FF-882EDB9A9097}" presName="parentText3" presStyleLbl="node1" presStyleIdx="2" presStyleCnt="4">
        <dgm:presLayoutVars>
          <dgm:chMax/>
          <dgm:chPref val="3"/>
          <dgm:bulletEnabled val="1"/>
        </dgm:presLayoutVars>
      </dgm:prSet>
      <dgm:spPr/>
      <dgm:t>
        <a:bodyPr/>
        <a:lstStyle/>
        <a:p>
          <a:endParaRPr lang="es-MX"/>
        </a:p>
      </dgm:t>
    </dgm:pt>
    <dgm:pt modelId="{C16200D2-191A-4A61-AAA8-C45A21B6C718}" type="pres">
      <dgm:prSet presAssocID="{26452989-CB22-407B-A6FF-882EDB9A9097}" presName="childText3" presStyleLbl="solidAlignAcc1" presStyleIdx="2" presStyleCnt="3" custScaleX="67867" custLinFactNeighborX="-16205">
        <dgm:presLayoutVars>
          <dgm:chMax val="0"/>
          <dgm:chPref val="0"/>
          <dgm:bulletEnabled val="1"/>
        </dgm:presLayoutVars>
      </dgm:prSet>
      <dgm:spPr/>
      <dgm:t>
        <a:bodyPr/>
        <a:lstStyle/>
        <a:p>
          <a:endParaRPr lang="es-MX"/>
        </a:p>
      </dgm:t>
    </dgm:pt>
    <dgm:pt modelId="{07E900E5-14C2-42A2-AE35-7B2EEE9C1B37}" type="pres">
      <dgm:prSet presAssocID="{40881168-C7BC-4E16-83C3-268B9610D449}" presName="parentText4" presStyleLbl="node1" presStyleIdx="3" presStyleCnt="4" custScaleX="129736" custLinFactNeighborX="-14228">
        <dgm:presLayoutVars>
          <dgm:chMax/>
          <dgm:chPref val="3"/>
          <dgm:bulletEnabled val="1"/>
        </dgm:presLayoutVars>
      </dgm:prSet>
      <dgm:spPr/>
      <dgm:t>
        <a:bodyPr/>
        <a:lstStyle/>
        <a:p>
          <a:endParaRPr lang="es-MX"/>
        </a:p>
      </dgm:t>
    </dgm:pt>
  </dgm:ptLst>
  <dgm:cxnLst>
    <dgm:cxn modelId="{572C5356-0DE1-4EFD-8546-15F7CB38023E}" srcId="{CF2F870B-279F-4D8C-A5B9-85C56EF4C3FC}" destId="{960AD220-C342-41F8-B819-F8360E65A2AE}" srcOrd="1" destOrd="0" parTransId="{1E2BE4FE-F032-446A-B2AF-45C15C52006B}" sibTransId="{263DD719-0D87-4CAF-B6A9-5B54F6818F6F}"/>
    <dgm:cxn modelId="{6CB280C4-3013-4B28-8952-2B3F6B56E771}" srcId="{86FC637C-FB8D-42F7-8416-9E2D97CF6EEF}" destId="{ADAA9A37-A4C8-4081-8F75-0DFE49EA0AA0}" srcOrd="0" destOrd="0" parTransId="{7C7D48B1-9EA7-4193-A9EC-566B9D2B172C}" sibTransId="{33E7F8C2-5C36-4D0A-950D-4B35D6DCC9D2}"/>
    <dgm:cxn modelId="{D8DD2EFC-FFBD-44F2-87B0-D792F6CD7ED7}" type="presOf" srcId="{ADAA9A37-A4C8-4081-8F75-0DFE49EA0AA0}" destId="{B5BFB4CD-84BF-405C-BF83-DC1C433E761D}" srcOrd="0" destOrd="0" presId="urn:microsoft.com/office/officeart/2009/3/layout/IncreasingArrowsProcess"/>
    <dgm:cxn modelId="{8B17EF54-107A-4C36-B565-ECB1EAA29FD0}" type="presOf" srcId="{3189D567-CC36-44F4-984D-285F62324FBA}" destId="{071CB418-18DF-4BA7-97BF-5995C5042E4B}" srcOrd="0" destOrd="0" presId="urn:microsoft.com/office/officeart/2009/3/layout/IncreasingArrowsProcess"/>
    <dgm:cxn modelId="{721773EF-9A37-41EC-8C36-3586DD9F34BD}" srcId="{26452989-CB22-407B-A6FF-882EDB9A9097}" destId="{A27CDBF7-0516-44BF-ABEC-80B06BC46572}" srcOrd="0" destOrd="0" parTransId="{D149E8F7-9A99-4F2A-80D7-09D7A0AF5F3F}" sibTransId="{9C3BED89-1C03-4EF7-B683-BCFE0CA256F5}"/>
    <dgm:cxn modelId="{0B9BB6E3-4E2B-4808-92EE-525EE8301DDB}" srcId="{960AD220-C342-41F8-B819-F8360E65A2AE}" destId="{3189D567-CC36-44F4-984D-285F62324FBA}" srcOrd="0" destOrd="0" parTransId="{E4DAF448-FE4B-4FFD-AB67-9DD90FFFCC41}" sibTransId="{6A99457F-FD0B-401D-A979-4A5D3B186A3E}"/>
    <dgm:cxn modelId="{60F55082-79B6-478B-93A7-3C483213EE90}" type="presOf" srcId="{6FE06B9F-4019-41FD-B518-0C1DD32690CB}" destId="{C16200D2-191A-4A61-AAA8-C45A21B6C718}" srcOrd="0" destOrd="1" presId="urn:microsoft.com/office/officeart/2009/3/layout/IncreasingArrowsProcess"/>
    <dgm:cxn modelId="{E7F6EBBE-CC55-4432-BC9B-C68037219B28}" type="presOf" srcId="{A27CDBF7-0516-44BF-ABEC-80B06BC46572}" destId="{C16200D2-191A-4A61-AAA8-C45A21B6C718}" srcOrd="0" destOrd="0" presId="urn:microsoft.com/office/officeart/2009/3/layout/IncreasingArrowsProcess"/>
    <dgm:cxn modelId="{11CA916D-0C2E-4327-ADDE-80A2CDE55877}" type="presOf" srcId="{960AD220-C342-41F8-B819-F8360E65A2AE}" destId="{3D24B1D3-7032-4B77-A492-5A28246154FF}" srcOrd="0" destOrd="0" presId="urn:microsoft.com/office/officeart/2009/3/layout/IncreasingArrowsProcess"/>
    <dgm:cxn modelId="{C3E6C33C-E960-4BCD-A0D9-50738421907C}" type="presOf" srcId="{CF2F870B-279F-4D8C-A5B9-85C56EF4C3FC}" destId="{0DCEA00D-42D9-458B-A303-756BCF486F10}" srcOrd="0" destOrd="0" presId="urn:microsoft.com/office/officeart/2009/3/layout/IncreasingArrowsProcess"/>
    <dgm:cxn modelId="{6F9BF1AA-48E2-4800-9952-ECDC542C5C60}" type="presOf" srcId="{40881168-C7BC-4E16-83C3-268B9610D449}" destId="{07E900E5-14C2-42A2-AE35-7B2EEE9C1B37}" srcOrd="0" destOrd="0" presId="urn:microsoft.com/office/officeart/2009/3/layout/IncreasingArrowsProcess"/>
    <dgm:cxn modelId="{8B4E746D-EE84-4FA6-B17E-392999F69D99}" srcId="{26452989-CB22-407B-A6FF-882EDB9A9097}" destId="{6FE06B9F-4019-41FD-B518-0C1DD32690CB}" srcOrd="1" destOrd="0" parTransId="{3A488B55-3267-4790-A6F7-D3BDE12EDBC4}" sibTransId="{28D6623E-DCC3-462A-A518-42F5B2F5DB95}"/>
    <dgm:cxn modelId="{7FD33706-1AC3-48CE-AA10-294CD56E166C}" srcId="{CF2F870B-279F-4D8C-A5B9-85C56EF4C3FC}" destId="{26452989-CB22-407B-A6FF-882EDB9A9097}" srcOrd="2" destOrd="0" parTransId="{A8A76B2D-0760-4F7A-BBC5-BDBB622195DB}" sibTransId="{990D7159-F6E2-43ED-B1B6-52BAB29EC51F}"/>
    <dgm:cxn modelId="{DD5FF389-EA1B-4C60-99C7-5CE6F15A6583}" srcId="{CF2F870B-279F-4D8C-A5B9-85C56EF4C3FC}" destId="{40881168-C7BC-4E16-83C3-268B9610D449}" srcOrd="3" destOrd="0" parTransId="{DE01A5DA-E55D-42DF-9222-6BD47834DBF1}" sibTransId="{B2CDAACD-B048-4AC7-8F1C-2462C42D2327}"/>
    <dgm:cxn modelId="{9878E945-4525-4F56-B5E5-4ABACDF09C40}" type="presOf" srcId="{26452989-CB22-407B-A6FF-882EDB9A9097}" destId="{57307690-A3FC-4CC6-AEE0-A1F163CA4E32}" srcOrd="0" destOrd="0" presId="urn:microsoft.com/office/officeart/2009/3/layout/IncreasingArrowsProcess"/>
    <dgm:cxn modelId="{7D8AD736-5178-4868-A28A-42953CBF0DF0}" type="presOf" srcId="{86FC637C-FB8D-42F7-8416-9E2D97CF6EEF}" destId="{66AF341E-A8D9-4198-9EC0-A74E2F13A3B1}" srcOrd="0" destOrd="0" presId="urn:microsoft.com/office/officeart/2009/3/layout/IncreasingArrowsProcess"/>
    <dgm:cxn modelId="{C2D130F6-E780-4BD5-B313-10FEB2EE8AEA}" srcId="{CF2F870B-279F-4D8C-A5B9-85C56EF4C3FC}" destId="{86FC637C-FB8D-42F7-8416-9E2D97CF6EEF}" srcOrd="0" destOrd="0" parTransId="{15A48795-9009-4C49-A3BE-6677F85045D5}" sibTransId="{7761666C-6C0B-439B-B306-F3A1421DBC16}"/>
    <dgm:cxn modelId="{93E911A0-67DC-41FF-AD9E-A052697A57C0}" type="presParOf" srcId="{0DCEA00D-42D9-458B-A303-756BCF486F10}" destId="{66AF341E-A8D9-4198-9EC0-A74E2F13A3B1}" srcOrd="0" destOrd="0" presId="urn:microsoft.com/office/officeart/2009/3/layout/IncreasingArrowsProcess"/>
    <dgm:cxn modelId="{D64F55A8-718A-4407-BBAA-60B2407C9E0B}" type="presParOf" srcId="{0DCEA00D-42D9-458B-A303-756BCF486F10}" destId="{B5BFB4CD-84BF-405C-BF83-DC1C433E761D}" srcOrd="1" destOrd="0" presId="urn:microsoft.com/office/officeart/2009/3/layout/IncreasingArrowsProcess"/>
    <dgm:cxn modelId="{D1BFBFAE-0EF0-4279-8869-C8ED481C9113}" type="presParOf" srcId="{0DCEA00D-42D9-458B-A303-756BCF486F10}" destId="{3D24B1D3-7032-4B77-A492-5A28246154FF}" srcOrd="2" destOrd="0" presId="urn:microsoft.com/office/officeart/2009/3/layout/IncreasingArrowsProcess"/>
    <dgm:cxn modelId="{EEE8A4CA-FB29-44F0-85F3-A72C62BE9112}" type="presParOf" srcId="{0DCEA00D-42D9-458B-A303-756BCF486F10}" destId="{071CB418-18DF-4BA7-97BF-5995C5042E4B}" srcOrd="3" destOrd="0" presId="urn:microsoft.com/office/officeart/2009/3/layout/IncreasingArrowsProcess"/>
    <dgm:cxn modelId="{A602C7D5-F538-4186-9F6A-40663889D083}" type="presParOf" srcId="{0DCEA00D-42D9-458B-A303-756BCF486F10}" destId="{57307690-A3FC-4CC6-AEE0-A1F163CA4E32}" srcOrd="4" destOrd="0" presId="urn:microsoft.com/office/officeart/2009/3/layout/IncreasingArrowsProcess"/>
    <dgm:cxn modelId="{D3F508C8-1A4E-4AAE-825B-4E468EA51C84}" type="presParOf" srcId="{0DCEA00D-42D9-458B-A303-756BCF486F10}" destId="{C16200D2-191A-4A61-AAA8-C45A21B6C718}" srcOrd="5" destOrd="0" presId="urn:microsoft.com/office/officeart/2009/3/layout/IncreasingArrowsProcess"/>
    <dgm:cxn modelId="{5149D606-CAF3-4894-81EA-6560719644AF}" type="presParOf" srcId="{0DCEA00D-42D9-458B-A303-756BCF486F10}" destId="{07E900E5-14C2-42A2-AE35-7B2EEE9C1B37}"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5113B5-3D4F-4521-94C1-0A071D998ED9}" type="doc">
      <dgm:prSet loTypeId="urn:microsoft.com/office/officeart/2005/8/layout/hProcess7" loCatId="process" qsTypeId="urn:microsoft.com/office/officeart/2005/8/quickstyle/3d2" qsCatId="3D" csTypeId="urn:microsoft.com/office/officeart/2005/8/colors/accent1_2" csCatId="accent1" phldr="1"/>
      <dgm:spPr/>
      <dgm:t>
        <a:bodyPr/>
        <a:lstStyle/>
        <a:p>
          <a:endParaRPr lang="es-MX"/>
        </a:p>
      </dgm:t>
    </dgm:pt>
    <dgm:pt modelId="{9FC3A417-8252-4096-85E2-FA7CE5EBF54F}">
      <dgm:prSet phldrT="[Texto]" custT="1"/>
      <dgm:spPr/>
      <dgm:t>
        <a:bodyPr/>
        <a:lstStyle/>
        <a:p>
          <a:r>
            <a:rPr lang="es-MX" sz="2000" b="1" dirty="0" smtClean="0">
              <a:solidFill>
                <a:srgbClr val="FFC000"/>
              </a:solidFill>
            </a:rPr>
            <a:t>Paso 1</a:t>
          </a:r>
          <a:endParaRPr lang="es-MX" sz="2000" b="1" dirty="0">
            <a:solidFill>
              <a:srgbClr val="FFC000"/>
            </a:solidFill>
          </a:endParaRPr>
        </a:p>
      </dgm:t>
    </dgm:pt>
    <dgm:pt modelId="{5F8C7EE5-995E-42A1-B79D-BDCF0D6F18EE}" type="parTrans" cxnId="{6ECBEF6C-8138-4B9A-A365-6D4F671201FF}">
      <dgm:prSet/>
      <dgm:spPr/>
      <dgm:t>
        <a:bodyPr/>
        <a:lstStyle/>
        <a:p>
          <a:endParaRPr lang="es-MX"/>
        </a:p>
      </dgm:t>
    </dgm:pt>
    <dgm:pt modelId="{101FC370-B368-4D5E-ADA7-AAC90D727FD8}" type="sibTrans" cxnId="{6ECBEF6C-8138-4B9A-A365-6D4F671201FF}">
      <dgm:prSet/>
      <dgm:spPr/>
      <dgm:t>
        <a:bodyPr/>
        <a:lstStyle/>
        <a:p>
          <a:endParaRPr lang="es-MX"/>
        </a:p>
      </dgm:t>
    </dgm:pt>
    <dgm:pt modelId="{9E3A7913-D202-463B-8CE0-D07E3F042AB5}">
      <dgm:prSet phldrT="[Texto]" custT="1"/>
      <dgm:spPr/>
      <dgm:t>
        <a:bodyPr/>
        <a:lstStyle/>
        <a:p>
          <a:pPr algn="ctr"/>
          <a:r>
            <a:rPr lang="es-MX" sz="2000" dirty="0" err="1" smtClean="0"/>
            <a:t>LukED</a:t>
          </a:r>
          <a:endParaRPr lang="es-MX" sz="2000" dirty="0" smtClean="0"/>
        </a:p>
        <a:p>
          <a:pPr algn="ctr"/>
          <a:r>
            <a:rPr lang="es-MX" sz="2000" dirty="0" smtClean="0"/>
            <a:t>+</a:t>
          </a:r>
        </a:p>
        <a:p>
          <a:pPr algn="ctr"/>
          <a:r>
            <a:rPr lang="es-MX" sz="2000" dirty="0" smtClean="0"/>
            <a:t>Linf-TCD4</a:t>
          </a:r>
        </a:p>
        <a:p>
          <a:pPr algn="ctr"/>
          <a:r>
            <a:rPr lang="es-MX" sz="2000" dirty="0" smtClean="0"/>
            <a:t>+</a:t>
          </a:r>
        </a:p>
        <a:p>
          <a:pPr algn="ctr"/>
          <a:r>
            <a:rPr lang="es-MX" sz="2000" dirty="0" smtClean="0"/>
            <a:t>CCR5</a:t>
          </a:r>
        </a:p>
        <a:p>
          <a:pPr algn="l"/>
          <a:endParaRPr lang="es-MX" sz="2500" dirty="0"/>
        </a:p>
      </dgm:t>
    </dgm:pt>
    <dgm:pt modelId="{C7045B98-D5D9-49B2-A87F-653478B2716F}" type="parTrans" cxnId="{06271E96-11D1-49FF-8FCB-A229C0EBB36B}">
      <dgm:prSet/>
      <dgm:spPr/>
      <dgm:t>
        <a:bodyPr/>
        <a:lstStyle/>
        <a:p>
          <a:endParaRPr lang="es-MX"/>
        </a:p>
      </dgm:t>
    </dgm:pt>
    <dgm:pt modelId="{E6E99388-CF6E-4ED1-985F-F4217129CA0F}" type="sibTrans" cxnId="{06271E96-11D1-49FF-8FCB-A229C0EBB36B}">
      <dgm:prSet/>
      <dgm:spPr/>
      <dgm:t>
        <a:bodyPr/>
        <a:lstStyle/>
        <a:p>
          <a:endParaRPr lang="es-MX"/>
        </a:p>
      </dgm:t>
    </dgm:pt>
    <dgm:pt modelId="{C5919AB7-9A16-4809-8E11-DBE4A05DCFF2}">
      <dgm:prSet phldrT="[Texto]" custT="1"/>
      <dgm:spPr/>
      <dgm:t>
        <a:bodyPr/>
        <a:lstStyle/>
        <a:p>
          <a:r>
            <a:rPr lang="es-MX" sz="2000" b="1" dirty="0" smtClean="0">
              <a:solidFill>
                <a:srgbClr val="FFC000"/>
              </a:solidFill>
            </a:rPr>
            <a:t>Paso 2</a:t>
          </a:r>
          <a:endParaRPr lang="es-MX" sz="2000" b="1" dirty="0">
            <a:solidFill>
              <a:srgbClr val="FFC000"/>
            </a:solidFill>
          </a:endParaRPr>
        </a:p>
      </dgm:t>
    </dgm:pt>
    <dgm:pt modelId="{80B570F9-7E2E-4BD9-9386-AE2B6A28573C}" type="parTrans" cxnId="{877BE7FC-70D8-41E7-9A5E-03D2A0F258F8}">
      <dgm:prSet/>
      <dgm:spPr/>
      <dgm:t>
        <a:bodyPr/>
        <a:lstStyle/>
        <a:p>
          <a:endParaRPr lang="es-MX"/>
        </a:p>
      </dgm:t>
    </dgm:pt>
    <dgm:pt modelId="{70760EFF-D17D-4E1C-9043-F1BD41512885}" type="sibTrans" cxnId="{877BE7FC-70D8-41E7-9A5E-03D2A0F258F8}">
      <dgm:prSet/>
      <dgm:spPr/>
      <dgm:t>
        <a:bodyPr/>
        <a:lstStyle/>
        <a:p>
          <a:endParaRPr lang="es-MX"/>
        </a:p>
      </dgm:t>
    </dgm:pt>
    <dgm:pt modelId="{18D5B012-FCFE-4EB8-B905-1FBAD329F1B0}">
      <dgm:prSet phldrT="[Texto]" custT="1"/>
      <dgm:spPr/>
      <dgm:t>
        <a:bodyPr/>
        <a:lstStyle/>
        <a:p>
          <a:r>
            <a:rPr lang="es-MX" sz="2000" dirty="0" smtClean="0"/>
            <a:t>Antagonistas de CCR5 (</a:t>
          </a:r>
          <a:r>
            <a:rPr lang="es-MX" sz="2000" dirty="0" err="1" smtClean="0"/>
            <a:t>Maraviroc</a:t>
          </a:r>
          <a:r>
            <a:rPr lang="es-MX" sz="2000" dirty="0" smtClean="0"/>
            <a:t>)</a:t>
          </a:r>
        </a:p>
        <a:p>
          <a:r>
            <a:rPr lang="es-MX" sz="2000" dirty="0" smtClean="0"/>
            <a:t>Impide lisis de CCR5(+)</a:t>
          </a:r>
          <a:endParaRPr lang="es-MX" sz="2000" dirty="0"/>
        </a:p>
      </dgm:t>
    </dgm:pt>
    <dgm:pt modelId="{4E1B1683-823A-402B-B41E-5A0AEDB7D2F9}" type="parTrans" cxnId="{89CD486C-64BB-4074-BE6D-A829F18337C3}">
      <dgm:prSet/>
      <dgm:spPr/>
      <dgm:t>
        <a:bodyPr/>
        <a:lstStyle/>
        <a:p>
          <a:endParaRPr lang="es-MX"/>
        </a:p>
      </dgm:t>
    </dgm:pt>
    <dgm:pt modelId="{41661CEE-7FC0-4D28-90C1-552A98BD502D}" type="sibTrans" cxnId="{89CD486C-64BB-4074-BE6D-A829F18337C3}">
      <dgm:prSet/>
      <dgm:spPr/>
      <dgm:t>
        <a:bodyPr/>
        <a:lstStyle/>
        <a:p>
          <a:endParaRPr lang="es-MX"/>
        </a:p>
      </dgm:t>
    </dgm:pt>
    <dgm:pt modelId="{8987C4CD-010F-42F8-9C95-CFD5B8D3F7F5}">
      <dgm:prSet phldrT="[Texto]" custT="1"/>
      <dgm:spPr/>
      <dgm:t>
        <a:bodyPr/>
        <a:lstStyle/>
        <a:p>
          <a:r>
            <a:rPr lang="es-MX" sz="2000" b="1" dirty="0" smtClean="0">
              <a:solidFill>
                <a:srgbClr val="FFC000"/>
              </a:solidFill>
            </a:rPr>
            <a:t>Paso 3</a:t>
          </a:r>
          <a:endParaRPr lang="es-MX" sz="2000" b="1" dirty="0">
            <a:solidFill>
              <a:srgbClr val="FFC000"/>
            </a:solidFill>
          </a:endParaRPr>
        </a:p>
      </dgm:t>
    </dgm:pt>
    <dgm:pt modelId="{3BC7A47D-87B9-4E95-861C-47C452EF9611}" type="parTrans" cxnId="{339C7A16-490E-48C0-A9BB-D0B6BCCFB9B1}">
      <dgm:prSet/>
      <dgm:spPr/>
      <dgm:t>
        <a:bodyPr/>
        <a:lstStyle/>
        <a:p>
          <a:endParaRPr lang="es-MX"/>
        </a:p>
      </dgm:t>
    </dgm:pt>
    <dgm:pt modelId="{E6609DB6-DFB1-44D2-A87B-1A561D124074}" type="sibTrans" cxnId="{339C7A16-490E-48C0-A9BB-D0B6BCCFB9B1}">
      <dgm:prSet/>
      <dgm:spPr/>
      <dgm:t>
        <a:bodyPr/>
        <a:lstStyle/>
        <a:p>
          <a:endParaRPr lang="es-MX"/>
        </a:p>
      </dgm:t>
    </dgm:pt>
    <dgm:pt modelId="{17546E63-02D2-4A2C-90A6-6220C08B02F9}">
      <dgm:prSet phldrT="[Texto]" custT="1"/>
      <dgm:spPr/>
      <dgm:t>
        <a:bodyPr/>
        <a:lstStyle/>
        <a:p>
          <a:r>
            <a:rPr lang="es-MX" sz="2000" dirty="0" err="1" smtClean="0"/>
            <a:t>LukED</a:t>
          </a:r>
          <a:r>
            <a:rPr lang="es-MX" sz="2000" dirty="0" smtClean="0"/>
            <a:t> purificado aplicado a ratones</a:t>
          </a:r>
        </a:p>
        <a:p>
          <a:r>
            <a:rPr lang="es-MX" sz="2000" smtClean="0"/>
            <a:t>Ccr5 –/– </a:t>
          </a:r>
          <a:endParaRPr lang="es-MX" sz="2000" dirty="0" smtClean="0"/>
        </a:p>
        <a:p>
          <a:r>
            <a:rPr lang="es-MX" sz="2000" dirty="0" smtClean="0"/>
            <a:t>Ccr5 +/+</a:t>
          </a:r>
          <a:endParaRPr lang="es-MX" sz="2000" dirty="0"/>
        </a:p>
      </dgm:t>
    </dgm:pt>
    <dgm:pt modelId="{76FDEA2B-AB07-4A9F-A76B-9CC8CAFEDEB2}" type="parTrans" cxnId="{68F7519A-FE57-435F-9484-BA21D516EAC0}">
      <dgm:prSet/>
      <dgm:spPr/>
      <dgm:t>
        <a:bodyPr/>
        <a:lstStyle/>
        <a:p>
          <a:endParaRPr lang="es-MX"/>
        </a:p>
      </dgm:t>
    </dgm:pt>
    <dgm:pt modelId="{A7806DFA-76F0-4A30-9D11-1EFAEFAAC1B6}" type="sibTrans" cxnId="{68F7519A-FE57-435F-9484-BA21D516EAC0}">
      <dgm:prSet/>
      <dgm:spPr/>
      <dgm:t>
        <a:bodyPr/>
        <a:lstStyle/>
        <a:p>
          <a:endParaRPr lang="es-MX"/>
        </a:p>
      </dgm:t>
    </dgm:pt>
    <dgm:pt modelId="{41B31C84-F1D1-4659-BE70-FA5C508D5891}" type="pres">
      <dgm:prSet presAssocID="{B45113B5-3D4F-4521-94C1-0A071D998ED9}" presName="Name0" presStyleCnt="0">
        <dgm:presLayoutVars>
          <dgm:dir/>
          <dgm:animLvl val="lvl"/>
          <dgm:resizeHandles val="exact"/>
        </dgm:presLayoutVars>
      </dgm:prSet>
      <dgm:spPr/>
      <dgm:t>
        <a:bodyPr/>
        <a:lstStyle/>
        <a:p>
          <a:endParaRPr lang="es-MX"/>
        </a:p>
      </dgm:t>
    </dgm:pt>
    <dgm:pt modelId="{C05869A5-6859-4594-8A18-3ED375FCC44D}" type="pres">
      <dgm:prSet presAssocID="{9FC3A417-8252-4096-85E2-FA7CE5EBF54F}" presName="compositeNode" presStyleCnt="0">
        <dgm:presLayoutVars>
          <dgm:bulletEnabled val="1"/>
        </dgm:presLayoutVars>
      </dgm:prSet>
      <dgm:spPr/>
    </dgm:pt>
    <dgm:pt modelId="{08F6DA68-6414-49C5-9E70-DCD816B977AB}" type="pres">
      <dgm:prSet presAssocID="{9FC3A417-8252-4096-85E2-FA7CE5EBF54F}" presName="bgRect" presStyleLbl="node1" presStyleIdx="0" presStyleCnt="3"/>
      <dgm:spPr/>
      <dgm:t>
        <a:bodyPr/>
        <a:lstStyle/>
        <a:p>
          <a:endParaRPr lang="es-MX"/>
        </a:p>
      </dgm:t>
    </dgm:pt>
    <dgm:pt modelId="{ADD4C4FF-6AD0-4F81-A5C1-DA5E96CC36A3}" type="pres">
      <dgm:prSet presAssocID="{9FC3A417-8252-4096-85E2-FA7CE5EBF54F}" presName="parentNode" presStyleLbl="node1" presStyleIdx="0" presStyleCnt="3">
        <dgm:presLayoutVars>
          <dgm:chMax val="0"/>
          <dgm:bulletEnabled val="1"/>
        </dgm:presLayoutVars>
      </dgm:prSet>
      <dgm:spPr/>
      <dgm:t>
        <a:bodyPr/>
        <a:lstStyle/>
        <a:p>
          <a:endParaRPr lang="es-MX"/>
        </a:p>
      </dgm:t>
    </dgm:pt>
    <dgm:pt modelId="{A465F2DB-F81A-40F1-8E4C-AA4FE6702C1B}" type="pres">
      <dgm:prSet presAssocID="{9FC3A417-8252-4096-85E2-FA7CE5EBF54F}" presName="childNode" presStyleLbl="node1" presStyleIdx="0" presStyleCnt="3">
        <dgm:presLayoutVars>
          <dgm:bulletEnabled val="1"/>
        </dgm:presLayoutVars>
      </dgm:prSet>
      <dgm:spPr/>
      <dgm:t>
        <a:bodyPr/>
        <a:lstStyle/>
        <a:p>
          <a:endParaRPr lang="es-MX"/>
        </a:p>
      </dgm:t>
    </dgm:pt>
    <dgm:pt modelId="{6AE433BB-DC19-4853-A56F-45678C7D7778}" type="pres">
      <dgm:prSet presAssocID="{101FC370-B368-4D5E-ADA7-AAC90D727FD8}" presName="hSp" presStyleCnt="0"/>
      <dgm:spPr/>
    </dgm:pt>
    <dgm:pt modelId="{F3D096A1-7E51-4A85-98F7-21C2F77227D7}" type="pres">
      <dgm:prSet presAssocID="{101FC370-B368-4D5E-ADA7-AAC90D727FD8}" presName="vProcSp" presStyleCnt="0"/>
      <dgm:spPr/>
    </dgm:pt>
    <dgm:pt modelId="{71429213-C73A-40C1-88A7-CF66E0F378EA}" type="pres">
      <dgm:prSet presAssocID="{101FC370-B368-4D5E-ADA7-AAC90D727FD8}" presName="vSp1" presStyleCnt="0"/>
      <dgm:spPr/>
    </dgm:pt>
    <dgm:pt modelId="{6B569130-B5E0-449C-8855-9E605B391214}" type="pres">
      <dgm:prSet presAssocID="{101FC370-B368-4D5E-ADA7-AAC90D727FD8}" presName="simulatedConn" presStyleLbl="solidFgAcc1" presStyleIdx="0" presStyleCnt="2"/>
      <dgm:spPr/>
    </dgm:pt>
    <dgm:pt modelId="{0224A3E5-3E13-4121-AFAF-AE9DE379EC82}" type="pres">
      <dgm:prSet presAssocID="{101FC370-B368-4D5E-ADA7-AAC90D727FD8}" presName="vSp2" presStyleCnt="0"/>
      <dgm:spPr/>
    </dgm:pt>
    <dgm:pt modelId="{04D7368E-181D-4B37-AA91-C5E6119A7EE1}" type="pres">
      <dgm:prSet presAssocID="{101FC370-B368-4D5E-ADA7-AAC90D727FD8}" presName="sibTrans" presStyleCnt="0"/>
      <dgm:spPr/>
    </dgm:pt>
    <dgm:pt modelId="{4F541495-611A-45BB-A743-9FF1F93BCF46}" type="pres">
      <dgm:prSet presAssocID="{C5919AB7-9A16-4809-8E11-DBE4A05DCFF2}" presName="compositeNode" presStyleCnt="0">
        <dgm:presLayoutVars>
          <dgm:bulletEnabled val="1"/>
        </dgm:presLayoutVars>
      </dgm:prSet>
      <dgm:spPr/>
    </dgm:pt>
    <dgm:pt modelId="{8D9BDD2E-BC92-44B3-BDA5-EB6366FDB9BA}" type="pres">
      <dgm:prSet presAssocID="{C5919AB7-9A16-4809-8E11-DBE4A05DCFF2}" presName="bgRect" presStyleLbl="node1" presStyleIdx="1" presStyleCnt="3"/>
      <dgm:spPr/>
      <dgm:t>
        <a:bodyPr/>
        <a:lstStyle/>
        <a:p>
          <a:endParaRPr lang="es-MX"/>
        </a:p>
      </dgm:t>
    </dgm:pt>
    <dgm:pt modelId="{638EF9C3-132F-4AB3-AB89-04776524FB68}" type="pres">
      <dgm:prSet presAssocID="{C5919AB7-9A16-4809-8E11-DBE4A05DCFF2}" presName="parentNode" presStyleLbl="node1" presStyleIdx="1" presStyleCnt="3">
        <dgm:presLayoutVars>
          <dgm:chMax val="0"/>
          <dgm:bulletEnabled val="1"/>
        </dgm:presLayoutVars>
      </dgm:prSet>
      <dgm:spPr/>
      <dgm:t>
        <a:bodyPr/>
        <a:lstStyle/>
        <a:p>
          <a:endParaRPr lang="es-MX"/>
        </a:p>
      </dgm:t>
    </dgm:pt>
    <dgm:pt modelId="{3DD6D4ED-D60E-4906-ADFA-DBB754E49F5D}" type="pres">
      <dgm:prSet presAssocID="{C5919AB7-9A16-4809-8E11-DBE4A05DCFF2}" presName="childNode" presStyleLbl="node1" presStyleIdx="1" presStyleCnt="3">
        <dgm:presLayoutVars>
          <dgm:bulletEnabled val="1"/>
        </dgm:presLayoutVars>
      </dgm:prSet>
      <dgm:spPr/>
      <dgm:t>
        <a:bodyPr/>
        <a:lstStyle/>
        <a:p>
          <a:endParaRPr lang="es-MX"/>
        </a:p>
      </dgm:t>
    </dgm:pt>
    <dgm:pt modelId="{FA0FC39E-ACA5-46BA-B420-E4573CEAFDF3}" type="pres">
      <dgm:prSet presAssocID="{70760EFF-D17D-4E1C-9043-F1BD41512885}" presName="hSp" presStyleCnt="0"/>
      <dgm:spPr/>
    </dgm:pt>
    <dgm:pt modelId="{9E20492B-0A4C-472D-BE60-B4B335B01DA3}" type="pres">
      <dgm:prSet presAssocID="{70760EFF-D17D-4E1C-9043-F1BD41512885}" presName="vProcSp" presStyleCnt="0"/>
      <dgm:spPr/>
    </dgm:pt>
    <dgm:pt modelId="{5A847EBF-06A8-4B35-92DF-1FB2724E6135}" type="pres">
      <dgm:prSet presAssocID="{70760EFF-D17D-4E1C-9043-F1BD41512885}" presName="vSp1" presStyleCnt="0"/>
      <dgm:spPr/>
    </dgm:pt>
    <dgm:pt modelId="{47C3017E-7E6E-46C8-9F34-C40C5BBBC01A}" type="pres">
      <dgm:prSet presAssocID="{70760EFF-D17D-4E1C-9043-F1BD41512885}" presName="simulatedConn" presStyleLbl="solidFgAcc1" presStyleIdx="1" presStyleCnt="2"/>
      <dgm:spPr/>
    </dgm:pt>
    <dgm:pt modelId="{7FCACA43-0AD4-4D38-A1AE-C83CD5D6304E}" type="pres">
      <dgm:prSet presAssocID="{70760EFF-D17D-4E1C-9043-F1BD41512885}" presName="vSp2" presStyleCnt="0"/>
      <dgm:spPr/>
    </dgm:pt>
    <dgm:pt modelId="{DDCC481D-672F-4AD4-B164-534718747A11}" type="pres">
      <dgm:prSet presAssocID="{70760EFF-D17D-4E1C-9043-F1BD41512885}" presName="sibTrans" presStyleCnt="0"/>
      <dgm:spPr/>
    </dgm:pt>
    <dgm:pt modelId="{48089531-4910-4DD9-A0BC-8B64FADECC9F}" type="pres">
      <dgm:prSet presAssocID="{8987C4CD-010F-42F8-9C95-CFD5B8D3F7F5}" presName="compositeNode" presStyleCnt="0">
        <dgm:presLayoutVars>
          <dgm:bulletEnabled val="1"/>
        </dgm:presLayoutVars>
      </dgm:prSet>
      <dgm:spPr/>
    </dgm:pt>
    <dgm:pt modelId="{CA3ED9B7-2E53-418A-9C98-F9F334B92EAB}" type="pres">
      <dgm:prSet presAssocID="{8987C4CD-010F-42F8-9C95-CFD5B8D3F7F5}" presName="bgRect" presStyleLbl="node1" presStyleIdx="2" presStyleCnt="3"/>
      <dgm:spPr/>
      <dgm:t>
        <a:bodyPr/>
        <a:lstStyle/>
        <a:p>
          <a:endParaRPr lang="es-MX"/>
        </a:p>
      </dgm:t>
    </dgm:pt>
    <dgm:pt modelId="{F1960751-CB08-4168-A155-523CAD0D2EA4}" type="pres">
      <dgm:prSet presAssocID="{8987C4CD-010F-42F8-9C95-CFD5B8D3F7F5}" presName="parentNode" presStyleLbl="node1" presStyleIdx="2" presStyleCnt="3">
        <dgm:presLayoutVars>
          <dgm:chMax val="0"/>
          <dgm:bulletEnabled val="1"/>
        </dgm:presLayoutVars>
      </dgm:prSet>
      <dgm:spPr/>
      <dgm:t>
        <a:bodyPr/>
        <a:lstStyle/>
        <a:p>
          <a:endParaRPr lang="es-MX"/>
        </a:p>
      </dgm:t>
    </dgm:pt>
    <dgm:pt modelId="{2B910BE7-32F8-4829-B87C-15AEF52FFE6B}" type="pres">
      <dgm:prSet presAssocID="{8987C4CD-010F-42F8-9C95-CFD5B8D3F7F5}" presName="childNode" presStyleLbl="node1" presStyleIdx="2" presStyleCnt="3">
        <dgm:presLayoutVars>
          <dgm:bulletEnabled val="1"/>
        </dgm:presLayoutVars>
      </dgm:prSet>
      <dgm:spPr/>
      <dgm:t>
        <a:bodyPr/>
        <a:lstStyle/>
        <a:p>
          <a:endParaRPr lang="es-MX"/>
        </a:p>
      </dgm:t>
    </dgm:pt>
  </dgm:ptLst>
  <dgm:cxnLst>
    <dgm:cxn modelId="{01284D34-E963-4188-809F-74C627DA1B48}" type="presOf" srcId="{8987C4CD-010F-42F8-9C95-CFD5B8D3F7F5}" destId="{F1960751-CB08-4168-A155-523CAD0D2EA4}" srcOrd="1" destOrd="0" presId="urn:microsoft.com/office/officeart/2005/8/layout/hProcess7"/>
    <dgm:cxn modelId="{4F0BF50E-F491-4721-B394-EDCBF4AC4FCC}" type="presOf" srcId="{9FC3A417-8252-4096-85E2-FA7CE5EBF54F}" destId="{ADD4C4FF-6AD0-4F81-A5C1-DA5E96CC36A3}" srcOrd="1" destOrd="0" presId="urn:microsoft.com/office/officeart/2005/8/layout/hProcess7"/>
    <dgm:cxn modelId="{97C58231-27D2-40D8-AEA5-1E4CA2D481F9}" type="presOf" srcId="{8987C4CD-010F-42F8-9C95-CFD5B8D3F7F5}" destId="{CA3ED9B7-2E53-418A-9C98-F9F334B92EAB}" srcOrd="0" destOrd="0" presId="urn:microsoft.com/office/officeart/2005/8/layout/hProcess7"/>
    <dgm:cxn modelId="{9162B674-AA41-416C-B4BE-50BF3E656967}" type="presOf" srcId="{17546E63-02D2-4A2C-90A6-6220C08B02F9}" destId="{2B910BE7-32F8-4829-B87C-15AEF52FFE6B}" srcOrd="0" destOrd="0" presId="urn:microsoft.com/office/officeart/2005/8/layout/hProcess7"/>
    <dgm:cxn modelId="{6270D98D-BCE3-4617-8F92-FE0293F6092C}" type="presOf" srcId="{C5919AB7-9A16-4809-8E11-DBE4A05DCFF2}" destId="{638EF9C3-132F-4AB3-AB89-04776524FB68}" srcOrd="1" destOrd="0" presId="urn:microsoft.com/office/officeart/2005/8/layout/hProcess7"/>
    <dgm:cxn modelId="{877BE7FC-70D8-41E7-9A5E-03D2A0F258F8}" srcId="{B45113B5-3D4F-4521-94C1-0A071D998ED9}" destId="{C5919AB7-9A16-4809-8E11-DBE4A05DCFF2}" srcOrd="1" destOrd="0" parTransId="{80B570F9-7E2E-4BD9-9386-AE2B6A28573C}" sibTransId="{70760EFF-D17D-4E1C-9043-F1BD41512885}"/>
    <dgm:cxn modelId="{68F7519A-FE57-435F-9484-BA21D516EAC0}" srcId="{8987C4CD-010F-42F8-9C95-CFD5B8D3F7F5}" destId="{17546E63-02D2-4A2C-90A6-6220C08B02F9}" srcOrd="0" destOrd="0" parTransId="{76FDEA2B-AB07-4A9F-A76B-9CC8CAFEDEB2}" sibTransId="{A7806DFA-76F0-4A30-9D11-1EFAEFAAC1B6}"/>
    <dgm:cxn modelId="{EC9319D3-EEB0-49AC-9951-E5F3B217AA26}" type="presOf" srcId="{B45113B5-3D4F-4521-94C1-0A071D998ED9}" destId="{41B31C84-F1D1-4659-BE70-FA5C508D5891}" srcOrd="0" destOrd="0" presId="urn:microsoft.com/office/officeart/2005/8/layout/hProcess7"/>
    <dgm:cxn modelId="{06271E96-11D1-49FF-8FCB-A229C0EBB36B}" srcId="{9FC3A417-8252-4096-85E2-FA7CE5EBF54F}" destId="{9E3A7913-D202-463B-8CE0-D07E3F042AB5}" srcOrd="0" destOrd="0" parTransId="{C7045B98-D5D9-49B2-A87F-653478B2716F}" sibTransId="{E6E99388-CF6E-4ED1-985F-F4217129CA0F}"/>
    <dgm:cxn modelId="{1EBBAF56-69EC-4373-B724-5321A6E0DA6E}" type="presOf" srcId="{9FC3A417-8252-4096-85E2-FA7CE5EBF54F}" destId="{08F6DA68-6414-49C5-9E70-DCD816B977AB}" srcOrd="0" destOrd="0" presId="urn:microsoft.com/office/officeart/2005/8/layout/hProcess7"/>
    <dgm:cxn modelId="{A3E01E6F-3D48-485E-9938-010DC926A0F3}" type="presOf" srcId="{C5919AB7-9A16-4809-8E11-DBE4A05DCFF2}" destId="{8D9BDD2E-BC92-44B3-BDA5-EB6366FDB9BA}" srcOrd="0" destOrd="0" presId="urn:microsoft.com/office/officeart/2005/8/layout/hProcess7"/>
    <dgm:cxn modelId="{596A6025-6DE9-456F-BB07-7D4344F4504D}" type="presOf" srcId="{9E3A7913-D202-463B-8CE0-D07E3F042AB5}" destId="{A465F2DB-F81A-40F1-8E4C-AA4FE6702C1B}" srcOrd="0" destOrd="0" presId="urn:microsoft.com/office/officeart/2005/8/layout/hProcess7"/>
    <dgm:cxn modelId="{89CD486C-64BB-4074-BE6D-A829F18337C3}" srcId="{C5919AB7-9A16-4809-8E11-DBE4A05DCFF2}" destId="{18D5B012-FCFE-4EB8-B905-1FBAD329F1B0}" srcOrd="0" destOrd="0" parTransId="{4E1B1683-823A-402B-B41E-5A0AEDB7D2F9}" sibTransId="{41661CEE-7FC0-4D28-90C1-552A98BD502D}"/>
    <dgm:cxn modelId="{6ECBEF6C-8138-4B9A-A365-6D4F671201FF}" srcId="{B45113B5-3D4F-4521-94C1-0A071D998ED9}" destId="{9FC3A417-8252-4096-85E2-FA7CE5EBF54F}" srcOrd="0" destOrd="0" parTransId="{5F8C7EE5-995E-42A1-B79D-BDCF0D6F18EE}" sibTransId="{101FC370-B368-4D5E-ADA7-AAC90D727FD8}"/>
    <dgm:cxn modelId="{BD033AEA-1AC9-4A23-A21D-4EA8657CE3DB}" type="presOf" srcId="{18D5B012-FCFE-4EB8-B905-1FBAD329F1B0}" destId="{3DD6D4ED-D60E-4906-ADFA-DBB754E49F5D}" srcOrd="0" destOrd="0" presId="urn:microsoft.com/office/officeart/2005/8/layout/hProcess7"/>
    <dgm:cxn modelId="{339C7A16-490E-48C0-A9BB-D0B6BCCFB9B1}" srcId="{B45113B5-3D4F-4521-94C1-0A071D998ED9}" destId="{8987C4CD-010F-42F8-9C95-CFD5B8D3F7F5}" srcOrd="2" destOrd="0" parTransId="{3BC7A47D-87B9-4E95-861C-47C452EF9611}" sibTransId="{E6609DB6-DFB1-44D2-A87B-1A561D124074}"/>
    <dgm:cxn modelId="{7C645669-E9CD-43FA-9EB2-379039B205B3}" type="presParOf" srcId="{41B31C84-F1D1-4659-BE70-FA5C508D5891}" destId="{C05869A5-6859-4594-8A18-3ED375FCC44D}" srcOrd="0" destOrd="0" presId="urn:microsoft.com/office/officeart/2005/8/layout/hProcess7"/>
    <dgm:cxn modelId="{8BC62B0A-4E68-4A12-824A-7B187E82F280}" type="presParOf" srcId="{C05869A5-6859-4594-8A18-3ED375FCC44D}" destId="{08F6DA68-6414-49C5-9E70-DCD816B977AB}" srcOrd="0" destOrd="0" presId="urn:microsoft.com/office/officeart/2005/8/layout/hProcess7"/>
    <dgm:cxn modelId="{7B144FFB-3A2C-4554-8635-81B287E08BA8}" type="presParOf" srcId="{C05869A5-6859-4594-8A18-3ED375FCC44D}" destId="{ADD4C4FF-6AD0-4F81-A5C1-DA5E96CC36A3}" srcOrd="1" destOrd="0" presId="urn:microsoft.com/office/officeart/2005/8/layout/hProcess7"/>
    <dgm:cxn modelId="{6C84B85A-D5A4-406F-99DF-40F92208474D}" type="presParOf" srcId="{C05869A5-6859-4594-8A18-3ED375FCC44D}" destId="{A465F2DB-F81A-40F1-8E4C-AA4FE6702C1B}" srcOrd="2" destOrd="0" presId="urn:microsoft.com/office/officeart/2005/8/layout/hProcess7"/>
    <dgm:cxn modelId="{24C1569F-5C80-431A-9FD5-C260ABBD226C}" type="presParOf" srcId="{41B31C84-F1D1-4659-BE70-FA5C508D5891}" destId="{6AE433BB-DC19-4853-A56F-45678C7D7778}" srcOrd="1" destOrd="0" presId="urn:microsoft.com/office/officeart/2005/8/layout/hProcess7"/>
    <dgm:cxn modelId="{F3001454-5399-4452-A885-1D5819C41CE8}" type="presParOf" srcId="{41B31C84-F1D1-4659-BE70-FA5C508D5891}" destId="{F3D096A1-7E51-4A85-98F7-21C2F77227D7}" srcOrd="2" destOrd="0" presId="urn:microsoft.com/office/officeart/2005/8/layout/hProcess7"/>
    <dgm:cxn modelId="{D1967FAD-D8FD-4A98-BC6A-CB59CF12C54C}" type="presParOf" srcId="{F3D096A1-7E51-4A85-98F7-21C2F77227D7}" destId="{71429213-C73A-40C1-88A7-CF66E0F378EA}" srcOrd="0" destOrd="0" presId="urn:microsoft.com/office/officeart/2005/8/layout/hProcess7"/>
    <dgm:cxn modelId="{6713082D-7283-4B76-B844-51E4D5A6E073}" type="presParOf" srcId="{F3D096A1-7E51-4A85-98F7-21C2F77227D7}" destId="{6B569130-B5E0-449C-8855-9E605B391214}" srcOrd="1" destOrd="0" presId="urn:microsoft.com/office/officeart/2005/8/layout/hProcess7"/>
    <dgm:cxn modelId="{13F06FDE-EB92-49CB-8487-F016E04EE1F4}" type="presParOf" srcId="{F3D096A1-7E51-4A85-98F7-21C2F77227D7}" destId="{0224A3E5-3E13-4121-AFAF-AE9DE379EC82}" srcOrd="2" destOrd="0" presId="urn:microsoft.com/office/officeart/2005/8/layout/hProcess7"/>
    <dgm:cxn modelId="{9025E550-8551-4D0B-8459-3FC448DCE50F}" type="presParOf" srcId="{41B31C84-F1D1-4659-BE70-FA5C508D5891}" destId="{04D7368E-181D-4B37-AA91-C5E6119A7EE1}" srcOrd="3" destOrd="0" presId="urn:microsoft.com/office/officeart/2005/8/layout/hProcess7"/>
    <dgm:cxn modelId="{53D8AE2B-C4D6-4D91-AF8C-85808ACA5E79}" type="presParOf" srcId="{41B31C84-F1D1-4659-BE70-FA5C508D5891}" destId="{4F541495-611A-45BB-A743-9FF1F93BCF46}" srcOrd="4" destOrd="0" presId="urn:microsoft.com/office/officeart/2005/8/layout/hProcess7"/>
    <dgm:cxn modelId="{65BDCA8E-8112-4C14-AD09-761CBC513E3D}" type="presParOf" srcId="{4F541495-611A-45BB-A743-9FF1F93BCF46}" destId="{8D9BDD2E-BC92-44B3-BDA5-EB6366FDB9BA}" srcOrd="0" destOrd="0" presId="urn:microsoft.com/office/officeart/2005/8/layout/hProcess7"/>
    <dgm:cxn modelId="{29951F21-612B-4313-96EE-533DD0879AC6}" type="presParOf" srcId="{4F541495-611A-45BB-A743-9FF1F93BCF46}" destId="{638EF9C3-132F-4AB3-AB89-04776524FB68}" srcOrd="1" destOrd="0" presId="urn:microsoft.com/office/officeart/2005/8/layout/hProcess7"/>
    <dgm:cxn modelId="{3E9E1048-3325-4B6D-BF9E-F73834B5AFD8}" type="presParOf" srcId="{4F541495-611A-45BB-A743-9FF1F93BCF46}" destId="{3DD6D4ED-D60E-4906-ADFA-DBB754E49F5D}" srcOrd="2" destOrd="0" presId="urn:microsoft.com/office/officeart/2005/8/layout/hProcess7"/>
    <dgm:cxn modelId="{095B6563-4D76-4DFF-8E2F-474197D8E02D}" type="presParOf" srcId="{41B31C84-F1D1-4659-BE70-FA5C508D5891}" destId="{FA0FC39E-ACA5-46BA-B420-E4573CEAFDF3}" srcOrd="5" destOrd="0" presId="urn:microsoft.com/office/officeart/2005/8/layout/hProcess7"/>
    <dgm:cxn modelId="{3BA51A50-246F-4FE7-B5D9-B30118690270}" type="presParOf" srcId="{41B31C84-F1D1-4659-BE70-FA5C508D5891}" destId="{9E20492B-0A4C-472D-BE60-B4B335B01DA3}" srcOrd="6" destOrd="0" presId="urn:microsoft.com/office/officeart/2005/8/layout/hProcess7"/>
    <dgm:cxn modelId="{C6EF1DC1-823F-4EBC-A2F9-34D96C3B1846}" type="presParOf" srcId="{9E20492B-0A4C-472D-BE60-B4B335B01DA3}" destId="{5A847EBF-06A8-4B35-92DF-1FB2724E6135}" srcOrd="0" destOrd="0" presId="urn:microsoft.com/office/officeart/2005/8/layout/hProcess7"/>
    <dgm:cxn modelId="{1EBB4495-1707-4191-842E-412DCA556910}" type="presParOf" srcId="{9E20492B-0A4C-472D-BE60-B4B335B01DA3}" destId="{47C3017E-7E6E-46C8-9F34-C40C5BBBC01A}" srcOrd="1" destOrd="0" presId="urn:microsoft.com/office/officeart/2005/8/layout/hProcess7"/>
    <dgm:cxn modelId="{3CB1CAE4-02E9-4098-849D-283293AC778B}" type="presParOf" srcId="{9E20492B-0A4C-472D-BE60-B4B335B01DA3}" destId="{7FCACA43-0AD4-4D38-A1AE-C83CD5D6304E}" srcOrd="2" destOrd="0" presId="urn:microsoft.com/office/officeart/2005/8/layout/hProcess7"/>
    <dgm:cxn modelId="{BB63D5A9-B7AB-4153-B19F-5F580847B8AA}" type="presParOf" srcId="{41B31C84-F1D1-4659-BE70-FA5C508D5891}" destId="{DDCC481D-672F-4AD4-B164-534718747A11}" srcOrd="7" destOrd="0" presId="urn:microsoft.com/office/officeart/2005/8/layout/hProcess7"/>
    <dgm:cxn modelId="{3A4E11A6-C5B3-4C4E-80BE-CAC881983FBA}" type="presParOf" srcId="{41B31C84-F1D1-4659-BE70-FA5C508D5891}" destId="{48089531-4910-4DD9-A0BC-8B64FADECC9F}" srcOrd="8" destOrd="0" presId="urn:microsoft.com/office/officeart/2005/8/layout/hProcess7"/>
    <dgm:cxn modelId="{F6E0D4F9-A7D1-4702-AB83-23A77E5C8D27}" type="presParOf" srcId="{48089531-4910-4DD9-A0BC-8B64FADECC9F}" destId="{CA3ED9B7-2E53-418A-9C98-F9F334B92EAB}" srcOrd="0" destOrd="0" presId="urn:microsoft.com/office/officeart/2005/8/layout/hProcess7"/>
    <dgm:cxn modelId="{79052F55-27E2-46A1-8EDC-485F7C25940A}" type="presParOf" srcId="{48089531-4910-4DD9-A0BC-8B64FADECC9F}" destId="{F1960751-CB08-4168-A155-523CAD0D2EA4}" srcOrd="1" destOrd="0" presId="urn:microsoft.com/office/officeart/2005/8/layout/hProcess7"/>
    <dgm:cxn modelId="{B8D495B5-1F9E-4A8A-AD5C-EFD80457385D}" type="presParOf" srcId="{48089531-4910-4DD9-A0BC-8B64FADECC9F}" destId="{2B910BE7-32F8-4829-B87C-15AEF52FFE6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907C8-0EA3-41F7-9FB1-BB4270C0C7A7}"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s-MX"/>
        </a:p>
      </dgm:t>
    </dgm:pt>
    <dgm:pt modelId="{FDFFA297-714B-4CED-87D9-34A6932F386B}">
      <dgm:prSet phldrT="[Texto]"/>
      <dgm:spPr/>
      <dgm:t>
        <a:bodyPr/>
        <a:lstStyle/>
        <a:p>
          <a:r>
            <a:rPr lang="es-MX" dirty="0" smtClean="0"/>
            <a:t>Nuevas Moléculas</a:t>
          </a:r>
          <a:endParaRPr lang="es-MX" dirty="0"/>
        </a:p>
      </dgm:t>
    </dgm:pt>
    <dgm:pt modelId="{20944450-DCA5-4E24-99D0-C905AC2408D9}" type="parTrans" cxnId="{02AEC553-C04F-47C3-BD83-AEFC31E970E3}">
      <dgm:prSet/>
      <dgm:spPr/>
      <dgm:t>
        <a:bodyPr/>
        <a:lstStyle/>
        <a:p>
          <a:endParaRPr lang="es-MX"/>
        </a:p>
      </dgm:t>
    </dgm:pt>
    <dgm:pt modelId="{F29596D7-37E4-45A4-A13C-49331E8B208A}" type="sibTrans" cxnId="{02AEC553-C04F-47C3-BD83-AEFC31E970E3}">
      <dgm:prSet/>
      <dgm:spPr/>
      <dgm:t>
        <a:bodyPr/>
        <a:lstStyle/>
        <a:p>
          <a:endParaRPr lang="es-MX"/>
        </a:p>
      </dgm:t>
    </dgm:pt>
    <dgm:pt modelId="{8A4F861C-172F-40FA-800A-2C57A101B170}">
      <dgm:prSet phldrT="[Texto]"/>
      <dgm:spPr/>
      <dgm:t>
        <a:bodyPr/>
        <a:lstStyle/>
        <a:p>
          <a:r>
            <a:rPr lang="es-MX" dirty="0" smtClean="0"/>
            <a:t>¿Existen?</a:t>
          </a:r>
          <a:endParaRPr lang="es-MX" dirty="0"/>
        </a:p>
      </dgm:t>
    </dgm:pt>
    <dgm:pt modelId="{F42173BA-D14A-420E-9A1E-842155AE9FF9}" type="parTrans" cxnId="{1506312B-F01F-445C-BFB0-E4A65A59FCF3}">
      <dgm:prSet/>
      <dgm:spPr/>
      <dgm:t>
        <a:bodyPr/>
        <a:lstStyle/>
        <a:p>
          <a:endParaRPr lang="es-MX"/>
        </a:p>
      </dgm:t>
    </dgm:pt>
    <dgm:pt modelId="{8DF94211-005E-4A51-8F6C-DDB8237021BE}" type="sibTrans" cxnId="{1506312B-F01F-445C-BFB0-E4A65A59FCF3}">
      <dgm:prSet/>
      <dgm:spPr/>
      <dgm:t>
        <a:bodyPr/>
        <a:lstStyle/>
        <a:p>
          <a:endParaRPr lang="es-MX"/>
        </a:p>
      </dgm:t>
    </dgm:pt>
    <dgm:pt modelId="{1F57AB43-2AD7-416B-A920-EAF145EE7DEC}">
      <dgm:prSet phldrT="[Texto]"/>
      <dgm:spPr/>
      <dgm:t>
        <a:bodyPr/>
        <a:lstStyle/>
        <a:p>
          <a:r>
            <a:rPr lang="es-MX" dirty="0" smtClean="0"/>
            <a:t>¿Serán eficaces?</a:t>
          </a:r>
          <a:endParaRPr lang="es-MX" dirty="0"/>
        </a:p>
      </dgm:t>
    </dgm:pt>
    <dgm:pt modelId="{286DDBF2-3D8F-415F-BD33-0CDB4048B8EB}" type="parTrans" cxnId="{C2C74DB9-0AFD-4E05-8AD2-DB8D95B73B3B}">
      <dgm:prSet/>
      <dgm:spPr/>
      <dgm:t>
        <a:bodyPr/>
        <a:lstStyle/>
        <a:p>
          <a:endParaRPr lang="es-MX"/>
        </a:p>
      </dgm:t>
    </dgm:pt>
    <dgm:pt modelId="{AFF640A6-36AE-444A-A245-8363FBD25180}" type="sibTrans" cxnId="{C2C74DB9-0AFD-4E05-8AD2-DB8D95B73B3B}">
      <dgm:prSet/>
      <dgm:spPr/>
      <dgm:t>
        <a:bodyPr/>
        <a:lstStyle/>
        <a:p>
          <a:endParaRPr lang="es-MX"/>
        </a:p>
      </dgm:t>
    </dgm:pt>
    <dgm:pt modelId="{C909C9AD-9156-45E1-82D9-5E687CB46B5C}" type="pres">
      <dgm:prSet presAssocID="{E75907C8-0EA3-41F7-9FB1-BB4270C0C7A7}" presName="Name0" presStyleCnt="0">
        <dgm:presLayoutVars>
          <dgm:chMax val="7"/>
          <dgm:chPref val="7"/>
          <dgm:dir/>
          <dgm:animLvl val="lvl"/>
        </dgm:presLayoutVars>
      </dgm:prSet>
      <dgm:spPr/>
      <dgm:t>
        <a:bodyPr/>
        <a:lstStyle/>
        <a:p>
          <a:endParaRPr lang="es-MX"/>
        </a:p>
      </dgm:t>
    </dgm:pt>
    <dgm:pt modelId="{B54CD85D-C66E-4210-A936-C5744F83A93F}" type="pres">
      <dgm:prSet presAssocID="{FDFFA297-714B-4CED-87D9-34A6932F386B}" presName="Accent1" presStyleCnt="0"/>
      <dgm:spPr/>
    </dgm:pt>
    <dgm:pt modelId="{CB0D1776-D362-47CE-9A87-1EF971E44B4F}" type="pres">
      <dgm:prSet presAssocID="{FDFFA297-714B-4CED-87D9-34A6932F386B}" presName="Accent" presStyleLbl="node1" presStyleIdx="0" presStyleCnt="3"/>
      <dgm:spPr>
        <a:solidFill>
          <a:schemeClr val="tx2">
            <a:lumMod val="20000"/>
            <a:lumOff val="80000"/>
          </a:schemeClr>
        </a:solidFill>
      </dgm:spPr>
      <dgm:t>
        <a:bodyPr/>
        <a:lstStyle/>
        <a:p>
          <a:endParaRPr lang="en-US"/>
        </a:p>
      </dgm:t>
    </dgm:pt>
    <dgm:pt modelId="{3428B3AA-EFCA-4CD7-8B4F-25B1EB0AD594}" type="pres">
      <dgm:prSet presAssocID="{FDFFA297-714B-4CED-87D9-34A6932F386B}" presName="Parent1" presStyleLbl="revTx" presStyleIdx="0" presStyleCnt="3">
        <dgm:presLayoutVars>
          <dgm:chMax val="1"/>
          <dgm:chPref val="1"/>
          <dgm:bulletEnabled val="1"/>
        </dgm:presLayoutVars>
      </dgm:prSet>
      <dgm:spPr/>
      <dgm:t>
        <a:bodyPr/>
        <a:lstStyle/>
        <a:p>
          <a:endParaRPr lang="es-MX"/>
        </a:p>
      </dgm:t>
    </dgm:pt>
    <dgm:pt modelId="{DF91E51F-4C3A-4E94-BC4B-AA588A0ADE37}" type="pres">
      <dgm:prSet presAssocID="{8A4F861C-172F-40FA-800A-2C57A101B170}" presName="Accent2" presStyleCnt="0"/>
      <dgm:spPr/>
    </dgm:pt>
    <dgm:pt modelId="{F9D8D457-4443-4101-A2DC-4239C007626A}" type="pres">
      <dgm:prSet presAssocID="{8A4F861C-172F-40FA-800A-2C57A101B170}" presName="Accent" presStyleLbl="node1" presStyleIdx="1" presStyleCnt="3"/>
      <dgm:spPr>
        <a:solidFill>
          <a:srgbClr val="0070C0"/>
        </a:solidFill>
      </dgm:spPr>
    </dgm:pt>
    <dgm:pt modelId="{D9ED9214-7B64-4937-A9FC-7F856058D544}" type="pres">
      <dgm:prSet presAssocID="{8A4F861C-172F-40FA-800A-2C57A101B170}" presName="Parent2" presStyleLbl="revTx" presStyleIdx="1" presStyleCnt="3">
        <dgm:presLayoutVars>
          <dgm:chMax val="1"/>
          <dgm:chPref val="1"/>
          <dgm:bulletEnabled val="1"/>
        </dgm:presLayoutVars>
      </dgm:prSet>
      <dgm:spPr/>
      <dgm:t>
        <a:bodyPr/>
        <a:lstStyle/>
        <a:p>
          <a:endParaRPr lang="es-MX"/>
        </a:p>
      </dgm:t>
    </dgm:pt>
    <dgm:pt modelId="{DE7B38F2-D9E9-4F1F-A54F-61E213DCEF36}" type="pres">
      <dgm:prSet presAssocID="{1F57AB43-2AD7-416B-A920-EAF145EE7DEC}" presName="Accent3" presStyleCnt="0"/>
      <dgm:spPr/>
    </dgm:pt>
    <dgm:pt modelId="{F8B7E44B-1AFA-45A0-B71D-3BEF53B34191}" type="pres">
      <dgm:prSet presAssocID="{1F57AB43-2AD7-416B-A920-EAF145EE7DEC}" presName="Accent" presStyleLbl="node1" presStyleIdx="2" presStyleCnt="3"/>
      <dgm:spPr>
        <a:solidFill>
          <a:schemeClr val="tx2">
            <a:lumMod val="20000"/>
            <a:lumOff val="80000"/>
          </a:schemeClr>
        </a:solidFill>
      </dgm:spPr>
      <dgm:t>
        <a:bodyPr/>
        <a:lstStyle/>
        <a:p>
          <a:endParaRPr lang="en-US"/>
        </a:p>
      </dgm:t>
    </dgm:pt>
    <dgm:pt modelId="{781D7094-773A-408B-9A0C-B3C7B9670C9A}" type="pres">
      <dgm:prSet presAssocID="{1F57AB43-2AD7-416B-A920-EAF145EE7DEC}" presName="Parent3" presStyleLbl="revTx" presStyleIdx="2" presStyleCnt="3">
        <dgm:presLayoutVars>
          <dgm:chMax val="1"/>
          <dgm:chPref val="1"/>
          <dgm:bulletEnabled val="1"/>
        </dgm:presLayoutVars>
      </dgm:prSet>
      <dgm:spPr/>
      <dgm:t>
        <a:bodyPr/>
        <a:lstStyle/>
        <a:p>
          <a:endParaRPr lang="es-MX"/>
        </a:p>
      </dgm:t>
    </dgm:pt>
  </dgm:ptLst>
  <dgm:cxnLst>
    <dgm:cxn modelId="{DDFB6BCE-D80F-4EB7-8643-1FFA585EA056}" type="presOf" srcId="{1F57AB43-2AD7-416B-A920-EAF145EE7DEC}" destId="{781D7094-773A-408B-9A0C-B3C7B9670C9A}" srcOrd="0" destOrd="0" presId="urn:microsoft.com/office/officeart/2009/layout/CircleArrowProcess"/>
    <dgm:cxn modelId="{C2C74DB9-0AFD-4E05-8AD2-DB8D95B73B3B}" srcId="{E75907C8-0EA3-41F7-9FB1-BB4270C0C7A7}" destId="{1F57AB43-2AD7-416B-A920-EAF145EE7DEC}" srcOrd="2" destOrd="0" parTransId="{286DDBF2-3D8F-415F-BD33-0CDB4048B8EB}" sibTransId="{AFF640A6-36AE-444A-A245-8363FBD25180}"/>
    <dgm:cxn modelId="{1506312B-F01F-445C-BFB0-E4A65A59FCF3}" srcId="{E75907C8-0EA3-41F7-9FB1-BB4270C0C7A7}" destId="{8A4F861C-172F-40FA-800A-2C57A101B170}" srcOrd="1" destOrd="0" parTransId="{F42173BA-D14A-420E-9A1E-842155AE9FF9}" sibTransId="{8DF94211-005E-4A51-8F6C-DDB8237021BE}"/>
    <dgm:cxn modelId="{02AEC553-C04F-47C3-BD83-AEFC31E970E3}" srcId="{E75907C8-0EA3-41F7-9FB1-BB4270C0C7A7}" destId="{FDFFA297-714B-4CED-87D9-34A6932F386B}" srcOrd="0" destOrd="0" parTransId="{20944450-DCA5-4E24-99D0-C905AC2408D9}" sibTransId="{F29596D7-37E4-45A4-A13C-49331E8B208A}"/>
    <dgm:cxn modelId="{3C734D47-87DA-44F5-83BA-2FB18FFAD7D0}" type="presOf" srcId="{8A4F861C-172F-40FA-800A-2C57A101B170}" destId="{D9ED9214-7B64-4937-A9FC-7F856058D544}" srcOrd="0" destOrd="0" presId="urn:microsoft.com/office/officeart/2009/layout/CircleArrowProcess"/>
    <dgm:cxn modelId="{F3104671-5236-4F71-B3F2-3D81DE2A4715}" type="presOf" srcId="{E75907C8-0EA3-41F7-9FB1-BB4270C0C7A7}" destId="{C909C9AD-9156-45E1-82D9-5E687CB46B5C}" srcOrd="0" destOrd="0" presId="urn:microsoft.com/office/officeart/2009/layout/CircleArrowProcess"/>
    <dgm:cxn modelId="{84A3EB8C-0FB7-4D34-B24E-60827B87A434}" type="presOf" srcId="{FDFFA297-714B-4CED-87D9-34A6932F386B}" destId="{3428B3AA-EFCA-4CD7-8B4F-25B1EB0AD594}" srcOrd="0" destOrd="0" presId="urn:microsoft.com/office/officeart/2009/layout/CircleArrowProcess"/>
    <dgm:cxn modelId="{E774ECC7-53A6-4A47-9EF9-22D28D21D150}" type="presParOf" srcId="{C909C9AD-9156-45E1-82D9-5E687CB46B5C}" destId="{B54CD85D-C66E-4210-A936-C5744F83A93F}" srcOrd="0" destOrd="0" presId="urn:microsoft.com/office/officeart/2009/layout/CircleArrowProcess"/>
    <dgm:cxn modelId="{8099A5F1-CCC9-4843-BAF9-8ADC5E42C509}" type="presParOf" srcId="{B54CD85D-C66E-4210-A936-C5744F83A93F}" destId="{CB0D1776-D362-47CE-9A87-1EF971E44B4F}" srcOrd="0" destOrd="0" presId="urn:microsoft.com/office/officeart/2009/layout/CircleArrowProcess"/>
    <dgm:cxn modelId="{36FF999F-30C0-46D3-AA0D-41F23ED523ED}" type="presParOf" srcId="{C909C9AD-9156-45E1-82D9-5E687CB46B5C}" destId="{3428B3AA-EFCA-4CD7-8B4F-25B1EB0AD594}" srcOrd="1" destOrd="0" presId="urn:microsoft.com/office/officeart/2009/layout/CircleArrowProcess"/>
    <dgm:cxn modelId="{BFC30EF3-8075-4C63-B76C-F2AAD668C328}" type="presParOf" srcId="{C909C9AD-9156-45E1-82D9-5E687CB46B5C}" destId="{DF91E51F-4C3A-4E94-BC4B-AA588A0ADE37}" srcOrd="2" destOrd="0" presId="urn:microsoft.com/office/officeart/2009/layout/CircleArrowProcess"/>
    <dgm:cxn modelId="{FC895660-7F34-4A73-A2BB-789E430E1AEB}" type="presParOf" srcId="{DF91E51F-4C3A-4E94-BC4B-AA588A0ADE37}" destId="{F9D8D457-4443-4101-A2DC-4239C007626A}" srcOrd="0" destOrd="0" presId="urn:microsoft.com/office/officeart/2009/layout/CircleArrowProcess"/>
    <dgm:cxn modelId="{A9201E39-A9E9-4790-8699-068320373B7E}" type="presParOf" srcId="{C909C9AD-9156-45E1-82D9-5E687CB46B5C}" destId="{D9ED9214-7B64-4937-A9FC-7F856058D544}" srcOrd="3" destOrd="0" presId="urn:microsoft.com/office/officeart/2009/layout/CircleArrowProcess"/>
    <dgm:cxn modelId="{2FAAC82A-1D86-480E-8BEE-E1A01F233BA2}" type="presParOf" srcId="{C909C9AD-9156-45E1-82D9-5E687CB46B5C}" destId="{DE7B38F2-D9E9-4F1F-A54F-61E213DCEF36}" srcOrd="4" destOrd="0" presId="urn:microsoft.com/office/officeart/2009/layout/CircleArrowProcess"/>
    <dgm:cxn modelId="{127ABF92-9EA0-4BA9-9FCB-0254C6D51C9C}" type="presParOf" srcId="{DE7B38F2-D9E9-4F1F-A54F-61E213DCEF36}" destId="{F8B7E44B-1AFA-45A0-B71D-3BEF53B34191}" srcOrd="0" destOrd="0" presId="urn:microsoft.com/office/officeart/2009/layout/CircleArrowProcess"/>
    <dgm:cxn modelId="{4BF8C5EF-C07C-473C-A538-BA3C40F7EBF6}" type="presParOf" srcId="{C909C9AD-9156-45E1-82D9-5E687CB46B5C}" destId="{781D7094-773A-408B-9A0C-B3C7B9670C9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907C8-0EA3-41F7-9FB1-BB4270C0C7A7}"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s-MX"/>
        </a:p>
      </dgm:t>
    </dgm:pt>
    <dgm:pt modelId="{FDFFA297-714B-4CED-87D9-34A6932F386B}">
      <dgm:prSet phldrT="[Texto]"/>
      <dgm:spPr/>
      <dgm:t>
        <a:bodyPr/>
        <a:lstStyle/>
        <a:p>
          <a:r>
            <a:rPr lang="es-MX" dirty="0" smtClean="0"/>
            <a:t>Nuevas Moléculas</a:t>
          </a:r>
          <a:endParaRPr lang="es-MX" dirty="0"/>
        </a:p>
      </dgm:t>
    </dgm:pt>
    <dgm:pt modelId="{20944450-DCA5-4E24-99D0-C905AC2408D9}" type="parTrans" cxnId="{02AEC553-C04F-47C3-BD83-AEFC31E970E3}">
      <dgm:prSet/>
      <dgm:spPr/>
      <dgm:t>
        <a:bodyPr/>
        <a:lstStyle/>
        <a:p>
          <a:endParaRPr lang="es-MX"/>
        </a:p>
      </dgm:t>
    </dgm:pt>
    <dgm:pt modelId="{F29596D7-37E4-45A4-A13C-49331E8B208A}" type="sibTrans" cxnId="{02AEC553-C04F-47C3-BD83-AEFC31E970E3}">
      <dgm:prSet/>
      <dgm:spPr/>
      <dgm:t>
        <a:bodyPr/>
        <a:lstStyle/>
        <a:p>
          <a:endParaRPr lang="es-MX"/>
        </a:p>
      </dgm:t>
    </dgm:pt>
    <dgm:pt modelId="{8A4F861C-172F-40FA-800A-2C57A101B170}">
      <dgm:prSet phldrT="[Texto]"/>
      <dgm:spPr/>
      <dgm:t>
        <a:bodyPr/>
        <a:lstStyle/>
        <a:p>
          <a:r>
            <a:rPr lang="es-MX" dirty="0" smtClean="0"/>
            <a:t>¿Existen?</a:t>
          </a:r>
          <a:endParaRPr lang="es-MX" dirty="0"/>
        </a:p>
      </dgm:t>
    </dgm:pt>
    <dgm:pt modelId="{F42173BA-D14A-420E-9A1E-842155AE9FF9}" type="parTrans" cxnId="{1506312B-F01F-445C-BFB0-E4A65A59FCF3}">
      <dgm:prSet/>
      <dgm:spPr/>
      <dgm:t>
        <a:bodyPr/>
        <a:lstStyle/>
        <a:p>
          <a:endParaRPr lang="es-MX"/>
        </a:p>
      </dgm:t>
    </dgm:pt>
    <dgm:pt modelId="{8DF94211-005E-4A51-8F6C-DDB8237021BE}" type="sibTrans" cxnId="{1506312B-F01F-445C-BFB0-E4A65A59FCF3}">
      <dgm:prSet/>
      <dgm:spPr/>
      <dgm:t>
        <a:bodyPr/>
        <a:lstStyle/>
        <a:p>
          <a:endParaRPr lang="es-MX"/>
        </a:p>
      </dgm:t>
    </dgm:pt>
    <dgm:pt modelId="{1F57AB43-2AD7-416B-A920-EAF145EE7DEC}">
      <dgm:prSet phldrT="[Texto]"/>
      <dgm:spPr/>
      <dgm:t>
        <a:bodyPr/>
        <a:lstStyle/>
        <a:p>
          <a:r>
            <a:rPr lang="es-MX" dirty="0" smtClean="0"/>
            <a:t>¿Serán eficaces?</a:t>
          </a:r>
          <a:endParaRPr lang="es-MX" dirty="0"/>
        </a:p>
      </dgm:t>
    </dgm:pt>
    <dgm:pt modelId="{286DDBF2-3D8F-415F-BD33-0CDB4048B8EB}" type="parTrans" cxnId="{C2C74DB9-0AFD-4E05-8AD2-DB8D95B73B3B}">
      <dgm:prSet/>
      <dgm:spPr/>
      <dgm:t>
        <a:bodyPr/>
        <a:lstStyle/>
        <a:p>
          <a:endParaRPr lang="es-MX"/>
        </a:p>
      </dgm:t>
    </dgm:pt>
    <dgm:pt modelId="{AFF640A6-36AE-444A-A245-8363FBD25180}" type="sibTrans" cxnId="{C2C74DB9-0AFD-4E05-8AD2-DB8D95B73B3B}">
      <dgm:prSet/>
      <dgm:spPr/>
      <dgm:t>
        <a:bodyPr/>
        <a:lstStyle/>
        <a:p>
          <a:endParaRPr lang="es-MX"/>
        </a:p>
      </dgm:t>
    </dgm:pt>
    <dgm:pt modelId="{C909C9AD-9156-45E1-82D9-5E687CB46B5C}" type="pres">
      <dgm:prSet presAssocID="{E75907C8-0EA3-41F7-9FB1-BB4270C0C7A7}" presName="Name0" presStyleCnt="0">
        <dgm:presLayoutVars>
          <dgm:chMax val="7"/>
          <dgm:chPref val="7"/>
          <dgm:dir/>
          <dgm:animLvl val="lvl"/>
        </dgm:presLayoutVars>
      </dgm:prSet>
      <dgm:spPr/>
      <dgm:t>
        <a:bodyPr/>
        <a:lstStyle/>
        <a:p>
          <a:endParaRPr lang="es-MX"/>
        </a:p>
      </dgm:t>
    </dgm:pt>
    <dgm:pt modelId="{B54CD85D-C66E-4210-A936-C5744F83A93F}" type="pres">
      <dgm:prSet presAssocID="{FDFFA297-714B-4CED-87D9-34A6932F386B}" presName="Accent1" presStyleCnt="0"/>
      <dgm:spPr/>
    </dgm:pt>
    <dgm:pt modelId="{CB0D1776-D362-47CE-9A87-1EF971E44B4F}" type="pres">
      <dgm:prSet presAssocID="{FDFFA297-714B-4CED-87D9-34A6932F386B}" presName="Accent" presStyleLbl="node1" presStyleIdx="0" presStyleCnt="3"/>
      <dgm:spPr>
        <a:solidFill>
          <a:schemeClr val="tx2">
            <a:lumMod val="20000"/>
            <a:lumOff val="80000"/>
          </a:schemeClr>
        </a:solidFill>
      </dgm:spPr>
      <dgm:t>
        <a:bodyPr/>
        <a:lstStyle/>
        <a:p>
          <a:endParaRPr lang="en-US"/>
        </a:p>
      </dgm:t>
    </dgm:pt>
    <dgm:pt modelId="{3428B3AA-EFCA-4CD7-8B4F-25B1EB0AD594}" type="pres">
      <dgm:prSet presAssocID="{FDFFA297-714B-4CED-87D9-34A6932F386B}" presName="Parent1" presStyleLbl="revTx" presStyleIdx="0" presStyleCnt="3">
        <dgm:presLayoutVars>
          <dgm:chMax val="1"/>
          <dgm:chPref val="1"/>
          <dgm:bulletEnabled val="1"/>
        </dgm:presLayoutVars>
      </dgm:prSet>
      <dgm:spPr/>
      <dgm:t>
        <a:bodyPr/>
        <a:lstStyle/>
        <a:p>
          <a:endParaRPr lang="es-MX"/>
        </a:p>
      </dgm:t>
    </dgm:pt>
    <dgm:pt modelId="{DF91E51F-4C3A-4E94-BC4B-AA588A0ADE37}" type="pres">
      <dgm:prSet presAssocID="{8A4F861C-172F-40FA-800A-2C57A101B170}" presName="Accent2" presStyleCnt="0"/>
      <dgm:spPr/>
    </dgm:pt>
    <dgm:pt modelId="{F9D8D457-4443-4101-A2DC-4239C007626A}" type="pres">
      <dgm:prSet presAssocID="{8A4F861C-172F-40FA-800A-2C57A101B170}" presName="Accent" presStyleLbl="node1" presStyleIdx="1" presStyleCnt="3"/>
      <dgm:spPr>
        <a:solidFill>
          <a:schemeClr val="tx2">
            <a:lumMod val="20000"/>
            <a:lumOff val="80000"/>
          </a:schemeClr>
        </a:solidFill>
      </dgm:spPr>
      <dgm:t>
        <a:bodyPr/>
        <a:lstStyle/>
        <a:p>
          <a:endParaRPr lang="en-US"/>
        </a:p>
      </dgm:t>
    </dgm:pt>
    <dgm:pt modelId="{D9ED9214-7B64-4937-A9FC-7F856058D544}" type="pres">
      <dgm:prSet presAssocID="{8A4F861C-172F-40FA-800A-2C57A101B170}" presName="Parent2" presStyleLbl="revTx" presStyleIdx="1" presStyleCnt="3">
        <dgm:presLayoutVars>
          <dgm:chMax val="1"/>
          <dgm:chPref val="1"/>
          <dgm:bulletEnabled val="1"/>
        </dgm:presLayoutVars>
      </dgm:prSet>
      <dgm:spPr/>
      <dgm:t>
        <a:bodyPr/>
        <a:lstStyle/>
        <a:p>
          <a:endParaRPr lang="es-MX"/>
        </a:p>
      </dgm:t>
    </dgm:pt>
    <dgm:pt modelId="{DE7B38F2-D9E9-4F1F-A54F-61E213DCEF36}" type="pres">
      <dgm:prSet presAssocID="{1F57AB43-2AD7-416B-A920-EAF145EE7DEC}" presName="Accent3" presStyleCnt="0"/>
      <dgm:spPr/>
    </dgm:pt>
    <dgm:pt modelId="{F8B7E44B-1AFA-45A0-B71D-3BEF53B34191}" type="pres">
      <dgm:prSet presAssocID="{1F57AB43-2AD7-416B-A920-EAF145EE7DEC}" presName="Accent" presStyleLbl="node1" presStyleIdx="2" presStyleCnt="3"/>
      <dgm:spPr>
        <a:solidFill>
          <a:srgbClr val="0070C0"/>
        </a:solidFill>
      </dgm:spPr>
    </dgm:pt>
    <dgm:pt modelId="{781D7094-773A-408B-9A0C-B3C7B9670C9A}" type="pres">
      <dgm:prSet presAssocID="{1F57AB43-2AD7-416B-A920-EAF145EE7DEC}" presName="Parent3" presStyleLbl="revTx" presStyleIdx="2" presStyleCnt="3">
        <dgm:presLayoutVars>
          <dgm:chMax val="1"/>
          <dgm:chPref val="1"/>
          <dgm:bulletEnabled val="1"/>
        </dgm:presLayoutVars>
      </dgm:prSet>
      <dgm:spPr/>
      <dgm:t>
        <a:bodyPr/>
        <a:lstStyle/>
        <a:p>
          <a:endParaRPr lang="es-MX"/>
        </a:p>
      </dgm:t>
    </dgm:pt>
  </dgm:ptLst>
  <dgm:cxnLst>
    <dgm:cxn modelId="{C2C74DB9-0AFD-4E05-8AD2-DB8D95B73B3B}" srcId="{E75907C8-0EA3-41F7-9FB1-BB4270C0C7A7}" destId="{1F57AB43-2AD7-416B-A920-EAF145EE7DEC}" srcOrd="2" destOrd="0" parTransId="{286DDBF2-3D8F-415F-BD33-0CDB4048B8EB}" sibTransId="{AFF640A6-36AE-444A-A245-8363FBD25180}"/>
    <dgm:cxn modelId="{69554D3F-308F-CC4B-9BBB-7BA576922E87}" type="presOf" srcId="{E75907C8-0EA3-41F7-9FB1-BB4270C0C7A7}" destId="{C909C9AD-9156-45E1-82D9-5E687CB46B5C}" srcOrd="0" destOrd="0" presId="urn:microsoft.com/office/officeart/2009/layout/CircleArrowProcess"/>
    <dgm:cxn modelId="{1506312B-F01F-445C-BFB0-E4A65A59FCF3}" srcId="{E75907C8-0EA3-41F7-9FB1-BB4270C0C7A7}" destId="{8A4F861C-172F-40FA-800A-2C57A101B170}" srcOrd="1" destOrd="0" parTransId="{F42173BA-D14A-420E-9A1E-842155AE9FF9}" sibTransId="{8DF94211-005E-4A51-8F6C-DDB8237021BE}"/>
    <dgm:cxn modelId="{02AEC553-C04F-47C3-BD83-AEFC31E970E3}" srcId="{E75907C8-0EA3-41F7-9FB1-BB4270C0C7A7}" destId="{FDFFA297-714B-4CED-87D9-34A6932F386B}" srcOrd="0" destOrd="0" parTransId="{20944450-DCA5-4E24-99D0-C905AC2408D9}" sibTransId="{F29596D7-37E4-45A4-A13C-49331E8B208A}"/>
    <dgm:cxn modelId="{4F942161-6FE1-E24D-9B00-70E716219F5C}" type="presOf" srcId="{8A4F861C-172F-40FA-800A-2C57A101B170}" destId="{D9ED9214-7B64-4937-A9FC-7F856058D544}" srcOrd="0" destOrd="0" presId="urn:microsoft.com/office/officeart/2009/layout/CircleArrowProcess"/>
    <dgm:cxn modelId="{B3DC5B27-CC48-874A-98E7-54FBDAE2DF63}" type="presOf" srcId="{FDFFA297-714B-4CED-87D9-34A6932F386B}" destId="{3428B3AA-EFCA-4CD7-8B4F-25B1EB0AD594}" srcOrd="0" destOrd="0" presId="urn:microsoft.com/office/officeart/2009/layout/CircleArrowProcess"/>
    <dgm:cxn modelId="{7E67646B-77C9-0541-A7EA-281F9CBF8465}" type="presOf" srcId="{1F57AB43-2AD7-416B-A920-EAF145EE7DEC}" destId="{781D7094-773A-408B-9A0C-B3C7B9670C9A}" srcOrd="0" destOrd="0" presId="urn:microsoft.com/office/officeart/2009/layout/CircleArrowProcess"/>
    <dgm:cxn modelId="{CC23A0CD-69F6-D14A-A39D-E6ED15A83CA9}" type="presParOf" srcId="{C909C9AD-9156-45E1-82D9-5E687CB46B5C}" destId="{B54CD85D-C66E-4210-A936-C5744F83A93F}" srcOrd="0" destOrd="0" presId="urn:microsoft.com/office/officeart/2009/layout/CircleArrowProcess"/>
    <dgm:cxn modelId="{AD99E452-23C8-A043-8CC9-15CE7C04642A}" type="presParOf" srcId="{B54CD85D-C66E-4210-A936-C5744F83A93F}" destId="{CB0D1776-D362-47CE-9A87-1EF971E44B4F}" srcOrd="0" destOrd="0" presId="urn:microsoft.com/office/officeart/2009/layout/CircleArrowProcess"/>
    <dgm:cxn modelId="{C7527307-3064-B243-B8D6-47CC0EC50B65}" type="presParOf" srcId="{C909C9AD-9156-45E1-82D9-5E687CB46B5C}" destId="{3428B3AA-EFCA-4CD7-8B4F-25B1EB0AD594}" srcOrd="1" destOrd="0" presId="urn:microsoft.com/office/officeart/2009/layout/CircleArrowProcess"/>
    <dgm:cxn modelId="{99557E21-C530-E44C-914E-D36F77D0762B}" type="presParOf" srcId="{C909C9AD-9156-45E1-82D9-5E687CB46B5C}" destId="{DF91E51F-4C3A-4E94-BC4B-AA588A0ADE37}" srcOrd="2" destOrd="0" presId="urn:microsoft.com/office/officeart/2009/layout/CircleArrowProcess"/>
    <dgm:cxn modelId="{57960556-F34B-8C41-BB0E-7CE191DFC3A4}" type="presParOf" srcId="{DF91E51F-4C3A-4E94-BC4B-AA588A0ADE37}" destId="{F9D8D457-4443-4101-A2DC-4239C007626A}" srcOrd="0" destOrd="0" presId="urn:microsoft.com/office/officeart/2009/layout/CircleArrowProcess"/>
    <dgm:cxn modelId="{782B3D81-83B9-EE4F-A248-6F0D8126C031}" type="presParOf" srcId="{C909C9AD-9156-45E1-82D9-5E687CB46B5C}" destId="{D9ED9214-7B64-4937-A9FC-7F856058D544}" srcOrd="3" destOrd="0" presId="urn:microsoft.com/office/officeart/2009/layout/CircleArrowProcess"/>
    <dgm:cxn modelId="{DAA8D5B8-28D4-A749-997B-D4DC48B954C0}" type="presParOf" srcId="{C909C9AD-9156-45E1-82D9-5E687CB46B5C}" destId="{DE7B38F2-D9E9-4F1F-A54F-61E213DCEF36}" srcOrd="4" destOrd="0" presId="urn:microsoft.com/office/officeart/2009/layout/CircleArrowProcess"/>
    <dgm:cxn modelId="{4D12C3ED-ECF3-1F41-827F-FEC4BCF428BB}" type="presParOf" srcId="{DE7B38F2-D9E9-4F1F-A54F-61E213DCEF36}" destId="{F8B7E44B-1AFA-45A0-B71D-3BEF53B34191}" srcOrd="0" destOrd="0" presId="urn:microsoft.com/office/officeart/2009/layout/CircleArrowProcess"/>
    <dgm:cxn modelId="{3B5DEF5B-BA96-DB40-9C7E-C383AAB4F8E7}" type="presParOf" srcId="{C909C9AD-9156-45E1-82D9-5E687CB46B5C}" destId="{781D7094-773A-408B-9A0C-B3C7B9670C9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1776-D362-47CE-9A87-1EF971E44B4F}">
      <dsp:nvSpPr>
        <dsp:cNvPr id="0" name=""/>
        <dsp:cNvSpPr/>
      </dsp:nvSpPr>
      <dsp:spPr>
        <a:xfrm>
          <a:off x="3173510" y="0"/>
          <a:ext cx="2993236" cy="2993692"/>
        </a:xfrm>
        <a:prstGeom prst="circularArrow">
          <a:avLst>
            <a:gd name="adj1" fmla="val 10980"/>
            <a:gd name="adj2" fmla="val 1142322"/>
            <a:gd name="adj3" fmla="val 4500000"/>
            <a:gd name="adj4" fmla="val 10800000"/>
            <a:gd name="adj5" fmla="val 125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8B3AA-EFCA-4CD7-8B4F-25B1EB0AD594}">
      <dsp:nvSpPr>
        <dsp:cNvPr id="0" name=""/>
        <dsp:cNvSpPr/>
      </dsp:nvSpPr>
      <dsp:spPr>
        <a:xfrm>
          <a:off x="3835114" y="1080813"/>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Nuevas Moléculas</a:t>
          </a:r>
          <a:endParaRPr lang="es-MX" sz="2800" kern="1200" dirty="0"/>
        </a:p>
      </dsp:txBody>
      <dsp:txXfrm>
        <a:off x="3835114" y="1080813"/>
        <a:ext cx="1663284" cy="831442"/>
      </dsp:txXfrm>
    </dsp:sp>
    <dsp:sp modelId="{F9D8D457-4443-4101-A2DC-4239C007626A}">
      <dsp:nvSpPr>
        <dsp:cNvPr id="0" name=""/>
        <dsp:cNvSpPr/>
      </dsp:nvSpPr>
      <dsp:spPr>
        <a:xfrm>
          <a:off x="2342149" y="1720098"/>
          <a:ext cx="2993236" cy="2993692"/>
        </a:xfrm>
        <a:prstGeom prst="leftCircularArrow">
          <a:avLst>
            <a:gd name="adj1" fmla="val 10980"/>
            <a:gd name="adj2" fmla="val 1142322"/>
            <a:gd name="adj3" fmla="val 6300000"/>
            <a:gd name="adj4" fmla="val 18900000"/>
            <a:gd name="adj5" fmla="val 125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ED9214-7B64-4937-A9FC-7F856058D544}">
      <dsp:nvSpPr>
        <dsp:cNvPr id="0" name=""/>
        <dsp:cNvSpPr/>
      </dsp:nvSpPr>
      <dsp:spPr>
        <a:xfrm>
          <a:off x="3007125" y="2810861"/>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¿Existen?</a:t>
          </a:r>
          <a:endParaRPr lang="es-MX" sz="2800" kern="1200" dirty="0"/>
        </a:p>
      </dsp:txBody>
      <dsp:txXfrm>
        <a:off x="3007125" y="2810861"/>
        <a:ext cx="1663284" cy="831442"/>
      </dsp:txXfrm>
    </dsp:sp>
    <dsp:sp modelId="{F8B7E44B-1AFA-45A0-B71D-3BEF53B34191}">
      <dsp:nvSpPr>
        <dsp:cNvPr id="0" name=""/>
        <dsp:cNvSpPr/>
      </dsp:nvSpPr>
      <dsp:spPr>
        <a:xfrm>
          <a:off x="3386550" y="3646036"/>
          <a:ext cx="2571654" cy="2572684"/>
        </a:xfrm>
        <a:prstGeom prst="blockArc">
          <a:avLst>
            <a:gd name="adj1" fmla="val 13500000"/>
            <a:gd name="adj2" fmla="val 10800000"/>
            <a:gd name="adj3" fmla="val 1274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1D7094-773A-408B-9A0C-B3C7B9670C9A}">
      <dsp:nvSpPr>
        <dsp:cNvPr id="0" name=""/>
        <dsp:cNvSpPr/>
      </dsp:nvSpPr>
      <dsp:spPr>
        <a:xfrm>
          <a:off x="3839049" y="4543397"/>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¿Serán eficaces?</a:t>
          </a:r>
          <a:endParaRPr lang="es-MX" sz="2800" kern="1200" dirty="0"/>
        </a:p>
      </dsp:txBody>
      <dsp:txXfrm>
        <a:off x="3839049" y="4543397"/>
        <a:ext cx="1663284" cy="831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97B57-24F8-4AE7-A0AB-711896C67DEE}">
      <dsp:nvSpPr>
        <dsp:cNvPr id="0" name=""/>
        <dsp:cNvSpPr/>
      </dsp:nvSpPr>
      <dsp:spPr>
        <a:xfrm rot="5400000">
          <a:off x="3894409" y="-98799"/>
          <a:ext cx="2055150" cy="2253392"/>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30-40% BLEE</a:t>
          </a:r>
          <a:endParaRPr lang="es-MX" sz="2000" kern="1200" dirty="0"/>
        </a:p>
      </dsp:txBody>
      <dsp:txXfrm rot="-5400000">
        <a:off x="4170853" y="342847"/>
        <a:ext cx="1502262" cy="1370100"/>
      </dsp:txXfrm>
    </dsp:sp>
    <dsp:sp modelId="{8FEDDB45-8457-4BCB-8DCD-4AF669A65177}">
      <dsp:nvSpPr>
        <dsp:cNvPr id="0" name=""/>
        <dsp:cNvSpPr/>
      </dsp:nvSpPr>
      <dsp:spPr>
        <a:xfrm>
          <a:off x="5582186" y="411351"/>
          <a:ext cx="2293547" cy="1233090"/>
        </a:xfrm>
        <a:prstGeom prst="rect">
          <a:avLst/>
        </a:prstGeom>
        <a:noFill/>
        <a:ln>
          <a:noFill/>
        </a:ln>
        <a:effectLst/>
      </dsp:spPr>
      <dsp:style>
        <a:lnRef idx="0">
          <a:scrgbClr r="0" g="0" b="0"/>
        </a:lnRef>
        <a:fillRef idx="0">
          <a:scrgbClr r="0" g="0" b="0"/>
        </a:fillRef>
        <a:effectRef idx="0">
          <a:scrgbClr r="0" g="0" b="0"/>
        </a:effectRef>
        <a:fontRef idx="minor"/>
      </dsp:style>
    </dsp:sp>
    <dsp:sp modelId="{ECBBA585-C8BB-4D21-8CA7-916188303504}">
      <dsp:nvSpPr>
        <dsp:cNvPr id="0" name=""/>
        <dsp:cNvSpPr/>
      </dsp:nvSpPr>
      <dsp:spPr>
        <a:xfrm rot="5400000">
          <a:off x="1531324" y="-18841"/>
          <a:ext cx="2055150" cy="2093475"/>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dirty="0" smtClean="0"/>
            <a:t>75%                </a:t>
          </a:r>
          <a:r>
            <a:rPr lang="es-MX" sz="2000" i="1" kern="1200" dirty="0" smtClean="0"/>
            <a:t>C </a:t>
          </a:r>
          <a:r>
            <a:rPr lang="es-MX" sz="2000" i="1" kern="1200" dirty="0" err="1" smtClean="0"/>
            <a:t>difficile</a:t>
          </a:r>
          <a:r>
            <a:rPr lang="es-MX" sz="2000" i="1" kern="1200" dirty="0" smtClean="0"/>
            <a:t> </a:t>
          </a:r>
          <a:r>
            <a:rPr lang="es-MX" sz="2000" kern="1200" dirty="0" smtClean="0"/>
            <a:t>NAP1 (</a:t>
          </a:r>
          <a:r>
            <a:rPr lang="es-MX" sz="2000" kern="1200" dirty="0" err="1" smtClean="0"/>
            <a:t>like</a:t>
          </a:r>
          <a:r>
            <a:rPr lang="es-MX" sz="2000" kern="1200" dirty="0" smtClean="0"/>
            <a:t>)</a:t>
          </a:r>
          <a:endParaRPr lang="es-MX" sz="2000" kern="1200" dirty="0"/>
        </a:p>
      </dsp:txBody>
      <dsp:txXfrm rot="-5400000">
        <a:off x="1861074" y="342847"/>
        <a:ext cx="1395650" cy="1370100"/>
      </dsp:txXfrm>
    </dsp:sp>
    <dsp:sp modelId="{B56023D8-14F8-4187-8E0F-DE0EF1F76ABE}">
      <dsp:nvSpPr>
        <dsp:cNvPr id="0" name=""/>
        <dsp:cNvSpPr/>
      </dsp:nvSpPr>
      <dsp:spPr>
        <a:xfrm rot="5400000">
          <a:off x="2637156" y="1699868"/>
          <a:ext cx="2055150" cy="214487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~50%</a:t>
          </a:r>
        </a:p>
        <a:p>
          <a:pPr lvl="0" algn="ctr" defTabSz="889000">
            <a:lnSpc>
              <a:spcPct val="90000"/>
            </a:lnSpc>
            <a:spcBef>
              <a:spcPct val="0"/>
            </a:spcBef>
            <a:spcAft>
              <a:spcPct val="35000"/>
            </a:spcAft>
          </a:pPr>
          <a:r>
            <a:rPr lang="es-MX" sz="1900" i="1" kern="1200" dirty="0" smtClean="0"/>
            <a:t>P </a:t>
          </a:r>
          <a:r>
            <a:rPr lang="es-MX" sz="1900" i="1" kern="1200" dirty="0" err="1" smtClean="0"/>
            <a:t>aeruginosa</a:t>
          </a:r>
          <a:r>
            <a:rPr lang="es-MX" sz="1900" i="1" kern="1200" dirty="0" smtClean="0"/>
            <a:t> </a:t>
          </a:r>
          <a:r>
            <a:rPr lang="es-MX" sz="2000" i="1" kern="1200" dirty="0" smtClean="0"/>
            <a:t>MDR</a:t>
          </a:r>
          <a:endParaRPr lang="es-MX" sz="2000" i="1" kern="1200" dirty="0"/>
        </a:p>
      </dsp:txBody>
      <dsp:txXfrm rot="-5400000">
        <a:off x="2949772" y="2087257"/>
        <a:ext cx="1429919" cy="1370100"/>
      </dsp:txXfrm>
    </dsp:sp>
    <dsp:sp modelId="{2F15CB87-FA55-434D-A0FD-D0252A7D2EAD}">
      <dsp:nvSpPr>
        <dsp:cNvPr id="0" name=""/>
        <dsp:cNvSpPr/>
      </dsp:nvSpPr>
      <dsp:spPr>
        <a:xfrm>
          <a:off x="477193" y="2155762"/>
          <a:ext cx="2219562" cy="1233090"/>
        </a:xfrm>
        <a:prstGeom prst="rect">
          <a:avLst/>
        </a:prstGeom>
        <a:noFill/>
        <a:ln>
          <a:noFill/>
        </a:ln>
        <a:effectLst/>
      </dsp:spPr>
      <dsp:style>
        <a:lnRef idx="0">
          <a:scrgbClr r="0" g="0" b="0"/>
        </a:lnRef>
        <a:fillRef idx="0">
          <a:scrgbClr r="0" g="0" b="0"/>
        </a:fillRef>
        <a:effectRef idx="0">
          <a:scrgbClr r="0" g="0" b="0"/>
        </a:effectRef>
        <a:fontRef idx="minor"/>
      </dsp:style>
    </dsp:sp>
    <dsp:sp modelId="{006FD38B-1D38-4E3A-A848-DD0A1C1F261E}">
      <dsp:nvSpPr>
        <dsp:cNvPr id="0" name=""/>
        <dsp:cNvSpPr/>
      </dsp:nvSpPr>
      <dsp:spPr>
        <a:xfrm rot="5400000">
          <a:off x="4928221" y="1743325"/>
          <a:ext cx="2055150" cy="2057965"/>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dirty="0" smtClean="0"/>
            <a:t>10% VRE</a:t>
          </a:r>
          <a:endParaRPr lang="es-MX" sz="2000" kern="1200" dirty="0"/>
        </a:p>
      </dsp:txBody>
      <dsp:txXfrm rot="-5400000">
        <a:off x="5269808" y="2087257"/>
        <a:ext cx="1371977" cy="1370100"/>
      </dsp:txXfrm>
    </dsp:sp>
    <dsp:sp modelId="{38DFE245-40E5-4DC2-A834-A9FF89263557}">
      <dsp:nvSpPr>
        <dsp:cNvPr id="0" name=""/>
        <dsp:cNvSpPr/>
      </dsp:nvSpPr>
      <dsp:spPr>
        <a:xfrm rot="5400000">
          <a:off x="3911090" y="3478716"/>
          <a:ext cx="2055150" cy="207600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50-60% MRSA</a:t>
          </a:r>
          <a:endParaRPr lang="es-MX" sz="2000" kern="1200" dirty="0"/>
        </a:p>
      </dsp:txBody>
      <dsp:txXfrm rot="-5400000">
        <a:off x="4246663" y="3831669"/>
        <a:ext cx="1384004" cy="1370100"/>
      </dsp:txXfrm>
    </dsp:sp>
    <dsp:sp modelId="{B8011787-4E61-4F31-891C-0E8C8CACE0EE}">
      <dsp:nvSpPr>
        <dsp:cNvPr id="0" name=""/>
        <dsp:cNvSpPr/>
      </dsp:nvSpPr>
      <dsp:spPr>
        <a:xfrm>
          <a:off x="5582186" y="3900174"/>
          <a:ext cx="2293547" cy="1233090"/>
        </a:xfrm>
        <a:prstGeom prst="rect">
          <a:avLst/>
        </a:prstGeom>
        <a:noFill/>
        <a:ln>
          <a:noFill/>
        </a:ln>
        <a:effectLst/>
      </dsp:spPr>
      <dsp:style>
        <a:lnRef idx="0">
          <a:scrgbClr r="0" g="0" b="0"/>
        </a:lnRef>
        <a:fillRef idx="0">
          <a:scrgbClr r="0" g="0" b="0"/>
        </a:fillRef>
        <a:effectRef idx="0">
          <a:scrgbClr r="0" g="0" b="0"/>
        </a:effectRef>
        <a:fontRef idx="minor"/>
      </dsp:style>
    </dsp:sp>
    <dsp:sp modelId="{9C483EB4-579A-462B-AE3D-487C61D2E75C}">
      <dsp:nvSpPr>
        <dsp:cNvPr id="0" name=""/>
        <dsp:cNvSpPr/>
      </dsp:nvSpPr>
      <dsp:spPr>
        <a:xfrm rot="5400000">
          <a:off x="1675346" y="3469981"/>
          <a:ext cx="2055150" cy="2093475"/>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dirty="0" smtClean="0"/>
            <a:t>90% </a:t>
          </a:r>
        </a:p>
        <a:p>
          <a:pPr lvl="0" algn="ctr" defTabSz="889000">
            <a:lnSpc>
              <a:spcPct val="90000"/>
            </a:lnSpc>
            <a:spcBef>
              <a:spcPct val="0"/>
            </a:spcBef>
            <a:spcAft>
              <a:spcPct val="35000"/>
            </a:spcAft>
          </a:pPr>
          <a:r>
            <a:rPr lang="es-MX" sz="2000" i="1" kern="1200" dirty="0" smtClean="0"/>
            <a:t>A </a:t>
          </a:r>
          <a:r>
            <a:rPr lang="es-MX" sz="2000" i="1" kern="1200" dirty="0" err="1" smtClean="0"/>
            <a:t>baumannii</a:t>
          </a:r>
          <a:r>
            <a:rPr lang="es-MX" sz="2000" i="1" kern="1200" dirty="0" smtClean="0"/>
            <a:t> </a:t>
          </a:r>
          <a:r>
            <a:rPr lang="es-MX" sz="2000" kern="1200" dirty="0" smtClean="0"/>
            <a:t>MDR</a:t>
          </a:r>
          <a:endParaRPr lang="es-MX" sz="2000" kern="1200" dirty="0"/>
        </a:p>
      </dsp:txBody>
      <dsp:txXfrm rot="-5400000">
        <a:off x="2005096" y="3831669"/>
        <a:ext cx="1395650" cy="1370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F341E-A8D9-4198-9EC0-A74E2F13A3B1}">
      <dsp:nvSpPr>
        <dsp:cNvPr id="0" name=""/>
        <dsp:cNvSpPr/>
      </dsp:nvSpPr>
      <dsp:spPr>
        <a:xfrm>
          <a:off x="-139804" y="588144"/>
          <a:ext cx="6096000" cy="887485"/>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254000" bIns="140888" numCol="1" spcCol="1270" anchor="ctr" anchorCtr="0">
          <a:noAutofit/>
        </a:bodyPr>
        <a:lstStyle/>
        <a:p>
          <a:pPr lvl="0" algn="l" defTabSz="488950">
            <a:lnSpc>
              <a:spcPct val="90000"/>
            </a:lnSpc>
            <a:spcBef>
              <a:spcPct val="0"/>
            </a:spcBef>
            <a:spcAft>
              <a:spcPct val="35000"/>
            </a:spcAft>
          </a:pPr>
          <a:r>
            <a:rPr lang="es-MX" sz="1100" kern="1200" dirty="0" smtClean="0"/>
            <a:t> Oxazolidinonas</a:t>
          </a:r>
          <a:endParaRPr lang="es-MX" sz="1100" kern="1200" dirty="0"/>
        </a:p>
      </dsp:txBody>
      <dsp:txXfrm>
        <a:off x="-139804" y="810015"/>
        <a:ext cx="5874129" cy="443743"/>
      </dsp:txXfrm>
    </dsp:sp>
    <dsp:sp modelId="{B5BFB4CD-84BF-405C-BF83-DC1C433E761D}">
      <dsp:nvSpPr>
        <dsp:cNvPr id="0" name=""/>
        <dsp:cNvSpPr/>
      </dsp:nvSpPr>
      <dsp:spPr>
        <a:xfrm>
          <a:off x="-139804" y="1273971"/>
          <a:ext cx="1405128" cy="164158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MX" sz="1000" kern="1200" dirty="0" err="1" smtClean="0"/>
            <a:t>Tedizolid</a:t>
          </a:r>
          <a:endParaRPr lang="es-MX" sz="1000" kern="1200" dirty="0" smtClean="0"/>
        </a:p>
        <a:p>
          <a:pPr lvl="0" algn="l" defTabSz="444500">
            <a:lnSpc>
              <a:spcPct val="90000"/>
            </a:lnSpc>
            <a:spcBef>
              <a:spcPct val="0"/>
            </a:spcBef>
            <a:spcAft>
              <a:spcPct val="35000"/>
            </a:spcAft>
          </a:pPr>
          <a:r>
            <a:rPr lang="es-MX" sz="1000" kern="1200" dirty="0" smtClean="0"/>
            <a:t>Cadazolid</a:t>
          </a:r>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smtClean="0"/>
        </a:p>
        <a:p>
          <a:pPr lvl="0" algn="l" defTabSz="444500">
            <a:lnSpc>
              <a:spcPct val="90000"/>
            </a:lnSpc>
            <a:spcBef>
              <a:spcPct val="0"/>
            </a:spcBef>
            <a:spcAft>
              <a:spcPct val="35000"/>
            </a:spcAft>
          </a:pPr>
          <a:endParaRPr lang="es-MX" sz="1000" kern="1200" dirty="0"/>
        </a:p>
      </dsp:txBody>
      <dsp:txXfrm>
        <a:off x="-139804" y="1273971"/>
        <a:ext cx="1405128" cy="1641581"/>
      </dsp:txXfrm>
    </dsp:sp>
    <dsp:sp modelId="{3D24B1D3-7032-4B77-A492-5A28246154FF}">
      <dsp:nvSpPr>
        <dsp:cNvPr id="0" name=""/>
        <dsp:cNvSpPr/>
      </dsp:nvSpPr>
      <dsp:spPr>
        <a:xfrm>
          <a:off x="1265323" y="883868"/>
          <a:ext cx="4690872" cy="887485"/>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254000" bIns="140888" numCol="1" spcCol="1270" anchor="ctr" anchorCtr="0">
          <a:noAutofit/>
        </a:bodyPr>
        <a:lstStyle/>
        <a:p>
          <a:pPr lvl="0" algn="l" defTabSz="488950">
            <a:lnSpc>
              <a:spcPct val="90000"/>
            </a:lnSpc>
            <a:spcBef>
              <a:spcPct val="0"/>
            </a:spcBef>
            <a:spcAft>
              <a:spcPct val="35000"/>
            </a:spcAft>
          </a:pPr>
          <a:r>
            <a:rPr lang="es-MX" sz="1100" kern="1200" dirty="0" smtClean="0"/>
            <a:t>  Beta lact</a:t>
          </a:r>
          <a:r>
            <a:rPr lang="es-ES" sz="1100" kern="1200" dirty="0" err="1" smtClean="0"/>
            <a:t>ámicos</a:t>
          </a:r>
          <a:endParaRPr lang="es-MX" sz="1100" kern="1200" dirty="0"/>
        </a:p>
      </dsp:txBody>
      <dsp:txXfrm>
        <a:off x="1265323" y="1105739"/>
        <a:ext cx="4469001" cy="443743"/>
      </dsp:txXfrm>
    </dsp:sp>
    <dsp:sp modelId="{071CB418-18DF-4BA7-97BF-5995C5042E4B}">
      <dsp:nvSpPr>
        <dsp:cNvPr id="0" name=""/>
        <dsp:cNvSpPr/>
      </dsp:nvSpPr>
      <dsp:spPr>
        <a:xfrm>
          <a:off x="1252016" y="1569695"/>
          <a:ext cx="2059749" cy="159973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MX" sz="1000" kern="1200" dirty="0" err="1" smtClean="0"/>
            <a:t>Ceftarolina</a:t>
          </a:r>
          <a:endParaRPr lang="es-MX" sz="1000" kern="1200" dirty="0" smtClean="0"/>
        </a:p>
        <a:p>
          <a:pPr lvl="0" algn="l" defTabSz="444500">
            <a:lnSpc>
              <a:spcPct val="90000"/>
            </a:lnSpc>
            <a:spcBef>
              <a:spcPct val="0"/>
            </a:spcBef>
            <a:spcAft>
              <a:spcPct val="35000"/>
            </a:spcAft>
          </a:pPr>
          <a:r>
            <a:rPr lang="es-MX" sz="1000" kern="1200" dirty="0" err="1" smtClean="0"/>
            <a:t>Ceftobiprole</a:t>
          </a:r>
          <a:endParaRPr lang="es-MX" sz="1000" kern="1200" dirty="0" smtClean="0"/>
        </a:p>
        <a:p>
          <a:pPr lvl="0" algn="l" defTabSz="444500">
            <a:lnSpc>
              <a:spcPct val="90000"/>
            </a:lnSpc>
            <a:spcBef>
              <a:spcPct val="0"/>
            </a:spcBef>
            <a:spcAft>
              <a:spcPct val="35000"/>
            </a:spcAft>
          </a:pPr>
          <a:r>
            <a:rPr lang="es-MX" sz="1000" kern="1200" dirty="0" smtClean="0"/>
            <a:t>Ceftazidima AVB</a:t>
          </a:r>
        </a:p>
        <a:p>
          <a:pPr lvl="0" algn="l" defTabSz="444500">
            <a:lnSpc>
              <a:spcPct val="90000"/>
            </a:lnSpc>
            <a:spcBef>
              <a:spcPct val="0"/>
            </a:spcBef>
            <a:spcAft>
              <a:spcPct val="35000"/>
            </a:spcAft>
          </a:pPr>
          <a:r>
            <a:rPr lang="en-US" sz="1000" kern="1200" dirty="0" err="1" smtClean="0"/>
            <a:t>Imipenem</a:t>
          </a:r>
          <a:r>
            <a:rPr lang="en-US" sz="1000" kern="1200" dirty="0" smtClean="0"/>
            <a:t>/</a:t>
          </a:r>
          <a:r>
            <a:rPr lang="en-US" sz="1000" kern="1200" dirty="0" err="1" smtClean="0"/>
            <a:t>relebactam</a:t>
          </a:r>
          <a:r>
            <a:rPr lang="en-US" sz="1000" kern="1200" dirty="0" smtClean="0"/>
            <a:t> </a:t>
          </a:r>
        </a:p>
        <a:p>
          <a:pPr lvl="0" algn="l" defTabSz="444500">
            <a:lnSpc>
              <a:spcPct val="90000"/>
            </a:lnSpc>
            <a:spcBef>
              <a:spcPct val="0"/>
            </a:spcBef>
            <a:spcAft>
              <a:spcPct val="35000"/>
            </a:spcAft>
          </a:pPr>
          <a:r>
            <a:rPr lang="en-US" sz="1000" kern="1200" dirty="0" err="1" smtClean="0"/>
            <a:t>Meropenem</a:t>
          </a:r>
          <a:r>
            <a:rPr lang="en-US" sz="1000" kern="1200" dirty="0" smtClean="0"/>
            <a:t>/RPX7009</a:t>
          </a:r>
          <a:endParaRPr lang="es-MX" sz="1000" kern="1200" dirty="0"/>
        </a:p>
      </dsp:txBody>
      <dsp:txXfrm>
        <a:off x="1252016" y="1569695"/>
        <a:ext cx="2059749" cy="1599739"/>
      </dsp:txXfrm>
    </dsp:sp>
    <dsp:sp modelId="{57307690-A3FC-4CC6-AEE0-A1F163CA4E32}">
      <dsp:nvSpPr>
        <dsp:cNvPr id="0" name=""/>
        <dsp:cNvSpPr/>
      </dsp:nvSpPr>
      <dsp:spPr>
        <a:xfrm>
          <a:off x="2670451" y="1179591"/>
          <a:ext cx="3285744" cy="887485"/>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254000" bIns="140888" numCol="1" spcCol="1270" anchor="ctr" anchorCtr="0">
          <a:noAutofit/>
        </a:bodyPr>
        <a:lstStyle/>
        <a:p>
          <a:pPr lvl="0" algn="l" defTabSz="488950">
            <a:lnSpc>
              <a:spcPct val="90000"/>
            </a:lnSpc>
            <a:spcBef>
              <a:spcPct val="0"/>
            </a:spcBef>
            <a:spcAft>
              <a:spcPct val="35000"/>
            </a:spcAft>
          </a:pPr>
          <a:r>
            <a:rPr lang="es-MX" sz="1100" kern="1200" dirty="0" smtClean="0"/>
            <a:t>   Aminogluc</a:t>
          </a:r>
          <a:r>
            <a:rPr lang="es-ES" sz="1100" kern="1200" dirty="0" err="1" smtClean="0"/>
            <a:t>ós</a:t>
          </a:r>
          <a:r>
            <a:rPr lang="es-MX" sz="1100" kern="1200" dirty="0" smtClean="0"/>
            <a:t>idos</a:t>
          </a:r>
          <a:endParaRPr lang="es-MX" sz="1100" kern="1200" dirty="0"/>
        </a:p>
      </dsp:txBody>
      <dsp:txXfrm>
        <a:off x="2670451" y="1401462"/>
        <a:ext cx="3063873" cy="443743"/>
      </dsp:txXfrm>
    </dsp:sp>
    <dsp:sp modelId="{C16200D2-191A-4A61-AAA8-C45A21B6C718}">
      <dsp:nvSpPr>
        <dsp:cNvPr id="0" name=""/>
        <dsp:cNvSpPr/>
      </dsp:nvSpPr>
      <dsp:spPr>
        <a:xfrm>
          <a:off x="2668504" y="1865419"/>
          <a:ext cx="953618" cy="161043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MX" sz="1000" kern="1200" dirty="0" err="1" smtClean="0"/>
            <a:t>Plazomicina</a:t>
          </a:r>
          <a:endParaRPr lang="es-MX" sz="1000" kern="1200" dirty="0"/>
        </a:p>
        <a:p>
          <a:pPr lvl="0" algn="l" defTabSz="622300">
            <a:lnSpc>
              <a:spcPct val="90000"/>
            </a:lnSpc>
            <a:spcBef>
              <a:spcPct val="0"/>
            </a:spcBef>
            <a:spcAft>
              <a:spcPct val="35000"/>
            </a:spcAft>
          </a:pPr>
          <a:endParaRPr lang="es-MX" sz="1400" kern="1200" dirty="0"/>
        </a:p>
      </dsp:txBody>
      <dsp:txXfrm>
        <a:off x="2668504" y="1865419"/>
        <a:ext cx="953618" cy="1610436"/>
      </dsp:txXfrm>
    </dsp:sp>
    <dsp:sp modelId="{07E900E5-14C2-42A2-AE35-7B2EEE9C1B37}">
      <dsp:nvSpPr>
        <dsp:cNvPr id="0" name=""/>
        <dsp:cNvSpPr/>
      </dsp:nvSpPr>
      <dsp:spPr>
        <a:xfrm>
          <a:off x="3528394" y="1475315"/>
          <a:ext cx="2439835" cy="887485"/>
        </a:xfrm>
        <a:prstGeom prst="rightArrow">
          <a:avLst>
            <a:gd name="adj1" fmla="val 50000"/>
            <a:gd name="adj2" fmla="val 5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254000" bIns="140888" numCol="1" spcCol="1270" anchor="ctr" anchorCtr="0">
          <a:noAutofit/>
        </a:bodyPr>
        <a:lstStyle/>
        <a:p>
          <a:pPr lvl="0" algn="l" defTabSz="488950">
            <a:lnSpc>
              <a:spcPct val="90000"/>
            </a:lnSpc>
            <a:spcBef>
              <a:spcPct val="0"/>
            </a:spcBef>
            <a:spcAft>
              <a:spcPct val="35000"/>
            </a:spcAft>
          </a:pPr>
          <a:r>
            <a:rPr lang="es-MX" sz="1100" kern="1200" dirty="0" smtClean="0"/>
            <a:t> Fluoroquinolonas</a:t>
          </a:r>
          <a:endParaRPr lang="es-MX" sz="1100" kern="1200" dirty="0"/>
        </a:p>
      </dsp:txBody>
      <dsp:txXfrm>
        <a:off x="3528394" y="1697186"/>
        <a:ext cx="2217964" cy="443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6DA68-6414-49C5-9E70-DCD816B977AB}">
      <dsp:nvSpPr>
        <dsp:cNvPr id="0" name=""/>
        <dsp:cNvSpPr/>
      </dsp:nvSpPr>
      <dsp:spPr>
        <a:xfrm>
          <a:off x="550" y="847071"/>
          <a:ext cx="2368634" cy="284236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MX" sz="2000" b="1" kern="1200" dirty="0" smtClean="0">
              <a:solidFill>
                <a:srgbClr val="FFC000"/>
              </a:solidFill>
            </a:rPr>
            <a:t>Paso 1</a:t>
          </a:r>
          <a:endParaRPr lang="es-MX" sz="2000" b="1" kern="1200" dirty="0">
            <a:solidFill>
              <a:srgbClr val="FFC000"/>
            </a:solidFill>
          </a:endParaRPr>
        </a:p>
      </dsp:txBody>
      <dsp:txXfrm rot="16200000">
        <a:off x="-927954" y="1775576"/>
        <a:ext cx="2330736" cy="473726"/>
      </dsp:txXfrm>
    </dsp:sp>
    <dsp:sp modelId="{A465F2DB-F81A-40F1-8E4C-AA4FE6702C1B}">
      <dsp:nvSpPr>
        <dsp:cNvPr id="0" name=""/>
        <dsp:cNvSpPr/>
      </dsp:nvSpPr>
      <dsp:spPr>
        <a:xfrm>
          <a:off x="474277" y="847071"/>
          <a:ext cx="1764632" cy="2842361"/>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r>
            <a:rPr lang="es-MX" sz="2000" kern="1200" dirty="0" err="1" smtClean="0"/>
            <a:t>LukED</a:t>
          </a:r>
          <a:endParaRPr lang="es-MX" sz="2000" kern="1200" dirty="0" smtClean="0"/>
        </a:p>
        <a:p>
          <a:pPr lvl="0" algn="ctr" defTabSz="889000">
            <a:lnSpc>
              <a:spcPct val="90000"/>
            </a:lnSpc>
            <a:spcBef>
              <a:spcPct val="0"/>
            </a:spcBef>
            <a:spcAft>
              <a:spcPct val="35000"/>
            </a:spcAft>
          </a:pPr>
          <a:r>
            <a:rPr lang="es-MX" sz="2000" kern="1200" dirty="0" smtClean="0"/>
            <a:t>+</a:t>
          </a:r>
        </a:p>
        <a:p>
          <a:pPr lvl="0" algn="ctr" defTabSz="889000">
            <a:lnSpc>
              <a:spcPct val="90000"/>
            </a:lnSpc>
            <a:spcBef>
              <a:spcPct val="0"/>
            </a:spcBef>
            <a:spcAft>
              <a:spcPct val="35000"/>
            </a:spcAft>
          </a:pPr>
          <a:r>
            <a:rPr lang="es-MX" sz="2000" kern="1200" dirty="0" smtClean="0"/>
            <a:t>Linf-TCD4</a:t>
          </a:r>
        </a:p>
        <a:p>
          <a:pPr lvl="0" algn="ctr" defTabSz="889000">
            <a:lnSpc>
              <a:spcPct val="90000"/>
            </a:lnSpc>
            <a:spcBef>
              <a:spcPct val="0"/>
            </a:spcBef>
            <a:spcAft>
              <a:spcPct val="35000"/>
            </a:spcAft>
          </a:pPr>
          <a:r>
            <a:rPr lang="es-MX" sz="2000" kern="1200" dirty="0" smtClean="0"/>
            <a:t>+</a:t>
          </a:r>
        </a:p>
        <a:p>
          <a:pPr lvl="0" algn="ctr" defTabSz="889000">
            <a:lnSpc>
              <a:spcPct val="90000"/>
            </a:lnSpc>
            <a:spcBef>
              <a:spcPct val="0"/>
            </a:spcBef>
            <a:spcAft>
              <a:spcPct val="35000"/>
            </a:spcAft>
          </a:pPr>
          <a:r>
            <a:rPr lang="es-MX" sz="2000" kern="1200" dirty="0" smtClean="0"/>
            <a:t>CCR5</a:t>
          </a:r>
        </a:p>
        <a:p>
          <a:pPr lvl="0" algn="l" defTabSz="889000">
            <a:lnSpc>
              <a:spcPct val="90000"/>
            </a:lnSpc>
            <a:spcBef>
              <a:spcPct val="0"/>
            </a:spcBef>
            <a:spcAft>
              <a:spcPct val="35000"/>
            </a:spcAft>
          </a:pPr>
          <a:endParaRPr lang="es-MX" sz="2500" kern="1200" dirty="0"/>
        </a:p>
      </dsp:txBody>
      <dsp:txXfrm>
        <a:off x="474277" y="847071"/>
        <a:ext cx="1764632" cy="2842361"/>
      </dsp:txXfrm>
    </dsp:sp>
    <dsp:sp modelId="{8D9BDD2E-BC92-44B3-BDA5-EB6366FDB9BA}">
      <dsp:nvSpPr>
        <dsp:cNvPr id="0" name=""/>
        <dsp:cNvSpPr/>
      </dsp:nvSpPr>
      <dsp:spPr>
        <a:xfrm>
          <a:off x="2452086" y="847071"/>
          <a:ext cx="2368634" cy="284236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MX" sz="2000" b="1" kern="1200" dirty="0" smtClean="0">
              <a:solidFill>
                <a:srgbClr val="FFC000"/>
              </a:solidFill>
            </a:rPr>
            <a:t>Paso 2</a:t>
          </a:r>
          <a:endParaRPr lang="es-MX" sz="2000" b="1" kern="1200" dirty="0">
            <a:solidFill>
              <a:srgbClr val="FFC000"/>
            </a:solidFill>
          </a:endParaRPr>
        </a:p>
      </dsp:txBody>
      <dsp:txXfrm rot="16200000">
        <a:off x="1523582" y="1775576"/>
        <a:ext cx="2330736" cy="473726"/>
      </dsp:txXfrm>
    </dsp:sp>
    <dsp:sp modelId="{6B569130-B5E0-449C-8855-9E605B391214}">
      <dsp:nvSpPr>
        <dsp:cNvPr id="0" name=""/>
        <dsp:cNvSpPr/>
      </dsp:nvSpPr>
      <dsp:spPr>
        <a:xfrm rot="5400000">
          <a:off x="2255194" y="3104668"/>
          <a:ext cx="417470" cy="35529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DD6D4ED-D60E-4906-ADFA-DBB754E49F5D}">
      <dsp:nvSpPr>
        <dsp:cNvPr id="0" name=""/>
        <dsp:cNvSpPr/>
      </dsp:nvSpPr>
      <dsp:spPr>
        <a:xfrm>
          <a:off x="2925813" y="847071"/>
          <a:ext cx="1764632" cy="2842361"/>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MX" sz="2000" kern="1200" dirty="0" smtClean="0"/>
            <a:t>Antagonistas de CCR5 (</a:t>
          </a:r>
          <a:r>
            <a:rPr lang="es-MX" sz="2000" kern="1200" dirty="0" err="1" smtClean="0"/>
            <a:t>Maraviroc</a:t>
          </a:r>
          <a:r>
            <a:rPr lang="es-MX" sz="2000" kern="1200" dirty="0" smtClean="0"/>
            <a:t>)</a:t>
          </a:r>
        </a:p>
        <a:p>
          <a:pPr lvl="0" algn="l" defTabSz="889000">
            <a:lnSpc>
              <a:spcPct val="90000"/>
            </a:lnSpc>
            <a:spcBef>
              <a:spcPct val="0"/>
            </a:spcBef>
            <a:spcAft>
              <a:spcPct val="35000"/>
            </a:spcAft>
          </a:pPr>
          <a:r>
            <a:rPr lang="es-MX" sz="2000" kern="1200" dirty="0" smtClean="0"/>
            <a:t>Impide lisis de CCR5(+)</a:t>
          </a:r>
          <a:endParaRPr lang="es-MX" sz="2000" kern="1200" dirty="0"/>
        </a:p>
      </dsp:txBody>
      <dsp:txXfrm>
        <a:off x="2925813" y="847071"/>
        <a:ext cx="1764632" cy="2842361"/>
      </dsp:txXfrm>
    </dsp:sp>
    <dsp:sp modelId="{CA3ED9B7-2E53-418A-9C98-F9F334B92EAB}">
      <dsp:nvSpPr>
        <dsp:cNvPr id="0" name=""/>
        <dsp:cNvSpPr/>
      </dsp:nvSpPr>
      <dsp:spPr>
        <a:xfrm>
          <a:off x="4903623" y="847071"/>
          <a:ext cx="2368634" cy="284236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MX" sz="2000" b="1" kern="1200" dirty="0" smtClean="0">
              <a:solidFill>
                <a:srgbClr val="FFC000"/>
              </a:solidFill>
            </a:rPr>
            <a:t>Paso 3</a:t>
          </a:r>
          <a:endParaRPr lang="es-MX" sz="2000" b="1" kern="1200" dirty="0">
            <a:solidFill>
              <a:srgbClr val="FFC000"/>
            </a:solidFill>
          </a:endParaRPr>
        </a:p>
      </dsp:txBody>
      <dsp:txXfrm rot="16200000">
        <a:off x="3975118" y="1775576"/>
        <a:ext cx="2330736" cy="473726"/>
      </dsp:txXfrm>
    </dsp:sp>
    <dsp:sp modelId="{47C3017E-7E6E-46C8-9F34-C40C5BBBC01A}">
      <dsp:nvSpPr>
        <dsp:cNvPr id="0" name=""/>
        <dsp:cNvSpPr/>
      </dsp:nvSpPr>
      <dsp:spPr>
        <a:xfrm rot="5400000">
          <a:off x="4706731" y="3104668"/>
          <a:ext cx="417470" cy="35529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B910BE7-32F8-4829-B87C-15AEF52FFE6B}">
      <dsp:nvSpPr>
        <dsp:cNvPr id="0" name=""/>
        <dsp:cNvSpPr/>
      </dsp:nvSpPr>
      <dsp:spPr>
        <a:xfrm>
          <a:off x="5377350" y="847071"/>
          <a:ext cx="1764632" cy="2842361"/>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MX" sz="2000" kern="1200" dirty="0" err="1" smtClean="0"/>
            <a:t>LukED</a:t>
          </a:r>
          <a:r>
            <a:rPr lang="es-MX" sz="2000" kern="1200" dirty="0" smtClean="0"/>
            <a:t> purificado aplicado a ratones</a:t>
          </a:r>
        </a:p>
        <a:p>
          <a:pPr lvl="0" algn="l" defTabSz="889000">
            <a:lnSpc>
              <a:spcPct val="90000"/>
            </a:lnSpc>
            <a:spcBef>
              <a:spcPct val="0"/>
            </a:spcBef>
            <a:spcAft>
              <a:spcPct val="35000"/>
            </a:spcAft>
          </a:pPr>
          <a:r>
            <a:rPr lang="es-MX" sz="2000" kern="1200" smtClean="0"/>
            <a:t>Ccr5 –/– </a:t>
          </a:r>
          <a:endParaRPr lang="es-MX" sz="2000" kern="1200" dirty="0" smtClean="0"/>
        </a:p>
        <a:p>
          <a:pPr lvl="0" algn="l" defTabSz="889000">
            <a:lnSpc>
              <a:spcPct val="90000"/>
            </a:lnSpc>
            <a:spcBef>
              <a:spcPct val="0"/>
            </a:spcBef>
            <a:spcAft>
              <a:spcPct val="35000"/>
            </a:spcAft>
          </a:pPr>
          <a:r>
            <a:rPr lang="es-MX" sz="2000" kern="1200" dirty="0" smtClean="0"/>
            <a:t>Ccr5 +/+</a:t>
          </a:r>
          <a:endParaRPr lang="es-MX" sz="2000" kern="1200" dirty="0"/>
        </a:p>
      </dsp:txBody>
      <dsp:txXfrm>
        <a:off x="5377350" y="847071"/>
        <a:ext cx="1764632" cy="2842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1776-D362-47CE-9A87-1EF971E44B4F}">
      <dsp:nvSpPr>
        <dsp:cNvPr id="0" name=""/>
        <dsp:cNvSpPr/>
      </dsp:nvSpPr>
      <dsp:spPr>
        <a:xfrm>
          <a:off x="3173510" y="0"/>
          <a:ext cx="2993236" cy="2993692"/>
        </a:xfrm>
        <a:prstGeom prst="circularArrow">
          <a:avLst>
            <a:gd name="adj1" fmla="val 10980"/>
            <a:gd name="adj2" fmla="val 1142322"/>
            <a:gd name="adj3" fmla="val 4500000"/>
            <a:gd name="adj4" fmla="val 10800000"/>
            <a:gd name="adj5" fmla="val 125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8B3AA-EFCA-4CD7-8B4F-25B1EB0AD594}">
      <dsp:nvSpPr>
        <dsp:cNvPr id="0" name=""/>
        <dsp:cNvSpPr/>
      </dsp:nvSpPr>
      <dsp:spPr>
        <a:xfrm>
          <a:off x="3835114" y="1080813"/>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Nuevas Moléculas</a:t>
          </a:r>
          <a:endParaRPr lang="es-MX" sz="2800" kern="1200" dirty="0"/>
        </a:p>
      </dsp:txBody>
      <dsp:txXfrm>
        <a:off x="3835114" y="1080813"/>
        <a:ext cx="1663284" cy="831442"/>
      </dsp:txXfrm>
    </dsp:sp>
    <dsp:sp modelId="{F9D8D457-4443-4101-A2DC-4239C007626A}">
      <dsp:nvSpPr>
        <dsp:cNvPr id="0" name=""/>
        <dsp:cNvSpPr/>
      </dsp:nvSpPr>
      <dsp:spPr>
        <a:xfrm>
          <a:off x="2342149" y="1720098"/>
          <a:ext cx="2993236" cy="2993692"/>
        </a:xfrm>
        <a:prstGeom prst="leftCircularArrow">
          <a:avLst>
            <a:gd name="adj1" fmla="val 10980"/>
            <a:gd name="adj2" fmla="val 1142322"/>
            <a:gd name="adj3" fmla="val 6300000"/>
            <a:gd name="adj4" fmla="val 18900000"/>
            <a:gd name="adj5" fmla="val 125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ED9214-7B64-4937-A9FC-7F856058D544}">
      <dsp:nvSpPr>
        <dsp:cNvPr id="0" name=""/>
        <dsp:cNvSpPr/>
      </dsp:nvSpPr>
      <dsp:spPr>
        <a:xfrm>
          <a:off x="3007125" y="2810861"/>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¿Existen?</a:t>
          </a:r>
          <a:endParaRPr lang="es-MX" sz="2800" kern="1200" dirty="0"/>
        </a:p>
      </dsp:txBody>
      <dsp:txXfrm>
        <a:off x="3007125" y="2810861"/>
        <a:ext cx="1663284" cy="831442"/>
      </dsp:txXfrm>
    </dsp:sp>
    <dsp:sp modelId="{F8B7E44B-1AFA-45A0-B71D-3BEF53B34191}">
      <dsp:nvSpPr>
        <dsp:cNvPr id="0" name=""/>
        <dsp:cNvSpPr/>
      </dsp:nvSpPr>
      <dsp:spPr>
        <a:xfrm>
          <a:off x="3386550" y="3646036"/>
          <a:ext cx="2571654" cy="2572684"/>
        </a:xfrm>
        <a:prstGeom prst="blockArc">
          <a:avLst>
            <a:gd name="adj1" fmla="val 13500000"/>
            <a:gd name="adj2" fmla="val 10800000"/>
            <a:gd name="adj3" fmla="val 1274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1D7094-773A-408B-9A0C-B3C7B9670C9A}">
      <dsp:nvSpPr>
        <dsp:cNvPr id="0" name=""/>
        <dsp:cNvSpPr/>
      </dsp:nvSpPr>
      <dsp:spPr>
        <a:xfrm>
          <a:off x="3839049" y="4543397"/>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¿Serán eficaces?</a:t>
          </a:r>
          <a:endParaRPr lang="es-MX" sz="2800" kern="1200" dirty="0"/>
        </a:p>
      </dsp:txBody>
      <dsp:txXfrm>
        <a:off x="3839049" y="4543397"/>
        <a:ext cx="1663284" cy="831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1776-D362-47CE-9A87-1EF971E44B4F}">
      <dsp:nvSpPr>
        <dsp:cNvPr id="0" name=""/>
        <dsp:cNvSpPr/>
      </dsp:nvSpPr>
      <dsp:spPr>
        <a:xfrm>
          <a:off x="3173510" y="0"/>
          <a:ext cx="2993236" cy="2993692"/>
        </a:xfrm>
        <a:prstGeom prst="circularArrow">
          <a:avLst>
            <a:gd name="adj1" fmla="val 10980"/>
            <a:gd name="adj2" fmla="val 1142322"/>
            <a:gd name="adj3" fmla="val 4500000"/>
            <a:gd name="adj4" fmla="val 10800000"/>
            <a:gd name="adj5" fmla="val 125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8B3AA-EFCA-4CD7-8B4F-25B1EB0AD594}">
      <dsp:nvSpPr>
        <dsp:cNvPr id="0" name=""/>
        <dsp:cNvSpPr/>
      </dsp:nvSpPr>
      <dsp:spPr>
        <a:xfrm>
          <a:off x="3835114" y="1080813"/>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Nuevas Moléculas</a:t>
          </a:r>
          <a:endParaRPr lang="es-MX" sz="2800" kern="1200" dirty="0"/>
        </a:p>
      </dsp:txBody>
      <dsp:txXfrm>
        <a:off x="3835114" y="1080813"/>
        <a:ext cx="1663284" cy="831442"/>
      </dsp:txXfrm>
    </dsp:sp>
    <dsp:sp modelId="{F9D8D457-4443-4101-A2DC-4239C007626A}">
      <dsp:nvSpPr>
        <dsp:cNvPr id="0" name=""/>
        <dsp:cNvSpPr/>
      </dsp:nvSpPr>
      <dsp:spPr>
        <a:xfrm>
          <a:off x="2342149" y="1720098"/>
          <a:ext cx="2993236" cy="2993692"/>
        </a:xfrm>
        <a:prstGeom prst="leftCircularArrow">
          <a:avLst>
            <a:gd name="adj1" fmla="val 10980"/>
            <a:gd name="adj2" fmla="val 1142322"/>
            <a:gd name="adj3" fmla="val 6300000"/>
            <a:gd name="adj4" fmla="val 18900000"/>
            <a:gd name="adj5" fmla="val 125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ED9214-7B64-4937-A9FC-7F856058D544}">
      <dsp:nvSpPr>
        <dsp:cNvPr id="0" name=""/>
        <dsp:cNvSpPr/>
      </dsp:nvSpPr>
      <dsp:spPr>
        <a:xfrm>
          <a:off x="3007125" y="2810861"/>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¿Existen?</a:t>
          </a:r>
          <a:endParaRPr lang="es-MX" sz="2800" kern="1200" dirty="0"/>
        </a:p>
      </dsp:txBody>
      <dsp:txXfrm>
        <a:off x="3007125" y="2810861"/>
        <a:ext cx="1663284" cy="831442"/>
      </dsp:txXfrm>
    </dsp:sp>
    <dsp:sp modelId="{F8B7E44B-1AFA-45A0-B71D-3BEF53B34191}">
      <dsp:nvSpPr>
        <dsp:cNvPr id="0" name=""/>
        <dsp:cNvSpPr/>
      </dsp:nvSpPr>
      <dsp:spPr>
        <a:xfrm>
          <a:off x="3386550" y="3646036"/>
          <a:ext cx="2571654" cy="2572684"/>
        </a:xfrm>
        <a:prstGeom prst="blockArc">
          <a:avLst>
            <a:gd name="adj1" fmla="val 13500000"/>
            <a:gd name="adj2" fmla="val 10800000"/>
            <a:gd name="adj3" fmla="val 1274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1D7094-773A-408B-9A0C-B3C7B9670C9A}">
      <dsp:nvSpPr>
        <dsp:cNvPr id="0" name=""/>
        <dsp:cNvSpPr/>
      </dsp:nvSpPr>
      <dsp:spPr>
        <a:xfrm>
          <a:off x="3839049" y="4543397"/>
          <a:ext cx="1663284" cy="8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¿Serán eficaces?</a:t>
          </a:r>
          <a:endParaRPr lang="es-MX" sz="2800" kern="1200" dirty="0"/>
        </a:p>
      </dsp:txBody>
      <dsp:txXfrm>
        <a:off x="3839049" y="4543397"/>
        <a:ext cx="1663284" cy="83144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6118D66-67FE-4BA0-95FA-7C39A7CDBBAE}" type="datetimeFigureOut">
              <a:rPr lang="es-MX"/>
              <a:pPr>
                <a:defRPr/>
              </a:pPr>
              <a:t>17/02/16</a:t>
            </a:fld>
            <a:endParaRPr lang="es-MX" dirty="0"/>
          </a:p>
        </p:txBody>
      </p:sp>
      <p:sp>
        <p:nvSpPr>
          <p:cNvPr id="4" name="3 Marcador de pie de página"/>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5" name="4 Marcador de número de diapositiva"/>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42E233B-233C-4423-8E99-0A51632972FB}" type="slidenum">
              <a:rPr lang="es-MX"/>
              <a:pPr>
                <a:defRPr/>
              </a:pPr>
              <a:t>‹#›</a:t>
            </a:fld>
            <a:endParaRPr lang="es-MX" dirty="0"/>
          </a:p>
        </p:txBody>
      </p:sp>
    </p:spTree>
    <p:extLst>
      <p:ext uri="{BB962C8B-B14F-4D97-AF65-F5344CB8AC3E}">
        <p14:creationId xmlns:p14="http://schemas.microsoft.com/office/powerpoint/2010/main" val="15439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2A0A8E-DC7A-4173-8ADF-3285B08E9E13}" type="datetimeFigureOut">
              <a:rPr lang="en-US"/>
              <a:pPr>
                <a:defRPr/>
              </a:pPr>
              <a:t>2/17/16</a:t>
            </a:fld>
            <a:endParaRPr lang="es-MX" dirty="0"/>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6CA25B5-35D5-423C-9A67-518315D4E222}" type="slidenum">
              <a:rPr lang="es-MX"/>
              <a:pPr>
                <a:defRPr/>
              </a:pPr>
              <a:t>‹#›</a:t>
            </a:fld>
            <a:endParaRPr lang="es-MX" dirty="0"/>
          </a:p>
        </p:txBody>
      </p:sp>
    </p:spTree>
    <p:extLst>
      <p:ext uri="{BB962C8B-B14F-4D97-AF65-F5344CB8AC3E}">
        <p14:creationId xmlns:p14="http://schemas.microsoft.com/office/powerpoint/2010/main" val="19787069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CA25B5-35D5-423C-9A67-518315D4E222}" type="slidenum">
              <a:rPr lang="es-MX" smtClean="0"/>
              <a:pPr>
                <a:defRPr/>
              </a:pPr>
              <a:t>4</a:t>
            </a:fld>
            <a:endParaRPr lang="es-MX" dirty="0"/>
          </a:p>
        </p:txBody>
      </p:sp>
    </p:spTree>
    <p:extLst>
      <p:ext uri="{BB962C8B-B14F-4D97-AF65-F5344CB8AC3E}">
        <p14:creationId xmlns:p14="http://schemas.microsoft.com/office/powerpoint/2010/main" val="96737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Confidence intervals for the difference in clinical cure rates at test-of-cure, individual and integrated community-acquired pneumonia studies (clinically evaluable [CE] and modified intent-to-treat efficacy [MITTE] populations). FOCUS, Ceftaroline Community Acquired Pneumonia Trial versus Ceftriaxone in Hospitalized Patients.</a:t>
            </a:r>
          </a:p>
        </p:txBody>
      </p:sp>
    </p:spTree>
    <p:extLst>
      <p:ext uri="{BB962C8B-B14F-4D97-AF65-F5344CB8AC3E}">
        <p14:creationId xmlns:p14="http://schemas.microsoft.com/office/powerpoint/2010/main" val="104814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Confidence intervals for the difference in clinical cure rates at test-of-cure, individual and integrated community-acquired pneumonia studies (microbiologically evaluable [ME] and microbiological modified intent-to-treat efficacy [mMITTE] populations). FOCUS, Ceftaroline Community Acquired Pneumonia Trial versus Ceftriaxone in Hospitalized Patients.</a:t>
            </a:r>
          </a:p>
        </p:txBody>
      </p:sp>
    </p:spTree>
    <p:extLst>
      <p:ext uri="{BB962C8B-B14F-4D97-AF65-F5344CB8AC3E}">
        <p14:creationId xmlns:p14="http://schemas.microsoft.com/office/powerpoint/2010/main" val="44348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Differences in early clinical response between tedizolid and linezolid according to clinically relevant host and disease factors (A) and baseline severity measures (B) in the ITT population. The results are the weighted (by study) difference and adjusted confidence interval. [</a:t>
            </a:r>
            <a:r>
              <a:rPr lang="en-GB" i="1">
                <a:latin typeface="Arial" pitchFamily="34" charset="0"/>
                <a:ea typeface="msgothic" charset="0"/>
                <a:cs typeface="msgothic" charset="0"/>
              </a:rPr>
              <a:t>n/n</a:t>
            </a:r>
            <a:r>
              <a:rPr lang="en-GB">
                <a:latin typeface="Arial" pitchFamily="34" charset="0"/>
                <a:ea typeface="msgothic" charset="0"/>
                <a:cs typeface="msgothic" charset="0"/>
              </a:rPr>
              <a:t>], number of subjects in the subgroup in the tedizolid arm/number of subjects in the subgroup in the linezolid arm. BMI, body mass index; ITT, intent-to-treat; IV, intravenous; LZD, linezolid; SIRS, systemic inflammatory response syndrome; TZD, tedizolid; WBC, white blood cell.</a:t>
            </a:r>
          </a:p>
        </p:txBody>
      </p:sp>
    </p:spTree>
    <p:extLst>
      <p:ext uri="{BB962C8B-B14F-4D97-AF65-F5344CB8AC3E}">
        <p14:creationId xmlns:p14="http://schemas.microsoft.com/office/powerpoint/2010/main" val="185874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Patients with platelet counts below the lower limit of normal (LLN) (&lt;150,000 cells/mm</a:t>
            </a:r>
            <a:r>
              <a:rPr lang="en-GB" baseline="33000">
                <a:latin typeface="Arial" charset="0"/>
                <a:ea typeface="msgothic" charset="0"/>
                <a:cs typeface="msgothic" charset="0"/>
              </a:rPr>
              <a:t>3</a:t>
            </a:r>
            <a:r>
              <a:rPr lang="en-GB">
                <a:latin typeface="Arial" charset="0"/>
                <a:ea typeface="msgothic" charset="0"/>
                <a:cs typeface="msgothic" charset="0"/>
              </a:rPr>
              <a:t>) over time. *, </a:t>
            </a:r>
            <a:r>
              <a:rPr lang="en-GB" i="1">
                <a:latin typeface="Arial" charset="0"/>
                <a:ea typeface="msgothic" charset="0"/>
                <a:cs typeface="msgothic" charset="0"/>
              </a:rPr>
              <a:t>P</a:t>
            </a:r>
            <a:r>
              <a:rPr lang="en-GB">
                <a:latin typeface="Arial" charset="0"/>
                <a:ea typeface="msgothic" charset="0"/>
                <a:cs typeface="msgothic" charset="0"/>
              </a:rPr>
              <a:t> &lt; 0.05. EOT, end-of-therapy.</a:t>
            </a:r>
          </a:p>
        </p:txBody>
      </p:sp>
    </p:spTree>
    <p:extLst>
      <p:ext uri="{BB962C8B-B14F-4D97-AF65-F5344CB8AC3E}">
        <p14:creationId xmlns:p14="http://schemas.microsoft.com/office/powerpoint/2010/main" val="47475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04925" y="930275"/>
            <a:ext cx="4246563" cy="31861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425181"/>
            <a:ext cx="4770904" cy="358303"/>
          </a:xfrm>
          <a:prstGeom prst="rect">
            <a:avLst/>
          </a:prstGeom>
          <a:noFill/>
          <a:ln>
            <a:miter lim="800000"/>
            <a:headEnd/>
            <a:tailEnd/>
          </a:ln>
        </p:spPr>
        <p:txBody>
          <a:bodyPr lIns="0" tIns="0" rIns="0" bIns="0">
            <a:spAutoFit/>
          </a:bodyPr>
          <a:lstStyle/>
          <a:p>
            <a:pPr marL="195584" indent="-195584">
              <a:lnSpc>
                <a:spcPct val="97000"/>
              </a:lnSpc>
              <a:spcBef>
                <a:spcPct val="0"/>
              </a:spcBef>
              <a:buSzPct val="45000"/>
              <a:tabLst>
                <a:tab pos="655781" algn="l"/>
                <a:tab pos="1311562" algn="l"/>
                <a:tab pos="1967343" algn="l"/>
                <a:tab pos="2623124" algn="l"/>
                <a:tab pos="3278905" algn="l"/>
                <a:tab pos="3934686" algn="l"/>
                <a:tab pos="4590467" algn="l"/>
              </a:tabLst>
            </a:pPr>
            <a:r>
              <a:rPr lang="en-GB" smtClean="0">
                <a:latin typeface="Arial" charset="0"/>
                <a:ea typeface="Gothic" charset="0"/>
                <a:cs typeface="Gothic" charset="0"/>
              </a:rPr>
              <a:t>Table 1 Characteristics of the Patients in the Intention-to-Treat Population.</a:t>
            </a:r>
            <a:endParaRPr lang="en-GB" dirty="0">
              <a:latin typeface="Arial" charset="0"/>
              <a:ea typeface="Gothic" charset="0"/>
              <a:cs typeface="Gothic" charset="0"/>
            </a:endParaRPr>
          </a:p>
        </p:txBody>
      </p:sp>
    </p:spTree>
    <p:extLst>
      <p:ext uri="{BB962C8B-B14F-4D97-AF65-F5344CB8AC3E}">
        <p14:creationId xmlns:p14="http://schemas.microsoft.com/office/powerpoint/2010/main" val="127565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04925" y="930275"/>
            <a:ext cx="4246563" cy="31861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425181"/>
            <a:ext cx="4770904" cy="179152"/>
          </a:xfrm>
          <a:prstGeom prst="rect">
            <a:avLst/>
          </a:prstGeom>
          <a:noFill/>
          <a:ln>
            <a:miter lim="800000"/>
            <a:headEnd/>
            <a:tailEnd/>
          </a:ln>
        </p:spPr>
        <p:txBody>
          <a:bodyPr lIns="0" tIns="0" rIns="0" bIns="0">
            <a:spAutoFit/>
          </a:bodyPr>
          <a:lstStyle/>
          <a:p>
            <a:pPr marL="195584" indent="-195584">
              <a:lnSpc>
                <a:spcPct val="97000"/>
              </a:lnSpc>
              <a:spcBef>
                <a:spcPct val="0"/>
              </a:spcBef>
              <a:buSzPct val="45000"/>
              <a:tabLst>
                <a:tab pos="655781" algn="l"/>
                <a:tab pos="1311562" algn="l"/>
                <a:tab pos="1967343" algn="l"/>
                <a:tab pos="2623124" algn="l"/>
                <a:tab pos="3278905" algn="l"/>
                <a:tab pos="3934686" algn="l"/>
                <a:tab pos="4590467" algn="l"/>
              </a:tabLst>
            </a:pPr>
            <a:r>
              <a:rPr lang="en-GB" smtClean="0">
                <a:latin typeface="Arial" charset="0"/>
                <a:ea typeface="Gothic" charset="0"/>
                <a:cs typeface="Gothic" charset="0"/>
              </a:rPr>
              <a:t>Table 2 Primary and Secondary Efficacy End Points.</a:t>
            </a:r>
            <a:endParaRPr lang="en-GB" dirty="0">
              <a:latin typeface="Arial" charset="0"/>
              <a:ea typeface="Gothic" charset="0"/>
              <a:cs typeface="Gothic" charset="0"/>
            </a:endParaRPr>
          </a:p>
        </p:txBody>
      </p:sp>
    </p:spTree>
    <p:extLst>
      <p:ext uri="{BB962C8B-B14F-4D97-AF65-F5344CB8AC3E}">
        <p14:creationId xmlns:p14="http://schemas.microsoft.com/office/powerpoint/2010/main" val="157995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fld id="{F8E560DD-75B2-47CD-9E33-0C9866410F5E}" type="datetime1">
              <a:rPr lang="es-MX" smtClean="0"/>
              <a:pPr>
                <a:defRPr/>
              </a:pPr>
              <a:t>17/02/16</a:t>
            </a:fld>
            <a:endParaRPr lang="es-MX" dirty="0"/>
          </a:p>
        </p:txBody>
      </p:sp>
      <p:sp>
        <p:nvSpPr>
          <p:cNvPr id="5" name="4 Marcador de pie de página"/>
          <p:cNvSpPr>
            <a:spLocks noGrp="1"/>
          </p:cNvSpPr>
          <p:nvPr>
            <p:ph type="ftr" sz="quarter" idx="11"/>
          </p:nvPr>
        </p:nvSpPr>
        <p:spPr/>
        <p:txBody>
          <a:bodyPr/>
          <a:lstStyle/>
          <a:p>
            <a:pPr>
              <a:defRPr/>
            </a:pPr>
            <a:endParaRPr lang="es-MX" dirty="0"/>
          </a:p>
        </p:txBody>
      </p:sp>
      <p:sp>
        <p:nvSpPr>
          <p:cNvPr id="6" name="5 Marcador de número de diapositiva"/>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238918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F12D2A3B-7417-403B-A54E-1C2201517332}" type="datetime1">
              <a:rPr lang="es-MX" smtClean="0"/>
              <a:pPr>
                <a:defRPr/>
              </a:pPr>
              <a:t>17/02/16</a:t>
            </a:fld>
            <a:endParaRPr lang="es-MX" dirty="0"/>
          </a:p>
        </p:txBody>
      </p:sp>
      <p:sp>
        <p:nvSpPr>
          <p:cNvPr id="5" name="4 Marcador de pie de página"/>
          <p:cNvSpPr>
            <a:spLocks noGrp="1"/>
          </p:cNvSpPr>
          <p:nvPr>
            <p:ph type="ftr" sz="quarter" idx="11"/>
          </p:nvPr>
        </p:nvSpPr>
        <p:spPr/>
        <p:txBody>
          <a:bodyPr/>
          <a:lstStyle/>
          <a:p>
            <a:pPr>
              <a:defRPr/>
            </a:pPr>
            <a:endParaRPr lang="es-MX" dirty="0"/>
          </a:p>
        </p:txBody>
      </p:sp>
      <p:sp>
        <p:nvSpPr>
          <p:cNvPr id="6" name="5 Marcador de número de diapositiva"/>
          <p:cNvSpPr>
            <a:spLocks noGrp="1"/>
          </p:cNvSpPr>
          <p:nvPr>
            <p:ph type="sldNum" sz="quarter" idx="12"/>
          </p:nvPr>
        </p:nvSpPr>
        <p:spPr/>
        <p:txBody>
          <a:bodyPr/>
          <a:lstStyle/>
          <a:p>
            <a:pPr>
              <a:defRPr/>
            </a:pPr>
            <a:fld id="{20F70891-5B58-4CAB-9A6C-5947749D94E4}" type="slidenum">
              <a:rPr lang="es-MX" smtClean="0"/>
              <a:pPr>
                <a:defRPr/>
              </a:pPr>
              <a:t>‹#›</a:t>
            </a:fld>
            <a:endParaRPr lang="es-MX" dirty="0"/>
          </a:p>
        </p:txBody>
      </p:sp>
    </p:spTree>
    <p:extLst>
      <p:ext uri="{BB962C8B-B14F-4D97-AF65-F5344CB8AC3E}">
        <p14:creationId xmlns:p14="http://schemas.microsoft.com/office/powerpoint/2010/main" val="286062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D0906B53-78DD-409A-9F6E-27FAB4051E4A}" type="datetime1">
              <a:rPr lang="es-MX" smtClean="0"/>
              <a:pPr>
                <a:defRPr/>
              </a:pPr>
              <a:t>17/02/16</a:t>
            </a:fld>
            <a:endParaRPr lang="es-MX" dirty="0"/>
          </a:p>
        </p:txBody>
      </p:sp>
      <p:sp>
        <p:nvSpPr>
          <p:cNvPr id="5" name="4 Marcador de pie de página"/>
          <p:cNvSpPr>
            <a:spLocks noGrp="1"/>
          </p:cNvSpPr>
          <p:nvPr>
            <p:ph type="ftr" sz="quarter" idx="11"/>
          </p:nvPr>
        </p:nvSpPr>
        <p:spPr/>
        <p:txBody>
          <a:bodyPr/>
          <a:lstStyle/>
          <a:p>
            <a:pPr>
              <a:defRPr/>
            </a:pPr>
            <a:endParaRPr lang="es-MX" dirty="0"/>
          </a:p>
        </p:txBody>
      </p:sp>
      <p:sp>
        <p:nvSpPr>
          <p:cNvPr id="6" name="5 Marcador de número de diapositiva"/>
          <p:cNvSpPr>
            <a:spLocks noGrp="1"/>
          </p:cNvSpPr>
          <p:nvPr>
            <p:ph type="sldNum" sz="quarter" idx="12"/>
          </p:nvPr>
        </p:nvSpPr>
        <p:spPr/>
        <p:txBody>
          <a:bodyPr/>
          <a:lstStyle/>
          <a:p>
            <a:pPr>
              <a:defRPr/>
            </a:pPr>
            <a:fld id="{6B190780-1149-4363-957E-61AFD2874229}" type="slidenum">
              <a:rPr lang="es-MX" smtClean="0"/>
              <a:pPr>
                <a:defRPr/>
              </a:pPr>
              <a:t>‹#›</a:t>
            </a:fld>
            <a:endParaRPr lang="es-MX" dirty="0"/>
          </a:p>
        </p:txBody>
      </p:sp>
    </p:spTree>
    <p:extLst>
      <p:ext uri="{BB962C8B-B14F-4D97-AF65-F5344CB8AC3E}">
        <p14:creationId xmlns:p14="http://schemas.microsoft.com/office/powerpoint/2010/main" val="332092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04E711EE-EE84-4143-A9D5-83D3647D1006}" type="datetime1">
              <a:rPr lang="es-MX" smtClean="0"/>
              <a:pPr>
                <a:defRPr/>
              </a:pPr>
              <a:t>17/02/16</a:t>
            </a:fld>
            <a:endParaRPr lang="es-MX" dirty="0"/>
          </a:p>
        </p:txBody>
      </p:sp>
      <p:sp>
        <p:nvSpPr>
          <p:cNvPr id="5" name="4 Marcador de pie de página"/>
          <p:cNvSpPr>
            <a:spLocks noGrp="1"/>
          </p:cNvSpPr>
          <p:nvPr>
            <p:ph type="ftr" sz="quarter" idx="11"/>
          </p:nvPr>
        </p:nvSpPr>
        <p:spPr/>
        <p:txBody>
          <a:bodyPr/>
          <a:lstStyle/>
          <a:p>
            <a:pPr>
              <a:defRPr/>
            </a:pPr>
            <a:endParaRPr lang="es-MX" dirty="0"/>
          </a:p>
        </p:txBody>
      </p:sp>
      <p:sp>
        <p:nvSpPr>
          <p:cNvPr id="6" name="5 Marcador de número de diapositiva"/>
          <p:cNvSpPr>
            <a:spLocks noGrp="1"/>
          </p:cNvSpPr>
          <p:nvPr>
            <p:ph type="sldNum" sz="quarter" idx="12"/>
          </p:nvPr>
        </p:nvSpPr>
        <p:spPr/>
        <p:txBody>
          <a:bodyPr/>
          <a:lstStyle/>
          <a:p>
            <a:pPr>
              <a:defRPr/>
            </a:pPr>
            <a:fld id="{98DB630D-E374-47CC-9277-E0BE395A2317}" type="slidenum">
              <a:rPr lang="es-MX" smtClean="0"/>
              <a:pPr>
                <a:defRPr/>
              </a:pPr>
              <a:t>‹#›</a:t>
            </a:fld>
            <a:endParaRPr lang="es-MX" dirty="0"/>
          </a:p>
        </p:txBody>
      </p:sp>
    </p:spTree>
    <p:extLst>
      <p:ext uri="{BB962C8B-B14F-4D97-AF65-F5344CB8AC3E}">
        <p14:creationId xmlns:p14="http://schemas.microsoft.com/office/powerpoint/2010/main" val="275152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0249F291-2885-4C10-AC3A-8476360016C6}" type="datetime1">
              <a:rPr lang="es-MX" smtClean="0"/>
              <a:pPr>
                <a:defRPr/>
              </a:pPr>
              <a:t>17/02/16</a:t>
            </a:fld>
            <a:endParaRPr lang="es-MX" dirty="0"/>
          </a:p>
        </p:txBody>
      </p:sp>
      <p:sp>
        <p:nvSpPr>
          <p:cNvPr id="5" name="4 Marcador de pie de página"/>
          <p:cNvSpPr>
            <a:spLocks noGrp="1"/>
          </p:cNvSpPr>
          <p:nvPr>
            <p:ph type="ftr" sz="quarter" idx="11"/>
          </p:nvPr>
        </p:nvSpPr>
        <p:spPr/>
        <p:txBody>
          <a:bodyPr/>
          <a:lstStyle/>
          <a:p>
            <a:pPr>
              <a:defRPr/>
            </a:pPr>
            <a:endParaRPr lang="es-MX" dirty="0"/>
          </a:p>
        </p:txBody>
      </p:sp>
      <p:sp>
        <p:nvSpPr>
          <p:cNvPr id="6" name="5 Marcador de número de diapositiva"/>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66286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defRPr/>
            </a:pPr>
            <a:fld id="{4E315B06-4240-443E-9243-07745445619D}" type="datetime1">
              <a:rPr lang="es-MX" smtClean="0"/>
              <a:pPr>
                <a:defRPr/>
              </a:pPr>
              <a:t>17/02/16</a:t>
            </a:fld>
            <a:endParaRPr lang="es-MX" dirty="0"/>
          </a:p>
        </p:txBody>
      </p:sp>
      <p:sp>
        <p:nvSpPr>
          <p:cNvPr id="6" name="5 Marcador de pie de página"/>
          <p:cNvSpPr>
            <a:spLocks noGrp="1"/>
          </p:cNvSpPr>
          <p:nvPr>
            <p:ph type="ftr" sz="quarter" idx="11"/>
          </p:nvPr>
        </p:nvSpPr>
        <p:spPr/>
        <p:txBody>
          <a:bodyPr/>
          <a:lstStyle/>
          <a:p>
            <a:pPr>
              <a:defRPr/>
            </a:pPr>
            <a:endParaRPr lang="es-MX" dirty="0"/>
          </a:p>
        </p:txBody>
      </p:sp>
      <p:sp>
        <p:nvSpPr>
          <p:cNvPr id="7" name="6 Marcador de número de diapositiva"/>
          <p:cNvSpPr>
            <a:spLocks noGrp="1"/>
          </p:cNvSpPr>
          <p:nvPr>
            <p:ph type="sldNum" sz="quarter" idx="12"/>
          </p:nvPr>
        </p:nvSpPr>
        <p:spPr/>
        <p:txBody>
          <a:bodyPr/>
          <a:lstStyle/>
          <a:p>
            <a:pPr>
              <a:defRPr/>
            </a:pPr>
            <a:fld id="{06C17F36-CBCC-4372-A2E9-269074C1F5CC}" type="slidenum">
              <a:rPr lang="es-MX" smtClean="0"/>
              <a:pPr>
                <a:defRPr/>
              </a:pPr>
              <a:t>‹#›</a:t>
            </a:fld>
            <a:endParaRPr lang="es-MX" dirty="0"/>
          </a:p>
        </p:txBody>
      </p:sp>
    </p:spTree>
    <p:extLst>
      <p:ext uri="{BB962C8B-B14F-4D97-AF65-F5344CB8AC3E}">
        <p14:creationId xmlns:p14="http://schemas.microsoft.com/office/powerpoint/2010/main" val="422535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defRPr/>
            </a:pPr>
            <a:fld id="{CCF4255C-6527-40EE-9318-6BAC394A9FDC}" type="datetime1">
              <a:rPr lang="es-MX" smtClean="0"/>
              <a:pPr>
                <a:defRPr/>
              </a:pPr>
              <a:t>17/02/16</a:t>
            </a:fld>
            <a:endParaRPr lang="es-MX" dirty="0"/>
          </a:p>
        </p:txBody>
      </p:sp>
      <p:sp>
        <p:nvSpPr>
          <p:cNvPr id="8" name="7 Marcador de pie de página"/>
          <p:cNvSpPr>
            <a:spLocks noGrp="1"/>
          </p:cNvSpPr>
          <p:nvPr>
            <p:ph type="ftr" sz="quarter" idx="11"/>
          </p:nvPr>
        </p:nvSpPr>
        <p:spPr/>
        <p:txBody>
          <a:bodyPr/>
          <a:lstStyle/>
          <a:p>
            <a:pPr>
              <a:defRPr/>
            </a:pPr>
            <a:endParaRPr lang="es-MX" dirty="0"/>
          </a:p>
        </p:txBody>
      </p:sp>
      <p:sp>
        <p:nvSpPr>
          <p:cNvPr id="9" name="8 Marcador de número de diapositiva"/>
          <p:cNvSpPr>
            <a:spLocks noGrp="1"/>
          </p:cNvSpPr>
          <p:nvPr>
            <p:ph type="sldNum" sz="quarter" idx="12"/>
          </p:nvPr>
        </p:nvSpPr>
        <p:spPr/>
        <p:txBody>
          <a:bodyPr/>
          <a:lstStyle/>
          <a:p>
            <a:pPr>
              <a:defRPr/>
            </a:pPr>
            <a:fld id="{CA698EB9-72BB-489E-8687-C4C248A85B0B}" type="slidenum">
              <a:rPr lang="es-MX" smtClean="0"/>
              <a:pPr>
                <a:defRPr/>
              </a:pPr>
              <a:t>‹#›</a:t>
            </a:fld>
            <a:endParaRPr lang="es-MX" dirty="0"/>
          </a:p>
        </p:txBody>
      </p:sp>
    </p:spTree>
    <p:extLst>
      <p:ext uri="{BB962C8B-B14F-4D97-AF65-F5344CB8AC3E}">
        <p14:creationId xmlns:p14="http://schemas.microsoft.com/office/powerpoint/2010/main" val="148016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fld id="{4E7E5D06-3873-4E2C-BF8D-B263911737A2}" type="datetime1">
              <a:rPr lang="es-MX" smtClean="0"/>
              <a:pPr>
                <a:defRPr/>
              </a:pPr>
              <a:t>17/02/16</a:t>
            </a:fld>
            <a:endParaRPr lang="es-MX" dirty="0"/>
          </a:p>
        </p:txBody>
      </p:sp>
      <p:sp>
        <p:nvSpPr>
          <p:cNvPr id="4" name="3 Marcador de pie de página"/>
          <p:cNvSpPr>
            <a:spLocks noGrp="1"/>
          </p:cNvSpPr>
          <p:nvPr>
            <p:ph type="ftr" sz="quarter" idx="11"/>
          </p:nvPr>
        </p:nvSpPr>
        <p:spPr/>
        <p:txBody>
          <a:bodyPr/>
          <a:lstStyle/>
          <a:p>
            <a:pPr>
              <a:defRPr/>
            </a:pPr>
            <a:endParaRPr lang="es-MX" dirty="0"/>
          </a:p>
        </p:txBody>
      </p:sp>
      <p:sp>
        <p:nvSpPr>
          <p:cNvPr id="5" name="4 Marcador de número de diapositiva"/>
          <p:cNvSpPr>
            <a:spLocks noGrp="1"/>
          </p:cNvSpPr>
          <p:nvPr>
            <p:ph type="sldNum" sz="quarter" idx="12"/>
          </p:nvPr>
        </p:nvSpPr>
        <p:spPr/>
        <p:txBody>
          <a:bodyPr/>
          <a:lstStyle/>
          <a:p>
            <a:pPr>
              <a:defRPr/>
            </a:pPr>
            <a:fld id="{266CAAA3-ACBE-48D6-8564-8960B1920010}" type="slidenum">
              <a:rPr lang="es-MX" smtClean="0"/>
              <a:pPr>
                <a:defRPr/>
              </a:pPr>
              <a:t>‹#›</a:t>
            </a:fld>
            <a:endParaRPr lang="es-MX" dirty="0"/>
          </a:p>
        </p:txBody>
      </p:sp>
    </p:spTree>
    <p:extLst>
      <p:ext uri="{BB962C8B-B14F-4D97-AF65-F5344CB8AC3E}">
        <p14:creationId xmlns:p14="http://schemas.microsoft.com/office/powerpoint/2010/main" val="65865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DB3115F5-6CE9-4C40-B884-5E6D54C741E2}" type="datetime1">
              <a:rPr lang="es-MX" smtClean="0"/>
              <a:pPr>
                <a:defRPr/>
              </a:pPr>
              <a:t>17/02/16</a:t>
            </a:fld>
            <a:endParaRPr lang="es-MX" dirty="0"/>
          </a:p>
        </p:txBody>
      </p:sp>
      <p:sp>
        <p:nvSpPr>
          <p:cNvPr id="3" name="2 Marcador de pie de página"/>
          <p:cNvSpPr>
            <a:spLocks noGrp="1"/>
          </p:cNvSpPr>
          <p:nvPr>
            <p:ph type="ftr" sz="quarter" idx="11"/>
          </p:nvPr>
        </p:nvSpPr>
        <p:spPr/>
        <p:txBody>
          <a:bodyPr/>
          <a:lstStyle/>
          <a:p>
            <a:pPr>
              <a:defRPr/>
            </a:pPr>
            <a:endParaRPr lang="es-MX" dirty="0"/>
          </a:p>
        </p:txBody>
      </p:sp>
      <p:sp>
        <p:nvSpPr>
          <p:cNvPr id="4" name="3 Marcador de número de diapositiva"/>
          <p:cNvSpPr>
            <a:spLocks noGrp="1"/>
          </p:cNvSpPr>
          <p:nvPr>
            <p:ph type="sldNum" sz="quarter" idx="12"/>
          </p:nvPr>
        </p:nvSpPr>
        <p:spPr/>
        <p:txBody>
          <a:bodyPr/>
          <a:lstStyle/>
          <a:p>
            <a:pPr>
              <a:defRPr/>
            </a:pPr>
            <a:fld id="{3B5C999D-0A1C-443D-B846-1128B5E3BC60}" type="slidenum">
              <a:rPr lang="es-MX" smtClean="0"/>
              <a:pPr>
                <a:defRPr/>
              </a:pPr>
              <a:t>‹#›</a:t>
            </a:fld>
            <a:endParaRPr lang="es-MX" dirty="0"/>
          </a:p>
        </p:txBody>
      </p:sp>
    </p:spTree>
    <p:extLst>
      <p:ext uri="{BB962C8B-B14F-4D97-AF65-F5344CB8AC3E}">
        <p14:creationId xmlns:p14="http://schemas.microsoft.com/office/powerpoint/2010/main" val="153112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35A3CEF-B848-4E2C-8B40-8E2C377580DC}" type="datetime1">
              <a:rPr lang="es-MX" smtClean="0"/>
              <a:pPr>
                <a:defRPr/>
              </a:pPr>
              <a:t>17/02/16</a:t>
            </a:fld>
            <a:endParaRPr lang="es-MX" dirty="0"/>
          </a:p>
        </p:txBody>
      </p:sp>
      <p:sp>
        <p:nvSpPr>
          <p:cNvPr id="6" name="5 Marcador de pie de página"/>
          <p:cNvSpPr>
            <a:spLocks noGrp="1"/>
          </p:cNvSpPr>
          <p:nvPr>
            <p:ph type="ftr" sz="quarter" idx="11"/>
          </p:nvPr>
        </p:nvSpPr>
        <p:spPr/>
        <p:txBody>
          <a:bodyPr/>
          <a:lstStyle/>
          <a:p>
            <a:pPr>
              <a:defRPr/>
            </a:pPr>
            <a:endParaRPr lang="es-MX" dirty="0"/>
          </a:p>
        </p:txBody>
      </p:sp>
      <p:sp>
        <p:nvSpPr>
          <p:cNvPr id="7" name="6 Marcador de número de diapositiva"/>
          <p:cNvSpPr>
            <a:spLocks noGrp="1"/>
          </p:cNvSpPr>
          <p:nvPr>
            <p:ph type="sldNum" sz="quarter" idx="12"/>
          </p:nvPr>
        </p:nvSpPr>
        <p:spPr/>
        <p:txBody>
          <a:bodyPr/>
          <a:lstStyle/>
          <a:p>
            <a:pPr>
              <a:defRPr/>
            </a:pPr>
            <a:fld id="{8588731C-CA46-488F-A6F4-029C7FFF8136}" type="slidenum">
              <a:rPr lang="es-MX" smtClean="0"/>
              <a:pPr>
                <a:defRPr/>
              </a:pPr>
              <a:t>‹#›</a:t>
            </a:fld>
            <a:endParaRPr lang="es-MX" dirty="0"/>
          </a:p>
        </p:txBody>
      </p:sp>
    </p:spTree>
    <p:extLst>
      <p:ext uri="{BB962C8B-B14F-4D97-AF65-F5344CB8AC3E}">
        <p14:creationId xmlns:p14="http://schemas.microsoft.com/office/powerpoint/2010/main" val="1823182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BCDB45D-4965-4EA9-9FCE-751F64A27F38}" type="datetime1">
              <a:rPr lang="es-MX" smtClean="0"/>
              <a:pPr>
                <a:defRPr/>
              </a:pPr>
              <a:t>17/02/16</a:t>
            </a:fld>
            <a:endParaRPr lang="es-MX" dirty="0"/>
          </a:p>
        </p:txBody>
      </p:sp>
      <p:sp>
        <p:nvSpPr>
          <p:cNvPr id="6" name="5 Marcador de pie de página"/>
          <p:cNvSpPr>
            <a:spLocks noGrp="1"/>
          </p:cNvSpPr>
          <p:nvPr>
            <p:ph type="ftr" sz="quarter" idx="11"/>
          </p:nvPr>
        </p:nvSpPr>
        <p:spPr/>
        <p:txBody>
          <a:bodyPr/>
          <a:lstStyle/>
          <a:p>
            <a:pPr>
              <a:defRPr/>
            </a:pPr>
            <a:endParaRPr lang="es-MX" dirty="0"/>
          </a:p>
        </p:txBody>
      </p:sp>
      <p:sp>
        <p:nvSpPr>
          <p:cNvPr id="7" name="6 Marcador de número de diapositiva"/>
          <p:cNvSpPr>
            <a:spLocks noGrp="1"/>
          </p:cNvSpPr>
          <p:nvPr>
            <p:ph type="sldNum" sz="quarter" idx="12"/>
          </p:nvPr>
        </p:nvSpPr>
        <p:spPr/>
        <p:txBody>
          <a:bodyPr/>
          <a:lstStyle/>
          <a:p>
            <a:pPr>
              <a:defRPr/>
            </a:pPr>
            <a:fld id="{90C81323-1763-43A2-9CE7-825CCE6D4A1C}" type="slidenum">
              <a:rPr lang="es-MX" smtClean="0"/>
              <a:pPr>
                <a:defRPr/>
              </a:pPr>
              <a:t>‹#›</a:t>
            </a:fld>
            <a:endParaRPr lang="es-MX" dirty="0"/>
          </a:p>
        </p:txBody>
      </p:sp>
    </p:spTree>
    <p:extLst>
      <p:ext uri="{BB962C8B-B14F-4D97-AF65-F5344CB8AC3E}">
        <p14:creationId xmlns:p14="http://schemas.microsoft.com/office/powerpoint/2010/main" val="92502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32D99B-779F-4C42-8A83-92C75EE56401}" type="datetime1">
              <a:rPr lang="es-MX" smtClean="0"/>
              <a:pPr>
                <a:defRPr/>
              </a:pPr>
              <a:t>17/02/16</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72F668-4EF2-47E8-8A75-22A9164C4A1D}" type="slidenum">
              <a:rPr lang="es-MX" smtClean="0"/>
              <a:pPr>
                <a:defRPr/>
              </a:pPr>
              <a:t>‹#›</a:t>
            </a:fld>
            <a:endParaRPr lang="es-MX" dirty="0"/>
          </a:p>
        </p:txBody>
      </p:sp>
    </p:spTree>
    <p:extLst>
      <p:ext uri="{BB962C8B-B14F-4D97-AF65-F5344CB8AC3E}">
        <p14:creationId xmlns:p14="http://schemas.microsoft.com/office/powerpoint/2010/main" val="311425611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png"/><Relationship Id="rId8"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jpeg"/><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83843632"/>
              </p:ext>
            </p:extLst>
          </p:nvPr>
        </p:nvGraphicFramePr>
        <p:xfrm>
          <a:off x="383583" y="234615"/>
          <a:ext cx="8508897" cy="621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Confidence intervals for the difference in clinical cure rates at test-of-cure, individual and integrated community-acquired pneumonia studies (clinically evaluable [CE] and modified intent-to-treat efficacy [MITTE] populations</a:t>
            </a:r>
            <a:r>
              <a:rPr lang="en-GB" sz="1500" b="1" dirty="0" smtClean="0">
                <a:latin typeface="Arial" charset="0"/>
              </a:rPr>
              <a:t>)</a:t>
            </a:r>
            <a:endParaRPr lang="en-GB" sz="1500" b="1" dirty="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327834"/>
            <a:ext cx="7804800" cy="454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4"/>
          <p:cNvSpPr txBox="1">
            <a:spLocks noChangeArrowheads="1"/>
          </p:cNvSpPr>
          <p:nvPr/>
        </p:nvSpPr>
        <p:spPr bwMode="auto">
          <a:xfrm>
            <a:off x="5156448" y="643749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100" dirty="0">
                <a:latin typeface="Arial" charset="0"/>
              </a:rPr>
              <a:t>Thomas M. File, Jr et al. </a:t>
            </a:r>
            <a:r>
              <a:rPr lang="en-GB" sz="1100" dirty="0" err="1">
                <a:latin typeface="Arial" charset="0"/>
              </a:rPr>
              <a:t>Clin</a:t>
            </a:r>
            <a:r>
              <a:rPr lang="en-GB" sz="1100" dirty="0">
                <a:latin typeface="Arial" charset="0"/>
              </a:rPr>
              <a:t> Infect Dis. 2010;51:1395-1405</a:t>
            </a:r>
          </a:p>
        </p:txBody>
      </p:sp>
      <p:sp>
        <p:nvSpPr>
          <p:cNvPr id="2" name="1 CuadroTexto"/>
          <p:cNvSpPr txBox="1"/>
          <p:nvPr/>
        </p:nvSpPr>
        <p:spPr>
          <a:xfrm>
            <a:off x="5220072" y="1268760"/>
            <a:ext cx="1464997"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b="1" dirty="0" err="1" smtClean="0">
                <a:solidFill>
                  <a:schemeClr val="accent1"/>
                </a:solidFill>
              </a:rPr>
              <a:t>Ceftaroline</a:t>
            </a:r>
            <a:endParaRPr lang="es-MX" b="1" dirty="0">
              <a:solidFill>
                <a:schemeClr val="accent1"/>
              </a:solidFill>
            </a:endParaRPr>
          </a:p>
        </p:txBody>
      </p:sp>
    </p:spTree>
    <p:extLst>
      <p:ext uri="{BB962C8B-B14F-4D97-AF65-F5344CB8AC3E}">
        <p14:creationId xmlns:p14="http://schemas.microsoft.com/office/powerpoint/2010/main" val="326548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Confidence intervals for the difference in clinical cure rates at test-of-cure, individual and integrated community-acquired pneumonia studies (microbiologically evaluable [ME] and microbiological modified intent-to-treat efficacy [</a:t>
            </a:r>
            <a:r>
              <a:rPr lang="en-GB" sz="1500" b="1" dirty="0" err="1">
                <a:latin typeface="Arial" charset="0"/>
              </a:rPr>
              <a:t>mMITTE</a:t>
            </a:r>
            <a:r>
              <a:rPr lang="en-GB" sz="1500" b="1" dirty="0">
                <a:latin typeface="Arial" charset="0"/>
              </a:rPr>
              <a:t>] populations</a:t>
            </a:r>
            <a:r>
              <a:rPr lang="en-GB" sz="1500" b="1" dirty="0" smtClean="0">
                <a:latin typeface="Arial" charset="0"/>
              </a:rPr>
              <a:t>)</a:t>
            </a:r>
            <a:endParaRPr lang="en-GB" sz="1500" b="1" dirty="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350878"/>
            <a:ext cx="7804800" cy="46704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4"/>
          <p:cNvSpPr txBox="1">
            <a:spLocks noChangeArrowheads="1"/>
          </p:cNvSpPr>
          <p:nvPr/>
        </p:nvSpPr>
        <p:spPr bwMode="auto">
          <a:xfrm>
            <a:off x="5156448" y="643749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sz="1100" dirty="0">
                <a:latin typeface="Arial" charset="0"/>
              </a:rPr>
              <a:t>Thomas M. File, Jr et al. </a:t>
            </a:r>
            <a:r>
              <a:rPr lang="en-GB" sz="1100" dirty="0" err="1">
                <a:latin typeface="Arial" charset="0"/>
              </a:rPr>
              <a:t>Clin</a:t>
            </a:r>
            <a:r>
              <a:rPr lang="en-GB" sz="1100" dirty="0">
                <a:latin typeface="Arial" charset="0"/>
              </a:rPr>
              <a:t> Infect Dis. 2010;51:1395-1405</a:t>
            </a:r>
          </a:p>
        </p:txBody>
      </p:sp>
      <p:sp>
        <p:nvSpPr>
          <p:cNvPr id="11" name="10 CuadroTexto"/>
          <p:cNvSpPr txBox="1"/>
          <p:nvPr/>
        </p:nvSpPr>
        <p:spPr>
          <a:xfrm>
            <a:off x="5339251" y="1268760"/>
            <a:ext cx="1464997"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b="1" dirty="0" err="1" smtClean="0">
                <a:solidFill>
                  <a:schemeClr val="accent1"/>
                </a:solidFill>
              </a:rPr>
              <a:t>Ceftaroline</a:t>
            </a:r>
            <a:endParaRPr lang="es-MX" b="1" dirty="0">
              <a:solidFill>
                <a:schemeClr val="accent1"/>
              </a:solidFill>
            </a:endParaRPr>
          </a:p>
        </p:txBody>
      </p:sp>
    </p:spTree>
    <p:extLst>
      <p:ext uri="{BB962C8B-B14F-4D97-AF65-F5344CB8AC3E}">
        <p14:creationId xmlns:p14="http://schemas.microsoft.com/office/powerpoint/2010/main" val="157666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11761" y="231884"/>
            <a:ext cx="8493120" cy="820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1500" b="1" dirty="0">
                <a:latin typeface="Arial" pitchFamily="34" charset="0"/>
              </a:rPr>
              <a:t>Differences in early clinical response between </a:t>
            </a:r>
            <a:r>
              <a:rPr lang="en-GB" sz="1800" b="1" dirty="0" err="1">
                <a:solidFill>
                  <a:schemeClr val="tx2">
                    <a:lumMod val="60000"/>
                    <a:lumOff val="40000"/>
                  </a:schemeClr>
                </a:solidFill>
                <a:latin typeface="Arial" pitchFamily="34" charset="0"/>
              </a:rPr>
              <a:t>T</a:t>
            </a:r>
            <a:r>
              <a:rPr lang="en-GB" sz="1800" b="1" dirty="0" err="1" smtClean="0">
                <a:solidFill>
                  <a:schemeClr val="tx2">
                    <a:lumMod val="60000"/>
                    <a:lumOff val="40000"/>
                  </a:schemeClr>
                </a:solidFill>
                <a:latin typeface="Arial" pitchFamily="34" charset="0"/>
              </a:rPr>
              <a:t>edizolid</a:t>
            </a:r>
            <a:r>
              <a:rPr lang="en-GB" sz="1500" b="1" dirty="0" smtClean="0">
                <a:latin typeface="Arial" pitchFamily="34" charset="0"/>
              </a:rPr>
              <a:t> </a:t>
            </a:r>
            <a:r>
              <a:rPr lang="en-GB" sz="1500" b="1" dirty="0">
                <a:latin typeface="Arial" pitchFamily="34" charset="0"/>
              </a:rPr>
              <a:t>and linezolid according to clinically relevant host and disease factors (A) and baseline severity measures (B) in the ITT </a:t>
            </a:r>
            <a:r>
              <a:rPr lang="en-GB" sz="1500" b="1" dirty="0" smtClean="0">
                <a:latin typeface="Arial" pitchFamily="34" charset="0"/>
              </a:rPr>
              <a:t>population</a:t>
            </a:r>
            <a:endParaRPr lang="en-GB" sz="1500" b="1" dirty="0">
              <a:latin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9662"/>
            <a:ext cx="6899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707904" y="6281939"/>
            <a:ext cx="5253217"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algn="r"/>
            <a:r>
              <a:rPr lang="en-GB" sz="1100" dirty="0">
                <a:latin typeface="Arial" pitchFamily="34" charset="0"/>
              </a:rPr>
              <a:t>Andrew F. </a:t>
            </a:r>
            <a:r>
              <a:rPr lang="en-GB" sz="1100" dirty="0" err="1">
                <a:latin typeface="Arial" pitchFamily="34" charset="0"/>
              </a:rPr>
              <a:t>Shorr</a:t>
            </a:r>
            <a:r>
              <a:rPr lang="en-GB" sz="1100" dirty="0">
                <a:latin typeface="Arial" pitchFamily="34" charset="0"/>
              </a:rPr>
              <a:t> et al. </a:t>
            </a:r>
            <a:r>
              <a:rPr lang="en-GB" sz="1100" dirty="0" err="1">
                <a:latin typeface="Arial" pitchFamily="34" charset="0"/>
              </a:rPr>
              <a:t>Antimicrob</a:t>
            </a:r>
            <a:r>
              <a:rPr lang="en-GB" sz="1100" dirty="0">
                <a:latin typeface="Arial" pitchFamily="34" charset="0"/>
              </a:rPr>
              <a:t>. Agents </a:t>
            </a:r>
            <a:r>
              <a:rPr lang="en-GB" sz="1100" dirty="0" err="1">
                <a:latin typeface="Arial" pitchFamily="34" charset="0"/>
              </a:rPr>
              <a:t>Chemother</a:t>
            </a:r>
            <a:r>
              <a:rPr lang="en-GB" sz="1100" dirty="0">
                <a:latin typeface="Arial" pitchFamily="34" charset="0"/>
              </a:rPr>
              <a:t>. 2015;59:864-871</a:t>
            </a:r>
          </a:p>
        </p:txBody>
      </p:sp>
      <p:grpSp>
        <p:nvGrpSpPr>
          <p:cNvPr id="6" name="Agrupar 7"/>
          <p:cNvGrpSpPr/>
          <p:nvPr/>
        </p:nvGrpSpPr>
        <p:grpSpPr>
          <a:xfrm>
            <a:off x="251520" y="6093296"/>
            <a:ext cx="960941" cy="432048"/>
            <a:chOff x="7308304" y="5947574"/>
            <a:chExt cx="1392989" cy="649778"/>
          </a:xfrm>
        </p:grpSpPr>
        <p:pic>
          <p:nvPicPr>
            <p:cNvPr id="7"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04740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04664"/>
            <a:ext cx="849312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Patients with platelet counts below the lower limit of normal (LLN) (&lt;150,000 cells/mm3) over time. *, P &lt; </a:t>
            </a:r>
            <a:r>
              <a:rPr lang="en-GB" sz="1500" b="1" dirty="0" smtClean="0">
                <a:latin typeface="Arial" charset="0"/>
              </a:rPr>
              <a:t>0.05</a:t>
            </a:r>
            <a:endParaRPr lang="en-GB" sz="1500" b="1" dirty="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818911"/>
            <a:ext cx="7804800" cy="32129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3707904" y="6281939"/>
            <a:ext cx="5253217"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algn="r"/>
            <a:r>
              <a:rPr lang="en-GB" sz="1100" dirty="0">
                <a:latin typeface="Arial" pitchFamily="34" charset="0"/>
              </a:rPr>
              <a:t>Andrew F. </a:t>
            </a:r>
            <a:r>
              <a:rPr lang="en-GB" sz="1100" dirty="0" err="1">
                <a:latin typeface="Arial" pitchFamily="34" charset="0"/>
              </a:rPr>
              <a:t>Shorr</a:t>
            </a:r>
            <a:r>
              <a:rPr lang="en-GB" sz="1100" dirty="0">
                <a:latin typeface="Arial" pitchFamily="34" charset="0"/>
              </a:rPr>
              <a:t> et al. </a:t>
            </a:r>
            <a:r>
              <a:rPr lang="en-GB" sz="1100" dirty="0" err="1">
                <a:latin typeface="Arial" pitchFamily="34" charset="0"/>
              </a:rPr>
              <a:t>Antimicrob</a:t>
            </a:r>
            <a:r>
              <a:rPr lang="en-GB" sz="1100" dirty="0">
                <a:latin typeface="Arial" pitchFamily="34" charset="0"/>
              </a:rPr>
              <a:t>. Agents </a:t>
            </a:r>
            <a:r>
              <a:rPr lang="en-GB" sz="1100" dirty="0" err="1">
                <a:latin typeface="Arial" pitchFamily="34" charset="0"/>
              </a:rPr>
              <a:t>Chemother</a:t>
            </a:r>
            <a:r>
              <a:rPr lang="en-GB" sz="1100" dirty="0">
                <a:latin typeface="Arial" pitchFamily="34" charset="0"/>
              </a:rPr>
              <a:t>. 2015;59:864-871</a:t>
            </a:r>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3782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t>Characteristics of the Patients in the Intention-to-Treat </a:t>
            </a:r>
            <a:r>
              <a:rPr lang="en-GB" sz="1500" b="1" dirty="0" smtClean="0"/>
              <a:t>Population</a:t>
            </a:r>
            <a:endParaRPr lang="en-GB" sz="1500" b="1" dirty="0"/>
          </a:p>
        </p:txBody>
      </p:sp>
      <p:sp>
        <p:nvSpPr>
          <p:cNvPr id="5124" name="Text Box 4"/>
          <p:cNvSpPr txBox="1">
            <a:spLocks noChangeArrowheads="1"/>
          </p:cNvSpPr>
          <p:nvPr/>
        </p:nvSpPr>
        <p:spPr bwMode="auto">
          <a:xfrm>
            <a:off x="1330896" y="5972308"/>
            <a:ext cx="646205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rPr>
              <a:t>Boucher HW et al. N Engl J Med 2014;370:2169-2179</a:t>
            </a:r>
            <a:endParaRPr lang="en-GB" sz="1100" b="1" dirty="0">
              <a:solidFill>
                <a:srgbClr val="FFFFFF"/>
              </a:solidFill>
            </a:endParaRPr>
          </a:p>
        </p:txBody>
      </p:sp>
      <p:pic>
        <p:nvPicPr>
          <p:cNvPr id="6" name="Picture 5" descr="Image"/>
          <p:cNvPicPr>
            <a:picLocks noChangeAspect="1"/>
          </p:cNvPicPr>
          <p:nvPr/>
        </p:nvPicPr>
        <p:blipFill>
          <a:blip r:embed="rId3" cstate="print"/>
          <a:stretch>
            <a:fillRect/>
          </a:stretch>
        </p:blipFill>
        <p:spPr>
          <a:xfrm>
            <a:off x="1330896" y="933218"/>
            <a:ext cx="6462050" cy="4977163"/>
          </a:xfrm>
          <a:prstGeom prst="rect">
            <a:avLst/>
          </a:prstGeom>
        </p:spPr>
      </p:pic>
      <p:sp>
        <p:nvSpPr>
          <p:cNvPr id="7" name="Text Box 3"/>
          <p:cNvSpPr txBox="1">
            <a:spLocks noChangeArrowheads="1"/>
          </p:cNvSpPr>
          <p:nvPr/>
        </p:nvSpPr>
        <p:spPr bwMode="auto">
          <a:xfrm>
            <a:off x="1231696" y="6392749"/>
            <a:ext cx="7804800" cy="597087"/>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100" b="1" dirty="0"/>
              <a:t>Once-Weekly </a:t>
            </a:r>
            <a:r>
              <a:rPr lang="en-GB" b="1" dirty="0" err="1">
                <a:solidFill>
                  <a:schemeClr val="accent1"/>
                </a:solidFill>
              </a:rPr>
              <a:t>Dalbavancin</a:t>
            </a:r>
            <a:r>
              <a:rPr lang="en-GB" b="1" dirty="0">
                <a:solidFill>
                  <a:schemeClr val="accent1"/>
                </a:solidFill>
              </a:rPr>
              <a:t> </a:t>
            </a:r>
            <a:r>
              <a:rPr lang="en-GB" sz="1100" b="1" dirty="0"/>
              <a:t>versus Daily Conventional Therapy for Skin Infection</a:t>
            </a:r>
          </a:p>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100" b="1" dirty="0" smtClean="0"/>
              <a:t>N </a:t>
            </a:r>
            <a:r>
              <a:rPr lang="en-GB" sz="1100" b="1" dirty="0"/>
              <a:t>Engl J </a:t>
            </a:r>
            <a:r>
              <a:rPr lang="en-GB" sz="1100" b="1" dirty="0" smtClean="0"/>
              <a:t>Med 2014;370(23</a:t>
            </a:r>
            <a:r>
              <a:rPr lang="en-GB" sz="1100" b="1" dirty="0"/>
              <a:t>):2169-2179</a:t>
            </a:r>
          </a:p>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100" b="1" dirty="0"/>
          </a:p>
        </p:txBody>
      </p:sp>
      <p:grpSp>
        <p:nvGrpSpPr>
          <p:cNvPr id="9" name="Agrupar 7"/>
          <p:cNvGrpSpPr/>
          <p:nvPr/>
        </p:nvGrpSpPr>
        <p:grpSpPr>
          <a:xfrm>
            <a:off x="251520" y="6093296"/>
            <a:ext cx="960941" cy="432048"/>
            <a:chOff x="7308304" y="5947574"/>
            <a:chExt cx="1392989" cy="649778"/>
          </a:xfrm>
        </p:grpSpPr>
        <p:pic>
          <p:nvPicPr>
            <p:cNvPr id="10"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737128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dirty="0"/>
              <a:t>Primary and Secondary Efficacy End </a:t>
            </a:r>
            <a:r>
              <a:rPr lang="en-GB" sz="1500" dirty="0" smtClean="0"/>
              <a:t>Points</a:t>
            </a:r>
            <a:endParaRPr lang="en-GB" sz="1500" dirty="0"/>
          </a:p>
        </p:txBody>
      </p:sp>
      <p:sp>
        <p:nvSpPr>
          <p:cNvPr id="5124" name="Text Box 4"/>
          <p:cNvSpPr txBox="1">
            <a:spLocks noChangeArrowheads="1"/>
          </p:cNvSpPr>
          <p:nvPr/>
        </p:nvSpPr>
        <p:spPr bwMode="auto">
          <a:xfrm>
            <a:off x="1130717" y="5972308"/>
            <a:ext cx="6862407"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rPr>
              <a:t>Boucher HW et al. N Engl J Med 2014;370:2169-2179</a:t>
            </a:r>
            <a:endParaRPr lang="en-GB" sz="1100" b="1" dirty="0">
              <a:solidFill>
                <a:srgbClr val="FFFFFF"/>
              </a:solidFill>
            </a:endParaRPr>
          </a:p>
        </p:txBody>
      </p:sp>
      <p:pic>
        <p:nvPicPr>
          <p:cNvPr id="6" name="Picture 5" descr="Image"/>
          <p:cNvPicPr>
            <a:picLocks noChangeAspect="1"/>
          </p:cNvPicPr>
          <p:nvPr/>
        </p:nvPicPr>
        <p:blipFill>
          <a:blip r:embed="rId3" cstate="print"/>
          <a:stretch>
            <a:fillRect/>
          </a:stretch>
        </p:blipFill>
        <p:spPr>
          <a:xfrm>
            <a:off x="1130717" y="933218"/>
            <a:ext cx="6862407" cy="4977163"/>
          </a:xfrm>
          <a:prstGeom prst="rect">
            <a:avLst/>
          </a:prstGeom>
        </p:spPr>
      </p:pic>
      <p:sp>
        <p:nvSpPr>
          <p:cNvPr id="7" name="Text Box 3"/>
          <p:cNvSpPr txBox="1">
            <a:spLocks noChangeArrowheads="1"/>
          </p:cNvSpPr>
          <p:nvPr/>
        </p:nvSpPr>
        <p:spPr bwMode="auto">
          <a:xfrm>
            <a:off x="1231696" y="6392749"/>
            <a:ext cx="7804800" cy="597087"/>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100" b="1" dirty="0"/>
              <a:t>Once-Weekly </a:t>
            </a:r>
            <a:r>
              <a:rPr lang="en-GB" b="1" dirty="0" err="1">
                <a:solidFill>
                  <a:schemeClr val="accent1"/>
                </a:solidFill>
              </a:rPr>
              <a:t>Dalbavancin</a:t>
            </a:r>
            <a:r>
              <a:rPr lang="en-GB" b="1" dirty="0">
                <a:solidFill>
                  <a:schemeClr val="accent1"/>
                </a:solidFill>
              </a:rPr>
              <a:t> </a:t>
            </a:r>
            <a:r>
              <a:rPr lang="en-GB" sz="1100" b="1" dirty="0"/>
              <a:t>versus Daily Conventional Therapy for Skin Infection</a:t>
            </a:r>
          </a:p>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100" b="1" dirty="0" smtClean="0"/>
              <a:t>N </a:t>
            </a:r>
            <a:r>
              <a:rPr lang="en-GB" sz="1100" b="1" dirty="0"/>
              <a:t>Engl J </a:t>
            </a:r>
            <a:r>
              <a:rPr lang="en-GB" sz="1100" b="1" dirty="0" smtClean="0"/>
              <a:t>Med 2014;370(23</a:t>
            </a:r>
            <a:r>
              <a:rPr lang="en-GB" sz="1100" b="1" dirty="0"/>
              <a:t>):2169-2179</a:t>
            </a:r>
          </a:p>
          <a:p>
            <a:pPr algn="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100" b="1" dirty="0"/>
          </a:p>
        </p:txBody>
      </p:sp>
      <p:grpSp>
        <p:nvGrpSpPr>
          <p:cNvPr id="8" name="Agrupar 7"/>
          <p:cNvGrpSpPr/>
          <p:nvPr/>
        </p:nvGrpSpPr>
        <p:grpSpPr>
          <a:xfrm>
            <a:off x="251520" y="6093296"/>
            <a:ext cx="960941" cy="432048"/>
            <a:chOff x="7308304" y="5947574"/>
            <a:chExt cx="1392989" cy="649778"/>
          </a:xfrm>
        </p:grpSpPr>
        <p:pic>
          <p:nvPicPr>
            <p:cNvPr id="9"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69041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3400425"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124744"/>
            <a:ext cx="3454400"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683568" y="332656"/>
            <a:ext cx="7957480" cy="646331"/>
          </a:xfrm>
          <a:prstGeom prst="rect">
            <a:avLst/>
          </a:prstGeom>
        </p:spPr>
        <p:txBody>
          <a:bodyPr wrap="square">
            <a:spAutoFit/>
          </a:bodyPr>
          <a:lstStyle/>
          <a:p>
            <a:pPr algn="ctr"/>
            <a:r>
              <a:rPr lang="en-US" altLang="es-MX" sz="1600" dirty="0"/>
              <a:t>Safety, Tolerability, and Pharmacokinetic Properties of Intravenous </a:t>
            </a:r>
            <a:r>
              <a:rPr lang="en-US" altLang="es-MX" sz="2000" dirty="0" err="1">
                <a:solidFill>
                  <a:schemeClr val="tx2">
                    <a:lumMod val="60000"/>
                    <a:lumOff val="40000"/>
                  </a:schemeClr>
                </a:solidFill>
              </a:rPr>
              <a:t>Delafloxacin</a:t>
            </a:r>
            <a:r>
              <a:rPr lang="en-US" altLang="es-MX" sz="1600" dirty="0"/>
              <a:t> After Single and Multiple Doses in Healthy Volunteers</a:t>
            </a:r>
            <a:endParaRPr lang="es-MX" sz="1600" dirty="0"/>
          </a:p>
        </p:txBody>
      </p:sp>
      <p:sp>
        <p:nvSpPr>
          <p:cNvPr id="6" name="5 Rectángulo"/>
          <p:cNvSpPr/>
          <p:nvPr/>
        </p:nvSpPr>
        <p:spPr>
          <a:xfrm>
            <a:off x="5508104" y="6444338"/>
            <a:ext cx="3315331" cy="261610"/>
          </a:xfrm>
          <a:prstGeom prst="rect">
            <a:avLst/>
          </a:prstGeom>
        </p:spPr>
        <p:txBody>
          <a:bodyPr wrap="none">
            <a:spAutoFit/>
          </a:bodyPr>
          <a:lstStyle/>
          <a:p>
            <a:pPr algn="r"/>
            <a:r>
              <a:rPr lang="en-US" sz="1100" dirty="0" smtClean="0"/>
              <a:t>Hoover R. et al  </a:t>
            </a:r>
            <a:r>
              <a:rPr lang="en-US" sz="1100" dirty="0" err="1" smtClean="0"/>
              <a:t>Clin</a:t>
            </a:r>
            <a:r>
              <a:rPr lang="en-US" sz="1100" dirty="0" smtClean="0"/>
              <a:t> </a:t>
            </a:r>
            <a:r>
              <a:rPr lang="en-US" sz="1100" dirty="0" err="1" smtClean="0"/>
              <a:t>Ther</a:t>
            </a:r>
            <a:r>
              <a:rPr lang="en-US" sz="1100" dirty="0" smtClean="0"/>
              <a:t> </a:t>
            </a:r>
            <a:r>
              <a:rPr lang="en-US" sz="1100" dirty="0"/>
              <a:t>2016 Jan 1;38(1):53-65.</a:t>
            </a:r>
            <a:endParaRPr lang="es-MX" sz="1100" dirty="0"/>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41272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81" t="21811" r="50000" b="20000"/>
          <a:stretch/>
        </p:blipFill>
        <p:spPr bwMode="auto">
          <a:xfrm>
            <a:off x="2490192" y="1302071"/>
            <a:ext cx="4590197" cy="498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06665" y="392587"/>
            <a:ext cx="8496944" cy="830997"/>
          </a:xfrm>
          <a:prstGeom prst="rect">
            <a:avLst/>
          </a:prstGeom>
        </p:spPr>
        <p:txBody>
          <a:bodyPr wrap="square">
            <a:spAutoFit/>
          </a:bodyPr>
          <a:lstStyle/>
          <a:p>
            <a:pPr algn="ctr"/>
            <a:r>
              <a:rPr lang="es-MX" sz="1600" b="1" dirty="0" smtClean="0"/>
              <a:t>A </a:t>
            </a:r>
            <a:r>
              <a:rPr lang="es-MX" sz="1600" b="1" dirty="0"/>
              <a:t>randomized, double-blind, Phase 2 study to evaluate subjective and objective outcomes in patients with acute bacterial skin and skin structure infections treated with </a:t>
            </a:r>
            <a:r>
              <a:rPr lang="es-MX" sz="1600" b="1" dirty="0">
                <a:solidFill>
                  <a:schemeClr val="tx2">
                    <a:lumMod val="60000"/>
                    <a:lumOff val="40000"/>
                  </a:schemeClr>
                </a:solidFill>
              </a:rPr>
              <a:t>D</a:t>
            </a:r>
            <a:r>
              <a:rPr lang="es-MX" sz="1600" b="1" dirty="0" smtClean="0">
                <a:solidFill>
                  <a:schemeClr val="tx2">
                    <a:lumMod val="60000"/>
                    <a:lumOff val="40000"/>
                  </a:schemeClr>
                </a:solidFill>
              </a:rPr>
              <a:t>elafloxacin</a:t>
            </a:r>
            <a:r>
              <a:rPr lang="es-MX" sz="1600" b="1" dirty="0"/>
              <a:t>, linezolid or </a:t>
            </a:r>
            <a:r>
              <a:rPr lang="es-MX" sz="1600" b="1" dirty="0" smtClean="0"/>
              <a:t>vancomycin</a:t>
            </a:r>
            <a:endParaRPr lang="es-MX" sz="1600" b="1" dirty="0"/>
          </a:p>
        </p:txBody>
      </p:sp>
      <p:sp>
        <p:nvSpPr>
          <p:cNvPr id="5" name="4 Rectángulo"/>
          <p:cNvSpPr/>
          <p:nvPr/>
        </p:nvSpPr>
        <p:spPr>
          <a:xfrm>
            <a:off x="4453438" y="6357502"/>
            <a:ext cx="4572000" cy="261610"/>
          </a:xfrm>
          <a:prstGeom prst="rect">
            <a:avLst/>
          </a:prstGeom>
        </p:spPr>
        <p:txBody>
          <a:bodyPr>
            <a:spAutoFit/>
          </a:bodyPr>
          <a:lstStyle/>
          <a:p>
            <a:pPr algn="r"/>
            <a:r>
              <a:rPr lang="es-MX" sz="1100" dirty="0" err="1"/>
              <a:t>Kingsley</a:t>
            </a:r>
            <a:r>
              <a:rPr lang="es-MX" sz="1100" dirty="0"/>
              <a:t> </a:t>
            </a:r>
            <a:r>
              <a:rPr lang="es-MX" sz="1100" dirty="0" smtClean="0"/>
              <a:t> J. J </a:t>
            </a:r>
            <a:r>
              <a:rPr lang="es-MX" sz="1100" dirty="0" err="1"/>
              <a:t>Antimicrob</a:t>
            </a:r>
            <a:r>
              <a:rPr lang="es-MX" sz="1100" dirty="0"/>
              <a:t> </a:t>
            </a:r>
            <a:r>
              <a:rPr lang="es-MX" sz="1100" dirty="0" err="1"/>
              <a:t>Chemother</a:t>
            </a:r>
            <a:r>
              <a:rPr lang="es-MX" sz="1100" dirty="0"/>
              <a:t>. 2016 Mar;71(3):821-9. </a:t>
            </a:r>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43996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2" t="16876" r="21373" b="7659"/>
          <a:stretch/>
        </p:blipFill>
        <p:spPr bwMode="auto">
          <a:xfrm>
            <a:off x="1403648" y="1129526"/>
            <a:ext cx="6912768" cy="515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Agrupar 7"/>
          <p:cNvGrpSpPr/>
          <p:nvPr/>
        </p:nvGrpSpPr>
        <p:grpSpPr>
          <a:xfrm>
            <a:off x="251520" y="6093296"/>
            <a:ext cx="960941" cy="432048"/>
            <a:chOff x="7308304" y="5947574"/>
            <a:chExt cx="1392989" cy="649778"/>
          </a:xfrm>
        </p:grpSpPr>
        <p:pic>
          <p:nvPicPr>
            <p:cNvPr id="5"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6 Rectángulo"/>
          <p:cNvSpPr/>
          <p:nvPr/>
        </p:nvSpPr>
        <p:spPr>
          <a:xfrm>
            <a:off x="4427984" y="6462023"/>
            <a:ext cx="4572000" cy="261610"/>
          </a:xfrm>
          <a:prstGeom prst="rect">
            <a:avLst/>
          </a:prstGeom>
        </p:spPr>
        <p:txBody>
          <a:bodyPr>
            <a:spAutoFit/>
          </a:bodyPr>
          <a:lstStyle/>
          <a:p>
            <a:pPr algn="r"/>
            <a:r>
              <a:rPr lang="en-US" sz="1100" dirty="0" err="1"/>
              <a:t>Antimicrob</a:t>
            </a:r>
            <a:r>
              <a:rPr lang="en-US" sz="1100" dirty="0"/>
              <a:t> Agents </a:t>
            </a:r>
            <a:r>
              <a:rPr lang="en-US" sz="1100" dirty="0" err="1" smtClean="0"/>
              <a:t>Chemother</a:t>
            </a:r>
            <a:r>
              <a:rPr lang="en-US" sz="1100" dirty="0" smtClean="0"/>
              <a:t>. 2015;59(6</a:t>
            </a:r>
            <a:r>
              <a:rPr lang="en-US" sz="1100" dirty="0"/>
              <a:t>):3656-9</a:t>
            </a:r>
            <a:endParaRPr lang="es-MX" sz="1100" dirty="0"/>
          </a:p>
        </p:txBody>
      </p:sp>
      <p:sp>
        <p:nvSpPr>
          <p:cNvPr id="8" name="7 Rectángulo"/>
          <p:cNvSpPr/>
          <p:nvPr/>
        </p:nvSpPr>
        <p:spPr>
          <a:xfrm>
            <a:off x="1547664" y="404664"/>
            <a:ext cx="6552728" cy="861774"/>
          </a:xfrm>
          <a:prstGeom prst="rect">
            <a:avLst/>
          </a:prstGeom>
        </p:spPr>
        <p:txBody>
          <a:bodyPr wrap="square">
            <a:spAutoFit/>
          </a:bodyPr>
          <a:lstStyle/>
          <a:p>
            <a:pPr algn="ctr"/>
            <a:r>
              <a:rPr lang="es-MX" b="1" dirty="0" err="1">
                <a:solidFill>
                  <a:schemeClr val="accent1"/>
                </a:solidFill>
              </a:rPr>
              <a:t>Ceftazidime-avibactam</a:t>
            </a:r>
            <a:r>
              <a:rPr lang="es-MX" sz="1600" dirty="0"/>
              <a:t> </a:t>
            </a:r>
            <a:r>
              <a:rPr lang="es-MX" sz="1600" dirty="0" err="1"/>
              <a:t>activity</a:t>
            </a:r>
            <a:r>
              <a:rPr lang="es-MX" sz="1600" dirty="0"/>
              <a:t> </a:t>
            </a:r>
            <a:r>
              <a:rPr lang="es-MX" sz="1600" dirty="0" err="1"/>
              <a:t>against</a:t>
            </a:r>
            <a:r>
              <a:rPr lang="es-MX" sz="1600" dirty="0"/>
              <a:t> </a:t>
            </a:r>
            <a:r>
              <a:rPr lang="es-MX" sz="1600" dirty="0" err="1"/>
              <a:t>multidrug-resistant</a:t>
            </a:r>
            <a:r>
              <a:rPr lang="es-MX" sz="1600" dirty="0"/>
              <a:t> </a:t>
            </a:r>
            <a:r>
              <a:rPr lang="es-MX" sz="1600" i="1" dirty="0" err="1"/>
              <a:t>Pseudomonas</a:t>
            </a:r>
            <a:r>
              <a:rPr lang="es-MX" sz="1600" i="1" dirty="0"/>
              <a:t> </a:t>
            </a:r>
            <a:r>
              <a:rPr lang="es-MX" sz="1600" i="1" dirty="0" err="1"/>
              <a:t>aeruginosa</a:t>
            </a:r>
            <a:r>
              <a:rPr lang="es-MX" sz="1600" i="1" dirty="0"/>
              <a:t> </a:t>
            </a:r>
            <a:r>
              <a:rPr lang="es-MX" sz="1600" dirty="0" err="1"/>
              <a:t>isolated</a:t>
            </a:r>
            <a:r>
              <a:rPr lang="es-MX" sz="1600" dirty="0"/>
              <a:t> in U.S. medical centers in 2012 and </a:t>
            </a:r>
            <a:r>
              <a:rPr lang="es-MX" sz="1600" dirty="0" smtClean="0"/>
              <a:t>2013</a:t>
            </a:r>
            <a:endParaRPr lang="es-MX" sz="1600" dirty="0"/>
          </a:p>
        </p:txBody>
      </p:sp>
    </p:spTree>
    <p:extLst>
      <p:ext uri="{BB962C8B-B14F-4D97-AF65-F5344CB8AC3E}">
        <p14:creationId xmlns:p14="http://schemas.microsoft.com/office/powerpoint/2010/main" val="1867551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s-MX"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62" t="13163" r="2371" b="5982"/>
          <a:stretch/>
        </p:blipFill>
        <p:spPr>
          <a:xfrm>
            <a:off x="251520" y="1844823"/>
            <a:ext cx="8640960" cy="3096345"/>
          </a:xfrm>
          <a:prstGeom prst="rect">
            <a:avLst/>
          </a:prstGeom>
        </p:spPr>
      </p:pic>
      <p:sp>
        <p:nvSpPr>
          <p:cNvPr id="3" name="TextBox 2"/>
          <p:cNvSpPr txBox="1"/>
          <p:nvPr/>
        </p:nvSpPr>
        <p:spPr>
          <a:xfrm>
            <a:off x="1979712" y="620688"/>
            <a:ext cx="5184576" cy="523220"/>
          </a:xfrm>
          <a:prstGeom prst="rect">
            <a:avLst/>
          </a:prstGeom>
          <a:noFill/>
        </p:spPr>
        <p:txBody>
          <a:bodyPr wrap="square" rtlCol="0">
            <a:spAutoFit/>
          </a:bodyPr>
          <a:lstStyle/>
          <a:p>
            <a:pPr algn="ctr"/>
            <a:r>
              <a:rPr lang="en-US" sz="2800" dirty="0" smtClean="0">
                <a:solidFill>
                  <a:schemeClr val="tx2"/>
                </a:solidFill>
              </a:rPr>
              <a:t>¿</a:t>
            </a:r>
            <a:r>
              <a:rPr lang="en-US" sz="2800" dirty="0" err="1" smtClean="0">
                <a:solidFill>
                  <a:schemeClr val="tx2"/>
                </a:solidFill>
              </a:rPr>
              <a:t>Que</a:t>
            </a:r>
            <a:r>
              <a:rPr lang="en-US" sz="2800" dirty="0" smtClean="0">
                <a:solidFill>
                  <a:schemeClr val="tx2"/>
                </a:solidFill>
              </a:rPr>
              <a:t> </a:t>
            </a:r>
            <a:r>
              <a:rPr lang="en-US" sz="2800" dirty="0" err="1" smtClean="0">
                <a:solidFill>
                  <a:schemeClr val="tx2"/>
                </a:solidFill>
              </a:rPr>
              <a:t>es</a:t>
            </a:r>
            <a:r>
              <a:rPr lang="en-US" sz="2800" dirty="0" smtClean="0">
                <a:solidFill>
                  <a:schemeClr val="tx2"/>
                </a:solidFill>
              </a:rPr>
              <a:t> </a:t>
            </a:r>
            <a:r>
              <a:rPr lang="en-US" sz="2800" dirty="0" err="1" smtClean="0">
                <a:solidFill>
                  <a:schemeClr val="tx2"/>
                </a:solidFill>
              </a:rPr>
              <a:t>nuevo</a:t>
            </a:r>
            <a:r>
              <a:rPr lang="en-US" sz="2800" dirty="0" smtClean="0">
                <a:solidFill>
                  <a:schemeClr val="tx2"/>
                </a:solidFill>
              </a:rPr>
              <a:t>?</a:t>
            </a:r>
            <a:endParaRPr lang="en-US" sz="2800" dirty="0">
              <a:solidFill>
                <a:schemeClr val="tx2"/>
              </a:solidFill>
            </a:endParaRPr>
          </a:p>
        </p:txBody>
      </p:sp>
    </p:spTree>
    <p:extLst>
      <p:ext uri="{BB962C8B-B14F-4D97-AF65-F5344CB8AC3E}">
        <p14:creationId xmlns:p14="http://schemas.microsoft.com/office/powerpoint/2010/main" val="137455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7"/>
          <p:cNvGrpSpPr/>
          <p:nvPr/>
        </p:nvGrpSpPr>
        <p:grpSpPr>
          <a:xfrm>
            <a:off x="251520" y="6093296"/>
            <a:ext cx="960941" cy="432048"/>
            <a:chOff x="7308304" y="5947574"/>
            <a:chExt cx="1392989" cy="649778"/>
          </a:xfrm>
        </p:grpSpPr>
        <p:pic>
          <p:nvPicPr>
            <p:cNvPr id="9"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CuadroTexto 11"/>
          <p:cNvSpPr txBox="1"/>
          <p:nvPr/>
        </p:nvSpPr>
        <p:spPr>
          <a:xfrm>
            <a:off x="1835696" y="2132856"/>
            <a:ext cx="5904656" cy="2800767"/>
          </a:xfrm>
          <a:prstGeom prst="rect">
            <a:avLst/>
          </a:prstGeom>
          <a:noFill/>
        </p:spPr>
        <p:txBody>
          <a:bodyPr wrap="square" rtlCol="0">
            <a:spAutoFit/>
          </a:bodyPr>
          <a:lstStyle/>
          <a:p>
            <a:pPr algn="ctr"/>
            <a:r>
              <a:rPr lang="es-ES" sz="2400" b="1" dirty="0" smtClean="0">
                <a:solidFill>
                  <a:schemeClr val="tx2">
                    <a:lumMod val="75000"/>
                  </a:schemeClr>
                </a:solidFill>
                <a:latin typeface="Constantia"/>
                <a:cs typeface="Constantia"/>
              </a:rPr>
              <a:t>Adrián Camacho-Ortiz</a:t>
            </a:r>
          </a:p>
          <a:p>
            <a:pPr algn="ctr"/>
            <a:endParaRPr lang="es-ES" sz="2400" dirty="0">
              <a:solidFill>
                <a:schemeClr val="tx2">
                  <a:lumMod val="75000"/>
                </a:schemeClr>
              </a:solidFill>
              <a:latin typeface="Constantia"/>
              <a:cs typeface="Constantia"/>
            </a:endParaRPr>
          </a:p>
          <a:p>
            <a:pPr algn="ctr"/>
            <a:endParaRPr lang="es-ES" sz="2400" dirty="0" smtClean="0">
              <a:solidFill>
                <a:schemeClr val="tx2">
                  <a:lumMod val="75000"/>
                </a:schemeClr>
              </a:solidFill>
              <a:latin typeface="Constantia"/>
              <a:cs typeface="Constantia"/>
            </a:endParaRPr>
          </a:p>
          <a:p>
            <a:pPr algn="ctr"/>
            <a:endParaRPr lang="es-ES" sz="2400" dirty="0" smtClean="0">
              <a:solidFill>
                <a:schemeClr val="tx2">
                  <a:lumMod val="75000"/>
                </a:schemeClr>
              </a:solidFill>
              <a:latin typeface="Constantia"/>
              <a:cs typeface="Constantia"/>
            </a:endParaRPr>
          </a:p>
          <a:p>
            <a:pPr algn="ctr"/>
            <a:r>
              <a:rPr lang="es-ES" sz="1600" dirty="0">
                <a:solidFill>
                  <a:schemeClr val="tx2">
                    <a:lumMod val="75000"/>
                  </a:schemeClr>
                </a:solidFill>
                <a:latin typeface="Constantia"/>
                <a:cs typeface="Constantia"/>
              </a:rPr>
              <a:t>Coordinador de </a:t>
            </a:r>
            <a:r>
              <a:rPr lang="es-ES" sz="1600" dirty="0" smtClean="0">
                <a:solidFill>
                  <a:schemeClr val="tx2">
                    <a:lumMod val="75000"/>
                  </a:schemeClr>
                </a:solidFill>
                <a:latin typeface="Constantia"/>
                <a:cs typeface="Constantia"/>
              </a:rPr>
              <a:t>Epidemiología </a:t>
            </a:r>
            <a:r>
              <a:rPr lang="es-ES" sz="1600" dirty="0">
                <a:solidFill>
                  <a:schemeClr val="tx2">
                    <a:lumMod val="75000"/>
                  </a:schemeClr>
                </a:solidFill>
                <a:latin typeface="Constantia"/>
                <a:cs typeface="Constantia"/>
              </a:rPr>
              <a:t>H</a:t>
            </a:r>
            <a:r>
              <a:rPr lang="es-ES" sz="1600" dirty="0" smtClean="0">
                <a:solidFill>
                  <a:schemeClr val="tx2">
                    <a:lumMod val="75000"/>
                  </a:schemeClr>
                </a:solidFill>
                <a:latin typeface="Constantia"/>
                <a:cs typeface="Constantia"/>
              </a:rPr>
              <a:t>ospitalaria</a:t>
            </a:r>
            <a:r>
              <a:rPr lang="es-ES" sz="1600" dirty="0">
                <a:solidFill>
                  <a:schemeClr val="tx2">
                    <a:lumMod val="75000"/>
                  </a:schemeClr>
                </a:solidFill>
                <a:latin typeface="Constantia"/>
                <a:cs typeface="Constantia"/>
              </a:rPr>
              <a:t>, </a:t>
            </a:r>
          </a:p>
          <a:p>
            <a:pPr algn="ctr"/>
            <a:r>
              <a:rPr lang="es-ES" sz="1600" dirty="0">
                <a:solidFill>
                  <a:schemeClr val="tx2">
                    <a:lumMod val="75000"/>
                  </a:schemeClr>
                </a:solidFill>
                <a:latin typeface="Constantia"/>
                <a:cs typeface="Constantia"/>
              </a:rPr>
              <a:t>Profesor del Servicio de Infectología </a:t>
            </a:r>
          </a:p>
          <a:p>
            <a:pPr algn="ctr"/>
            <a:r>
              <a:rPr lang="es-ES" sz="1600" dirty="0">
                <a:solidFill>
                  <a:schemeClr val="tx2">
                    <a:lumMod val="75000"/>
                  </a:schemeClr>
                </a:solidFill>
                <a:latin typeface="Constantia"/>
                <a:cs typeface="Constantia"/>
              </a:rPr>
              <a:t>Hospital Universitario “Dr. José Eleuterio González”</a:t>
            </a:r>
          </a:p>
          <a:p>
            <a:pPr algn="ctr"/>
            <a:endParaRPr lang="es-ES" sz="1600" dirty="0">
              <a:solidFill>
                <a:schemeClr val="tx2">
                  <a:lumMod val="75000"/>
                </a:schemeClr>
              </a:solidFill>
              <a:latin typeface="Constantia"/>
              <a:cs typeface="Constantia"/>
            </a:endParaRPr>
          </a:p>
          <a:p>
            <a:pPr algn="ctr"/>
            <a:r>
              <a:rPr lang="es-ES" sz="1600" dirty="0">
                <a:solidFill>
                  <a:schemeClr val="tx2">
                    <a:lumMod val="75000"/>
                  </a:schemeClr>
                </a:solidFill>
                <a:latin typeface="Constantia"/>
                <a:cs typeface="Constantia"/>
              </a:rPr>
              <a:t>acamacho_md@yahoo.com</a:t>
            </a:r>
          </a:p>
        </p:txBody>
      </p:sp>
    </p:spTree>
    <p:extLst>
      <p:ext uri="{BB962C8B-B14F-4D97-AF65-F5344CB8AC3E}">
        <p14:creationId xmlns:p14="http://schemas.microsoft.com/office/powerpoint/2010/main" val="31566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qph.is.quoracdn.net/main-qimg-a89236baeb129e8d60e5f36d1188fe84?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773970"/>
            <a:ext cx="3854349" cy="20424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88640"/>
            <a:ext cx="4572000" cy="2862322"/>
          </a:xfrm>
          <a:prstGeom prst="rect">
            <a:avLst/>
          </a:prstGeom>
        </p:spPr>
        <p:txBody>
          <a:bodyPr>
            <a:spAutoFit/>
          </a:bodyPr>
          <a:lstStyle/>
          <a:p>
            <a:r>
              <a:rPr lang="es-MX" sz="1200" dirty="0" err="1"/>
              <a:t>Bubba</a:t>
            </a:r>
            <a:r>
              <a:rPr lang="es-MX" sz="1200" dirty="0"/>
              <a:t>: </a:t>
            </a:r>
            <a:r>
              <a:rPr lang="es-MX" sz="1200" dirty="0" smtClean="0"/>
              <a:t>“como te decía…el camarón es la fruta del mar”</a:t>
            </a:r>
          </a:p>
          <a:p>
            <a:endParaRPr lang="es-MX" sz="1200" dirty="0" smtClean="0"/>
          </a:p>
          <a:p>
            <a:r>
              <a:rPr lang="es-MX" sz="1200" b="1" dirty="0" smtClean="0"/>
              <a:t>Puedes…</a:t>
            </a:r>
          </a:p>
          <a:p>
            <a:endParaRPr lang="es-MX" sz="1200" dirty="0" smtClean="0"/>
          </a:p>
          <a:p>
            <a:pPr marL="171450" indent="-171450">
              <a:buFont typeface="Arial" panose="020B0604020202020204" pitchFamily="34" charset="0"/>
              <a:buChar char="•"/>
            </a:pPr>
            <a:r>
              <a:rPr lang="es-MX" sz="1200" dirty="0" err="1" smtClean="0"/>
              <a:t>barbecue</a:t>
            </a:r>
            <a:r>
              <a:rPr lang="es-MX" sz="1200" dirty="0" smtClean="0"/>
              <a:t> </a:t>
            </a:r>
            <a:r>
              <a:rPr lang="es-MX" sz="1200" dirty="0" err="1" smtClean="0"/>
              <a:t>it</a:t>
            </a:r>
            <a:endParaRPr lang="es-MX" sz="1200" dirty="0" smtClean="0"/>
          </a:p>
          <a:p>
            <a:pPr marL="171450" indent="-171450">
              <a:buFont typeface="Arial" panose="020B0604020202020204" pitchFamily="34" charset="0"/>
              <a:buChar char="•"/>
            </a:pPr>
            <a:r>
              <a:rPr lang="es-MX" sz="1200" dirty="0" err="1" smtClean="0"/>
              <a:t>boil</a:t>
            </a:r>
            <a:r>
              <a:rPr lang="es-MX" sz="1200" dirty="0" smtClean="0"/>
              <a:t> </a:t>
            </a:r>
            <a:r>
              <a:rPr lang="es-MX" sz="1200" dirty="0" err="1"/>
              <a:t>it</a:t>
            </a:r>
            <a:r>
              <a:rPr lang="es-MX" sz="1200" dirty="0"/>
              <a:t>, </a:t>
            </a:r>
            <a:endParaRPr lang="es-MX" sz="1200" dirty="0" smtClean="0"/>
          </a:p>
          <a:p>
            <a:pPr marL="171450" indent="-171450">
              <a:buFont typeface="Arial" panose="020B0604020202020204" pitchFamily="34" charset="0"/>
              <a:buChar char="•"/>
            </a:pPr>
            <a:r>
              <a:rPr lang="es-MX" sz="1200" dirty="0" err="1" smtClean="0"/>
              <a:t>broil</a:t>
            </a:r>
            <a:r>
              <a:rPr lang="es-MX" sz="1200" dirty="0" smtClean="0"/>
              <a:t> </a:t>
            </a:r>
            <a:r>
              <a:rPr lang="es-MX" sz="1200" dirty="0" err="1" smtClean="0"/>
              <a:t>it</a:t>
            </a:r>
            <a:r>
              <a:rPr lang="es-MX" sz="1200" dirty="0" smtClean="0"/>
              <a:t> </a:t>
            </a:r>
          </a:p>
          <a:p>
            <a:pPr marL="171450" indent="-171450">
              <a:buFont typeface="Arial" panose="020B0604020202020204" pitchFamily="34" charset="0"/>
              <a:buChar char="•"/>
            </a:pPr>
            <a:r>
              <a:rPr lang="es-MX" sz="1200" dirty="0" err="1" smtClean="0"/>
              <a:t>bake</a:t>
            </a:r>
            <a:r>
              <a:rPr lang="es-MX" sz="1200" dirty="0" smtClean="0"/>
              <a:t> </a:t>
            </a:r>
            <a:r>
              <a:rPr lang="es-MX" sz="1200" dirty="0" err="1"/>
              <a:t>it</a:t>
            </a:r>
            <a:r>
              <a:rPr lang="es-MX" sz="1200" dirty="0" smtClean="0"/>
              <a:t>,</a:t>
            </a:r>
          </a:p>
          <a:p>
            <a:pPr marL="171450" indent="-171450">
              <a:buFont typeface="Arial" panose="020B0604020202020204" pitchFamily="34" charset="0"/>
              <a:buChar char="•"/>
            </a:pPr>
            <a:r>
              <a:rPr lang="es-MX" sz="1200" dirty="0" err="1" smtClean="0"/>
              <a:t>saute</a:t>
            </a:r>
            <a:r>
              <a:rPr lang="es-MX" sz="1200" dirty="0" smtClean="0"/>
              <a:t> </a:t>
            </a:r>
            <a:r>
              <a:rPr lang="es-MX" sz="1200" dirty="0" err="1" smtClean="0"/>
              <a:t>it</a:t>
            </a:r>
            <a:endParaRPr lang="es-MX" sz="1200" dirty="0" smtClean="0"/>
          </a:p>
          <a:p>
            <a:pPr marL="171450" indent="-171450">
              <a:buFont typeface="Arial" panose="020B0604020202020204" pitchFamily="34" charset="0"/>
              <a:buChar char="•"/>
            </a:pPr>
            <a:r>
              <a:rPr lang="es-MX" sz="1200" dirty="0" err="1" smtClean="0"/>
              <a:t>shrimp-kabobs</a:t>
            </a:r>
            <a:endParaRPr lang="es-MX" sz="1200" dirty="0" smtClean="0"/>
          </a:p>
          <a:p>
            <a:pPr marL="171450" indent="-171450">
              <a:buFont typeface="Arial" panose="020B0604020202020204" pitchFamily="34" charset="0"/>
              <a:buChar char="•"/>
            </a:pPr>
            <a:r>
              <a:rPr lang="es-MX" sz="1200" dirty="0" err="1" smtClean="0"/>
              <a:t>shrimp</a:t>
            </a:r>
            <a:r>
              <a:rPr lang="es-MX" sz="1200" dirty="0" smtClean="0"/>
              <a:t> creole</a:t>
            </a:r>
          </a:p>
          <a:p>
            <a:pPr marL="171450" indent="-171450">
              <a:buFont typeface="Arial" panose="020B0604020202020204" pitchFamily="34" charset="0"/>
              <a:buChar char="•"/>
            </a:pPr>
            <a:r>
              <a:rPr lang="es-MX" sz="1200" dirty="0" err="1" smtClean="0"/>
              <a:t>shrimp</a:t>
            </a:r>
            <a:r>
              <a:rPr lang="es-MX" sz="1200" dirty="0" smtClean="0"/>
              <a:t> </a:t>
            </a:r>
            <a:r>
              <a:rPr lang="es-MX" sz="1200" dirty="0" err="1" smtClean="0"/>
              <a:t>gumbo</a:t>
            </a:r>
            <a:r>
              <a:rPr lang="es-MX" sz="1200" dirty="0" smtClean="0"/>
              <a:t> </a:t>
            </a:r>
          </a:p>
          <a:p>
            <a:pPr marL="171450" indent="-171450">
              <a:buFont typeface="Arial" panose="020B0604020202020204" pitchFamily="34" charset="0"/>
              <a:buChar char="•"/>
            </a:pPr>
            <a:r>
              <a:rPr lang="es-MX" sz="1200" dirty="0" smtClean="0"/>
              <a:t>Pan </a:t>
            </a:r>
            <a:r>
              <a:rPr lang="es-MX" sz="1200" dirty="0" err="1" smtClean="0"/>
              <a:t>fried</a:t>
            </a:r>
            <a:endParaRPr lang="es-MX" sz="1200" dirty="0" smtClean="0"/>
          </a:p>
          <a:p>
            <a:pPr marL="171450" indent="-171450">
              <a:buFont typeface="Arial" panose="020B0604020202020204" pitchFamily="34" charset="0"/>
              <a:buChar char="•"/>
            </a:pPr>
            <a:r>
              <a:rPr lang="es-MX" sz="1200" dirty="0" err="1" smtClean="0"/>
              <a:t>deep</a:t>
            </a:r>
            <a:r>
              <a:rPr lang="es-MX" sz="1200" dirty="0" smtClean="0"/>
              <a:t> </a:t>
            </a:r>
            <a:r>
              <a:rPr lang="es-MX" sz="1200" dirty="0" err="1" smtClean="0"/>
              <a:t>fried</a:t>
            </a:r>
            <a:endParaRPr lang="es-MX" sz="1200" dirty="0" smtClean="0"/>
          </a:p>
          <a:p>
            <a:pPr marL="171450" indent="-171450">
              <a:buFont typeface="Arial" panose="020B0604020202020204" pitchFamily="34" charset="0"/>
              <a:buChar char="•"/>
            </a:pPr>
            <a:r>
              <a:rPr lang="es-MX" sz="1200" dirty="0" err="1" smtClean="0"/>
              <a:t>stir-fried</a:t>
            </a:r>
            <a:r>
              <a:rPr lang="es-MX" sz="1200" dirty="0" smtClean="0"/>
              <a:t> </a:t>
            </a:r>
          </a:p>
        </p:txBody>
      </p:sp>
      <p:sp>
        <p:nvSpPr>
          <p:cNvPr id="6" name="5 CuadroTexto"/>
          <p:cNvSpPr txBox="1"/>
          <p:nvPr/>
        </p:nvSpPr>
        <p:spPr>
          <a:xfrm>
            <a:off x="1691680" y="548680"/>
            <a:ext cx="2007281" cy="2492990"/>
          </a:xfrm>
          <a:prstGeom prst="rect">
            <a:avLst/>
          </a:prstGeom>
          <a:noFill/>
        </p:spPr>
        <p:txBody>
          <a:bodyPr wrap="none" rtlCol="0">
            <a:spAutoFit/>
          </a:bodyPr>
          <a:lstStyle/>
          <a:p>
            <a:pPr marL="285750" indent="-285750">
              <a:buFont typeface="Arial" panose="020B0604020202020204" pitchFamily="34" charset="0"/>
              <a:buChar char="•"/>
            </a:pPr>
            <a:r>
              <a:rPr lang="es-MX" sz="1200" dirty="0" err="1"/>
              <a:t>pineapple</a:t>
            </a:r>
            <a:r>
              <a:rPr lang="es-MX" sz="1200" dirty="0"/>
              <a:t> </a:t>
            </a:r>
            <a:r>
              <a:rPr lang="es-MX" sz="1200" dirty="0" err="1"/>
              <a:t>shrimp</a:t>
            </a:r>
            <a:endParaRPr lang="es-MX" sz="1200" dirty="0"/>
          </a:p>
          <a:p>
            <a:pPr marL="285750" indent="-285750">
              <a:buFont typeface="Arial" panose="020B0604020202020204" pitchFamily="34" charset="0"/>
              <a:buChar char="•"/>
            </a:pPr>
            <a:r>
              <a:rPr lang="es-MX" sz="1200" dirty="0" err="1" smtClean="0"/>
              <a:t>lemon</a:t>
            </a:r>
            <a:r>
              <a:rPr lang="es-MX" sz="1200" dirty="0" smtClean="0"/>
              <a:t> </a:t>
            </a:r>
            <a:r>
              <a:rPr lang="es-MX" sz="1200" dirty="0" err="1"/>
              <a:t>shrimp</a:t>
            </a:r>
            <a:endParaRPr lang="es-MX" sz="1200" dirty="0"/>
          </a:p>
          <a:p>
            <a:pPr marL="285750" indent="-285750">
              <a:buFont typeface="Arial" panose="020B0604020202020204" pitchFamily="34" charset="0"/>
              <a:buChar char="•"/>
            </a:pPr>
            <a:r>
              <a:rPr lang="es-MX" sz="1200" dirty="0" err="1"/>
              <a:t>coconut</a:t>
            </a:r>
            <a:r>
              <a:rPr lang="es-MX" sz="1200" dirty="0"/>
              <a:t> </a:t>
            </a:r>
            <a:r>
              <a:rPr lang="es-MX" sz="1200" dirty="0" err="1"/>
              <a:t>shrimp</a:t>
            </a:r>
            <a:endParaRPr lang="es-MX" sz="1200" dirty="0"/>
          </a:p>
          <a:p>
            <a:pPr marL="285750" indent="-285750">
              <a:buFont typeface="Arial" panose="020B0604020202020204" pitchFamily="34" charset="0"/>
              <a:buChar char="•"/>
            </a:pPr>
            <a:r>
              <a:rPr lang="es-MX" sz="1200" dirty="0" err="1"/>
              <a:t>pepper</a:t>
            </a:r>
            <a:r>
              <a:rPr lang="es-MX" sz="1200" dirty="0"/>
              <a:t> </a:t>
            </a:r>
            <a:r>
              <a:rPr lang="es-MX" sz="1200" dirty="0" err="1"/>
              <a:t>shrimp</a:t>
            </a:r>
            <a:r>
              <a:rPr lang="es-MX" sz="1200" dirty="0"/>
              <a:t> </a:t>
            </a:r>
          </a:p>
          <a:p>
            <a:pPr marL="285750" indent="-285750">
              <a:buFont typeface="Arial" panose="020B0604020202020204" pitchFamily="34" charset="0"/>
              <a:buChar char="•"/>
            </a:pPr>
            <a:r>
              <a:rPr lang="es-MX" sz="1200" dirty="0" err="1"/>
              <a:t>shrimp</a:t>
            </a:r>
            <a:r>
              <a:rPr lang="es-MX" sz="1200" dirty="0"/>
              <a:t> </a:t>
            </a:r>
            <a:r>
              <a:rPr lang="es-MX" sz="1200" dirty="0" err="1"/>
              <a:t>soup</a:t>
            </a:r>
            <a:endParaRPr lang="es-MX" sz="1200" dirty="0"/>
          </a:p>
          <a:p>
            <a:pPr marL="285750" indent="-285750">
              <a:buFont typeface="Arial" panose="020B0604020202020204" pitchFamily="34" charset="0"/>
              <a:buChar char="•"/>
            </a:pPr>
            <a:r>
              <a:rPr lang="es-MX" sz="1200" dirty="0" err="1"/>
              <a:t>shrimp</a:t>
            </a:r>
            <a:r>
              <a:rPr lang="es-MX" sz="1200" dirty="0"/>
              <a:t> </a:t>
            </a:r>
            <a:r>
              <a:rPr lang="es-MX" sz="1200" dirty="0" err="1"/>
              <a:t>stew</a:t>
            </a:r>
            <a:endParaRPr lang="es-MX" sz="1200" dirty="0"/>
          </a:p>
          <a:p>
            <a:pPr marL="285750" indent="-285750">
              <a:buFont typeface="Arial" panose="020B0604020202020204" pitchFamily="34" charset="0"/>
              <a:buChar char="•"/>
            </a:pPr>
            <a:r>
              <a:rPr lang="es-MX" sz="1200" dirty="0" err="1"/>
              <a:t>shrimp</a:t>
            </a:r>
            <a:r>
              <a:rPr lang="es-MX" sz="1200" dirty="0"/>
              <a:t> salad</a:t>
            </a:r>
          </a:p>
          <a:p>
            <a:pPr marL="285750" indent="-285750">
              <a:buFont typeface="Arial" panose="020B0604020202020204" pitchFamily="34" charset="0"/>
              <a:buChar char="•"/>
            </a:pPr>
            <a:r>
              <a:rPr lang="es-MX" sz="1200" dirty="0" err="1"/>
              <a:t>shrimp</a:t>
            </a:r>
            <a:r>
              <a:rPr lang="es-MX" sz="1200" dirty="0"/>
              <a:t> and </a:t>
            </a:r>
            <a:r>
              <a:rPr lang="es-MX" sz="1200" dirty="0" err="1"/>
              <a:t>potatoes</a:t>
            </a:r>
            <a:r>
              <a:rPr lang="es-MX" sz="1200" dirty="0"/>
              <a:t> </a:t>
            </a:r>
          </a:p>
          <a:p>
            <a:pPr marL="285750" indent="-285750">
              <a:buFont typeface="Arial" panose="020B0604020202020204" pitchFamily="34" charset="0"/>
              <a:buChar char="•"/>
            </a:pPr>
            <a:r>
              <a:rPr lang="es-MX" sz="1200" dirty="0" err="1"/>
              <a:t>shrimp</a:t>
            </a:r>
            <a:r>
              <a:rPr lang="es-MX" sz="1200" dirty="0"/>
              <a:t> </a:t>
            </a:r>
            <a:r>
              <a:rPr lang="es-MX" sz="1200" dirty="0" err="1"/>
              <a:t>burger</a:t>
            </a:r>
            <a:endParaRPr lang="es-MX" sz="1200" dirty="0"/>
          </a:p>
          <a:p>
            <a:pPr marL="285750" indent="-285750">
              <a:buFont typeface="Arial" panose="020B0604020202020204" pitchFamily="34" charset="0"/>
              <a:buChar char="•"/>
            </a:pPr>
            <a:r>
              <a:rPr lang="es-MX" sz="1200" dirty="0" err="1"/>
              <a:t>shrimp</a:t>
            </a:r>
            <a:r>
              <a:rPr lang="es-MX" sz="1200" dirty="0"/>
              <a:t> </a:t>
            </a:r>
            <a:r>
              <a:rPr lang="es-MX" sz="1200" dirty="0" err="1" smtClean="0"/>
              <a:t>sandwich</a:t>
            </a:r>
            <a:endParaRPr lang="es-MX" sz="1200" dirty="0" smtClean="0"/>
          </a:p>
          <a:p>
            <a:pPr marL="285750" indent="-285750">
              <a:buFont typeface="Arial" panose="020B0604020202020204" pitchFamily="34" charset="0"/>
              <a:buChar char="•"/>
            </a:pPr>
            <a:endParaRPr lang="es-MX" sz="1200" dirty="0"/>
          </a:p>
          <a:p>
            <a:r>
              <a:rPr lang="es-MX" sz="1200" b="1" dirty="0" smtClean="0"/>
              <a:t>“y creo que eso es todo”</a:t>
            </a:r>
            <a:endParaRPr lang="es-MX" sz="1200" b="1" dirty="0"/>
          </a:p>
          <a:p>
            <a:pPr marL="285750" indent="-285750">
              <a:buFont typeface="Arial" panose="020B0604020202020204" pitchFamily="34" charset="0"/>
              <a:buChar char="•"/>
            </a:pPr>
            <a:endParaRPr lang="es-MX" sz="1200" dirty="0"/>
          </a:p>
        </p:txBody>
      </p:sp>
      <p:graphicFrame>
        <p:nvGraphicFramePr>
          <p:cNvPr id="14" name="13 Diagrama"/>
          <p:cNvGraphicFramePr/>
          <p:nvPr>
            <p:extLst>
              <p:ext uri="{D42A27DB-BD31-4B8C-83A1-F6EECF244321}">
                <p14:modId xmlns:p14="http://schemas.microsoft.com/office/powerpoint/2010/main" val="745223689"/>
              </p:ext>
            </p:extLst>
          </p:nvPr>
        </p:nvGraphicFramePr>
        <p:xfrm>
          <a:off x="395536"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15 Grupo"/>
          <p:cNvGrpSpPr/>
          <p:nvPr/>
        </p:nvGrpSpPr>
        <p:grpSpPr>
          <a:xfrm>
            <a:off x="3923928" y="4797152"/>
            <a:ext cx="827584" cy="1440160"/>
            <a:chOff x="2810255" y="1865419"/>
            <a:chExt cx="1405128" cy="1610436"/>
          </a:xfrm>
          <a:scene3d>
            <a:camera prst="orthographicFront">
              <a:rot lat="0" lon="0" rev="0"/>
            </a:camera>
            <a:lightRig rig="contrasting" dir="t">
              <a:rot lat="0" lon="0" rev="1200000"/>
            </a:lightRig>
          </a:scene3d>
        </p:grpSpPr>
        <p:sp>
          <p:nvSpPr>
            <p:cNvPr id="17" name="16 Rectángulo"/>
            <p:cNvSpPr/>
            <p:nvPr/>
          </p:nvSpPr>
          <p:spPr>
            <a:xfrm>
              <a:off x="2810255" y="1865419"/>
              <a:ext cx="1405128" cy="1610436"/>
            </a:xfrm>
            <a:prstGeom prst="rect">
              <a:avLst/>
            </a:prstGeom>
            <a:sp3d contourW="19050" prstMaterial="metal">
              <a:bevelT w="88900" h="203200"/>
              <a:bevelB w="165100" h="2540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2810255" y="1865419"/>
              <a:ext cx="1405128" cy="16104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000" kern="1200" dirty="0" err="1" smtClean="0"/>
                <a:t>Delafloxacino</a:t>
              </a:r>
              <a:endParaRPr lang="es-MX" sz="1000" kern="1200" dirty="0"/>
            </a:p>
            <a:p>
              <a:pPr lvl="0" algn="l" defTabSz="622300">
                <a:lnSpc>
                  <a:spcPct val="90000"/>
                </a:lnSpc>
                <a:spcBef>
                  <a:spcPct val="0"/>
                </a:spcBef>
                <a:spcAft>
                  <a:spcPct val="35000"/>
                </a:spcAft>
              </a:pPr>
              <a:endParaRPr lang="es-MX" sz="1400" kern="1200" dirty="0"/>
            </a:p>
          </p:txBody>
        </p:sp>
      </p:grpSp>
      <p:pic>
        <p:nvPicPr>
          <p:cNvPr id="5124" name="Picture 4" descr="https://img.buzzfeed.com/buzzfeed-static/static/enhanced/webdr03/2013/6/27/14/enhanced-buzz-13715-1372358501-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9190" y="3422272"/>
            <a:ext cx="2151947" cy="1156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frasesdelapelicula.com/wp-content/uploads/2012/02/Forrest-Gump.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7646" y="773970"/>
            <a:ext cx="1491123" cy="207581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Agrupar 7"/>
          <p:cNvGrpSpPr/>
          <p:nvPr/>
        </p:nvGrpSpPr>
        <p:grpSpPr>
          <a:xfrm>
            <a:off x="251520" y="6093296"/>
            <a:ext cx="960941" cy="432048"/>
            <a:chOff x="7308304" y="5947574"/>
            <a:chExt cx="1392989" cy="649778"/>
          </a:xfrm>
        </p:grpSpPr>
        <p:pic>
          <p:nvPicPr>
            <p:cNvPr id="13" name="Picture 1" descr="L:\Logo Lavado de manos Epidemiologia0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4751512" y="4437112"/>
            <a:ext cx="1629096" cy="887485"/>
            <a:chOff x="4215384" y="1475315"/>
            <a:chExt cx="1880616" cy="887485"/>
          </a:xfrm>
          <a:scene3d>
            <a:camera prst="orthographicFront">
              <a:rot lat="0" lon="0" rev="0"/>
            </a:camera>
            <a:lightRig rig="contrasting" dir="t">
              <a:rot lat="0" lon="0" rev="1200000"/>
            </a:lightRig>
          </a:scene3d>
        </p:grpSpPr>
        <p:sp>
          <p:nvSpPr>
            <p:cNvPr id="20" name="Right Arrow 19"/>
            <p:cNvSpPr/>
            <p:nvPr/>
          </p:nvSpPr>
          <p:spPr>
            <a:xfrm>
              <a:off x="4215384" y="1475315"/>
              <a:ext cx="1880616" cy="887485"/>
            </a:xfrm>
            <a:prstGeom prst="rightArrow">
              <a:avLst>
                <a:gd name="adj1" fmla="val 50000"/>
                <a:gd name="adj2" fmla="val 5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ight Arrow 4"/>
            <p:cNvSpPr/>
            <p:nvPr/>
          </p:nvSpPr>
          <p:spPr>
            <a:xfrm>
              <a:off x="4215384" y="1697186"/>
              <a:ext cx="1658745" cy="4437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254000" bIns="140888" numCol="1" spcCol="1270" anchor="ctr" anchorCtr="0">
              <a:noAutofit/>
            </a:bodyPr>
            <a:lstStyle/>
            <a:p>
              <a:pPr lvl="0" algn="l" defTabSz="622300">
                <a:lnSpc>
                  <a:spcPct val="90000"/>
                </a:lnSpc>
                <a:spcBef>
                  <a:spcPct val="0"/>
                </a:spcBef>
                <a:spcAft>
                  <a:spcPct val="35000"/>
                </a:spcAft>
              </a:pPr>
              <a:r>
                <a:rPr lang="es-MX" sz="1100" kern="1200" dirty="0" smtClean="0"/>
                <a:t> Tetraciclinas</a:t>
              </a:r>
              <a:endParaRPr lang="es-MX" sz="1100" kern="1200" dirty="0"/>
            </a:p>
          </p:txBody>
        </p:sp>
      </p:grpSp>
      <p:grpSp>
        <p:nvGrpSpPr>
          <p:cNvPr id="22" name="15 Grupo"/>
          <p:cNvGrpSpPr/>
          <p:nvPr/>
        </p:nvGrpSpPr>
        <p:grpSpPr>
          <a:xfrm>
            <a:off x="4738476" y="5085184"/>
            <a:ext cx="1201676" cy="1440160"/>
            <a:chOff x="2810255" y="1865419"/>
            <a:chExt cx="1405128" cy="1610436"/>
          </a:xfrm>
          <a:scene3d>
            <a:camera prst="orthographicFront">
              <a:rot lat="0" lon="0" rev="0"/>
            </a:camera>
            <a:lightRig rig="contrasting" dir="t">
              <a:rot lat="0" lon="0" rev="1200000"/>
            </a:lightRig>
          </a:scene3d>
        </p:grpSpPr>
        <p:sp>
          <p:nvSpPr>
            <p:cNvPr id="23" name="16 Rectángulo"/>
            <p:cNvSpPr/>
            <p:nvPr/>
          </p:nvSpPr>
          <p:spPr>
            <a:xfrm>
              <a:off x="2810255" y="1865419"/>
              <a:ext cx="1405128" cy="1610436"/>
            </a:xfrm>
            <a:prstGeom prst="rect">
              <a:avLst/>
            </a:prstGeom>
            <a:sp3d contourW="19050" prstMaterial="metal">
              <a:bevelT w="88900" h="203200"/>
              <a:bevelB w="165100" h="2540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17 Rectángulo"/>
            <p:cNvSpPr/>
            <p:nvPr/>
          </p:nvSpPr>
          <p:spPr>
            <a:xfrm>
              <a:off x="2810255" y="1865419"/>
              <a:ext cx="1405128" cy="16104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000" kern="1200" dirty="0" smtClean="0"/>
                <a:t>Omadaciclina</a:t>
              </a:r>
            </a:p>
            <a:p>
              <a:pPr lvl="0" algn="l" defTabSz="622300">
                <a:lnSpc>
                  <a:spcPct val="90000"/>
                </a:lnSpc>
                <a:spcBef>
                  <a:spcPct val="0"/>
                </a:spcBef>
                <a:spcAft>
                  <a:spcPct val="35000"/>
                </a:spcAft>
              </a:pPr>
              <a:r>
                <a:rPr lang="es-MX" sz="1000" dirty="0" smtClean="0"/>
                <a:t>Eravaciclina</a:t>
              </a:r>
              <a:endParaRPr lang="es-MX" sz="1000" kern="1200" dirty="0"/>
            </a:p>
            <a:p>
              <a:pPr lvl="0" algn="l" defTabSz="622300">
                <a:lnSpc>
                  <a:spcPct val="90000"/>
                </a:lnSpc>
                <a:spcBef>
                  <a:spcPct val="0"/>
                </a:spcBef>
                <a:spcAft>
                  <a:spcPct val="35000"/>
                </a:spcAft>
              </a:pPr>
              <a:endParaRPr lang="es-MX" sz="1400" kern="1200" dirty="0"/>
            </a:p>
          </p:txBody>
        </p:sp>
      </p:grpSp>
    </p:spTree>
    <p:extLst>
      <p:ext uri="{BB962C8B-B14F-4D97-AF65-F5344CB8AC3E}">
        <p14:creationId xmlns:p14="http://schemas.microsoft.com/office/powerpoint/2010/main" val="103948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smtClean="0">
                <a:solidFill>
                  <a:schemeClr val="tx2">
                    <a:lumMod val="75000"/>
                  </a:schemeClr>
                </a:solidFill>
              </a:rPr>
              <a:t>Uso clínico ÷ resistencia</a:t>
            </a:r>
            <a:endParaRPr lang="es-MX" sz="3200" b="1" dirty="0">
              <a:solidFill>
                <a:schemeClr val="tx2">
                  <a:lumMod val="75000"/>
                </a:schemeClr>
              </a:solidFill>
            </a:endParaRPr>
          </a:p>
        </p:txBody>
      </p:sp>
      <p:pic>
        <p:nvPicPr>
          <p:cNvPr id="1026" name="Picture 2" descr="http://www.lumibyte.eu/wp-content/uploads/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5"/>
            <a:ext cx="9036496" cy="45182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Agrupar 7"/>
          <p:cNvGrpSpPr/>
          <p:nvPr/>
        </p:nvGrpSpPr>
        <p:grpSpPr>
          <a:xfrm>
            <a:off x="251520" y="6093296"/>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975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alrasub.com/wp-content/uploads/2013/11/think-outside-the-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99" y="980728"/>
            <a:ext cx="8782050" cy="49339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Agrupar 7"/>
          <p:cNvGrpSpPr/>
          <p:nvPr/>
        </p:nvGrpSpPr>
        <p:grpSpPr>
          <a:xfrm>
            <a:off x="251520" y="6093296"/>
            <a:ext cx="960941" cy="432048"/>
            <a:chOff x="7308304" y="5947574"/>
            <a:chExt cx="1392989" cy="649778"/>
          </a:xfrm>
        </p:grpSpPr>
        <p:pic>
          <p:nvPicPr>
            <p:cNvPr id="7"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331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ile.scirp.org/Html/19-8202738x%5Cdeded38f-5620-48d3-bda4-56e4bcccb0c1.jpg"/>
          <p:cNvPicPr>
            <a:picLocks noChangeAspect="1" noChangeArrowheads="1"/>
          </p:cNvPicPr>
          <p:nvPr/>
        </p:nvPicPr>
        <p:blipFill rotWithShape="1">
          <a:blip r:embed="rId2">
            <a:extLst>
              <a:ext uri="{28A0092B-C50C-407E-A947-70E740481C1C}">
                <a14:useLocalDpi xmlns:a14="http://schemas.microsoft.com/office/drawing/2010/main" val="0"/>
              </a:ext>
            </a:extLst>
          </a:blip>
          <a:srcRect b="6202"/>
          <a:stretch/>
        </p:blipFill>
        <p:spPr bwMode="auto">
          <a:xfrm>
            <a:off x="683568" y="908720"/>
            <a:ext cx="8277225" cy="462790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Agrupar 7"/>
          <p:cNvGrpSpPr/>
          <p:nvPr/>
        </p:nvGrpSpPr>
        <p:grpSpPr>
          <a:xfrm>
            <a:off x="251520" y="6093296"/>
            <a:ext cx="960941" cy="432048"/>
            <a:chOff x="7308304" y="5947574"/>
            <a:chExt cx="1392989" cy="649778"/>
          </a:xfrm>
        </p:grpSpPr>
        <p:pic>
          <p:nvPicPr>
            <p:cNvPr id="5"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78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unu.edu/media/ourworld.unu.edu-en/article/10602/Soil-Bacteria-Offer-Clues-to-Curbing-Antibiotic-Resist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25" y="846354"/>
            <a:ext cx="3404851" cy="19170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edicalnewstoday.com/content/images/articles/277/277180/bacteria-in-a-petri-d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25" y="4149080"/>
            <a:ext cx="3404851" cy="19497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bc.net.au/news/image/570248-16x9-700x3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24404"/>
            <a:ext cx="3432498" cy="193200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kinja-img.com/gawker-media/image/upload/x8dvfmntwjngzww8e9a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658"/>
          <a:stretch/>
        </p:blipFill>
        <p:spPr bwMode="auto">
          <a:xfrm>
            <a:off x="4572000" y="836712"/>
            <a:ext cx="3432498" cy="1899276"/>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rot="4264276">
            <a:off x="2038186" y="3226510"/>
            <a:ext cx="504056" cy="62100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9" name="8 Flecha derecha"/>
          <p:cNvSpPr/>
          <p:nvPr/>
        </p:nvSpPr>
        <p:spPr>
          <a:xfrm rot="897502">
            <a:off x="3995936" y="4779905"/>
            <a:ext cx="504056" cy="62100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10" name="9 Flecha derecha"/>
          <p:cNvSpPr/>
          <p:nvPr/>
        </p:nvSpPr>
        <p:spPr>
          <a:xfrm rot="17538916">
            <a:off x="6036220" y="3199494"/>
            <a:ext cx="504056" cy="62100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11" name="10 Flecha derecha"/>
          <p:cNvSpPr/>
          <p:nvPr/>
        </p:nvSpPr>
        <p:spPr>
          <a:xfrm rot="8388456">
            <a:off x="4043853" y="1475848"/>
            <a:ext cx="504056" cy="62100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grpSp>
        <p:nvGrpSpPr>
          <p:cNvPr id="12" name="Agrupar 7"/>
          <p:cNvGrpSpPr/>
          <p:nvPr/>
        </p:nvGrpSpPr>
        <p:grpSpPr>
          <a:xfrm>
            <a:off x="251520" y="6093296"/>
            <a:ext cx="960941" cy="432048"/>
            <a:chOff x="7308304" y="5947574"/>
            <a:chExt cx="1392989" cy="649778"/>
          </a:xfrm>
        </p:grpSpPr>
        <p:pic>
          <p:nvPicPr>
            <p:cNvPr id="13" name="Picture 1" descr="L:\Logo Lavado de manos Epidemiologia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2195736" y="188640"/>
            <a:ext cx="4475456" cy="369332"/>
          </a:xfrm>
          <a:prstGeom prst="rect">
            <a:avLst/>
          </a:prstGeom>
          <a:noFill/>
        </p:spPr>
        <p:txBody>
          <a:bodyPr wrap="square" rtlCol="0">
            <a:spAutoFit/>
          </a:bodyPr>
          <a:lstStyle/>
          <a:p>
            <a:pPr algn="ctr"/>
            <a:r>
              <a:rPr lang="en-US" b="1" dirty="0" err="1" smtClean="0">
                <a:solidFill>
                  <a:schemeClr val="tx2"/>
                </a:solidFill>
              </a:rPr>
              <a:t>Waskman</a:t>
            </a:r>
            <a:r>
              <a:rPr lang="en-US" b="1" dirty="0" smtClean="0">
                <a:solidFill>
                  <a:schemeClr val="tx2"/>
                </a:solidFill>
              </a:rPr>
              <a:t> screening Platform</a:t>
            </a:r>
            <a:endParaRPr lang="en-US" b="1" dirty="0">
              <a:solidFill>
                <a:schemeClr val="tx2"/>
              </a:solidFill>
            </a:endParaRPr>
          </a:p>
        </p:txBody>
      </p:sp>
    </p:spTree>
    <p:extLst>
      <p:ext uri="{BB962C8B-B14F-4D97-AF65-F5344CB8AC3E}">
        <p14:creationId xmlns:p14="http://schemas.microsoft.com/office/powerpoint/2010/main" val="336951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p:nvPr/>
        </p:nvCxnSpPr>
        <p:spPr>
          <a:xfrm flipH="1">
            <a:off x="6551724" y="495705"/>
            <a:ext cx="1" cy="25829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2" name="Agrupar 7"/>
          <p:cNvGrpSpPr/>
          <p:nvPr/>
        </p:nvGrpSpPr>
        <p:grpSpPr>
          <a:xfrm>
            <a:off x="251520" y="6093296"/>
            <a:ext cx="960941" cy="432048"/>
            <a:chOff x="7308304" y="5947574"/>
            <a:chExt cx="1392989" cy="649778"/>
          </a:xfrm>
        </p:grpSpPr>
        <p:pic>
          <p:nvPicPr>
            <p:cNvPr id="9"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241" t="41747" r="20241" b="16506"/>
          <a:stretch/>
        </p:blipFill>
        <p:spPr bwMode="auto">
          <a:xfrm>
            <a:off x="2051720" y="4005064"/>
            <a:ext cx="6984776" cy="271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76" t="45127" r="20705" b="20851"/>
          <a:stretch/>
        </p:blipFill>
        <p:spPr bwMode="auto">
          <a:xfrm>
            <a:off x="389904" y="2214433"/>
            <a:ext cx="5521456" cy="176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955" t="12506" r="6276" b="36750"/>
          <a:stretch/>
        </p:blipFill>
        <p:spPr bwMode="auto">
          <a:xfrm>
            <a:off x="379713" y="332656"/>
            <a:ext cx="5250646" cy="174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589735" y="2065772"/>
            <a:ext cx="2016899" cy="553998"/>
          </a:xfrm>
          <a:prstGeom prst="rect">
            <a:avLst/>
          </a:prstGeom>
        </p:spPr>
        <p:txBody>
          <a:bodyPr wrap="none">
            <a:spAutoFit/>
          </a:bodyPr>
          <a:lstStyle/>
          <a:p>
            <a:r>
              <a:rPr lang="es-MX" i="1" dirty="0"/>
              <a:t>Eleftheria </a:t>
            </a:r>
            <a:r>
              <a:rPr lang="es-MX" i="1" dirty="0" smtClean="0"/>
              <a:t>terrae</a:t>
            </a:r>
          </a:p>
          <a:p>
            <a:r>
              <a:rPr lang="es-MX" sz="1200" i="1" dirty="0" smtClean="0"/>
              <a:t>(aquabacteriace) </a:t>
            </a:r>
            <a:r>
              <a:rPr lang="es-MX" sz="1200" dirty="0" smtClean="0"/>
              <a:t>16S DNA</a:t>
            </a:r>
            <a:endParaRPr lang="es-MX" sz="1200" dirty="0"/>
          </a:p>
        </p:txBody>
      </p:sp>
      <p:sp>
        <p:nvSpPr>
          <p:cNvPr id="4" name="3 Rectángulo"/>
          <p:cNvSpPr/>
          <p:nvPr/>
        </p:nvSpPr>
        <p:spPr>
          <a:xfrm>
            <a:off x="6597853" y="611396"/>
            <a:ext cx="710451" cy="369332"/>
          </a:xfrm>
          <a:prstGeom prst="rect">
            <a:avLst/>
          </a:prstGeom>
        </p:spPr>
        <p:txBody>
          <a:bodyPr wrap="none">
            <a:spAutoFit/>
          </a:bodyPr>
          <a:lstStyle/>
          <a:p>
            <a:r>
              <a:rPr lang="es-MX" dirty="0" err="1"/>
              <a:t>iChip</a:t>
            </a:r>
            <a:endParaRPr lang="es-MX" dirty="0"/>
          </a:p>
        </p:txBody>
      </p:sp>
      <p:sp>
        <p:nvSpPr>
          <p:cNvPr id="5" name="4 Rectángulo"/>
          <p:cNvSpPr/>
          <p:nvPr/>
        </p:nvSpPr>
        <p:spPr>
          <a:xfrm>
            <a:off x="6578059" y="1220992"/>
            <a:ext cx="1954381" cy="646331"/>
          </a:xfrm>
          <a:prstGeom prst="rect">
            <a:avLst/>
          </a:prstGeom>
        </p:spPr>
        <p:txBody>
          <a:bodyPr wrap="none">
            <a:spAutoFit/>
          </a:bodyPr>
          <a:lstStyle/>
          <a:p>
            <a:r>
              <a:rPr lang="es-MX" dirty="0" smtClean="0"/>
              <a:t>10,000 extractos </a:t>
            </a:r>
          </a:p>
          <a:p>
            <a:r>
              <a:rPr lang="es-MX" dirty="0" smtClean="0"/>
              <a:t>vs </a:t>
            </a:r>
            <a:r>
              <a:rPr lang="es-MX" i="1" dirty="0" smtClean="0"/>
              <a:t>S </a:t>
            </a:r>
            <a:r>
              <a:rPr lang="es-MX" i="1" dirty="0" err="1" smtClean="0"/>
              <a:t>aureus</a:t>
            </a:r>
            <a:r>
              <a:rPr lang="es-MX" i="1" dirty="0" smtClean="0"/>
              <a:t> </a:t>
            </a:r>
            <a:endParaRPr lang="es-MX" i="1" dirty="0"/>
          </a:p>
        </p:txBody>
      </p:sp>
      <p:sp>
        <p:nvSpPr>
          <p:cNvPr id="6" name="5 Rectángulo"/>
          <p:cNvSpPr/>
          <p:nvPr/>
        </p:nvSpPr>
        <p:spPr>
          <a:xfrm>
            <a:off x="6618409" y="2780928"/>
            <a:ext cx="1338893" cy="369332"/>
          </a:xfrm>
          <a:prstGeom prst="rect">
            <a:avLst/>
          </a:prstGeom>
        </p:spPr>
        <p:txBody>
          <a:bodyPr wrap="none">
            <a:spAutoFit/>
          </a:bodyPr>
          <a:lstStyle/>
          <a:p>
            <a:r>
              <a:rPr lang="es-MX" dirty="0" err="1"/>
              <a:t>T</a:t>
            </a:r>
            <a:r>
              <a:rPr lang="es-MX" dirty="0" err="1" smtClean="0"/>
              <a:t>eixobactin</a:t>
            </a:r>
            <a:endParaRPr lang="es-MX" dirty="0"/>
          </a:p>
        </p:txBody>
      </p:sp>
    </p:spTree>
    <p:extLst>
      <p:ext uri="{BB962C8B-B14F-4D97-AF65-F5344CB8AC3E}">
        <p14:creationId xmlns:p14="http://schemas.microsoft.com/office/powerpoint/2010/main" val="31566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hip device that helps find and cultivate antibiotics from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817308"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915816" y="332656"/>
            <a:ext cx="3528392" cy="646331"/>
          </a:xfrm>
          <a:prstGeom prst="rect">
            <a:avLst/>
          </a:prstGeom>
          <a:noFill/>
        </p:spPr>
        <p:txBody>
          <a:bodyPr wrap="square" rtlCol="0">
            <a:spAutoFit/>
          </a:bodyPr>
          <a:lstStyle/>
          <a:p>
            <a:pPr algn="ctr"/>
            <a:r>
              <a:rPr lang="es-MX" sz="3600" dirty="0" err="1" smtClean="0"/>
              <a:t>IChip</a:t>
            </a:r>
            <a:endParaRPr lang="es-MX" sz="3600" dirty="0"/>
          </a:p>
        </p:txBody>
      </p:sp>
      <p:sp>
        <p:nvSpPr>
          <p:cNvPr id="6" name="5 Rectángulo"/>
          <p:cNvSpPr/>
          <p:nvPr/>
        </p:nvSpPr>
        <p:spPr>
          <a:xfrm>
            <a:off x="4508653" y="6351131"/>
            <a:ext cx="4572000" cy="246221"/>
          </a:xfrm>
          <a:prstGeom prst="rect">
            <a:avLst/>
          </a:prstGeom>
        </p:spPr>
        <p:txBody>
          <a:bodyPr>
            <a:spAutoFit/>
          </a:bodyPr>
          <a:lstStyle/>
          <a:p>
            <a:pPr algn="r"/>
            <a:r>
              <a:rPr lang="es-MX" sz="1000" dirty="0"/>
              <a:t>http://www.popsci.com/ichip-new-way-find-antibiotics-and-other-key-drugs</a:t>
            </a:r>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8928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Chip device that helps find and cultivate antibiotics from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508653" y="6351131"/>
            <a:ext cx="4572000" cy="400110"/>
          </a:xfrm>
          <a:prstGeom prst="rect">
            <a:avLst/>
          </a:prstGeom>
        </p:spPr>
        <p:txBody>
          <a:bodyPr>
            <a:spAutoFit/>
          </a:bodyPr>
          <a:lstStyle/>
          <a:p>
            <a:pPr algn="r"/>
            <a:r>
              <a:rPr lang="es-MX" sz="1000" b="1" dirty="0">
                <a:solidFill>
                  <a:schemeClr val="bg1"/>
                </a:solidFill>
              </a:rPr>
              <a:t>http://www.popsci.com/ichip-new-way-find-antibiotics-and-other-key-drugs</a:t>
            </a:r>
          </a:p>
        </p:txBody>
      </p:sp>
    </p:spTree>
    <p:extLst>
      <p:ext uri="{BB962C8B-B14F-4D97-AF65-F5344CB8AC3E}">
        <p14:creationId xmlns:p14="http://schemas.microsoft.com/office/powerpoint/2010/main" val="230053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pPr>
              <a:defRPr/>
            </a:pPr>
            <a:endParaRPr lang="es-MX"/>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45" t="14806" r="55582" b="45293"/>
          <a:stretch/>
        </p:blipFill>
        <p:spPr bwMode="auto">
          <a:xfrm>
            <a:off x="179512" y="1700808"/>
            <a:ext cx="4476466" cy="342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45" t="54686" r="55582" b="5433"/>
          <a:stretch/>
        </p:blipFill>
        <p:spPr bwMode="auto">
          <a:xfrm>
            <a:off x="4560030" y="1916832"/>
            <a:ext cx="4476466" cy="34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691680" y="548680"/>
            <a:ext cx="6120680" cy="369332"/>
          </a:xfrm>
          <a:prstGeom prst="rect">
            <a:avLst/>
          </a:prstGeom>
          <a:noFill/>
        </p:spPr>
        <p:txBody>
          <a:bodyPr wrap="square" rtlCol="0">
            <a:spAutoFit/>
          </a:bodyPr>
          <a:lstStyle/>
          <a:p>
            <a:pPr algn="ctr"/>
            <a:r>
              <a:rPr lang="es-MX" dirty="0" err="1" smtClean="0">
                <a:solidFill>
                  <a:schemeClr val="accent1"/>
                </a:solidFill>
              </a:rPr>
              <a:t>Teixobactina</a:t>
            </a:r>
            <a:r>
              <a:rPr lang="es-MX" dirty="0" smtClean="0">
                <a:solidFill>
                  <a:schemeClr val="accent1"/>
                </a:solidFill>
              </a:rPr>
              <a:t> vs Vancomicina</a:t>
            </a:r>
            <a:endParaRPr lang="es-MX" dirty="0">
              <a:solidFill>
                <a:schemeClr val="accent1"/>
              </a:solidFill>
            </a:endParaRPr>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5 Rectángulo"/>
          <p:cNvSpPr/>
          <p:nvPr/>
        </p:nvSpPr>
        <p:spPr>
          <a:xfrm>
            <a:off x="6516216" y="6506969"/>
            <a:ext cx="2541080" cy="261610"/>
          </a:xfrm>
          <a:prstGeom prst="rect">
            <a:avLst/>
          </a:prstGeom>
        </p:spPr>
        <p:txBody>
          <a:bodyPr wrap="none">
            <a:spAutoFit/>
          </a:bodyPr>
          <a:lstStyle/>
          <a:p>
            <a:r>
              <a:rPr lang="en-US" sz="1100" dirty="0"/>
              <a:t>Nature. 2015 Jan 22;517(7535):455-9</a:t>
            </a:r>
            <a:endParaRPr lang="es-MX" sz="1100" dirty="0"/>
          </a:p>
        </p:txBody>
      </p:sp>
    </p:spTree>
    <p:extLst>
      <p:ext uri="{BB962C8B-B14F-4D97-AF65-F5344CB8AC3E}">
        <p14:creationId xmlns:p14="http://schemas.microsoft.com/office/powerpoint/2010/main" val="1566952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552" t="38657" r="35851" b="17403"/>
          <a:stretch/>
        </p:blipFill>
        <p:spPr bwMode="auto">
          <a:xfrm>
            <a:off x="4971679" y="1998361"/>
            <a:ext cx="3138985" cy="376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33" t="21303" r="74896" b="30936"/>
          <a:stretch/>
        </p:blipFill>
        <p:spPr bwMode="auto">
          <a:xfrm>
            <a:off x="971600" y="1700808"/>
            <a:ext cx="3168352" cy="409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628100" y="1813695"/>
            <a:ext cx="1826141" cy="369332"/>
          </a:xfrm>
          <a:prstGeom prst="rect">
            <a:avLst/>
          </a:prstGeom>
        </p:spPr>
        <p:txBody>
          <a:bodyPr wrap="none">
            <a:spAutoFit/>
          </a:bodyPr>
          <a:lstStyle/>
          <a:p>
            <a:r>
              <a:rPr lang="es-MX" i="1" dirty="0" err="1"/>
              <a:t>Eleftheria</a:t>
            </a:r>
            <a:r>
              <a:rPr lang="es-MX" i="1" dirty="0"/>
              <a:t> </a:t>
            </a:r>
            <a:r>
              <a:rPr lang="es-MX" i="1" dirty="0" err="1"/>
              <a:t>terrae</a:t>
            </a:r>
            <a:endParaRPr lang="es-MX" i="1" dirty="0"/>
          </a:p>
        </p:txBody>
      </p:sp>
      <p:sp>
        <p:nvSpPr>
          <p:cNvPr id="8" name="7 Rectángulo"/>
          <p:cNvSpPr/>
          <p:nvPr/>
        </p:nvSpPr>
        <p:spPr>
          <a:xfrm>
            <a:off x="6156176" y="5580478"/>
            <a:ext cx="1172116" cy="369332"/>
          </a:xfrm>
          <a:prstGeom prst="rect">
            <a:avLst/>
          </a:prstGeom>
        </p:spPr>
        <p:txBody>
          <a:bodyPr wrap="none">
            <a:spAutoFit/>
          </a:bodyPr>
          <a:lstStyle/>
          <a:p>
            <a:r>
              <a:rPr lang="es-MX" i="1" dirty="0" smtClean="0"/>
              <a:t>S. </a:t>
            </a:r>
            <a:r>
              <a:rPr lang="es-MX" i="1" dirty="0" err="1" smtClean="0"/>
              <a:t>aureus</a:t>
            </a:r>
            <a:endParaRPr lang="es-MX" i="1" dirty="0"/>
          </a:p>
        </p:txBody>
      </p:sp>
      <p:sp>
        <p:nvSpPr>
          <p:cNvPr id="9" name="8 CuadroTexto"/>
          <p:cNvSpPr txBox="1"/>
          <p:nvPr/>
        </p:nvSpPr>
        <p:spPr>
          <a:xfrm>
            <a:off x="1691680" y="548680"/>
            <a:ext cx="6120680" cy="369332"/>
          </a:xfrm>
          <a:prstGeom prst="rect">
            <a:avLst/>
          </a:prstGeom>
          <a:noFill/>
        </p:spPr>
        <p:txBody>
          <a:bodyPr wrap="square" rtlCol="0">
            <a:spAutoFit/>
          </a:bodyPr>
          <a:lstStyle/>
          <a:p>
            <a:pPr algn="ctr"/>
            <a:r>
              <a:rPr lang="es-MX" dirty="0" smtClean="0">
                <a:solidFill>
                  <a:schemeClr val="accent1"/>
                </a:solidFill>
              </a:rPr>
              <a:t>¿En qu</a:t>
            </a:r>
            <a:r>
              <a:rPr lang="es-ES" dirty="0" smtClean="0">
                <a:solidFill>
                  <a:schemeClr val="accent1"/>
                </a:solidFill>
              </a:rPr>
              <a:t>é</a:t>
            </a:r>
            <a:r>
              <a:rPr lang="es-MX" dirty="0" smtClean="0">
                <a:solidFill>
                  <a:schemeClr val="accent1"/>
                </a:solidFill>
              </a:rPr>
              <a:t> etapa funciona?</a:t>
            </a:r>
            <a:endParaRPr lang="es-MX" dirty="0">
              <a:solidFill>
                <a:schemeClr val="accent1"/>
              </a:solidFill>
            </a:endParaRPr>
          </a:p>
        </p:txBody>
      </p:sp>
      <p:grpSp>
        <p:nvGrpSpPr>
          <p:cNvPr id="10" name="Agrupar 7"/>
          <p:cNvGrpSpPr/>
          <p:nvPr/>
        </p:nvGrpSpPr>
        <p:grpSpPr>
          <a:xfrm>
            <a:off x="251520" y="6093296"/>
            <a:ext cx="960941" cy="432048"/>
            <a:chOff x="7308304" y="5947574"/>
            <a:chExt cx="1392989" cy="649778"/>
          </a:xfrm>
        </p:grpSpPr>
        <p:pic>
          <p:nvPicPr>
            <p:cNvPr id="11" name="Picture 1" descr="L:\Logo Lavado de manos Epidemiologi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12 Rectángulo"/>
          <p:cNvSpPr/>
          <p:nvPr/>
        </p:nvSpPr>
        <p:spPr>
          <a:xfrm>
            <a:off x="6516216" y="6506969"/>
            <a:ext cx="2541080" cy="261610"/>
          </a:xfrm>
          <a:prstGeom prst="rect">
            <a:avLst/>
          </a:prstGeom>
        </p:spPr>
        <p:txBody>
          <a:bodyPr wrap="none">
            <a:spAutoFit/>
          </a:bodyPr>
          <a:lstStyle/>
          <a:p>
            <a:r>
              <a:rPr lang="en-US" sz="1100" dirty="0"/>
              <a:t>Nature. 2015 Jan 22;517(7535):455-9</a:t>
            </a:r>
            <a:endParaRPr lang="es-MX" sz="1100" dirty="0"/>
          </a:p>
        </p:txBody>
      </p:sp>
      <p:sp>
        <p:nvSpPr>
          <p:cNvPr id="2" name="Rectangle 1"/>
          <p:cNvSpPr/>
          <p:nvPr/>
        </p:nvSpPr>
        <p:spPr>
          <a:xfrm>
            <a:off x="6893810" y="3394029"/>
            <a:ext cx="2064212" cy="707886"/>
          </a:xfrm>
          <a:prstGeom prst="rect">
            <a:avLst/>
          </a:prstGeom>
        </p:spPr>
        <p:txBody>
          <a:bodyPr wrap="square">
            <a:spAutoFit/>
          </a:bodyPr>
          <a:lstStyle/>
          <a:p>
            <a:pPr algn="ctr"/>
            <a:r>
              <a:rPr lang="en-US" sz="1000" dirty="0" err="1" smtClean="0">
                <a:latin typeface="AdvOT1ef757c0" charset="0"/>
              </a:rPr>
              <a:t>Incorporaci</a:t>
            </a:r>
            <a:r>
              <a:rPr lang="es-ES" sz="1000" dirty="0" err="1" smtClean="0">
                <a:latin typeface="AdvOT1ef757c0" charset="0"/>
              </a:rPr>
              <a:t>ón</a:t>
            </a:r>
            <a:r>
              <a:rPr lang="en-US" sz="1000" dirty="0" smtClean="0">
                <a:latin typeface="AdvOT1ef757c0" charset="0"/>
              </a:rPr>
              <a:t> de 3H-thimidina </a:t>
            </a:r>
            <a:r>
              <a:rPr lang="en-US" sz="1000" dirty="0">
                <a:latin typeface="AdvOT1ef757c0" charset="0"/>
              </a:rPr>
              <a:t>(DNA), 3H- </a:t>
            </a:r>
            <a:r>
              <a:rPr lang="en-US" sz="1000" dirty="0" err="1" smtClean="0">
                <a:latin typeface="AdvOT1ef757c0" charset="0"/>
              </a:rPr>
              <a:t>uridina</a:t>
            </a:r>
            <a:r>
              <a:rPr lang="en-US" sz="1000" dirty="0" smtClean="0">
                <a:latin typeface="AdvOT1ef757c0" charset="0"/>
              </a:rPr>
              <a:t> </a:t>
            </a:r>
            <a:r>
              <a:rPr lang="en-US" sz="1000" dirty="0">
                <a:latin typeface="AdvOT1ef757c0" charset="0"/>
              </a:rPr>
              <a:t>(RNA), </a:t>
            </a:r>
            <a:r>
              <a:rPr lang="en-US" sz="1000" dirty="0" smtClean="0">
                <a:latin typeface="AdvOT1ef757c0" charset="0"/>
              </a:rPr>
              <a:t>3H-leucina </a:t>
            </a:r>
            <a:r>
              <a:rPr lang="en-US" sz="1000" dirty="0">
                <a:latin typeface="AdvOT1ef757c0" charset="0"/>
              </a:rPr>
              <a:t>(protein), and 3H- </a:t>
            </a:r>
            <a:r>
              <a:rPr lang="en-US" sz="1000" dirty="0" err="1" smtClean="0">
                <a:latin typeface="AdvOT1ef757c0" charset="0"/>
              </a:rPr>
              <a:t>glucosamina</a:t>
            </a:r>
            <a:r>
              <a:rPr lang="en-US" sz="1000" dirty="0" smtClean="0">
                <a:latin typeface="AdvOT1ef757c0" charset="0"/>
              </a:rPr>
              <a:t> </a:t>
            </a:r>
            <a:r>
              <a:rPr lang="en-US" sz="1000" dirty="0">
                <a:latin typeface="AdvOT1ef757c0" charset="0"/>
              </a:rPr>
              <a:t>(</a:t>
            </a:r>
            <a:r>
              <a:rPr lang="en-US" sz="1000" dirty="0" err="1" smtClean="0">
                <a:latin typeface="AdvOT1ef757c0" charset="0"/>
              </a:rPr>
              <a:t>peptidoglucano</a:t>
            </a:r>
            <a:r>
              <a:rPr lang="en-US" sz="1000" dirty="0" smtClean="0">
                <a:latin typeface="AdvOT1ef757c0" charset="0"/>
              </a:rPr>
              <a:t>) </a:t>
            </a:r>
            <a:endParaRPr lang="en-US" sz="1000" dirty="0"/>
          </a:p>
        </p:txBody>
      </p:sp>
    </p:spTree>
    <p:extLst>
      <p:ext uri="{BB962C8B-B14F-4D97-AF65-F5344CB8AC3E}">
        <p14:creationId xmlns:p14="http://schemas.microsoft.com/office/powerpoint/2010/main" val="257023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Conflictos</a:t>
            </a:r>
            <a:r>
              <a:rPr lang="en-US" dirty="0" smtClean="0">
                <a:solidFill>
                  <a:schemeClr val="tx2"/>
                </a:solidFill>
              </a:rPr>
              <a:t> de inter</a:t>
            </a:r>
            <a:r>
              <a:rPr lang="es-ES" dirty="0" err="1" smtClean="0">
                <a:solidFill>
                  <a:schemeClr val="tx2"/>
                </a:solidFill>
              </a:rPr>
              <a:t>és</a:t>
            </a:r>
            <a:endParaRPr lang="en-US" dirty="0">
              <a:solidFill>
                <a:schemeClr val="tx2"/>
              </a:solidFill>
            </a:endParaRPr>
          </a:p>
        </p:txBody>
      </p:sp>
      <p:sp>
        <p:nvSpPr>
          <p:cNvPr id="3" name="Footer Placeholder 2"/>
          <p:cNvSpPr>
            <a:spLocks noGrp="1"/>
          </p:cNvSpPr>
          <p:nvPr>
            <p:ph type="ftr" sz="quarter" idx="11"/>
          </p:nvPr>
        </p:nvSpPr>
        <p:spPr/>
        <p:txBody>
          <a:bodyPr/>
          <a:lstStyle/>
          <a:p>
            <a:pPr>
              <a:defRPr/>
            </a:pPr>
            <a:endParaRPr lang="es-MX" dirty="0"/>
          </a:p>
        </p:txBody>
      </p:sp>
      <p:sp>
        <p:nvSpPr>
          <p:cNvPr id="4" name="TextBox 3"/>
          <p:cNvSpPr txBox="1"/>
          <p:nvPr/>
        </p:nvSpPr>
        <p:spPr>
          <a:xfrm>
            <a:off x="1835696" y="1916832"/>
            <a:ext cx="5328592" cy="2062103"/>
          </a:xfrm>
          <a:prstGeom prst="rect">
            <a:avLst/>
          </a:prstGeom>
          <a:noFill/>
        </p:spPr>
        <p:txBody>
          <a:bodyPr wrap="square" rtlCol="0">
            <a:spAutoFit/>
          </a:bodyPr>
          <a:lstStyle/>
          <a:p>
            <a:pPr algn="ctr"/>
            <a:r>
              <a:rPr lang="en-US" sz="2000" b="1" dirty="0" smtClean="0">
                <a:solidFill>
                  <a:schemeClr val="tx2"/>
                </a:solidFill>
              </a:rPr>
              <a:t>Speaker</a:t>
            </a:r>
          </a:p>
          <a:p>
            <a:pPr algn="ctr"/>
            <a:endParaRPr lang="en-US" dirty="0">
              <a:solidFill>
                <a:schemeClr val="tx2"/>
              </a:solidFill>
            </a:endParaRPr>
          </a:p>
          <a:p>
            <a:pPr algn="ctr"/>
            <a:r>
              <a:rPr lang="en-US" dirty="0" err="1" smtClean="0">
                <a:solidFill>
                  <a:schemeClr val="tx2"/>
                </a:solidFill>
              </a:rPr>
              <a:t>Merk</a:t>
            </a:r>
            <a:r>
              <a:rPr lang="en-US" dirty="0" smtClean="0">
                <a:solidFill>
                  <a:schemeClr val="tx2"/>
                </a:solidFill>
              </a:rPr>
              <a:t> Sharp Dome</a:t>
            </a:r>
          </a:p>
          <a:p>
            <a:pPr algn="ctr"/>
            <a:r>
              <a:rPr lang="en-US" dirty="0" smtClean="0">
                <a:solidFill>
                  <a:schemeClr val="tx2"/>
                </a:solidFill>
              </a:rPr>
              <a:t>Stendhal</a:t>
            </a:r>
          </a:p>
          <a:p>
            <a:pPr algn="ctr"/>
            <a:r>
              <a:rPr lang="en-US" dirty="0" smtClean="0">
                <a:solidFill>
                  <a:schemeClr val="tx2"/>
                </a:solidFill>
              </a:rPr>
              <a:t>Pfizer</a:t>
            </a:r>
          </a:p>
          <a:p>
            <a:pPr algn="ctr"/>
            <a:r>
              <a:rPr lang="en-US" dirty="0" smtClean="0">
                <a:solidFill>
                  <a:schemeClr val="tx2"/>
                </a:solidFill>
              </a:rPr>
              <a:t>Bayer</a:t>
            </a:r>
          </a:p>
          <a:p>
            <a:pPr algn="ctr"/>
            <a:r>
              <a:rPr lang="en-US" dirty="0" err="1" smtClean="0">
                <a:solidFill>
                  <a:schemeClr val="tx2"/>
                </a:solidFill>
              </a:rPr>
              <a:t>Aztra</a:t>
            </a:r>
            <a:r>
              <a:rPr lang="en-US" dirty="0" smtClean="0">
                <a:solidFill>
                  <a:schemeClr val="tx2"/>
                </a:solidFill>
              </a:rPr>
              <a:t> Zeneca</a:t>
            </a:r>
            <a:endParaRPr lang="en-US" dirty="0">
              <a:solidFill>
                <a:schemeClr val="tx2"/>
              </a:solidFill>
            </a:endParaRPr>
          </a:p>
        </p:txBody>
      </p:sp>
      <p:grpSp>
        <p:nvGrpSpPr>
          <p:cNvPr id="5" name="Agrupar 7"/>
          <p:cNvGrpSpPr/>
          <p:nvPr/>
        </p:nvGrpSpPr>
        <p:grpSpPr>
          <a:xfrm>
            <a:off x="251520" y="6093296"/>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52008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82700"/>
            <a:ext cx="4860309" cy="3874492"/>
          </a:xfrm>
          <a:prstGeom prst="rect">
            <a:avLst/>
          </a:prstGeom>
        </p:spPr>
      </p:pic>
      <p:grpSp>
        <p:nvGrpSpPr>
          <p:cNvPr id="5" name="Agrupar 7"/>
          <p:cNvGrpSpPr/>
          <p:nvPr/>
        </p:nvGrpSpPr>
        <p:grpSpPr>
          <a:xfrm>
            <a:off x="251520" y="6093296"/>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12 Rectángulo"/>
          <p:cNvSpPr/>
          <p:nvPr/>
        </p:nvSpPr>
        <p:spPr>
          <a:xfrm>
            <a:off x="6516216" y="6506969"/>
            <a:ext cx="2541080" cy="261610"/>
          </a:xfrm>
          <a:prstGeom prst="rect">
            <a:avLst/>
          </a:prstGeom>
        </p:spPr>
        <p:txBody>
          <a:bodyPr wrap="none">
            <a:spAutoFit/>
          </a:bodyPr>
          <a:lstStyle/>
          <a:p>
            <a:r>
              <a:rPr lang="en-US" sz="1100" dirty="0"/>
              <a:t>Nature. 2015 Jan 22;517(7535):455-9</a:t>
            </a:r>
            <a:endParaRPr lang="es-MX" sz="1100" dirty="0"/>
          </a:p>
        </p:txBody>
      </p:sp>
      <p:sp>
        <p:nvSpPr>
          <p:cNvPr id="9" name="TextBox 8"/>
          <p:cNvSpPr txBox="1"/>
          <p:nvPr/>
        </p:nvSpPr>
        <p:spPr>
          <a:xfrm>
            <a:off x="2051720" y="618528"/>
            <a:ext cx="5544616" cy="369332"/>
          </a:xfrm>
          <a:prstGeom prst="rect">
            <a:avLst/>
          </a:prstGeom>
          <a:noFill/>
        </p:spPr>
        <p:txBody>
          <a:bodyPr wrap="square" rtlCol="0">
            <a:spAutoFit/>
          </a:bodyPr>
          <a:lstStyle/>
          <a:p>
            <a:r>
              <a:rPr lang="en-US" b="1" dirty="0" err="1" smtClean="0">
                <a:solidFill>
                  <a:schemeClr val="accent1"/>
                </a:solidFill>
              </a:rPr>
              <a:t>Cocos</a:t>
            </a:r>
            <a:r>
              <a:rPr lang="en-US" b="1" dirty="0" smtClean="0">
                <a:solidFill>
                  <a:schemeClr val="accent1"/>
                </a:solidFill>
              </a:rPr>
              <a:t>, </a:t>
            </a:r>
            <a:r>
              <a:rPr lang="en-US" b="1" dirty="0" err="1" smtClean="0">
                <a:solidFill>
                  <a:schemeClr val="accent1"/>
                </a:solidFill>
              </a:rPr>
              <a:t>bacilos</a:t>
            </a:r>
            <a:r>
              <a:rPr lang="en-US" b="1" dirty="0" smtClean="0">
                <a:solidFill>
                  <a:schemeClr val="accent1"/>
                </a:solidFill>
              </a:rPr>
              <a:t> y </a:t>
            </a:r>
            <a:r>
              <a:rPr lang="en-US" b="1" dirty="0" err="1" smtClean="0">
                <a:solidFill>
                  <a:schemeClr val="accent1"/>
                </a:solidFill>
              </a:rPr>
              <a:t>Micobacterias</a:t>
            </a:r>
            <a:r>
              <a:rPr lang="en-US" b="1" dirty="0" smtClean="0">
                <a:solidFill>
                  <a:schemeClr val="accent1"/>
                </a:solidFill>
              </a:rPr>
              <a:t>….</a:t>
            </a:r>
            <a:r>
              <a:rPr lang="en-US" b="1" dirty="0" err="1" smtClean="0">
                <a:solidFill>
                  <a:schemeClr val="accent1"/>
                </a:solidFill>
              </a:rPr>
              <a:t>pero</a:t>
            </a:r>
            <a:r>
              <a:rPr lang="en-US" b="1" dirty="0" smtClean="0">
                <a:solidFill>
                  <a:schemeClr val="accent1"/>
                </a:solidFill>
              </a:rPr>
              <a:t> no BGN</a:t>
            </a:r>
            <a:endParaRPr lang="en-US" b="1" dirty="0">
              <a:solidFill>
                <a:schemeClr val="accent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821" y="1282701"/>
            <a:ext cx="4088660" cy="3874492"/>
          </a:xfrm>
          <a:prstGeom prst="rect">
            <a:avLst/>
          </a:prstGeom>
        </p:spPr>
      </p:pic>
    </p:spTree>
    <p:extLst>
      <p:ext uri="{BB962C8B-B14F-4D97-AF65-F5344CB8AC3E}">
        <p14:creationId xmlns:p14="http://schemas.microsoft.com/office/powerpoint/2010/main" val="212491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47297022"/>
              </p:ext>
            </p:extLst>
          </p:nvPr>
        </p:nvGraphicFramePr>
        <p:xfrm>
          <a:off x="899592" y="1124744"/>
          <a:ext cx="727280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Agrupar 7"/>
          <p:cNvGrpSpPr/>
          <p:nvPr/>
        </p:nvGrpSpPr>
        <p:grpSpPr>
          <a:xfrm>
            <a:off x="251520" y="6093296"/>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Rectángulo"/>
          <p:cNvSpPr/>
          <p:nvPr/>
        </p:nvSpPr>
        <p:spPr>
          <a:xfrm>
            <a:off x="3275856" y="6093296"/>
            <a:ext cx="5705282" cy="600164"/>
          </a:xfrm>
          <a:prstGeom prst="rect">
            <a:avLst/>
          </a:prstGeom>
        </p:spPr>
        <p:txBody>
          <a:bodyPr wrap="square">
            <a:spAutoFit/>
          </a:bodyPr>
          <a:lstStyle/>
          <a:p>
            <a:pPr algn="r"/>
            <a:endParaRPr lang="es-MX" sz="1100" dirty="0"/>
          </a:p>
          <a:p>
            <a:pPr algn="r"/>
            <a:r>
              <a:rPr lang="es-MX" sz="1100" dirty="0"/>
              <a:t> Alonzo, F. </a:t>
            </a:r>
            <a:r>
              <a:rPr lang="es-MX" sz="1100" i="1" dirty="0"/>
              <a:t>et al. </a:t>
            </a:r>
            <a:r>
              <a:rPr lang="es-MX" sz="1100" dirty="0"/>
              <a:t>CCR5 </a:t>
            </a:r>
            <a:r>
              <a:rPr lang="es-MX" sz="1100" dirty="0" err="1"/>
              <a:t>is</a:t>
            </a:r>
            <a:r>
              <a:rPr lang="es-MX" sz="1100" dirty="0"/>
              <a:t> a receptor </a:t>
            </a:r>
            <a:r>
              <a:rPr lang="es-MX" sz="1100" dirty="0" err="1"/>
              <a:t>for</a:t>
            </a:r>
            <a:r>
              <a:rPr lang="es-MX" sz="1100" dirty="0"/>
              <a:t> </a:t>
            </a:r>
            <a:r>
              <a:rPr lang="es-MX" sz="1100" i="1" dirty="0" err="1"/>
              <a:t>Staphylococcus</a:t>
            </a:r>
            <a:r>
              <a:rPr lang="es-MX" sz="1100" i="1" dirty="0"/>
              <a:t> </a:t>
            </a:r>
            <a:r>
              <a:rPr lang="es-MX" sz="1100" i="1" dirty="0" err="1"/>
              <a:t>aureus</a:t>
            </a:r>
            <a:r>
              <a:rPr lang="es-MX" sz="1100" i="1" dirty="0"/>
              <a:t> </a:t>
            </a:r>
            <a:r>
              <a:rPr lang="es-MX" sz="1100" dirty="0" err="1"/>
              <a:t>leukotoxin</a:t>
            </a:r>
            <a:r>
              <a:rPr lang="es-MX" sz="1100" dirty="0"/>
              <a:t> ED. </a:t>
            </a:r>
            <a:endParaRPr lang="es-MX" sz="1100" dirty="0" smtClean="0"/>
          </a:p>
          <a:p>
            <a:pPr algn="r"/>
            <a:r>
              <a:rPr lang="es-MX" sz="1100" i="1" dirty="0" err="1" smtClean="0"/>
              <a:t>Nature</a:t>
            </a:r>
            <a:r>
              <a:rPr lang="es-MX" sz="1100" i="1" dirty="0" smtClean="0"/>
              <a:t> </a:t>
            </a:r>
            <a:r>
              <a:rPr lang="es-MX" sz="1100" b="1" dirty="0"/>
              <a:t>493</a:t>
            </a:r>
            <a:r>
              <a:rPr lang="es-MX" sz="1100" dirty="0"/>
              <a:t>, 51–55 (2013) </a:t>
            </a:r>
          </a:p>
        </p:txBody>
      </p:sp>
      <p:sp>
        <p:nvSpPr>
          <p:cNvPr id="8" name="7 CuadroTexto"/>
          <p:cNvSpPr txBox="1"/>
          <p:nvPr/>
        </p:nvSpPr>
        <p:spPr>
          <a:xfrm>
            <a:off x="980361" y="764704"/>
            <a:ext cx="7120031" cy="369332"/>
          </a:xfrm>
          <a:prstGeom prst="rect">
            <a:avLst/>
          </a:prstGeom>
          <a:noFill/>
        </p:spPr>
        <p:txBody>
          <a:bodyPr wrap="square" rtlCol="0">
            <a:spAutoFit/>
          </a:bodyPr>
          <a:lstStyle/>
          <a:p>
            <a:pPr algn="ctr"/>
            <a:r>
              <a:rPr lang="es-MX" dirty="0">
                <a:solidFill>
                  <a:schemeClr val="accent1"/>
                </a:solidFill>
              </a:rPr>
              <a:t>¿</a:t>
            </a:r>
            <a:r>
              <a:rPr lang="es-MX" dirty="0" smtClean="0">
                <a:solidFill>
                  <a:schemeClr val="accent1"/>
                </a:solidFill>
              </a:rPr>
              <a:t>Antirretrovirales para tratamiento antibacteriano?</a:t>
            </a:r>
            <a:endParaRPr lang="es-MX" dirty="0">
              <a:solidFill>
                <a:schemeClr val="accent1"/>
              </a:solidFill>
            </a:endParaRPr>
          </a:p>
        </p:txBody>
      </p:sp>
    </p:spTree>
    <p:extLst>
      <p:ext uri="{BB962C8B-B14F-4D97-AF65-F5344CB8AC3E}">
        <p14:creationId xmlns:p14="http://schemas.microsoft.com/office/powerpoint/2010/main" val="2193516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186" r="27512"/>
          <a:stretch/>
        </p:blipFill>
        <p:spPr>
          <a:xfrm>
            <a:off x="35496" y="332656"/>
            <a:ext cx="5256584" cy="1665659"/>
          </a:xfrm>
          <a:prstGeom prst="rect">
            <a:avLst/>
          </a:prstGeom>
        </p:spPr>
      </p:pic>
      <p:sp>
        <p:nvSpPr>
          <p:cNvPr id="5" name="Rectangle 4"/>
          <p:cNvSpPr/>
          <p:nvPr/>
        </p:nvSpPr>
        <p:spPr>
          <a:xfrm>
            <a:off x="6343384" y="6309320"/>
            <a:ext cx="2549096" cy="261610"/>
          </a:xfrm>
          <a:prstGeom prst="rect">
            <a:avLst/>
          </a:prstGeom>
        </p:spPr>
        <p:txBody>
          <a:bodyPr wrap="none">
            <a:spAutoFit/>
          </a:bodyPr>
          <a:lstStyle/>
          <a:p>
            <a:r>
              <a:rPr lang="hr-HR" sz="1100" i="1" dirty="0">
                <a:latin typeface="MyriadPro" charset="0"/>
              </a:rPr>
              <a:t>Future </a:t>
            </a:r>
            <a:r>
              <a:rPr lang="hr-HR" sz="1100" i="1" dirty="0" err="1">
                <a:latin typeface="MyriadPro" charset="0"/>
              </a:rPr>
              <a:t>Microbiol</a:t>
            </a:r>
            <a:r>
              <a:rPr lang="hr-HR" sz="1100" i="1" dirty="0">
                <a:latin typeface="MyriadPro" charset="0"/>
              </a:rPr>
              <a:t>. </a:t>
            </a:r>
            <a:r>
              <a:rPr lang="hr-HR" sz="1100" dirty="0">
                <a:latin typeface="MyriadPro" charset="0"/>
              </a:rPr>
              <a:t>(2015) 10(3), 377–390 </a:t>
            </a:r>
            <a:endParaRPr lang="hr-HR" sz="11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2488"/>
          <a:stretch/>
        </p:blipFill>
        <p:spPr>
          <a:xfrm>
            <a:off x="6177284" y="124358"/>
            <a:ext cx="1995116" cy="2832100"/>
          </a:xfrm>
          <a:prstGeom prst="rect">
            <a:avLst/>
          </a:prstGeom>
        </p:spPr>
      </p:pic>
      <p:sp>
        <p:nvSpPr>
          <p:cNvPr id="9" name="Rectangle 8"/>
          <p:cNvSpPr/>
          <p:nvPr/>
        </p:nvSpPr>
        <p:spPr>
          <a:xfrm>
            <a:off x="377788" y="2033761"/>
            <a:ext cx="4572000" cy="846386"/>
          </a:xfrm>
          <a:prstGeom prst="rect">
            <a:avLst/>
          </a:prstGeom>
        </p:spPr>
        <p:txBody>
          <a:bodyPr>
            <a:spAutoFit/>
          </a:bodyPr>
          <a:lstStyle/>
          <a:p>
            <a:r>
              <a:rPr lang="en-US" sz="1400" dirty="0" err="1" smtClean="0">
                <a:latin typeface="AGaramond" charset="0"/>
              </a:rPr>
              <a:t>Lisozimas</a:t>
            </a:r>
            <a:r>
              <a:rPr lang="en-US" sz="1400" dirty="0" smtClean="0">
                <a:latin typeface="AGaramond" charset="0"/>
              </a:rPr>
              <a:t>: </a:t>
            </a:r>
            <a:r>
              <a:rPr lang="en-US" sz="1200" dirty="0" err="1" smtClean="0">
                <a:latin typeface="AGaramond" charset="0"/>
              </a:rPr>
              <a:t>Actividad</a:t>
            </a:r>
            <a:r>
              <a:rPr lang="en-US" sz="1200" dirty="0" smtClean="0">
                <a:latin typeface="AGaramond" charset="0"/>
              </a:rPr>
              <a:t> vs N-</a:t>
            </a:r>
            <a:r>
              <a:rPr lang="en-US" sz="1200" dirty="0" err="1" smtClean="0">
                <a:latin typeface="AGaramond" charset="0"/>
              </a:rPr>
              <a:t>acetilmuramolhidrolases</a:t>
            </a:r>
            <a:r>
              <a:rPr lang="en-US" sz="1200" dirty="0" smtClean="0">
                <a:latin typeface="AGaramond" charset="0"/>
              </a:rPr>
              <a:t> </a:t>
            </a:r>
            <a:r>
              <a:rPr lang="en-US" sz="1200" dirty="0" err="1" smtClean="0">
                <a:latin typeface="AGaramond" charset="0"/>
              </a:rPr>
              <a:t>que</a:t>
            </a:r>
            <a:r>
              <a:rPr lang="en-US" sz="1200" dirty="0" smtClean="0">
                <a:latin typeface="AGaramond" charset="0"/>
              </a:rPr>
              <a:t> </a:t>
            </a:r>
            <a:r>
              <a:rPr lang="en-US" sz="1200" dirty="0" err="1" smtClean="0">
                <a:latin typeface="AGaramond" charset="0"/>
              </a:rPr>
              <a:t>hidrolisan</a:t>
            </a:r>
            <a:r>
              <a:rPr lang="en-US" sz="1200" dirty="0" smtClean="0">
                <a:latin typeface="AGaramond" charset="0"/>
              </a:rPr>
              <a:t> la </a:t>
            </a:r>
            <a:r>
              <a:rPr lang="en-US" sz="1200" dirty="0" err="1" smtClean="0">
                <a:latin typeface="AGaramond" charset="0"/>
              </a:rPr>
              <a:t>fracci</a:t>
            </a:r>
            <a:r>
              <a:rPr lang="es-ES" sz="1200" dirty="0" err="1" smtClean="0">
                <a:latin typeface="AGaramond" charset="0"/>
              </a:rPr>
              <a:t>ón</a:t>
            </a:r>
            <a:r>
              <a:rPr lang="es-ES" sz="1200" dirty="0" smtClean="0">
                <a:latin typeface="AGaramond" charset="0"/>
              </a:rPr>
              <a:t> de unión </a:t>
            </a:r>
            <a:r>
              <a:rPr lang="en-US" sz="1200" dirty="0" smtClean="0">
                <a:latin typeface="SymbolMT" charset="0"/>
              </a:rPr>
              <a:t>β </a:t>
            </a:r>
            <a:r>
              <a:rPr lang="en-US" sz="1200" dirty="0" smtClean="0">
                <a:latin typeface="AGaramond" charset="0"/>
              </a:rPr>
              <a:t>(1,4</a:t>
            </a:r>
            <a:r>
              <a:rPr lang="en-US" sz="1200" dirty="0">
                <a:latin typeface="AGaramond" charset="0"/>
              </a:rPr>
              <a:t>) </a:t>
            </a:r>
            <a:r>
              <a:rPr lang="en-US" sz="1200" dirty="0" err="1" smtClean="0">
                <a:latin typeface="AGaramond" charset="0"/>
              </a:rPr>
              <a:t>glucosidica</a:t>
            </a:r>
            <a:r>
              <a:rPr lang="en-US" sz="1200" dirty="0" smtClean="0">
                <a:latin typeface="AGaramond" charset="0"/>
              </a:rPr>
              <a:t> entre el ac</a:t>
            </a:r>
            <a:r>
              <a:rPr lang="es-ES" sz="1200" dirty="0" err="1" smtClean="0">
                <a:latin typeface="AGaramond" charset="0"/>
              </a:rPr>
              <a:t>íso</a:t>
            </a:r>
            <a:r>
              <a:rPr lang="es-ES" sz="1200" dirty="0" smtClean="0">
                <a:latin typeface="AGaramond" charset="0"/>
              </a:rPr>
              <a:t> </a:t>
            </a:r>
            <a:r>
              <a:rPr lang="en-US" sz="1200" dirty="0" smtClean="0">
                <a:latin typeface="AGaramond" charset="0"/>
              </a:rPr>
              <a:t>N-</a:t>
            </a:r>
            <a:r>
              <a:rPr lang="en-US" sz="1200" dirty="0" err="1" smtClean="0">
                <a:latin typeface="AGaramond" charset="0"/>
              </a:rPr>
              <a:t>acetil</a:t>
            </a:r>
            <a:r>
              <a:rPr lang="en-US" sz="1200" dirty="0" smtClean="0">
                <a:latin typeface="AGaramond" charset="0"/>
              </a:rPr>
              <a:t>- </a:t>
            </a:r>
            <a:r>
              <a:rPr lang="en-US" sz="1200" dirty="0" err="1" smtClean="0">
                <a:latin typeface="AGaramond" charset="0"/>
              </a:rPr>
              <a:t>muramico</a:t>
            </a:r>
            <a:r>
              <a:rPr lang="en-US" sz="1200" dirty="0" smtClean="0">
                <a:latin typeface="AGaramond" charset="0"/>
              </a:rPr>
              <a:t> y N-</a:t>
            </a:r>
            <a:r>
              <a:rPr lang="en-US" sz="1200" dirty="0" err="1" smtClean="0">
                <a:latin typeface="AGaramond" charset="0"/>
              </a:rPr>
              <a:t>acetilglucosamina</a:t>
            </a:r>
            <a:r>
              <a:rPr lang="en-US" sz="1200" dirty="0" smtClean="0">
                <a:latin typeface="AGaramond" charset="0"/>
              </a:rPr>
              <a:t> </a:t>
            </a:r>
          </a:p>
          <a:p>
            <a:endParaRPr lang="en-US" sz="1100" dirty="0">
              <a:latin typeface="AGaramond" charset="0"/>
            </a:endParaRPr>
          </a:p>
        </p:txBody>
      </p:sp>
      <p:sp>
        <p:nvSpPr>
          <p:cNvPr id="10" name="Rectangle 9"/>
          <p:cNvSpPr/>
          <p:nvPr/>
        </p:nvSpPr>
        <p:spPr>
          <a:xfrm>
            <a:off x="379283" y="2956550"/>
            <a:ext cx="3218895" cy="954107"/>
          </a:xfrm>
          <a:prstGeom prst="rect">
            <a:avLst/>
          </a:prstGeom>
        </p:spPr>
        <p:txBody>
          <a:bodyPr wrap="none">
            <a:spAutoFit/>
          </a:bodyPr>
          <a:lstStyle/>
          <a:p>
            <a:pPr marL="171450" indent="-171450">
              <a:buFont typeface="Arial" charset="0"/>
              <a:buChar char="•"/>
            </a:pPr>
            <a:r>
              <a:rPr lang="en-US" sz="1400" i="1" dirty="0">
                <a:ea typeface="Arial" charset="0"/>
              </a:rPr>
              <a:t>Listeria</a:t>
            </a:r>
            <a:r>
              <a:rPr lang="en-US" sz="1400" dirty="0">
                <a:ea typeface="Arial" charset="0"/>
              </a:rPr>
              <a:t> </a:t>
            </a:r>
            <a:r>
              <a:rPr lang="en-US" sz="1400" dirty="0" smtClean="0">
                <a:ea typeface="Arial" charset="0"/>
              </a:rPr>
              <a:t>PlyP35</a:t>
            </a:r>
          </a:p>
          <a:p>
            <a:pPr marL="171450" indent="-171450">
              <a:buFont typeface="Arial" charset="0"/>
              <a:buChar char="•"/>
            </a:pPr>
            <a:r>
              <a:rPr lang="en-US" sz="1400" i="1" dirty="0">
                <a:ea typeface="Arial" charset="0"/>
              </a:rPr>
              <a:t>P. </a:t>
            </a:r>
            <a:r>
              <a:rPr lang="en-US" sz="1400" i="1" dirty="0" err="1">
                <a:ea typeface="Arial" charset="0"/>
              </a:rPr>
              <a:t>a</a:t>
            </a:r>
            <a:r>
              <a:rPr lang="en-US" sz="1400" i="1" dirty="0" err="1" smtClean="0">
                <a:ea typeface="Arial" charset="0"/>
              </a:rPr>
              <a:t>eruginosa</a:t>
            </a:r>
            <a:r>
              <a:rPr lang="en-US" sz="1400" dirty="0" smtClean="0">
                <a:ea typeface="Arial" charset="0"/>
              </a:rPr>
              <a:t> KZ144</a:t>
            </a:r>
          </a:p>
          <a:p>
            <a:pPr marL="171450" indent="-171450">
              <a:buFont typeface="Arial" charset="0"/>
              <a:buChar char="•"/>
            </a:pPr>
            <a:r>
              <a:rPr lang="en-US" sz="1400" i="1" dirty="0">
                <a:ea typeface="Arial" charset="0"/>
              </a:rPr>
              <a:t>Bacillus </a:t>
            </a:r>
            <a:r>
              <a:rPr lang="en-US" sz="1400" i="1" dirty="0" err="1">
                <a:ea typeface="Arial" charset="0"/>
              </a:rPr>
              <a:t>amyloliquefaciens</a:t>
            </a:r>
            <a:r>
              <a:rPr lang="en-US" sz="1400" i="1" dirty="0">
                <a:ea typeface="Arial" charset="0"/>
              </a:rPr>
              <a:t> </a:t>
            </a:r>
            <a:r>
              <a:rPr lang="en-US" sz="1400" dirty="0" smtClean="0">
                <a:ea typeface="Arial" charset="0"/>
              </a:rPr>
              <a:t> Lys1521</a:t>
            </a:r>
            <a:endParaRPr lang="en-US" sz="1400" dirty="0">
              <a:ea typeface="Arial" charset="0"/>
            </a:endParaRPr>
          </a:p>
          <a:p>
            <a:endParaRPr lang="en-US" sz="1400" dirty="0">
              <a:effectLst>
                <a:glow rad="101600">
                  <a:schemeClr val="bg1">
                    <a:alpha val="60000"/>
                  </a:schemeClr>
                </a:glow>
              </a:effectLst>
              <a:ea typeface="Arial" charset="0"/>
            </a:endParaRPr>
          </a:p>
        </p:txBody>
      </p:sp>
      <p:grpSp>
        <p:nvGrpSpPr>
          <p:cNvPr id="14" name="Group 13"/>
          <p:cNvGrpSpPr/>
          <p:nvPr/>
        </p:nvGrpSpPr>
        <p:grpSpPr>
          <a:xfrm>
            <a:off x="827584" y="4941168"/>
            <a:ext cx="2952328" cy="1656184"/>
            <a:chOff x="377788" y="4432466"/>
            <a:chExt cx="3762164" cy="2164886"/>
          </a:xfrm>
        </p:grpSpPr>
        <p:sp>
          <p:nvSpPr>
            <p:cNvPr id="11" name="Oval 10"/>
            <p:cNvSpPr/>
            <p:nvPr/>
          </p:nvSpPr>
          <p:spPr>
            <a:xfrm>
              <a:off x="377788" y="4653136"/>
              <a:ext cx="1889956" cy="1944216"/>
            </a:xfrm>
            <a:prstGeom prst="ellipse">
              <a:avLst/>
            </a:prstGeom>
            <a:solidFill>
              <a:schemeClr val="tx2">
                <a:lumMod val="60000"/>
                <a:lumOff val="40000"/>
              </a:schemeClr>
            </a:solidFill>
            <a:effectLst>
              <a:glow rad="139700">
                <a:srgbClr val="7030A0">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Endolisinas</a:t>
              </a:r>
              <a:endParaRPr lang="en-US" sz="1100" dirty="0"/>
            </a:p>
          </p:txBody>
        </p:sp>
        <p:sp>
          <p:nvSpPr>
            <p:cNvPr id="12" name="Oval 11"/>
            <p:cNvSpPr/>
            <p:nvPr/>
          </p:nvSpPr>
          <p:spPr>
            <a:xfrm>
              <a:off x="2123728" y="4725144"/>
              <a:ext cx="2016224" cy="1872208"/>
            </a:xfrm>
            <a:prstGeom prst="ellipse">
              <a:avLst/>
            </a:prstGeom>
            <a:solidFill>
              <a:schemeClr val="tx2">
                <a:lumMod val="60000"/>
                <a:lumOff val="40000"/>
              </a:schemeClr>
            </a:solidFill>
            <a:effectLst>
              <a:glow rad="139700">
                <a:schemeClr val="accent6">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Permeabilizador</a:t>
              </a:r>
              <a:r>
                <a:rPr lang="en-US" sz="1100" dirty="0" smtClean="0"/>
                <a:t> de ME</a:t>
              </a:r>
              <a:endParaRPr lang="en-US" sz="1100" dirty="0"/>
            </a:p>
          </p:txBody>
        </p:sp>
        <p:sp>
          <p:nvSpPr>
            <p:cNvPr id="13" name="TextBox 12"/>
            <p:cNvSpPr txBox="1"/>
            <p:nvPr/>
          </p:nvSpPr>
          <p:spPr>
            <a:xfrm>
              <a:off x="1617566" y="4432466"/>
              <a:ext cx="1101431" cy="341964"/>
            </a:xfrm>
            <a:prstGeom prst="rect">
              <a:avLst/>
            </a:prstGeom>
            <a:noFill/>
          </p:spPr>
          <p:txBody>
            <a:bodyPr wrap="none" rtlCol="0">
              <a:spAutoFit/>
              <a:scene3d>
                <a:camera prst="orthographicFront"/>
                <a:lightRig rig="harsh" dir="t"/>
              </a:scene3d>
              <a:sp3d extrusionH="57150" prstMaterial="matte">
                <a:bevelT w="63500" h="12700" prst="riblet"/>
                <a:contourClr>
                  <a:schemeClr val="bg1">
                    <a:lumMod val="65000"/>
                  </a:schemeClr>
                </a:contourClr>
              </a:sp3d>
            </a:bodyPr>
            <a:lstStyle/>
            <a:p>
              <a:r>
                <a:rPr lang="en-US" sz="1100" b="1" dirty="0" err="1" smtClean="0">
                  <a:ln>
                    <a:solidFill>
                      <a:schemeClr val="tx2">
                        <a:lumMod val="60000"/>
                        <a:lumOff val="40000"/>
                      </a:schemeClr>
                    </a:solidFill>
                  </a:ln>
                  <a:solidFill>
                    <a:schemeClr val="bg1"/>
                  </a:solidFill>
                  <a:effectLst>
                    <a:glow rad="228600">
                      <a:schemeClr val="accent5">
                        <a:satMod val="175000"/>
                        <a:alpha val="40000"/>
                      </a:schemeClr>
                    </a:glow>
                  </a:effectLst>
                </a:rPr>
                <a:t>Artilisinas</a:t>
              </a:r>
              <a:endParaRPr lang="en-US" sz="1100" b="1" dirty="0">
                <a:ln>
                  <a:solidFill>
                    <a:schemeClr val="tx2">
                      <a:lumMod val="60000"/>
                      <a:lumOff val="40000"/>
                    </a:schemeClr>
                  </a:solidFill>
                </a:ln>
                <a:solidFill>
                  <a:schemeClr val="bg1"/>
                </a:solidFill>
                <a:effectLst>
                  <a:glow rad="228600">
                    <a:schemeClr val="accent5">
                      <a:satMod val="175000"/>
                      <a:alpha val="40000"/>
                    </a:schemeClr>
                  </a:glow>
                </a:effectLst>
              </a:endParaRPr>
            </a:p>
          </p:txBody>
        </p:sp>
      </p:gr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552" t="38657" r="35851" b="17403"/>
          <a:stretch/>
        </p:blipFill>
        <p:spPr bwMode="auto">
          <a:xfrm>
            <a:off x="5465463" y="2542537"/>
            <a:ext cx="3138985" cy="376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190148" y="2803797"/>
            <a:ext cx="846348" cy="369332"/>
          </a:xfrm>
          <a:prstGeom prst="rect">
            <a:avLst/>
          </a:prstGeom>
          <a:noFill/>
        </p:spPr>
        <p:txBody>
          <a:bodyPr wrap="square" rtlCol="0">
            <a:spAutoFit/>
          </a:bodyPr>
          <a:lstStyle/>
          <a:p>
            <a:r>
              <a:rPr lang="en-US" b="1" smtClean="0"/>
              <a:t>G -</a:t>
            </a:r>
            <a:endParaRPr lang="en-US" b="1"/>
          </a:p>
        </p:txBody>
      </p:sp>
      <p:sp>
        <p:nvSpPr>
          <p:cNvPr id="17" name="TextBox 16"/>
          <p:cNvSpPr txBox="1"/>
          <p:nvPr/>
        </p:nvSpPr>
        <p:spPr>
          <a:xfrm>
            <a:off x="8235205" y="4571836"/>
            <a:ext cx="846348" cy="369332"/>
          </a:xfrm>
          <a:prstGeom prst="rect">
            <a:avLst/>
          </a:prstGeom>
          <a:noFill/>
        </p:spPr>
        <p:txBody>
          <a:bodyPr wrap="square" rtlCol="0">
            <a:spAutoFit/>
          </a:bodyPr>
          <a:lstStyle/>
          <a:p>
            <a:r>
              <a:rPr lang="en-US" b="1" smtClean="0"/>
              <a:t>G +</a:t>
            </a:r>
            <a:endParaRPr lang="en-US" b="1"/>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926" y="3104052"/>
            <a:ext cx="1354663" cy="1421726"/>
          </a:xfrm>
          <a:prstGeom prst="rect">
            <a:avLst/>
          </a:prstGeom>
        </p:spPr>
      </p:pic>
    </p:spTree>
    <p:extLst>
      <p:ext uri="{BB962C8B-B14F-4D97-AF65-F5344CB8AC3E}">
        <p14:creationId xmlns:p14="http://schemas.microsoft.com/office/powerpoint/2010/main" val="994668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7"/>
          <p:cNvGrpSpPr/>
          <p:nvPr/>
        </p:nvGrpSpPr>
        <p:grpSpPr>
          <a:xfrm>
            <a:off x="251520" y="6093296"/>
            <a:ext cx="960941" cy="432048"/>
            <a:chOff x="7308304" y="5947574"/>
            <a:chExt cx="1392989" cy="649778"/>
          </a:xfrm>
        </p:grpSpPr>
        <p:pic>
          <p:nvPicPr>
            <p:cNvPr id="5"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045" t="15602" r="21015" b="13871"/>
          <a:stretch/>
        </p:blipFill>
        <p:spPr bwMode="auto">
          <a:xfrm>
            <a:off x="0" y="47337"/>
            <a:ext cx="8830101" cy="604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499992" y="6310481"/>
            <a:ext cx="4572000" cy="261610"/>
          </a:xfrm>
          <a:prstGeom prst="rect">
            <a:avLst/>
          </a:prstGeom>
        </p:spPr>
        <p:txBody>
          <a:bodyPr>
            <a:spAutoFit/>
          </a:bodyPr>
          <a:lstStyle/>
          <a:p>
            <a:pPr algn="r"/>
            <a:r>
              <a:rPr lang="en-US" sz="1100" b="1" dirty="0"/>
              <a:t>Antibodies to watch in </a:t>
            </a:r>
            <a:r>
              <a:rPr lang="en-US" sz="1100" b="1" dirty="0" smtClean="0"/>
              <a:t>2015.</a:t>
            </a:r>
            <a:r>
              <a:rPr lang="en-US" sz="1100" dirty="0" smtClean="0"/>
              <a:t>MAbs</a:t>
            </a:r>
            <a:r>
              <a:rPr lang="en-US" sz="1100" dirty="0"/>
              <a:t>. 2015;7(1):</a:t>
            </a:r>
            <a:r>
              <a:rPr lang="en-US" sz="1100" dirty="0" smtClean="0"/>
              <a:t>1-8</a:t>
            </a:r>
            <a:endParaRPr lang="en-US" sz="1100" dirty="0"/>
          </a:p>
        </p:txBody>
      </p:sp>
    </p:spTree>
    <p:extLst>
      <p:ext uri="{BB962C8B-B14F-4D97-AF65-F5344CB8AC3E}">
        <p14:creationId xmlns:p14="http://schemas.microsoft.com/office/powerpoint/2010/main" val="70078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95916446"/>
              </p:ext>
            </p:extLst>
          </p:nvPr>
        </p:nvGraphicFramePr>
        <p:xfrm>
          <a:off x="-2196752" y="260648"/>
          <a:ext cx="8508897" cy="621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3851920" y="1916832"/>
            <a:ext cx="5112568" cy="2246769"/>
          </a:xfrm>
          <a:prstGeom prst="rect">
            <a:avLst/>
          </a:prstGeom>
          <a:noFill/>
        </p:spPr>
        <p:txBody>
          <a:bodyPr wrap="square" rtlCol="0">
            <a:spAutoFit/>
          </a:bodyPr>
          <a:lstStyle/>
          <a:p>
            <a:pPr algn="ctr"/>
            <a:r>
              <a:rPr lang="es-MX" sz="2800" b="1" dirty="0" smtClean="0">
                <a:solidFill>
                  <a:schemeClr val="tx2"/>
                </a:solidFill>
              </a:rPr>
              <a:t>Pocas</a:t>
            </a:r>
          </a:p>
          <a:p>
            <a:pPr algn="ctr"/>
            <a:endParaRPr lang="es-MX" sz="2800" b="1" dirty="0" smtClean="0">
              <a:solidFill>
                <a:schemeClr val="tx2"/>
              </a:solidFill>
            </a:endParaRPr>
          </a:p>
          <a:p>
            <a:pPr algn="ctr"/>
            <a:r>
              <a:rPr lang="es-MX" sz="2800" b="1" dirty="0" smtClean="0">
                <a:solidFill>
                  <a:schemeClr val="tx2"/>
                </a:solidFill>
              </a:rPr>
              <a:t>No hay blancos diferentes</a:t>
            </a:r>
          </a:p>
          <a:p>
            <a:pPr algn="ctr"/>
            <a:endParaRPr lang="es-MX" sz="2800" b="1" dirty="0" smtClean="0">
              <a:solidFill>
                <a:schemeClr val="tx2"/>
              </a:solidFill>
            </a:endParaRPr>
          </a:p>
          <a:p>
            <a:pPr algn="ctr"/>
            <a:r>
              <a:rPr lang="es-MX" sz="2800" b="1" dirty="0" smtClean="0">
                <a:solidFill>
                  <a:schemeClr val="tx2"/>
                </a:solidFill>
              </a:rPr>
              <a:t>Duraran poco</a:t>
            </a:r>
            <a:endParaRPr lang="es-MX" sz="2800" b="1" dirty="0">
              <a:solidFill>
                <a:schemeClr val="tx2"/>
              </a:solidFill>
            </a:endParaRPr>
          </a:p>
        </p:txBody>
      </p:sp>
      <p:grpSp>
        <p:nvGrpSpPr>
          <p:cNvPr id="4" name="Agrupar 7"/>
          <p:cNvGrpSpPr/>
          <p:nvPr/>
        </p:nvGrpSpPr>
        <p:grpSpPr>
          <a:xfrm>
            <a:off x="7740352" y="6165304"/>
            <a:ext cx="960941" cy="432048"/>
            <a:chOff x="7308304" y="5947574"/>
            <a:chExt cx="1392989" cy="649778"/>
          </a:xfrm>
        </p:grpSpPr>
        <p:pic>
          <p:nvPicPr>
            <p:cNvPr id="5" name="Picture 1" descr="L:\Logo Lavado de manos Epidemiologia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1021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3756317"/>
              </p:ext>
            </p:extLst>
          </p:nvPr>
        </p:nvGraphicFramePr>
        <p:xfrm>
          <a:off x="-2484784" y="260648"/>
          <a:ext cx="8508897" cy="621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995936" y="1052736"/>
            <a:ext cx="4896544" cy="4401205"/>
          </a:xfrm>
          <a:prstGeom prst="rect">
            <a:avLst/>
          </a:prstGeom>
          <a:noFill/>
        </p:spPr>
        <p:txBody>
          <a:bodyPr wrap="square" rtlCol="0">
            <a:spAutoFit/>
          </a:bodyPr>
          <a:lstStyle/>
          <a:p>
            <a:pPr algn="ctr"/>
            <a:r>
              <a:rPr lang="es-MX" sz="2800" b="1" dirty="0" smtClean="0">
                <a:solidFill>
                  <a:schemeClr val="tx2"/>
                </a:solidFill>
              </a:rPr>
              <a:t>No lo s</a:t>
            </a:r>
            <a:r>
              <a:rPr lang="es-ES" sz="2800" b="1" dirty="0" smtClean="0">
                <a:solidFill>
                  <a:schemeClr val="tx2"/>
                </a:solidFill>
              </a:rPr>
              <a:t>é</a:t>
            </a:r>
          </a:p>
          <a:p>
            <a:pPr algn="ctr"/>
            <a:endParaRPr lang="es-ES" sz="2800" b="1" dirty="0">
              <a:solidFill>
                <a:schemeClr val="tx2"/>
              </a:solidFill>
            </a:endParaRPr>
          </a:p>
          <a:p>
            <a:pPr algn="ctr"/>
            <a:endParaRPr lang="es-ES" sz="2800" b="1" dirty="0" smtClean="0">
              <a:solidFill>
                <a:schemeClr val="tx2"/>
              </a:solidFill>
            </a:endParaRPr>
          </a:p>
          <a:p>
            <a:pPr algn="ctr"/>
            <a:r>
              <a:rPr lang="es-ES" sz="2800" b="1" dirty="0" smtClean="0">
                <a:solidFill>
                  <a:schemeClr val="tx2"/>
                </a:solidFill>
              </a:rPr>
              <a:t>Lo que si </a:t>
            </a:r>
            <a:r>
              <a:rPr lang="es-ES" sz="2800" b="1" dirty="0" smtClean="0">
                <a:solidFill>
                  <a:schemeClr val="tx2"/>
                </a:solidFill>
              </a:rPr>
              <a:t>s</a:t>
            </a:r>
            <a:r>
              <a:rPr lang="es-ES" sz="2800" b="1" dirty="0" smtClean="0">
                <a:solidFill>
                  <a:schemeClr val="tx2"/>
                </a:solidFill>
              </a:rPr>
              <a:t>é</a:t>
            </a:r>
            <a:r>
              <a:rPr lang="es-ES" sz="2800" b="1" dirty="0" smtClean="0">
                <a:solidFill>
                  <a:schemeClr val="tx2"/>
                </a:solidFill>
              </a:rPr>
              <a:t> </a:t>
            </a:r>
            <a:r>
              <a:rPr lang="es-ES" sz="2800" b="1" dirty="0" smtClean="0">
                <a:solidFill>
                  <a:schemeClr val="tx2"/>
                </a:solidFill>
              </a:rPr>
              <a:t>es que necesitamos buscar nuevos blancos de acción</a:t>
            </a:r>
          </a:p>
          <a:p>
            <a:pPr algn="ctr"/>
            <a:endParaRPr lang="es-MX" sz="2800" b="1" dirty="0" smtClean="0">
              <a:solidFill>
                <a:schemeClr val="tx2"/>
              </a:solidFill>
            </a:endParaRPr>
          </a:p>
          <a:p>
            <a:pPr algn="ctr"/>
            <a:r>
              <a:rPr lang="es-MX" sz="2800" b="1" dirty="0">
                <a:solidFill>
                  <a:schemeClr val="tx2"/>
                </a:solidFill>
              </a:rPr>
              <a:t>e</a:t>
            </a:r>
            <a:r>
              <a:rPr lang="es-MX" sz="2800" b="1" dirty="0" smtClean="0">
                <a:solidFill>
                  <a:schemeClr val="tx2"/>
                </a:solidFill>
              </a:rPr>
              <a:t>l panorama es sombrío si no cuidamos lo que tenemos</a:t>
            </a:r>
          </a:p>
        </p:txBody>
      </p:sp>
      <p:grpSp>
        <p:nvGrpSpPr>
          <p:cNvPr id="5" name="Agrupar 7"/>
          <p:cNvGrpSpPr/>
          <p:nvPr/>
        </p:nvGrpSpPr>
        <p:grpSpPr>
          <a:xfrm>
            <a:off x="7740352" y="6165304"/>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6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7112"/>
            <a:ext cx="8229600" cy="1143000"/>
          </a:xfrm>
        </p:spPr>
        <p:txBody>
          <a:bodyPr/>
          <a:lstStyle/>
          <a:p>
            <a:r>
              <a:rPr lang="en-US" dirty="0" smtClean="0"/>
              <a:t>Gracias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01614"/>
            <a:ext cx="6048672" cy="2390263"/>
          </a:xfrm>
          <a:prstGeom prst="rect">
            <a:avLst/>
          </a:prstGeom>
        </p:spPr>
      </p:pic>
    </p:spTree>
    <p:extLst>
      <p:ext uri="{BB962C8B-B14F-4D97-AF65-F5344CB8AC3E}">
        <p14:creationId xmlns:p14="http://schemas.microsoft.com/office/powerpoint/2010/main" val="88192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9451" y="260648"/>
            <a:ext cx="3278591" cy="400110"/>
          </a:xfrm>
          <a:prstGeom prst="rect">
            <a:avLst/>
          </a:prstGeom>
          <a:noFill/>
        </p:spPr>
        <p:txBody>
          <a:bodyPr wrap="square" rtlCol="0">
            <a:spAutoFit/>
          </a:bodyPr>
          <a:lstStyle/>
          <a:p>
            <a:pPr algn="ctr"/>
            <a:r>
              <a:rPr lang="es-MX" sz="2000" b="1" dirty="0" smtClean="0">
                <a:solidFill>
                  <a:schemeClr val="tx2">
                    <a:lumMod val="75000"/>
                  </a:schemeClr>
                </a:solidFill>
              </a:rPr>
              <a:t>A grandes rasgos …</a:t>
            </a:r>
            <a:endParaRPr lang="es-MX" sz="2000" b="1" dirty="0">
              <a:solidFill>
                <a:schemeClr val="tx2">
                  <a:lumMod val="75000"/>
                </a:schemeClr>
              </a:solidFill>
            </a:endParaRPr>
          </a:p>
        </p:txBody>
      </p:sp>
      <p:graphicFrame>
        <p:nvGraphicFramePr>
          <p:cNvPr id="4" name="3 Diagrama"/>
          <p:cNvGraphicFramePr/>
          <p:nvPr>
            <p:extLst>
              <p:ext uri="{D42A27DB-BD31-4B8C-83A1-F6EECF244321}">
                <p14:modId xmlns:p14="http://schemas.microsoft.com/office/powerpoint/2010/main" val="3691632718"/>
              </p:ext>
            </p:extLst>
          </p:nvPr>
        </p:nvGraphicFramePr>
        <p:xfrm>
          <a:off x="1979712" y="332656"/>
          <a:ext cx="83529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worldpittsburgh.files.wordpress.com/2012/06/latin-america-map.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1844824"/>
            <a:ext cx="3466502" cy="284571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292080" y="6309320"/>
            <a:ext cx="3672408" cy="276999"/>
          </a:xfrm>
          <a:prstGeom prst="rect">
            <a:avLst/>
          </a:prstGeom>
          <a:noFill/>
        </p:spPr>
        <p:txBody>
          <a:bodyPr wrap="square" rtlCol="0">
            <a:spAutoFit/>
          </a:bodyPr>
          <a:lstStyle/>
          <a:p>
            <a:pPr algn="r"/>
            <a:r>
              <a:rPr lang="es-MX" sz="1200" dirty="0" smtClean="0"/>
              <a:t>Impresión personal</a:t>
            </a:r>
            <a:endParaRPr lang="es-MX" sz="1200" dirty="0"/>
          </a:p>
        </p:txBody>
      </p:sp>
      <p:grpSp>
        <p:nvGrpSpPr>
          <p:cNvPr id="7" name="Agrupar 7"/>
          <p:cNvGrpSpPr/>
          <p:nvPr/>
        </p:nvGrpSpPr>
        <p:grpSpPr>
          <a:xfrm>
            <a:off x="251520" y="60932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4871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7"/>
          <p:cNvGrpSpPr/>
          <p:nvPr/>
        </p:nvGrpSpPr>
        <p:grpSpPr>
          <a:xfrm>
            <a:off x="251520" y="6093296"/>
            <a:ext cx="960941" cy="432048"/>
            <a:chOff x="7308304" y="5947574"/>
            <a:chExt cx="1392989" cy="649778"/>
          </a:xfrm>
        </p:grpSpPr>
        <p:pic>
          <p:nvPicPr>
            <p:cNvPr id="9"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CuadroTexto"/>
          <p:cNvSpPr txBox="1"/>
          <p:nvPr/>
        </p:nvSpPr>
        <p:spPr>
          <a:xfrm>
            <a:off x="1259632" y="1916832"/>
            <a:ext cx="4752528" cy="984885"/>
          </a:xfrm>
          <a:prstGeom prst="rect">
            <a:avLst/>
          </a:prstGeom>
          <a:noFill/>
        </p:spPr>
        <p:txBody>
          <a:bodyPr wrap="square" rtlCol="0">
            <a:spAutoFit/>
          </a:bodyPr>
          <a:lstStyle/>
          <a:p>
            <a:pPr marL="514350" indent="-514350">
              <a:buAutoNum type="alphaUcParenR"/>
            </a:pPr>
            <a:endParaRPr lang="es-ES" sz="2000" dirty="0" smtClean="0">
              <a:solidFill>
                <a:schemeClr val="bg1"/>
              </a:solidFill>
            </a:endParaRPr>
          </a:p>
          <a:p>
            <a:pPr marL="514350" indent="-514350">
              <a:buAutoNum type="alphaUcParenR"/>
            </a:pPr>
            <a:endParaRPr lang="es-ES" sz="2000" dirty="0" smtClean="0">
              <a:solidFill>
                <a:schemeClr val="bg1"/>
              </a:solidFill>
            </a:endParaRPr>
          </a:p>
          <a:p>
            <a:endParaRPr lang="es-ES" dirty="0">
              <a:solidFill>
                <a:schemeClr val="bg1"/>
              </a:solidFill>
            </a:endParaRPr>
          </a:p>
        </p:txBody>
      </p:sp>
      <p:pic>
        <p:nvPicPr>
          <p:cNvPr id="4098" name="Picture 2" descr="http://4.bp.blogspot.com/-1DGKL6nv8GM/U2ZbfVIUMJI/AAAAAAAAexU/nfvP5zdY9dQ/s1600/antibiotics-discoveries.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b="4352"/>
          <a:stretch/>
        </p:blipFill>
        <p:spPr bwMode="auto">
          <a:xfrm>
            <a:off x="104784" y="155758"/>
            <a:ext cx="9003720" cy="63678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Agrupar 7"/>
          <p:cNvGrpSpPr/>
          <p:nvPr/>
        </p:nvGrpSpPr>
        <p:grpSpPr>
          <a:xfrm>
            <a:off x="403920" y="62456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9325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7"/>
          <p:cNvGrpSpPr/>
          <p:nvPr/>
        </p:nvGrpSpPr>
        <p:grpSpPr>
          <a:xfrm>
            <a:off x="251520" y="6093296"/>
            <a:ext cx="960941" cy="432048"/>
            <a:chOff x="7308304" y="5947574"/>
            <a:chExt cx="1392989" cy="649778"/>
          </a:xfrm>
        </p:grpSpPr>
        <p:pic>
          <p:nvPicPr>
            <p:cNvPr id="9"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CuadroTexto"/>
          <p:cNvSpPr txBox="1"/>
          <p:nvPr/>
        </p:nvSpPr>
        <p:spPr>
          <a:xfrm>
            <a:off x="1259632" y="1916832"/>
            <a:ext cx="4752528" cy="984885"/>
          </a:xfrm>
          <a:prstGeom prst="rect">
            <a:avLst/>
          </a:prstGeom>
          <a:noFill/>
        </p:spPr>
        <p:txBody>
          <a:bodyPr wrap="square" rtlCol="0">
            <a:spAutoFit/>
          </a:bodyPr>
          <a:lstStyle/>
          <a:p>
            <a:pPr marL="514350" indent="-514350">
              <a:buAutoNum type="alphaUcParenR"/>
            </a:pPr>
            <a:endParaRPr lang="es-ES" sz="2000" dirty="0" smtClean="0">
              <a:solidFill>
                <a:schemeClr val="bg1"/>
              </a:solidFill>
            </a:endParaRPr>
          </a:p>
          <a:p>
            <a:pPr marL="514350" indent="-514350">
              <a:buAutoNum type="alphaUcParenR"/>
            </a:pPr>
            <a:endParaRPr lang="es-ES" sz="2000" dirty="0" smtClean="0">
              <a:solidFill>
                <a:schemeClr val="bg1"/>
              </a:solidFill>
            </a:endParaRPr>
          </a:p>
          <a:p>
            <a:endParaRPr lang="es-ES" dirty="0">
              <a:solidFill>
                <a:schemeClr val="bg1"/>
              </a:solidFill>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14" t="11035" r="40300" b="31770"/>
          <a:stretch/>
        </p:blipFill>
        <p:spPr bwMode="auto">
          <a:xfrm>
            <a:off x="251520" y="1081699"/>
            <a:ext cx="4584003" cy="357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725" t="14046" r="42758" b="20851"/>
          <a:stretch/>
        </p:blipFill>
        <p:spPr bwMode="auto">
          <a:xfrm>
            <a:off x="4974568" y="1009691"/>
            <a:ext cx="4009330" cy="371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980361" y="5101031"/>
            <a:ext cx="7352131" cy="584775"/>
          </a:xfrm>
          <a:prstGeom prst="rect">
            <a:avLst/>
          </a:prstGeom>
          <a:noFill/>
        </p:spPr>
        <p:txBody>
          <a:bodyPr wrap="square" rtlCol="0">
            <a:spAutoFit/>
          </a:bodyPr>
          <a:lstStyle/>
          <a:p>
            <a:pPr algn="ctr"/>
            <a:r>
              <a:rPr lang="es-MX" sz="3200" dirty="0" smtClean="0"/>
              <a:t>“</a:t>
            </a:r>
            <a:r>
              <a:rPr lang="en-US" sz="3200" dirty="0"/>
              <a:t>One of the biggest issues is money </a:t>
            </a:r>
            <a:r>
              <a:rPr lang="en-US" sz="3200" dirty="0" smtClean="0"/>
              <a:t>“</a:t>
            </a:r>
            <a:endParaRPr lang="es-MX" sz="3200" dirty="0"/>
          </a:p>
        </p:txBody>
      </p:sp>
      <p:sp>
        <p:nvSpPr>
          <p:cNvPr id="3" name="2 Rectángulo"/>
          <p:cNvSpPr/>
          <p:nvPr/>
        </p:nvSpPr>
        <p:spPr>
          <a:xfrm>
            <a:off x="6104584" y="6471483"/>
            <a:ext cx="2879314" cy="261610"/>
          </a:xfrm>
          <a:prstGeom prst="rect">
            <a:avLst/>
          </a:prstGeom>
        </p:spPr>
        <p:txBody>
          <a:bodyPr wrap="none">
            <a:spAutoFit/>
          </a:bodyPr>
          <a:lstStyle/>
          <a:p>
            <a:r>
              <a:rPr lang="es-MX" sz="1100" dirty="0"/>
              <a:t>http://www.bbc.com/news/health-35363569</a:t>
            </a:r>
          </a:p>
        </p:txBody>
      </p:sp>
    </p:spTree>
    <p:extLst>
      <p:ext uri="{BB962C8B-B14F-4D97-AF65-F5344CB8AC3E}">
        <p14:creationId xmlns:p14="http://schemas.microsoft.com/office/powerpoint/2010/main" val="31566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875763125"/>
              </p:ext>
            </p:extLst>
          </p:nvPr>
        </p:nvGraphicFramePr>
        <p:xfrm>
          <a:off x="251520" y="404663"/>
          <a:ext cx="8568954" cy="6048672"/>
        </p:xfrm>
        <a:graphic>
          <a:graphicData uri="http://schemas.openxmlformats.org/drawingml/2006/table">
            <a:tbl>
              <a:tblPr/>
              <a:tblGrid>
                <a:gridCol w="1224136"/>
                <a:gridCol w="1224136"/>
                <a:gridCol w="1836205"/>
                <a:gridCol w="2412267"/>
                <a:gridCol w="936104"/>
                <a:gridCol w="936106"/>
              </a:tblGrid>
              <a:tr h="483258">
                <a:tc gridSpan="6">
                  <a:txBody>
                    <a:bodyPr/>
                    <a:lstStyle/>
                    <a:p>
                      <a:r>
                        <a:rPr lang="en-US" sz="1400" dirty="0" smtClean="0">
                          <a:effectLst/>
                        </a:rPr>
                        <a:t>Late-stage </a:t>
                      </a:r>
                      <a:r>
                        <a:rPr lang="en-US" sz="1400" dirty="0">
                          <a:effectLst/>
                        </a:rPr>
                        <a:t>pipeline: systemic antibiotics recently approved, in registration or in phase III of clinical </a:t>
                      </a:r>
                      <a:r>
                        <a:rPr lang="en-US" sz="1400" dirty="0" smtClean="0">
                          <a:effectLst/>
                        </a:rPr>
                        <a:t>development</a:t>
                      </a:r>
                      <a:endParaRPr lang="en-US" sz="1400" dirty="0">
                        <a:effectLst/>
                      </a:endParaRPr>
                    </a:p>
                  </a:txBody>
                  <a:tcPr marL="52023" marR="52023" marT="26011" marB="26011" anchor="ctr">
                    <a:lnL>
                      <a:noFill/>
                    </a:lnL>
                    <a:lnR>
                      <a:noFill/>
                    </a:lnR>
                    <a:lnT>
                      <a:noFill/>
                    </a:lnT>
                    <a:lnB>
                      <a:noFill/>
                    </a:lnB>
                    <a:solidFill>
                      <a:srgbClr val="EFEFE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6155">
                <a:tc rowSpan="2">
                  <a:txBody>
                    <a:bodyPr/>
                    <a:lstStyle/>
                    <a:p>
                      <a:pPr algn="ctr"/>
                      <a:r>
                        <a:rPr lang="es-MX" sz="1400" b="1" dirty="0" err="1"/>
                        <a:t>Drug</a:t>
                      </a:r>
                      <a:r>
                        <a:rPr lang="es-MX" sz="1400" b="1" dirty="0"/>
                        <a:t> </a:t>
                      </a:r>
                      <a:endParaRPr lang="es-MX" sz="1400" b="1" dirty="0" smtClean="0"/>
                    </a:p>
                    <a:p>
                      <a:pPr algn="ctr"/>
                      <a:r>
                        <a:rPr lang="es-MX" sz="1400" b="1" dirty="0" smtClean="0"/>
                        <a:t>(</a:t>
                      </a:r>
                      <a:r>
                        <a:rPr lang="es-MX" sz="1400" b="1" dirty="0" err="1"/>
                        <a:t>brand</a:t>
                      </a:r>
                      <a:r>
                        <a:rPr lang="es-MX" sz="1400" b="1" dirty="0"/>
                        <a:t> </a:t>
                      </a:r>
                      <a:r>
                        <a:rPr lang="es-MX" sz="1400" b="1" dirty="0" err="1"/>
                        <a:t>name</a:t>
                      </a:r>
                      <a:r>
                        <a:rPr lang="es-MX" sz="1400" b="1" dirty="0"/>
                        <a:t>) - Company</a:t>
                      </a:r>
                      <a:endParaRPr lang="es-MX" sz="1400" dirty="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Antibiotic class</a:t>
                      </a:r>
                      <a:endParaRPr lang="es-MX" sz="140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Activity spectrum/resistant pathogens targeted</a:t>
                      </a:r>
                      <a:endParaRPr lang="es-MX" sz="140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Phase and indication</a:t>
                      </a:r>
                      <a:r>
                        <a:rPr lang="es-MX" sz="1400" b="1" baseline="30000"/>
                        <a:t>1</a:t>
                      </a:r>
                      <a:endParaRPr lang="es-MX" sz="1400"/>
                    </a:p>
                  </a:txBody>
                  <a:tcPr marL="52023" marR="52023" marT="26011" marB="26011" anchor="ctr">
                    <a:lnL>
                      <a:noFill/>
                    </a:lnL>
                    <a:lnR>
                      <a:noFill/>
                    </a:lnR>
                    <a:lnT>
                      <a:noFill/>
                    </a:lnT>
                    <a:lnB>
                      <a:noFill/>
                    </a:lnB>
                    <a:solidFill>
                      <a:schemeClr val="tx2">
                        <a:lumMod val="20000"/>
                        <a:lumOff val="80000"/>
                      </a:schemeClr>
                    </a:solidFill>
                  </a:tcPr>
                </a:tc>
                <a:tc gridSpan="2">
                  <a:txBody>
                    <a:bodyPr/>
                    <a:lstStyle/>
                    <a:p>
                      <a:pPr algn="ctr"/>
                      <a:r>
                        <a:rPr lang="es-MX" sz="1400" b="1" dirty="0" err="1"/>
                        <a:t>Regulatory</a:t>
                      </a:r>
                      <a:r>
                        <a:rPr lang="es-MX" sz="1400" b="1" dirty="0"/>
                        <a:t> status</a:t>
                      </a:r>
                      <a:endParaRPr lang="es-MX" sz="1400" dirty="0"/>
                    </a:p>
                  </a:txBody>
                  <a:tcPr marL="52023" marR="52023" marT="26011" marB="26011" anchor="ctr">
                    <a:lnL>
                      <a:noFill/>
                    </a:lnL>
                    <a:lnR>
                      <a:noFill/>
                    </a:lnR>
                    <a:lnT>
                      <a:noFill/>
                    </a:lnT>
                    <a:lnB>
                      <a:noFill/>
                    </a:lnB>
                    <a:solidFill>
                      <a:schemeClr val="tx2">
                        <a:lumMod val="20000"/>
                        <a:lumOff val="80000"/>
                      </a:schemeClr>
                    </a:solidFill>
                  </a:tcPr>
                </a:tc>
                <a:tc hMerge="1">
                  <a:txBody>
                    <a:bodyPr/>
                    <a:lstStyle/>
                    <a:p>
                      <a:endParaRPr lang="es-MX"/>
                    </a:p>
                  </a:txBody>
                  <a:tcPr/>
                </a:tc>
              </a:tr>
              <a:tr h="64611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r>
                        <a:rPr lang="es-MX" sz="1400" b="1"/>
                        <a:t>US</a:t>
                      </a:r>
                      <a:endParaRPr lang="es-MX" sz="1400"/>
                    </a:p>
                  </a:txBody>
                  <a:tcPr marL="52023" marR="52023" marT="26011" marB="26011" anchor="ctr">
                    <a:lnL>
                      <a:noFill/>
                    </a:lnL>
                    <a:lnR>
                      <a:noFill/>
                    </a:lnR>
                    <a:lnT>
                      <a:noFill/>
                    </a:lnT>
                    <a:lnB>
                      <a:noFill/>
                    </a:lnB>
                    <a:solidFill>
                      <a:schemeClr val="tx2">
                        <a:lumMod val="20000"/>
                        <a:lumOff val="80000"/>
                      </a:schemeClr>
                    </a:solidFill>
                  </a:tcPr>
                </a:tc>
                <a:tc>
                  <a:txBody>
                    <a:bodyPr/>
                    <a:lstStyle/>
                    <a:p>
                      <a:pPr algn="ctr"/>
                      <a:r>
                        <a:rPr lang="es-MX" sz="1400" b="1" dirty="0" err="1"/>
                        <a:t>European</a:t>
                      </a:r>
                      <a:r>
                        <a:rPr lang="es-MX" sz="1400" b="1" dirty="0"/>
                        <a:t> </a:t>
                      </a:r>
                      <a:r>
                        <a:rPr lang="es-MX" sz="1400" b="1" dirty="0" err="1"/>
                        <a:t>Union</a:t>
                      </a:r>
                      <a:endParaRPr lang="es-MX" sz="1400" dirty="0"/>
                    </a:p>
                  </a:txBody>
                  <a:tcPr marL="52023" marR="52023" marT="26011" marB="26011" anchor="ctr">
                    <a:lnL>
                      <a:noFill/>
                    </a:lnL>
                    <a:lnR>
                      <a:noFill/>
                    </a:lnR>
                    <a:lnT>
                      <a:noFill/>
                    </a:lnT>
                    <a:lnB>
                      <a:noFill/>
                    </a:lnB>
                    <a:solidFill>
                      <a:schemeClr val="tx2">
                        <a:lumMod val="20000"/>
                        <a:lumOff val="80000"/>
                      </a:schemeClr>
                    </a:solidFill>
                  </a:tcPr>
                </a:tc>
              </a:tr>
              <a:tr h="2091726">
                <a:tc>
                  <a:txBody>
                    <a:bodyPr/>
                    <a:lstStyle/>
                    <a:p>
                      <a:pPr algn="ctr"/>
                      <a:r>
                        <a:rPr lang="pt-BR" sz="1400" b="1" dirty="0" err="1">
                          <a:solidFill>
                            <a:schemeClr val="accent6">
                              <a:lumMod val="75000"/>
                            </a:schemeClr>
                          </a:solidFill>
                          <a:effectLst/>
                        </a:rPr>
                        <a:t>Ceftazidime</a:t>
                      </a:r>
                      <a:r>
                        <a:rPr lang="pt-BR" sz="1400" b="1" dirty="0">
                          <a:solidFill>
                            <a:schemeClr val="accent6">
                              <a:lumMod val="75000"/>
                            </a:schemeClr>
                          </a:solidFill>
                          <a:effectLst/>
                        </a:rPr>
                        <a:t>+ </a:t>
                      </a:r>
                      <a:r>
                        <a:rPr lang="pt-BR" sz="1400" b="1" dirty="0" err="1">
                          <a:solidFill>
                            <a:schemeClr val="accent6">
                              <a:lumMod val="75000"/>
                            </a:schemeClr>
                          </a:solidFill>
                          <a:effectLst/>
                        </a:rPr>
                        <a:t>avibactam</a:t>
                      </a:r>
                      <a:r>
                        <a:rPr lang="pt-BR" sz="1400" b="1" dirty="0">
                          <a:solidFill>
                            <a:schemeClr val="accent6">
                              <a:lumMod val="75000"/>
                            </a:schemeClr>
                          </a:solidFill>
                          <a:effectLst/>
                        </a:rPr>
                        <a:t> </a:t>
                      </a:r>
                      <a:endParaRPr lang="pt-BR" sz="1400" b="1" dirty="0" smtClean="0">
                        <a:solidFill>
                          <a:schemeClr val="accent6">
                            <a:lumMod val="75000"/>
                          </a:schemeClr>
                        </a:solidFill>
                        <a:effectLst/>
                      </a:endParaRPr>
                    </a:p>
                    <a:p>
                      <a:pPr algn="ctr"/>
                      <a:endParaRPr lang="pt-BR" sz="1400" dirty="0" smtClean="0">
                        <a:solidFill>
                          <a:schemeClr val="accent6">
                            <a:lumMod val="75000"/>
                          </a:schemeClr>
                        </a:solidFill>
                        <a:effectLst/>
                      </a:endParaRPr>
                    </a:p>
                  </a:txBody>
                  <a:tcPr marL="52023" marR="52023" marT="26011" marB="26011" anchor="ctr">
                    <a:lnL>
                      <a:noFill/>
                    </a:lnL>
                    <a:lnR>
                      <a:noFill/>
                    </a:lnR>
                    <a:lnT>
                      <a:noFill/>
                    </a:lnT>
                    <a:lnB>
                      <a:noFill/>
                    </a:lnB>
                  </a:tcPr>
                </a:tc>
                <a:tc>
                  <a:txBody>
                    <a:bodyPr/>
                    <a:lstStyle/>
                    <a:p>
                      <a:pPr algn="ctr"/>
                      <a:r>
                        <a:rPr lang="es-MX" sz="1400" dirty="0" err="1">
                          <a:effectLst/>
                        </a:rPr>
                        <a:t>Cephalosporin</a:t>
                      </a:r>
                      <a:r>
                        <a:rPr lang="es-MX" sz="1400" dirty="0">
                          <a:effectLst/>
                        </a:rPr>
                        <a:t> </a:t>
                      </a:r>
                      <a:endParaRPr lang="es-MX" sz="1400" dirty="0" smtClean="0">
                        <a:effectLst/>
                      </a:endParaRPr>
                    </a:p>
                    <a:p>
                      <a:pPr algn="ctr"/>
                      <a:r>
                        <a:rPr lang="es-MX" sz="1400" dirty="0" smtClean="0">
                          <a:effectLst/>
                        </a:rPr>
                        <a:t>+ </a:t>
                      </a:r>
                      <a:r>
                        <a:rPr lang="es-MX" sz="1400" dirty="0">
                          <a:effectLst/>
                        </a:rPr>
                        <a:t>new BLI</a:t>
                      </a:r>
                    </a:p>
                  </a:txBody>
                  <a:tcPr marL="52023" marR="52023" marT="26011" marB="26011" anchor="ctr">
                    <a:lnL>
                      <a:noFill/>
                    </a:lnL>
                    <a:lnR>
                      <a:noFill/>
                    </a:lnR>
                    <a:lnT>
                      <a:noFill/>
                    </a:lnT>
                    <a:lnB>
                      <a:noFill/>
                    </a:lnB>
                  </a:tcPr>
                </a:tc>
                <a:tc>
                  <a:txBody>
                    <a:bodyPr/>
                    <a:lstStyle/>
                    <a:p>
                      <a:pPr algn="ctr"/>
                      <a:r>
                        <a:rPr lang="en-US" sz="1400" dirty="0">
                          <a:effectLst/>
                        </a:rPr>
                        <a:t>Gram‒, including </a:t>
                      </a:r>
                      <a:endParaRPr lang="en-US" sz="1400" dirty="0" smtClean="0">
                        <a:effectLst/>
                      </a:endParaRPr>
                    </a:p>
                    <a:p>
                      <a:pPr algn="ctr"/>
                      <a:endParaRPr lang="en-US" sz="1400" dirty="0" smtClean="0">
                        <a:effectLst/>
                      </a:endParaRPr>
                    </a:p>
                    <a:p>
                      <a:pPr algn="ctr"/>
                      <a:r>
                        <a:rPr lang="en-US" sz="1400" dirty="0" smtClean="0">
                          <a:effectLst/>
                        </a:rPr>
                        <a:t>MDR </a:t>
                      </a:r>
                      <a:r>
                        <a:rPr lang="en-US" sz="1400" i="1" dirty="0">
                          <a:effectLst/>
                        </a:rPr>
                        <a:t>P. aeruginosa</a:t>
                      </a:r>
                      <a:r>
                        <a:rPr lang="en-US" sz="1400" dirty="0">
                          <a:effectLst/>
                        </a:rPr>
                        <a:t>, </a:t>
                      </a:r>
                      <a:r>
                        <a:rPr lang="en-US" sz="1400" dirty="0" smtClean="0">
                          <a:effectLst/>
                        </a:rPr>
                        <a:t>ESBL</a:t>
                      </a:r>
                    </a:p>
                    <a:p>
                      <a:pPr algn="ctr"/>
                      <a:r>
                        <a:rPr lang="en-US" sz="1400" dirty="0" smtClean="0">
                          <a:effectLst/>
                        </a:rPr>
                        <a:t>KPC</a:t>
                      </a:r>
                      <a:endParaRPr lang="en-US" sz="1400" dirty="0">
                        <a:effectLst/>
                      </a:endParaRPr>
                    </a:p>
                  </a:txBody>
                  <a:tcPr marL="52023" marR="52023" marT="26011" marB="26011" anchor="ctr">
                    <a:lnL>
                      <a:noFill/>
                    </a:lnL>
                    <a:lnR>
                      <a:noFill/>
                    </a:lnR>
                    <a:lnT>
                      <a:noFill/>
                    </a:lnT>
                    <a:lnB>
                      <a:noFill/>
                    </a:lnB>
                  </a:tcPr>
                </a:tc>
                <a:tc>
                  <a:txBody>
                    <a:bodyPr/>
                    <a:lstStyle/>
                    <a:p>
                      <a:pPr algn="ctr"/>
                      <a:r>
                        <a:rPr lang="en-US" sz="1400" dirty="0">
                          <a:effectLst/>
                        </a:rPr>
                        <a:t>Approved February 2015 for </a:t>
                      </a:r>
                      <a:r>
                        <a:rPr lang="en-US" sz="1400" dirty="0" err="1">
                          <a:effectLst/>
                        </a:rPr>
                        <a:t>cIAI</a:t>
                      </a:r>
                      <a:r>
                        <a:rPr lang="en-US" sz="1400" dirty="0">
                          <a:effectLst/>
                        </a:rPr>
                        <a:t> in combination with metronidazole, and for </a:t>
                      </a:r>
                      <a:r>
                        <a:rPr lang="en-US" sz="1400" dirty="0" err="1">
                          <a:effectLst/>
                        </a:rPr>
                        <a:t>cUTI</a:t>
                      </a:r>
                      <a:r>
                        <a:rPr lang="en-US" sz="1400" dirty="0">
                          <a:effectLst/>
                        </a:rPr>
                        <a:t> in patients who have limited or no alternative treatment options, in phase III for HAP/VAP and </a:t>
                      </a:r>
                      <a:r>
                        <a:rPr lang="en-US" sz="1400" dirty="0" err="1">
                          <a:effectLst/>
                        </a:rPr>
                        <a:t>cIAI</a:t>
                      </a:r>
                      <a:endParaRPr lang="en-US" sz="1400" dirty="0">
                        <a:effectLst/>
                      </a:endParaRPr>
                    </a:p>
                  </a:txBody>
                  <a:tcPr marL="52023" marR="52023" marT="26011" marB="26011" anchor="ctr">
                    <a:lnL>
                      <a:noFill/>
                    </a:lnL>
                    <a:lnR>
                      <a:noFill/>
                    </a:lnR>
                    <a:lnT>
                      <a:noFill/>
                    </a:lnT>
                    <a:lnB>
                      <a:noFill/>
                    </a:lnB>
                  </a:tcPr>
                </a:tc>
                <a:tc>
                  <a:txBody>
                    <a:bodyPr/>
                    <a:lstStyle/>
                    <a:p>
                      <a:pPr algn="ctr"/>
                      <a:r>
                        <a:rPr lang="es-MX" sz="1400" dirty="0" err="1" smtClean="0">
                          <a:effectLst/>
                        </a:rPr>
                        <a:t>Approved</a:t>
                      </a:r>
                      <a:endParaRPr lang="es-MX" sz="1400" dirty="0" smtClean="0">
                        <a:effectLst/>
                      </a:endParaRPr>
                    </a:p>
                    <a:p>
                      <a:pPr algn="ctr"/>
                      <a:r>
                        <a:rPr lang="es-MX" sz="1400" dirty="0" smtClean="0">
                          <a:effectLst/>
                        </a:rPr>
                        <a:t> Feb </a:t>
                      </a:r>
                      <a:r>
                        <a:rPr lang="es-MX" sz="1400" dirty="0">
                          <a:effectLst/>
                        </a:rPr>
                        <a:t>2015</a:t>
                      </a:r>
                    </a:p>
                  </a:txBody>
                  <a:tcPr marL="52023" marR="52023" marT="26011" marB="26011" anchor="ctr">
                    <a:lnL>
                      <a:noFill/>
                    </a:lnL>
                    <a:lnR>
                      <a:noFill/>
                    </a:lnR>
                    <a:lnT>
                      <a:noFill/>
                    </a:lnT>
                    <a:lnB>
                      <a:noFill/>
                    </a:lnB>
                  </a:tcPr>
                </a:tc>
                <a:tc>
                  <a:txBody>
                    <a:bodyPr/>
                    <a:lstStyle/>
                    <a:p>
                      <a:pPr algn="ctr"/>
                      <a:r>
                        <a:rPr lang="es-MX" sz="1400" dirty="0" err="1">
                          <a:effectLst/>
                        </a:rPr>
                        <a:t>Not</a:t>
                      </a:r>
                      <a:r>
                        <a:rPr lang="es-MX" sz="1400" dirty="0">
                          <a:effectLst/>
                        </a:rPr>
                        <a:t> </a:t>
                      </a:r>
                      <a:r>
                        <a:rPr lang="es-MX" sz="1400" dirty="0" err="1">
                          <a:effectLst/>
                        </a:rPr>
                        <a:t>submitted</a:t>
                      </a:r>
                      <a:r>
                        <a:rPr lang="es-MX" sz="1400" dirty="0">
                          <a:effectLst/>
                        </a:rPr>
                        <a:t> </a:t>
                      </a:r>
                      <a:r>
                        <a:rPr lang="es-MX" sz="1400" dirty="0" err="1">
                          <a:effectLst/>
                        </a:rPr>
                        <a:t>yet</a:t>
                      </a:r>
                      <a:endParaRPr lang="es-MX" sz="1400" dirty="0">
                        <a:effectLst/>
                      </a:endParaRPr>
                    </a:p>
                  </a:txBody>
                  <a:tcPr marL="52023" marR="52023" marT="26011" marB="26011" anchor="ctr">
                    <a:lnL>
                      <a:noFill/>
                    </a:lnL>
                    <a:lnR>
                      <a:noFill/>
                    </a:lnR>
                    <a:lnT>
                      <a:noFill/>
                    </a:lnT>
                    <a:lnB>
                      <a:noFill/>
                    </a:lnB>
                  </a:tcPr>
                </a:tc>
              </a:tr>
              <a:tr h="2521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err="1" smtClean="0">
                          <a:solidFill>
                            <a:schemeClr val="accent6">
                              <a:lumMod val="75000"/>
                            </a:schemeClr>
                          </a:solidFill>
                          <a:effectLst/>
                          <a:latin typeface="+mn-lt"/>
                          <a:ea typeface="+mn-ea"/>
                          <a:cs typeface="+mn-cs"/>
                        </a:rPr>
                        <a:t>Ceftolozane</a:t>
                      </a:r>
                      <a:r>
                        <a:rPr lang="es-MX" sz="1400" b="1" kern="1200" dirty="0" smtClean="0">
                          <a:solidFill>
                            <a:schemeClr val="accent6">
                              <a:lumMod val="75000"/>
                            </a:schemeClr>
                          </a:solidFill>
                          <a:effectLst/>
                          <a:latin typeface="+mn-lt"/>
                          <a:ea typeface="+mn-ea"/>
                          <a:cs typeface="+mn-cs"/>
                        </a:rPr>
                        <a:t>+ </a:t>
                      </a:r>
                      <a:r>
                        <a:rPr lang="es-MX" sz="1400" b="1" kern="1200" dirty="0" err="1" smtClean="0">
                          <a:solidFill>
                            <a:schemeClr val="accent6">
                              <a:lumMod val="75000"/>
                            </a:schemeClr>
                          </a:solidFill>
                          <a:effectLst/>
                          <a:latin typeface="+mn-lt"/>
                          <a:ea typeface="+mn-ea"/>
                          <a:cs typeface="+mn-cs"/>
                        </a:rPr>
                        <a:t>tazobactam</a:t>
                      </a:r>
                      <a:r>
                        <a:rPr lang="es-MX" sz="1400" b="1" kern="1200" dirty="0" smtClean="0">
                          <a:solidFill>
                            <a:schemeClr val="accent6">
                              <a:lumMod val="75000"/>
                            </a:schemeClr>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kern="1200" dirty="0" smtClean="0">
                        <a:solidFill>
                          <a:schemeClr val="accent6">
                            <a:lumMod val="75000"/>
                          </a:schemeClr>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dirty="0">
                        <a:solidFill>
                          <a:schemeClr val="accent6">
                            <a:lumMod val="75000"/>
                          </a:schemeClr>
                        </a:solidFill>
                        <a:effectLst/>
                      </a:endParaRPr>
                    </a:p>
                  </a:txBody>
                  <a:tcPr marL="52023" marR="52023" marT="26011" marB="26011" anchor="ctr">
                    <a:lnL>
                      <a:noFill/>
                    </a:lnL>
                    <a:lnR>
                      <a:noFill/>
                    </a:lnR>
                    <a:lnT>
                      <a:noFill/>
                    </a:lnT>
                    <a:lnB>
                      <a:noFill/>
                    </a:lnB>
                  </a:tcPr>
                </a:tc>
                <a:tc>
                  <a:txBody>
                    <a:bodyPr/>
                    <a:lstStyle/>
                    <a:p>
                      <a:pPr algn="ctr"/>
                      <a:r>
                        <a:rPr lang="es-MX" sz="1400" kern="1200" dirty="0" err="1" smtClean="0">
                          <a:solidFill>
                            <a:schemeClr val="tx1"/>
                          </a:solidFill>
                          <a:effectLst/>
                          <a:latin typeface="+mn-lt"/>
                          <a:ea typeface="+mn-ea"/>
                          <a:cs typeface="+mn-cs"/>
                        </a:rPr>
                        <a:t>Cephalosporn</a:t>
                      </a:r>
                      <a:r>
                        <a:rPr lang="es-MX" sz="1400" kern="1200" dirty="0" smtClean="0">
                          <a:solidFill>
                            <a:schemeClr val="tx1"/>
                          </a:solidFill>
                          <a:effectLst/>
                          <a:latin typeface="+mn-lt"/>
                          <a:ea typeface="+mn-ea"/>
                          <a:cs typeface="+mn-cs"/>
                        </a:rPr>
                        <a:t> </a:t>
                      </a:r>
                    </a:p>
                    <a:p>
                      <a:pPr algn="ctr"/>
                      <a:r>
                        <a:rPr lang="es-MX" sz="1400" kern="1200" dirty="0" smtClean="0">
                          <a:solidFill>
                            <a:schemeClr val="tx1"/>
                          </a:solidFill>
                          <a:effectLst/>
                          <a:latin typeface="+mn-lt"/>
                          <a:ea typeface="+mn-ea"/>
                          <a:cs typeface="+mn-cs"/>
                        </a:rPr>
                        <a:t>+ </a:t>
                      </a:r>
                      <a:r>
                        <a:rPr lang="es-MX" sz="1400" kern="1200" dirty="0">
                          <a:solidFill>
                            <a:schemeClr val="tx1"/>
                          </a:solidFill>
                          <a:effectLst/>
                          <a:latin typeface="+mn-lt"/>
                          <a:ea typeface="+mn-ea"/>
                          <a:cs typeface="+mn-cs"/>
                        </a:rPr>
                        <a:t>BLI</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Gram‒, </a:t>
                      </a:r>
                      <a:r>
                        <a:rPr lang="es-MX" sz="1400" kern="1200" dirty="0" err="1">
                          <a:solidFill>
                            <a:schemeClr val="tx1"/>
                          </a:solidFill>
                          <a:effectLst/>
                          <a:latin typeface="+mn-lt"/>
                          <a:ea typeface="+mn-ea"/>
                          <a:cs typeface="+mn-cs"/>
                        </a:rPr>
                        <a:t>including</a:t>
                      </a:r>
                      <a:r>
                        <a:rPr lang="es-MX" sz="1400"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carbapenem</a:t>
                      </a:r>
                      <a:r>
                        <a:rPr lang="es-MX" sz="1400"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piperacillin+tazobactam</a:t>
                      </a:r>
                      <a:r>
                        <a:rPr lang="es-MX" sz="1400" kern="1200" dirty="0">
                          <a:solidFill>
                            <a:schemeClr val="tx1"/>
                          </a:solidFill>
                          <a:effectLst/>
                          <a:latin typeface="+mn-lt"/>
                          <a:ea typeface="+mn-ea"/>
                          <a:cs typeface="+mn-cs"/>
                        </a:rPr>
                        <a:t> and </a:t>
                      </a:r>
                      <a:r>
                        <a:rPr lang="es-MX" sz="1400" kern="1200" dirty="0" err="1">
                          <a:solidFill>
                            <a:schemeClr val="tx1"/>
                          </a:solidFill>
                          <a:effectLst/>
                          <a:latin typeface="+mn-lt"/>
                          <a:ea typeface="+mn-ea"/>
                          <a:cs typeface="+mn-cs"/>
                        </a:rPr>
                        <a:t>ceftazidime-resistant</a:t>
                      </a:r>
                      <a:r>
                        <a:rPr lang="es-MX" sz="1400" kern="1200" dirty="0">
                          <a:solidFill>
                            <a:schemeClr val="tx1"/>
                          </a:solidFill>
                          <a:effectLst/>
                          <a:latin typeface="+mn-lt"/>
                          <a:ea typeface="+mn-ea"/>
                          <a:cs typeface="+mn-cs"/>
                        </a:rPr>
                        <a:t> </a:t>
                      </a:r>
                      <a:r>
                        <a:rPr lang="es-MX" sz="1400" i="1" kern="1200" dirty="0" err="1">
                          <a:solidFill>
                            <a:schemeClr val="tx1"/>
                          </a:solidFill>
                          <a:effectLst/>
                          <a:latin typeface="+mn-lt"/>
                          <a:ea typeface="+mn-ea"/>
                          <a:cs typeface="+mn-cs"/>
                        </a:rPr>
                        <a:t>Pseudomonas</a:t>
                      </a:r>
                      <a:r>
                        <a:rPr lang="es-MX" sz="1400" i="1" kern="1200" dirty="0">
                          <a:solidFill>
                            <a:schemeClr val="tx1"/>
                          </a:solidFill>
                          <a:effectLst/>
                          <a:latin typeface="+mn-lt"/>
                          <a:ea typeface="+mn-ea"/>
                          <a:cs typeface="+mn-cs"/>
                        </a:rPr>
                        <a:t> </a:t>
                      </a:r>
                      <a:r>
                        <a:rPr lang="es-MX" sz="1400" i="1" kern="1200" dirty="0" err="1">
                          <a:solidFill>
                            <a:schemeClr val="tx1"/>
                          </a:solidFill>
                          <a:effectLst/>
                          <a:latin typeface="+mn-lt"/>
                          <a:ea typeface="+mn-ea"/>
                          <a:cs typeface="+mn-cs"/>
                        </a:rPr>
                        <a:t>aeruginosa</a:t>
                      </a:r>
                      <a:r>
                        <a:rPr lang="es-MX" sz="1400" kern="1200" dirty="0">
                          <a:solidFill>
                            <a:schemeClr val="tx1"/>
                          </a:solidFill>
                          <a:effectLst/>
                          <a:latin typeface="+mn-lt"/>
                          <a:ea typeface="+mn-ea"/>
                          <a:cs typeface="+mn-cs"/>
                        </a:rPr>
                        <a:t>, </a:t>
                      </a:r>
                      <a:endParaRPr lang="es-MX" sz="1400" kern="1200" dirty="0" smtClean="0">
                        <a:solidFill>
                          <a:schemeClr val="tx1"/>
                        </a:solidFill>
                        <a:effectLst/>
                        <a:latin typeface="+mn-lt"/>
                        <a:ea typeface="+mn-ea"/>
                        <a:cs typeface="+mn-cs"/>
                      </a:endParaRPr>
                    </a:p>
                    <a:p>
                      <a:pPr algn="ctr"/>
                      <a:r>
                        <a:rPr lang="es-MX" sz="1400" kern="1200" dirty="0" smtClean="0">
                          <a:solidFill>
                            <a:schemeClr val="tx1"/>
                          </a:solidFill>
                          <a:effectLst/>
                          <a:latin typeface="+mn-lt"/>
                          <a:ea typeface="+mn-ea"/>
                          <a:cs typeface="+mn-cs"/>
                        </a:rPr>
                        <a:t>ESBL</a:t>
                      </a:r>
                      <a:endParaRPr lang="es-MX" sz="1400"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n-US" sz="1400" kern="1200" dirty="0">
                          <a:solidFill>
                            <a:schemeClr val="tx1"/>
                          </a:solidFill>
                          <a:effectLst/>
                          <a:latin typeface="+mn-lt"/>
                          <a:ea typeface="+mn-ea"/>
                          <a:cs typeface="+mn-cs"/>
                        </a:rPr>
                        <a:t>Approved for </a:t>
                      </a:r>
                      <a:r>
                        <a:rPr lang="en-US" sz="1400" kern="1200" dirty="0" err="1">
                          <a:solidFill>
                            <a:schemeClr val="tx1"/>
                          </a:solidFill>
                          <a:effectLst/>
                          <a:latin typeface="+mn-lt"/>
                          <a:ea typeface="+mn-ea"/>
                          <a:cs typeface="+mn-cs"/>
                        </a:rPr>
                        <a:t>cUTI</a:t>
                      </a:r>
                      <a:r>
                        <a:rPr lang="en-US" sz="1400" kern="1200" dirty="0">
                          <a:solidFill>
                            <a:schemeClr val="tx1"/>
                          </a:solidFill>
                          <a:effectLst/>
                          <a:latin typeface="+mn-lt"/>
                          <a:ea typeface="+mn-ea"/>
                          <a:cs typeface="+mn-cs"/>
                        </a:rPr>
                        <a:t> and </a:t>
                      </a:r>
                      <a:r>
                        <a:rPr lang="en-US" sz="1400" kern="1200" dirty="0" err="1">
                          <a:solidFill>
                            <a:schemeClr val="tx1"/>
                          </a:solidFill>
                          <a:effectLst/>
                          <a:latin typeface="+mn-lt"/>
                          <a:ea typeface="+mn-ea"/>
                          <a:cs typeface="+mn-cs"/>
                        </a:rPr>
                        <a:t>cIAI</a:t>
                      </a:r>
                      <a:r>
                        <a:rPr lang="en-US" sz="1400" kern="1200" dirty="0">
                          <a:solidFill>
                            <a:schemeClr val="tx1"/>
                          </a:solidFill>
                          <a:effectLst/>
                          <a:latin typeface="+mn-lt"/>
                          <a:ea typeface="+mn-ea"/>
                          <a:cs typeface="+mn-cs"/>
                        </a:rPr>
                        <a:t>, in phase III for VAP and phase I for </a:t>
                      </a:r>
                      <a:r>
                        <a:rPr lang="en-US" sz="1400" kern="1200" dirty="0" err="1">
                          <a:solidFill>
                            <a:schemeClr val="tx1"/>
                          </a:solidFill>
                          <a:effectLst/>
                          <a:latin typeface="+mn-lt"/>
                          <a:ea typeface="+mn-ea"/>
                          <a:cs typeface="+mn-cs"/>
                        </a:rPr>
                        <a:t>paediatric</a:t>
                      </a:r>
                      <a:r>
                        <a:rPr lang="en-US" sz="1400" kern="1200" dirty="0">
                          <a:solidFill>
                            <a:schemeClr val="tx1"/>
                          </a:solidFill>
                          <a:effectLst/>
                          <a:latin typeface="+mn-lt"/>
                          <a:ea typeface="+mn-ea"/>
                          <a:cs typeface="+mn-cs"/>
                        </a:rPr>
                        <a:t> use</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Approved December 2014</a:t>
                      </a:r>
                    </a:p>
                  </a:txBody>
                  <a:tcPr anchor="ctr">
                    <a:lnL>
                      <a:noFill/>
                    </a:lnL>
                    <a:lnR>
                      <a:noFill/>
                    </a:lnR>
                    <a:lnT>
                      <a:noFill/>
                    </a:lnT>
                    <a:lnB>
                      <a:noFill/>
                    </a:lnB>
                  </a:tcPr>
                </a:tc>
                <a:tc>
                  <a:txBody>
                    <a:bodyPr/>
                    <a:lstStyle/>
                    <a:p>
                      <a:pPr algn="ctr"/>
                      <a:r>
                        <a:rPr lang="en-US" sz="1400" kern="1200" dirty="0">
                          <a:solidFill>
                            <a:schemeClr val="tx1"/>
                          </a:solidFill>
                          <a:effectLst/>
                          <a:latin typeface="+mn-lt"/>
                          <a:ea typeface="+mn-ea"/>
                          <a:cs typeface="+mn-cs"/>
                        </a:rPr>
                        <a:t>Under review since August 2014</a:t>
                      </a:r>
                    </a:p>
                  </a:txBody>
                  <a:tcPr anchor="ctr">
                    <a:lnL>
                      <a:noFill/>
                    </a:lnL>
                    <a:lnR>
                      <a:noFill/>
                    </a:lnR>
                    <a:lnT>
                      <a:noFill/>
                    </a:lnT>
                    <a:lnB>
                      <a:noFill/>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59294162"/>
              </p:ext>
            </p:extLst>
          </p:nvPr>
        </p:nvGraphicFramePr>
        <p:xfrm>
          <a:off x="323528" y="6237312"/>
          <a:ext cx="1371600" cy="3476248"/>
        </p:xfrm>
        <a:graphic>
          <a:graphicData uri="http://schemas.openxmlformats.org/drawingml/2006/table">
            <a:tbl>
              <a:tblPr/>
              <a:tblGrid>
                <a:gridCol w="1371600"/>
              </a:tblGrid>
              <a:tr h="3476248">
                <a:tc>
                  <a:txBody>
                    <a:bodyPr/>
                    <a:lstStyle/>
                    <a:p>
                      <a:endParaRPr lang="es-MX" sz="1400" kern="1200" dirty="0">
                        <a:solidFill>
                          <a:schemeClr val="tx1"/>
                        </a:solidFill>
                        <a:effectLst/>
                        <a:latin typeface="+mn-lt"/>
                        <a:ea typeface="+mn-ea"/>
                        <a:cs typeface="+mn-cs"/>
                      </a:endParaRPr>
                    </a:p>
                  </a:txBody>
                  <a:tcPr anchor="ctr">
                    <a:lnL>
                      <a:noFill/>
                    </a:lnL>
                    <a:lnR>
                      <a:noFill/>
                    </a:lnR>
                    <a:lnT>
                      <a:noFill/>
                    </a:lnT>
                    <a:lnB>
                      <a:noFill/>
                    </a:lnB>
                  </a:tcPr>
                </a:tc>
              </a:tr>
            </a:tbl>
          </a:graphicData>
        </a:graphic>
      </p:graphicFrame>
      <p:sp>
        <p:nvSpPr>
          <p:cNvPr id="2" name="1 Rectángulo"/>
          <p:cNvSpPr/>
          <p:nvPr/>
        </p:nvSpPr>
        <p:spPr>
          <a:xfrm>
            <a:off x="6588224" y="6440125"/>
            <a:ext cx="2411238" cy="261610"/>
          </a:xfrm>
          <a:prstGeom prst="rect">
            <a:avLst/>
          </a:prstGeom>
        </p:spPr>
        <p:txBody>
          <a:bodyPr wrap="none">
            <a:spAutoFit/>
          </a:bodyPr>
          <a:lstStyle/>
          <a:p>
            <a:pPr algn="r"/>
            <a:r>
              <a:rPr lang="es-MX" sz="1100" dirty="0" err="1"/>
              <a:t>Swiss</a:t>
            </a:r>
            <a:r>
              <a:rPr lang="es-MX" sz="1100" dirty="0"/>
              <a:t> </a:t>
            </a:r>
            <a:r>
              <a:rPr lang="es-MX" sz="1100" dirty="0" err="1"/>
              <a:t>Med</a:t>
            </a:r>
            <a:r>
              <a:rPr lang="es-MX" sz="1100" dirty="0"/>
              <a:t> </a:t>
            </a:r>
            <a:r>
              <a:rPr lang="es-MX" sz="1100" dirty="0" err="1"/>
              <a:t>Wkly</a:t>
            </a:r>
            <a:r>
              <a:rPr lang="es-MX" sz="1100" dirty="0"/>
              <a:t>. 2015;145:w14167</a:t>
            </a:r>
          </a:p>
        </p:txBody>
      </p:sp>
      <p:grpSp>
        <p:nvGrpSpPr>
          <p:cNvPr id="7" name="Agrupar 7"/>
          <p:cNvGrpSpPr/>
          <p:nvPr/>
        </p:nvGrpSpPr>
        <p:grpSpPr>
          <a:xfrm>
            <a:off x="403920" y="62456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5258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276112151"/>
              </p:ext>
            </p:extLst>
          </p:nvPr>
        </p:nvGraphicFramePr>
        <p:xfrm>
          <a:off x="251520" y="404665"/>
          <a:ext cx="8568954" cy="6205644"/>
        </p:xfrm>
        <a:graphic>
          <a:graphicData uri="http://schemas.openxmlformats.org/drawingml/2006/table">
            <a:tbl>
              <a:tblPr/>
              <a:tblGrid>
                <a:gridCol w="1224136"/>
                <a:gridCol w="1368152"/>
                <a:gridCol w="1692189"/>
                <a:gridCol w="2412267"/>
                <a:gridCol w="936104"/>
                <a:gridCol w="936106"/>
              </a:tblGrid>
              <a:tr h="418899">
                <a:tc gridSpan="6">
                  <a:txBody>
                    <a:bodyPr/>
                    <a:lstStyle/>
                    <a:p>
                      <a:r>
                        <a:rPr lang="en-US" sz="1400" dirty="0" smtClean="0">
                          <a:effectLst/>
                        </a:rPr>
                        <a:t>Late-stage </a:t>
                      </a:r>
                      <a:r>
                        <a:rPr lang="en-US" sz="1400" dirty="0">
                          <a:effectLst/>
                        </a:rPr>
                        <a:t>pipeline: systemic antibiotics recently approved, in registration or in phase III of clinical </a:t>
                      </a:r>
                      <a:r>
                        <a:rPr lang="en-US" sz="1400" dirty="0" smtClean="0">
                          <a:effectLst/>
                        </a:rPr>
                        <a:t>development</a:t>
                      </a:r>
                      <a:endParaRPr lang="en-US" sz="1400" dirty="0">
                        <a:effectLst/>
                      </a:endParaRPr>
                    </a:p>
                  </a:txBody>
                  <a:tcPr marL="52023" marR="52023" marT="26011" marB="26011" anchor="ctr">
                    <a:lnL>
                      <a:noFill/>
                    </a:lnL>
                    <a:lnR>
                      <a:noFill/>
                    </a:lnR>
                    <a:lnT>
                      <a:noFill/>
                    </a:lnT>
                    <a:lnB>
                      <a:noFill/>
                    </a:lnB>
                    <a:solidFill>
                      <a:srgbClr val="EFEFE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2209">
                <a:tc rowSpan="2">
                  <a:txBody>
                    <a:bodyPr/>
                    <a:lstStyle/>
                    <a:p>
                      <a:pPr algn="ctr"/>
                      <a:r>
                        <a:rPr lang="es-MX" sz="1400" b="1" dirty="0" err="1"/>
                        <a:t>Drug</a:t>
                      </a:r>
                      <a:r>
                        <a:rPr lang="es-MX" sz="1400" b="1" dirty="0"/>
                        <a:t> </a:t>
                      </a:r>
                      <a:endParaRPr lang="es-MX" sz="1400" b="1" dirty="0" smtClean="0"/>
                    </a:p>
                    <a:p>
                      <a:pPr algn="ctr"/>
                      <a:r>
                        <a:rPr lang="es-MX" sz="1400" b="1" dirty="0" smtClean="0"/>
                        <a:t>(</a:t>
                      </a:r>
                      <a:r>
                        <a:rPr lang="es-MX" sz="1400" b="1" dirty="0" err="1"/>
                        <a:t>brand</a:t>
                      </a:r>
                      <a:r>
                        <a:rPr lang="es-MX" sz="1400" b="1" dirty="0"/>
                        <a:t> </a:t>
                      </a:r>
                      <a:r>
                        <a:rPr lang="es-MX" sz="1400" b="1" dirty="0" err="1"/>
                        <a:t>name</a:t>
                      </a:r>
                      <a:r>
                        <a:rPr lang="es-MX" sz="1400" b="1" dirty="0"/>
                        <a:t>) - Company</a:t>
                      </a:r>
                      <a:endParaRPr lang="es-MX" sz="1400" dirty="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Antibiotic class</a:t>
                      </a:r>
                      <a:endParaRPr lang="es-MX" sz="140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dirty="0" err="1"/>
                        <a:t>Activity</a:t>
                      </a:r>
                      <a:r>
                        <a:rPr lang="es-MX" sz="1400" b="1" dirty="0"/>
                        <a:t> </a:t>
                      </a:r>
                      <a:r>
                        <a:rPr lang="es-MX" sz="1400" b="1" dirty="0" err="1"/>
                        <a:t>spectrum</a:t>
                      </a:r>
                      <a:r>
                        <a:rPr lang="es-MX" sz="1400" b="1" dirty="0"/>
                        <a:t>/</a:t>
                      </a:r>
                      <a:r>
                        <a:rPr lang="es-MX" sz="1400" b="1" dirty="0" err="1"/>
                        <a:t>resistant</a:t>
                      </a:r>
                      <a:r>
                        <a:rPr lang="es-MX" sz="1400" b="1" dirty="0"/>
                        <a:t> </a:t>
                      </a:r>
                      <a:r>
                        <a:rPr lang="es-MX" sz="1400" b="1" dirty="0" err="1"/>
                        <a:t>pathogens</a:t>
                      </a:r>
                      <a:r>
                        <a:rPr lang="es-MX" sz="1400" b="1" dirty="0"/>
                        <a:t> </a:t>
                      </a:r>
                      <a:r>
                        <a:rPr lang="es-MX" sz="1400" b="1" dirty="0" err="1"/>
                        <a:t>targeted</a:t>
                      </a:r>
                      <a:endParaRPr lang="es-MX" sz="1400" dirty="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Phase and indication</a:t>
                      </a:r>
                      <a:r>
                        <a:rPr lang="es-MX" sz="1400" b="1" baseline="30000"/>
                        <a:t>1</a:t>
                      </a:r>
                      <a:endParaRPr lang="es-MX" sz="1400"/>
                    </a:p>
                  </a:txBody>
                  <a:tcPr marL="52023" marR="52023" marT="26011" marB="26011" anchor="ctr">
                    <a:lnL>
                      <a:noFill/>
                    </a:lnL>
                    <a:lnR>
                      <a:noFill/>
                    </a:lnR>
                    <a:lnT>
                      <a:noFill/>
                    </a:lnT>
                    <a:lnB>
                      <a:noFill/>
                    </a:lnB>
                    <a:solidFill>
                      <a:schemeClr val="tx2">
                        <a:lumMod val="20000"/>
                        <a:lumOff val="80000"/>
                      </a:schemeClr>
                    </a:solidFill>
                  </a:tcPr>
                </a:tc>
                <a:tc gridSpan="2">
                  <a:txBody>
                    <a:bodyPr/>
                    <a:lstStyle/>
                    <a:p>
                      <a:pPr algn="ctr"/>
                      <a:r>
                        <a:rPr lang="es-MX" sz="1400" b="1" dirty="0" err="1"/>
                        <a:t>Regulatory</a:t>
                      </a:r>
                      <a:r>
                        <a:rPr lang="es-MX" sz="1400" b="1" dirty="0"/>
                        <a:t> status</a:t>
                      </a:r>
                      <a:endParaRPr lang="es-MX" sz="1400" dirty="0"/>
                    </a:p>
                  </a:txBody>
                  <a:tcPr marL="52023" marR="52023" marT="26011" marB="26011" anchor="ctr">
                    <a:lnL>
                      <a:noFill/>
                    </a:lnL>
                    <a:lnR>
                      <a:noFill/>
                    </a:lnR>
                    <a:lnT>
                      <a:noFill/>
                    </a:lnT>
                    <a:lnB>
                      <a:noFill/>
                    </a:lnB>
                    <a:solidFill>
                      <a:schemeClr val="tx2">
                        <a:lumMod val="20000"/>
                        <a:lumOff val="80000"/>
                      </a:schemeClr>
                    </a:solidFill>
                  </a:tcPr>
                </a:tc>
                <a:tc hMerge="1">
                  <a:txBody>
                    <a:bodyPr/>
                    <a:lstStyle/>
                    <a:p>
                      <a:endParaRPr lang="es-MX"/>
                    </a:p>
                  </a:txBody>
                  <a:tcPr/>
                </a:tc>
              </a:tr>
              <a:tr h="56007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r>
                        <a:rPr lang="es-MX" sz="1400" b="1"/>
                        <a:t>US</a:t>
                      </a:r>
                      <a:endParaRPr lang="es-MX" sz="1400"/>
                    </a:p>
                  </a:txBody>
                  <a:tcPr marL="52023" marR="52023" marT="26011" marB="26011" anchor="ctr">
                    <a:lnL>
                      <a:noFill/>
                    </a:lnL>
                    <a:lnR>
                      <a:noFill/>
                    </a:lnR>
                    <a:lnT>
                      <a:noFill/>
                    </a:lnT>
                    <a:lnB>
                      <a:noFill/>
                    </a:lnB>
                    <a:solidFill>
                      <a:schemeClr val="tx2">
                        <a:lumMod val="20000"/>
                        <a:lumOff val="80000"/>
                      </a:schemeClr>
                    </a:solidFill>
                  </a:tcPr>
                </a:tc>
                <a:tc>
                  <a:txBody>
                    <a:bodyPr/>
                    <a:lstStyle/>
                    <a:p>
                      <a:pPr algn="ctr"/>
                      <a:r>
                        <a:rPr lang="es-MX" sz="1400" b="1" dirty="0" err="1"/>
                        <a:t>European</a:t>
                      </a:r>
                      <a:r>
                        <a:rPr lang="es-MX" sz="1400" b="1" dirty="0"/>
                        <a:t> </a:t>
                      </a:r>
                      <a:r>
                        <a:rPr lang="es-MX" sz="1400" b="1" dirty="0" err="1"/>
                        <a:t>Union</a:t>
                      </a:r>
                      <a:endParaRPr lang="es-MX" sz="1400" dirty="0"/>
                    </a:p>
                  </a:txBody>
                  <a:tcPr marL="52023" marR="52023" marT="26011" marB="26011" anchor="ctr">
                    <a:lnL>
                      <a:noFill/>
                    </a:lnL>
                    <a:lnR>
                      <a:noFill/>
                    </a:lnR>
                    <a:lnT>
                      <a:noFill/>
                    </a:lnT>
                    <a:lnB>
                      <a:noFill/>
                    </a:lnB>
                    <a:solidFill>
                      <a:schemeClr val="tx2">
                        <a:lumMod val="20000"/>
                        <a:lumOff val="80000"/>
                      </a:schemeClr>
                    </a:solidFill>
                  </a:tcPr>
                </a:tc>
              </a:tr>
              <a:tr h="1813157">
                <a:tc>
                  <a:txBody>
                    <a:bodyPr/>
                    <a:lstStyle/>
                    <a:p>
                      <a:pPr algn="ctr"/>
                      <a:r>
                        <a:rPr lang="es-MX" sz="1400" b="1" kern="1200" dirty="0" err="1" smtClean="0">
                          <a:solidFill>
                            <a:schemeClr val="accent6">
                              <a:lumMod val="75000"/>
                            </a:schemeClr>
                          </a:solidFill>
                          <a:effectLst/>
                          <a:latin typeface="+mn-lt"/>
                          <a:ea typeface="+mn-ea"/>
                          <a:cs typeface="+mn-cs"/>
                        </a:rPr>
                        <a:t>Ceftobiprole</a:t>
                      </a:r>
                      <a:endParaRPr lang="es-MX" sz="1400"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Cephalosporin</a:t>
                      </a:r>
                      <a:endParaRPr lang="es-MX" sz="1400"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Gram+ and ‒, </a:t>
                      </a:r>
                      <a:endParaRPr lang="es-MX" sz="1400" kern="1200" dirty="0" smtClean="0">
                        <a:solidFill>
                          <a:schemeClr val="tx1"/>
                        </a:solidFill>
                        <a:effectLst/>
                        <a:latin typeface="+mn-lt"/>
                        <a:ea typeface="+mn-ea"/>
                        <a:cs typeface="+mn-cs"/>
                      </a:endParaRPr>
                    </a:p>
                    <a:p>
                      <a:pPr algn="ctr"/>
                      <a:r>
                        <a:rPr lang="es-MX" sz="1400" kern="1200" dirty="0" smtClean="0">
                          <a:solidFill>
                            <a:schemeClr val="tx1"/>
                          </a:solidFill>
                          <a:effectLst/>
                          <a:latin typeface="+mn-lt"/>
                          <a:ea typeface="+mn-ea"/>
                          <a:cs typeface="+mn-cs"/>
                        </a:rPr>
                        <a:t>MRSA</a:t>
                      </a:r>
                      <a:r>
                        <a:rPr lang="es-MX" sz="1400" kern="1200" dirty="0">
                          <a:solidFill>
                            <a:schemeClr val="tx1"/>
                          </a:solidFill>
                          <a:effectLst/>
                          <a:latin typeface="+mn-lt"/>
                          <a:ea typeface="+mn-ea"/>
                          <a:cs typeface="+mn-cs"/>
                        </a:rPr>
                        <a:t>, VRSA, </a:t>
                      </a:r>
                      <a:r>
                        <a:rPr lang="es-MX" sz="1400" kern="1200" dirty="0" err="1">
                          <a:solidFill>
                            <a:schemeClr val="tx1"/>
                          </a:solidFill>
                          <a:effectLst/>
                          <a:latin typeface="+mn-lt"/>
                          <a:ea typeface="+mn-ea"/>
                          <a:cs typeface="+mn-cs"/>
                        </a:rPr>
                        <a:t>penicillin</a:t>
                      </a:r>
                      <a:r>
                        <a:rPr lang="es-MX" sz="1400" kern="1200" dirty="0">
                          <a:solidFill>
                            <a:schemeClr val="tx1"/>
                          </a:solidFill>
                          <a:effectLst/>
                          <a:latin typeface="+mn-lt"/>
                          <a:ea typeface="+mn-ea"/>
                          <a:cs typeface="+mn-cs"/>
                        </a:rPr>
                        <a:t>- and </a:t>
                      </a:r>
                      <a:r>
                        <a:rPr lang="es-MX" sz="1400" kern="1200" dirty="0" err="1">
                          <a:solidFill>
                            <a:schemeClr val="tx1"/>
                          </a:solidFill>
                          <a:effectLst/>
                          <a:latin typeface="+mn-lt"/>
                          <a:ea typeface="+mn-ea"/>
                          <a:cs typeface="+mn-cs"/>
                        </a:rPr>
                        <a:t>ceftriaxone-resistant</a:t>
                      </a:r>
                      <a:r>
                        <a:rPr lang="es-MX" sz="1400" kern="1200" dirty="0">
                          <a:solidFill>
                            <a:schemeClr val="tx1"/>
                          </a:solidFill>
                          <a:effectLst/>
                          <a:latin typeface="+mn-lt"/>
                          <a:ea typeface="+mn-ea"/>
                          <a:cs typeface="+mn-cs"/>
                        </a:rPr>
                        <a:t> </a:t>
                      </a:r>
                      <a:r>
                        <a:rPr lang="es-MX" sz="1400" i="1" kern="1200" dirty="0" err="1">
                          <a:solidFill>
                            <a:schemeClr val="tx1"/>
                          </a:solidFill>
                          <a:effectLst/>
                          <a:latin typeface="+mn-lt"/>
                          <a:ea typeface="+mn-ea"/>
                          <a:cs typeface="+mn-cs"/>
                        </a:rPr>
                        <a:t>Streptococcus</a:t>
                      </a:r>
                      <a:r>
                        <a:rPr lang="es-MX" sz="1400" i="1" kern="1200" dirty="0">
                          <a:solidFill>
                            <a:schemeClr val="tx1"/>
                          </a:solidFill>
                          <a:effectLst/>
                          <a:latin typeface="+mn-lt"/>
                          <a:ea typeface="+mn-ea"/>
                          <a:cs typeface="+mn-cs"/>
                        </a:rPr>
                        <a:t> </a:t>
                      </a:r>
                      <a:r>
                        <a:rPr lang="es-MX" sz="1400" i="1" kern="1200" dirty="0" err="1">
                          <a:solidFill>
                            <a:schemeClr val="tx1"/>
                          </a:solidFill>
                          <a:effectLst/>
                          <a:latin typeface="+mn-lt"/>
                          <a:ea typeface="+mn-ea"/>
                          <a:cs typeface="+mn-cs"/>
                        </a:rPr>
                        <a:t>pneumoniae</a:t>
                      </a:r>
                      <a:r>
                        <a:rPr lang="es-MX" sz="1400" i="1"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Enterobacteriaceae</a:t>
                      </a:r>
                      <a:r>
                        <a:rPr lang="es-MX" sz="1400" kern="1200" dirty="0">
                          <a:solidFill>
                            <a:schemeClr val="tx1"/>
                          </a:solidFill>
                          <a:effectLst/>
                          <a:latin typeface="+mn-lt"/>
                          <a:ea typeface="+mn-ea"/>
                          <a:cs typeface="+mn-cs"/>
                        </a:rPr>
                        <a:t>, </a:t>
                      </a:r>
                      <a:r>
                        <a:rPr lang="es-MX" sz="1400" i="1" kern="1200" dirty="0">
                          <a:solidFill>
                            <a:schemeClr val="tx1"/>
                          </a:solidFill>
                          <a:effectLst/>
                          <a:latin typeface="+mn-lt"/>
                          <a:ea typeface="+mn-ea"/>
                          <a:cs typeface="+mn-cs"/>
                        </a:rPr>
                        <a:t>P. </a:t>
                      </a:r>
                      <a:r>
                        <a:rPr lang="es-MX" sz="1400" i="1" kern="1200" dirty="0" err="1">
                          <a:solidFill>
                            <a:schemeClr val="tx1"/>
                          </a:solidFill>
                          <a:effectLst/>
                          <a:latin typeface="+mn-lt"/>
                          <a:ea typeface="+mn-ea"/>
                          <a:cs typeface="+mn-cs"/>
                        </a:rPr>
                        <a:t>aeruginosa</a:t>
                      </a:r>
                      <a:endParaRPr lang="es-MX" sz="1400" i="1"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n-US" sz="1400" kern="1200" dirty="0">
                          <a:solidFill>
                            <a:schemeClr val="tx1"/>
                          </a:solidFill>
                          <a:effectLst/>
                          <a:latin typeface="+mn-lt"/>
                          <a:ea typeface="+mn-ea"/>
                          <a:cs typeface="+mn-cs"/>
                        </a:rPr>
                        <a:t>Approved for CABP and HAP, excluding VAP</a:t>
                      </a:r>
                    </a:p>
                  </a:txBody>
                  <a:tcPr anchor="ctr">
                    <a:lnL>
                      <a:noFill/>
                    </a:lnL>
                    <a:lnR>
                      <a:noFill/>
                    </a:lnR>
                    <a:lnT>
                      <a:noFill/>
                    </a:lnT>
                    <a:lnB>
                      <a:noFill/>
                    </a:lnB>
                  </a:tcPr>
                </a:tc>
                <a:tc>
                  <a:txBody>
                    <a:bodyPr/>
                    <a:lstStyle/>
                    <a:p>
                      <a:pPr algn="ctr"/>
                      <a:r>
                        <a:rPr lang="en-US" sz="1400" kern="1200">
                          <a:solidFill>
                            <a:schemeClr val="tx1"/>
                          </a:solidFill>
                          <a:effectLst/>
                          <a:latin typeface="+mn-lt"/>
                          <a:ea typeface="+mn-ea"/>
                          <a:cs typeface="+mn-cs"/>
                        </a:rPr>
                        <a:t>Not submitted (additional phase III data required</a:t>
                      </a: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Approved</a:t>
                      </a:r>
                      <a:r>
                        <a:rPr lang="es-MX" sz="1400"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October</a:t>
                      </a:r>
                      <a:r>
                        <a:rPr lang="es-MX" sz="1400" kern="1200" dirty="0">
                          <a:solidFill>
                            <a:schemeClr val="tx1"/>
                          </a:solidFill>
                          <a:effectLst/>
                          <a:latin typeface="+mn-lt"/>
                          <a:ea typeface="+mn-ea"/>
                          <a:cs typeface="+mn-cs"/>
                        </a:rPr>
                        <a:t> 2013</a:t>
                      </a:r>
                    </a:p>
                  </a:txBody>
                  <a:tcPr anchor="ctr">
                    <a:lnL>
                      <a:noFill/>
                    </a:lnL>
                    <a:lnR>
                      <a:noFill/>
                    </a:lnR>
                    <a:lnT>
                      <a:noFill/>
                    </a:lnT>
                    <a:lnB>
                      <a:noFill/>
                    </a:lnB>
                  </a:tcPr>
                </a:tc>
              </a:tr>
              <a:tr h="1334979">
                <a:tc>
                  <a:txBody>
                    <a:bodyPr/>
                    <a:lstStyle/>
                    <a:p>
                      <a:pPr algn="ctr"/>
                      <a:r>
                        <a:rPr lang="en-US" sz="1400" b="1" kern="1200" dirty="0" err="1" smtClean="0">
                          <a:solidFill>
                            <a:schemeClr val="accent6">
                              <a:lumMod val="75000"/>
                            </a:schemeClr>
                          </a:solidFill>
                          <a:effectLst/>
                          <a:latin typeface="+mn-lt"/>
                          <a:ea typeface="+mn-ea"/>
                          <a:cs typeface="+mn-cs"/>
                        </a:rPr>
                        <a:t>Oritavancin</a:t>
                      </a:r>
                      <a:endParaRPr lang="en-US" sz="1400"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Glycopeptide</a:t>
                      </a:r>
                      <a:endParaRPr lang="es-MX" sz="1400"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Gram+, </a:t>
                      </a:r>
                      <a:r>
                        <a:rPr lang="es-MX" sz="1400" kern="1200" dirty="0" err="1">
                          <a:solidFill>
                            <a:schemeClr val="tx1"/>
                          </a:solidFill>
                          <a:effectLst/>
                          <a:latin typeface="+mn-lt"/>
                          <a:ea typeface="+mn-ea"/>
                          <a:cs typeface="+mn-cs"/>
                        </a:rPr>
                        <a:t>including</a:t>
                      </a:r>
                      <a:r>
                        <a:rPr lang="es-MX" sz="1400" kern="1200" dirty="0">
                          <a:solidFill>
                            <a:schemeClr val="tx1"/>
                          </a:solidFill>
                          <a:effectLst/>
                          <a:latin typeface="+mn-lt"/>
                          <a:ea typeface="+mn-ea"/>
                          <a:cs typeface="+mn-cs"/>
                        </a:rPr>
                        <a:t> MRSA</a:t>
                      </a:r>
                    </a:p>
                  </a:txBody>
                  <a:tcPr anchor="ctr">
                    <a:lnL>
                      <a:noFill/>
                    </a:lnL>
                    <a:lnR>
                      <a:noFill/>
                    </a:lnR>
                    <a:lnT>
                      <a:noFill/>
                    </a:lnT>
                    <a:lnB>
                      <a:noFill/>
                    </a:lnB>
                  </a:tcPr>
                </a:tc>
                <a:tc>
                  <a:txBody>
                    <a:bodyPr/>
                    <a:lstStyle/>
                    <a:p>
                      <a:pPr algn="ctr"/>
                      <a:r>
                        <a:rPr lang="en-US" sz="1400" kern="1200">
                          <a:solidFill>
                            <a:schemeClr val="tx1"/>
                          </a:solidFill>
                          <a:effectLst/>
                          <a:latin typeface="+mn-lt"/>
                          <a:ea typeface="+mn-ea"/>
                          <a:cs typeface="+mn-cs"/>
                        </a:rPr>
                        <a:t>Approved for ABSSSI, in phase I for paediatric use</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Approved August 2014 </a:t>
                      </a: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Approved</a:t>
                      </a:r>
                      <a:r>
                        <a:rPr lang="es-MX" sz="1400"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May</a:t>
                      </a:r>
                      <a:r>
                        <a:rPr lang="es-MX" sz="1400" kern="1200" dirty="0">
                          <a:solidFill>
                            <a:schemeClr val="tx1"/>
                          </a:solidFill>
                          <a:effectLst/>
                          <a:latin typeface="+mn-lt"/>
                          <a:ea typeface="+mn-ea"/>
                          <a:cs typeface="+mn-cs"/>
                        </a:rPr>
                        <a:t> 2015</a:t>
                      </a:r>
                    </a:p>
                  </a:txBody>
                  <a:tcPr anchor="ctr">
                    <a:lnL>
                      <a:noFill/>
                    </a:lnL>
                    <a:lnR>
                      <a:noFill/>
                    </a:lnR>
                    <a:lnT>
                      <a:noFill/>
                    </a:lnT>
                    <a:lnB>
                      <a:noFill/>
                    </a:lnB>
                  </a:tcPr>
                </a:tc>
              </a:tr>
              <a:tr h="1813157">
                <a:tc>
                  <a:txBody>
                    <a:bodyPr/>
                    <a:lstStyle/>
                    <a:p>
                      <a:pPr algn="ctr"/>
                      <a:r>
                        <a:rPr lang="es-MX" sz="1400" b="1" kern="1200" dirty="0" err="1">
                          <a:solidFill>
                            <a:schemeClr val="accent6">
                              <a:lumMod val="75000"/>
                            </a:schemeClr>
                          </a:solidFill>
                          <a:effectLst/>
                          <a:latin typeface="+mn-lt"/>
                          <a:ea typeface="+mn-ea"/>
                          <a:cs typeface="+mn-cs"/>
                        </a:rPr>
                        <a:t>Dalbavancin</a:t>
                      </a:r>
                      <a:r>
                        <a:rPr lang="es-MX" sz="1400" b="1" kern="1200" dirty="0">
                          <a:solidFill>
                            <a:schemeClr val="accent6">
                              <a:lumMod val="75000"/>
                            </a:schemeClr>
                          </a:solidFill>
                          <a:effectLst/>
                          <a:latin typeface="+mn-lt"/>
                          <a:ea typeface="+mn-ea"/>
                          <a:cs typeface="+mn-cs"/>
                        </a:rPr>
                        <a:t> </a:t>
                      </a:r>
                      <a:endParaRPr lang="es-MX" sz="1400"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Glycopeptide</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Gram+, including MRSA</a:t>
                      </a:r>
                    </a:p>
                  </a:txBody>
                  <a:tcPr anchor="ctr">
                    <a:lnL>
                      <a:noFill/>
                    </a:lnL>
                    <a:lnR>
                      <a:noFill/>
                    </a:lnR>
                    <a:lnT>
                      <a:noFill/>
                    </a:lnT>
                    <a:lnB>
                      <a:noFill/>
                    </a:lnB>
                  </a:tcPr>
                </a:tc>
                <a:tc>
                  <a:txBody>
                    <a:bodyPr/>
                    <a:lstStyle/>
                    <a:p>
                      <a:pPr algn="ctr"/>
                      <a:r>
                        <a:rPr lang="en-US" sz="1400" kern="1200">
                          <a:solidFill>
                            <a:schemeClr val="tx1"/>
                          </a:solidFill>
                          <a:effectLst/>
                          <a:latin typeface="+mn-lt"/>
                          <a:ea typeface="+mn-ea"/>
                          <a:cs typeface="+mn-cs"/>
                        </a:rPr>
                        <a:t>Approved for ABSSSI, in phase III for CABP and phase I and III for paediatric use</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Approved May 2014</a:t>
                      </a: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Approved</a:t>
                      </a:r>
                      <a:r>
                        <a:rPr lang="es-MX" sz="1400" kern="1200" dirty="0">
                          <a:solidFill>
                            <a:schemeClr val="tx1"/>
                          </a:solidFill>
                          <a:effectLst/>
                          <a:latin typeface="+mn-lt"/>
                          <a:ea typeface="+mn-ea"/>
                          <a:cs typeface="+mn-cs"/>
                        </a:rPr>
                        <a:t> </a:t>
                      </a:r>
                      <a:r>
                        <a:rPr lang="es-MX" sz="1400" kern="1200" dirty="0" err="1">
                          <a:solidFill>
                            <a:schemeClr val="tx1"/>
                          </a:solidFill>
                          <a:effectLst/>
                          <a:latin typeface="+mn-lt"/>
                          <a:ea typeface="+mn-ea"/>
                          <a:cs typeface="+mn-cs"/>
                        </a:rPr>
                        <a:t>March</a:t>
                      </a:r>
                      <a:r>
                        <a:rPr lang="es-MX" sz="1400" kern="1200" dirty="0">
                          <a:solidFill>
                            <a:schemeClr val="tx1"/>
                          </a:solidFill>
                          <a:effectLst/>
                          <a:latin typeface="+mn-lt"/>
                          <a:ea typeface="+mn-ea"/>
                          <a:cs typeface="+mn-cs"/>
                        </a:rPr>
                        <a:t> 2015</a:t>
                      </a:r>
                    </a:p>
                  </a:txBody>
                  <a:tcPr anchor="ctr">
                    <a:lnL>
                      <a:noFill/>
                    </a:lnL>
                    <a:lnR>
                      <a:noFill/>
                    </a:lnR>
                    <a:lnT>
                      <a:noFill/>
                    </a:lnT>
                    <a:lnB>
                      <a:noFill/>
                    </a:lnB>
                  </a:tcPr>
                </a:tc>
              </a:tr>
            </a:tbl>
          </a:graphicData>
        </a:graphic>
      </p:graphicFrame>
      <p:sp>
        <p:nvSpPr>
          <p:cNvPr id="4" name="3 Rectángulo"/>
          <p:cNvSpPr/>
          <p:nvPr/>
        </p:nvSpPr>
        <p:spPr>
          <a:xfrm>
            <a:off x="6588224" y="6440125"/>
            <a:ext cx="2411238" cy="261610"/>
          </a:xfrm>
          <a:prstGeom prst="rect">
            <a:avLst/>
          </a:prstGeom>
        </p:spPr>
        <p:txBody>
          <a:bodyPr wrap="none">
            <a:spAutoFit/>
          </a:bodyPr>
          <a:lstStyle/>
          <a:p>
            <a:pPr algn="r"/>
            <a:r>
              <a:rPr lang="es-MX" sz="1100" dirty="0" err="1"/>
              <a:t>Swiss</a:t>
            </a:r>
            <a:r>
              <a:rPr lang="es-MX" sz="1100" dirty="0"/>
              <a:t> </a:t>
            </a:r>
            <a:r>
              <a:rPr lang="es-MX" sz="1100" dirty="0" err="1"/>
              <a:t>Med</a:t>
            </a:r>
            <a:r>
              <a:rPr lang="es-MX" sz="1100" dirty="0"/>
              <a:t> </a:t>
            </a:r>
            <a:r>
              <a:rPr lang="es-MX" sz="1100" dirty="0" err="1"/>
              <a:t>Wkly</a:t>
            </a:r>
            <a:r>
              <a:rPr lang="es-MX" sz="1100" dirty="0"/>
              <a:t>. 2015;145:w14167</a:t>
            </a:r>
          </a:p>
        </p:txBody>
      </p:sp>
      <p:grpSp>
        <p:nvGrpSpPr>
          <p:cNvPr id="7" name="Agrupar 7"/>
          <p:cNvGrpSpPr/>
          <p:nvPr/>
        </p:nvGrpSpPr>
        <p:grpSpPr>
          <a:xfrm>
            <a:off x="403920" y="6245696"/>
            <a:ext cx="960941" cy="432048"/>
            <a:chOff x="7308304" y="5947574"/>
            <a:chExt cx="1392989" cy="649778"/>
          </a:xfrm>
        </p:grpSpPr>
        <p:pic>
          <p:nvPicPr>
            <p:cNvPr id="8"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389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555034259"/>
              </p:ext>
            </p:extLst>
          </p:nvPr>
        </p:nvGraphicFramePr>
        <p:xfrm>
          <a:off x="251520" y="404665"/>
          <a:ext cx="8568954" cy="6274988"/>
        </p:xfrm>
        <a:graphic>
          <a:graphicData uri="http://schemas.openxmlformats.org/drawingml/2006/table">
            <a:tbl>
              <a:tblPr/>
              <a:tblGrid>
                <a:gridCol w="1224136"/>
                <a:gridCol w="1512168"/>
                <a:gridCol w="1944216"/>
                <a:gridCol w="2016224"/>
                <a:gridCol w="936104"/>
                <a:gridCol w="936106"/>
              </a:tblGrid>
              <a:tr h="418899">
                <a:tc gridSpan="6">
                  <a:txBody>
                    <a:bodyPr/>
                    <a:lstStyle/>
                    <a:p>
                      <a:r>
                        <a:rPr lang="en-US" sz="1400" dirty="0" smtClean="0">
                          <a:effectLst/>
                        </a:rPr>
                        <a:t>Late-stage </a:t>
                      </a:r>
                      <a:r>
                        <a:rPr lang="en-US" sz="1400" dirty="0">
                          <a:effectLst/>
                        </a:rPr>
                        <a:t>pipeline: systemic antibiotics recently approved, in registration or in phase III of clinical development. </a:t>
                      </a:r>
                    </a:p>
                  </a:txBody>
                  <a:tcPr marL="52023" marR="52023" marT="26011" marB="26011" anchor="ctr">
                    <a:lnL>
                      <a:noFill/>
                    </a:lnL>
                    <a:lnR>
                      <a:noFill/>
                    </a:lnR>
                    <a:lnT>
                      <a:noFill/>
                    </a:lnT>
                    <a:lnB>
                      <a:noFill/>
                    </a:lnB>
                    <a:solidFill>
                      <a:srgbClr val="EFEFE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2209">
                <a:tc rowSpan="2">
                  <a:txBody>
                    <a:bodyPr/>
                    <a:lstStyle/>
                    <a:p>
                      <a:pPr algn="ctr"/>
                      <a:r>
                        <a:rPr lang="es-MX" sz="1400" b="1" dirty="0" err="1"/>
                        <a:t>Drug</a:t>
                      </a:r>
                      <a:r>
                        <a:rPr lang="es-MX" sz="1400" b="1" dirty="0"/>
                        <a:t> </a:t>
                      </a:r>
                      <a:endParaRPr lang="es-MX" sz="1400" b="1" dirty="0" smtClean="0"/>
                    </a:p>
                    <a:p>
                      <a:pPr algn="ctr"/>
                      <a:r>
                        <a:rPr lang="es-MX" sz="1400" b="1" dirty="0" smtClean="0"/>
                        <a:t>(</a:t>
                      </a:r>
                      <a:r>
                        <a:rPr lang="es-MX" sz="1400" b="1" dirty="0" err="1"/>
                        <a:t>brand</a:t>
                      </a:r>
                      <a:r>
                        <a:rPr lang="es-MX" sz="1400" b="1" dirty="0"/>
                        <a:t> </a:t>
                      </a:r>
                      <a:r>
                        <a:rPr lang="es-MX" sz="1400" b="1" dirty="0" err="1"/>
                        <a:t>name</a:t>
                      </a:r>
                      <a:r>
                        <a:rPr lang="es-MX" sz="1400" b="1" dirty="0"/>
                        <a:t>) - Company</a:t>
                      </a:r>
                      <a:endParaRPr lang="es-MX" sz="1400" dirty="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Antibiotic class</a:t>
                      </a:r>
                      <a:endParaRPr lang="es-MX" sz="140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Activity spectrum/resistant pathogens targeted</a:t>
                      </a:r>
                      <a:endParaRPr lang="es-MX" sz="1400"/>
                    </a:p>
                  </a:txBody>
                  <a:tcPr marL="52023" marR="52023" marT="26011" marB="26011" anchor="ctr">
                    <a:lnL>
                      <a:noFill/>
                    </a:lnL>
                    <a:lnR>
                      <a:noFill/>
                    </a:lnR>
                    <a:lnT>
                      <a:noFill/>
                    </a:lnT>
                    <a:lnB>
                      <a:noFill/>
                    </a:lnB>
                    <a:solidFill>
                      <a:schemeClr val="tx2">
                        <a:lumMod val="20000"/>
                        <a:lumOff val="80000"/>
                      </a:schemeClr>
                    </a:solidFill>
                  </a:tcPr>
                </a:tc>
                <a:tc rowSpan="2">
                  <a:txBody>
                    <a:bodyPr/>
                    <a:lstStyle/>
                    <a:p>
                      <a:pPr algn="ctr"/>
                      <a:r>
                        <a:rPr lang="es-MX" sz="1400" b="1"/>
                        <a:t>Phase and indication</a:t>
                      </a:r>
                      <a:r>
                        <a:rPr lang="es-MX" sz="1400" b="1" baseline="30000"/>
                        <a:t>1</a:t>
                      </a:r>
                      <a:endParaRPr lang="es-MX" sz="1400"/>
                    </a:p>
                  </a:txBody>
                  <a:tcPr marL="52023" marR="52023" marT="26011" marB="26011" anchor="ctr">
                    <a:lnL>
                      <a:noFill/>
                    </a:lnL>
                    <a:lnR>
                      <a:noFill/>
                    </a:lnR>
                    <a:lnT>
                      <a:noFill/>
                    </a:lnT>
                    <a:lnB>
                      <a:noFill/>
                    </a:lnB>
                    <a:solidFill>
                      <a:schemeClr val="tx2">
                        <a:lumMod val="20000"/>
                        <a:lumOff val="80000"/>
                      </a:schemeClr>
                    </a:solidFill>
                  </a:tcPr>
                </a:tc>
                <a:tc gridSpan="2">
                  <a:txBody>
                    <a:bodyPr/>
                    <a:lstStyle/>
                    <a:p>
                      <a:pPr algn="ctr"/>
                      <a:r>
                        <a:rPr lang="es-MX" sz="1400" b="1" dirty="0" err="1"/>
                        <a:t>Regulatory</a:t>
                      </a:r>
                      <a:r>
                        <a:rPr lang="es-MX" sz="1400" b="1" dirty="0"/>
                        <a:t> status</a:t>
                      </a:r>
                      <a:endParaRPr lang="es-MX" sz="1400" dirty="0"/>
                    </a:p>
                  </a:txBody>
                  <a:tcPr marL="52023" marR="52023" marT="26011" marB="26011" anchor="ctr">
                    <a:lnL>
                      <a:noFill/>
                    </a:lnL>
                    <a:lnR>
                      <a:noFill/>
                    </a:lnR>
                    <a:lnT>
                      <a:noFill/>
                    </a:lnT>
                    <a:lnB>
                      <a:noFill/>
                    </a:lnB>
                    <a:solidFill>
                      <a:schemeClr val="tx2">
                        <a:lumMod val="20000"/>
                        <a:lumOff val="80000"/>
                      </a:schemeClr>
                    </a:solidFill>
                  </a:tcPr>
                </a:tc>
                <a:tc hMerge="1">
                  <a:txBody>
                    <a:bodyPr/>
                    <a:lstStyle/>
                    <a:p>
                      <a:endParaRPr lang="es-MX"/>
                    </a:p>
                  </a:txBody>
                  <a:tcPr/>
                </a:tc>
              </a:tr>
              <a:tr h="56007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r>
                        <a:rPr lang="es-MX" sz="1400" b="1"/>
                        <a:t>US</a:t>
                      </a:r>
                      <a:endParaRPr lang="es-MX" sz="1400"/>
                    </a:p>
                  </a:txBody>
                  <a:tcPr marL="52023" marR="52023" marT="26011" marB="26011" anchor="ctr">
                    <a:lnL>
                      <a:noFill/>
                    </a:lnL>
                    <a:lnR>
                      <a:noFill/>
                    </a:lnR>
                    <a:lnT>
                      <a:noFill/>
                    </a:lnT>
                    <a:lnB>
                      <a:noFill/>
                    </a:lnB>
                    <a:solidFill>
                      <a:schemeClr val="tx2">
                        <a:lumMod val="20000"/>
                        <a:lumOff val="80000"/>
                      </a:schemeClr>
                    </a:solidFill>
                  </a:tcPr>
                </a:tc>
                <a:tc>
                  <a:txBody>
                    <a:bodyPr/>
                    <a:lstStyle/>
                    <a:p>
                      <a:pPr algn="ctr"/>
                      <a:r>
                        <a:rPr lang="es-MX" sz="1400" b="1" dirty="0" err="1"/>
                        <a:t>European</a:t>
                      </a:r>
                      <a:r>
                        <a:rPr lang="es-MX" sz="1400" b="1" dirty="0"/>
                        <a:t> </a:t>
                      </a:r>
                      <a:r>
                        <a:rPr lang="es-MX" sz="1400" b="1" dirty="0" err="1"/>
                        <a:t>Union</a:t>
                      </a:r>
                      <a:endParaRPr lang="es-MX" sz="1400" dirty="0"/>
                    </a:p>
                  </a:txBody>
                  <a:tcPr marL="52023" marR="52023" marT="26011" marB="26011" anchor="ctr">
                    <a:lnL>
                      <a:noFill/>
                    </a:lnL>
                    <a:lnR>
                      <a:noFill/>
                    </a:lnR>
                    <a:lnT>
                      <a:noFill/>
                    </a:lnT>
                    <a:lnB>
                      <a:noFill/>
                    </a:lnB>
                    <a:solidFill>
                      <a:schemeClr val="tx2">
                        <a:lumMod val="20000"/>
                        <a:lumOff val="80000"/>
                      </a:schemeClr>
                    </a:solidFill>
                  </a:tcPr>
                </a:tc>
              </a:tr>
              <a:tr h="1419944">
                <a:tc>
                  <a:txBody>
                    <a:bodyPr/>
                    <a:lstStyle/>
                    <a:p>
                      <a:r>
                        <a:rPr lang="es-MX" sz="1400" b="1" kern="1200" dirty="0" err="1">
                          <a:solidFill>
                            <a:schemeClr val="accent6">
                              <a:lumMod val="75000"/>
                            </a:schemeClr>
                          </a:solidFill>
                          <a:effectLst/>
                          <a:latin typeface="+mn-lt"/>
                          <a:ea typeface="+mn-ea"/>
                          <a:cs typeface="+mn-cs"/>
                        </a:rPr>
                        <a:t>Eravacycline</a:t>
                      </a:r>
                      <a:r>
                        <a:rPr lang="es-MX" sz="1400" b="1" kern="1200" dirty="0">
                          <a:solidFill>
                            <a:schemeClr val="accent6">
                              <a:lumMod val="75000"/>
                            </a:schemeClr>
                          </a:solidFill>
                          <a:effectLst/>
                          <a:latin typeface="+mn-lt"/>
                          <a:ea typeface="+mn-ea"/>
                          <a:cs typeface="+mn-cs"/>
                        </a:rPr>
                        <a:t> </a:t>
                      </a: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Tetracycline</a:t>
                      </a:r>
                      <a:endParaRPr lang="es-MX" sz="1400"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n-US" sz="1400" kern="1200" dirty="0">
                          <a:solidFill>
                            <a:schemeClr val="tx1"/>
                          </a:solidFill>
                          <a:effectLst/>
                          <a:latin typeface="+mn-lt"/>
                          <a:ea typeface="+mn-ea"/>
                          <a:cs typeface="+mn-cs"/>
                        </a:rPr>
                        <a:t>Gram+ and ‒, including CRE, ESBL-producing strains, MDR </a:t>
                      </a:r>
                      <a:r>
                        <a:rPr lang="en-US" sz="1400" i="1" kern="1200" dirty="0">
                          <a:solidFill>
                            <a:schemeClr val="tx1"/>
                          </a:solidFill>
                          <a:effectLst/>
                          <a:latin typeface="+mn-lt"/>
                          <a:ea typeface="+mn-ea"/>
                          <a:cs typeface="+mn-cs"/>
                        </a:rPr>
                        <a:t>Acinetobacter </a:t>
                      </a:r>
                      <a:r>
                        <a:rPr lang="en-US" sz="1400" i="1" kern="1200" dirty="0" err="1">
                          <a:solidFill>
                            <a:schemeClr val="tx1"/>
                          </a:solidFill>
                          <a:effectLst/>
                          <a:latin typeface="+mn-lt"/>
                          <a:ea typeface="+mn-ea"/>
                          <a:cs typeface="+mn-cs"/>
                        </a:rPr>
                        <a:t>baumanii</a:t>
                      </a:r>
                      <a:r>
                        <a:rPr lang="en-US" sz="1400"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VRE, MRSA</a:t>
                      </a:r>
                    </a:p>
                  </a:txBody>
                  <a:tcPr anchor="ctr">
                    <a:lnL>
                      <a:noFill/>
                    </a:lnL>
                    <a:lnR>
                      <a:noFill/>
                    </a:lnR>
                    <a:lnT>
                      <a:noFill/>
                    </a:lnT>
                    <a:lnB>
                      <a:noFill/>
                    </a:lnB>
                  </a:tcPr>
                </a:tc>
                <a:tc>
                  <a:txBody>
                    <a:bodyPr/>
                    <a:lstStyle/>
                    <a:p>
                      <a:pPr algn="ctr"/>
                      <a:r>
                        <a:rPr lang="en-US" sz="1400" kern="1200">
                          <a:solidFill>
                            <a:schemeClr val="tx1"/>
                          </a:solidFill>
                          <a:effectLst/>
                          <a:latin typeface="+mn-lt"/>
                          <a:ea typeface="+mn-ea"/>
                          <a:cs typeface="+mn-cs"/>
                        </a:rPr>
                        <a:t>Phase III for cUTI and cIAI4</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NA</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NA</a:t>
                      </a:r>
                    </a:p>
                  </a:txBody>
                  <a:tcPr anchor="ctr">
                    <a:lnL>
                      <a:noFill/>
                    </a:lnL>
                    <a:lnR>
                      <a:noFill/>
                    </a:lnR>
                    <a:lnT>
                      <a:noFill/>
                    </a:lnT>
                    <a:lnB>
                      <a:noFill/>
                    </a:lnB>
                  </a:tcPr>
                </a:tc>
              </a:tr>
              <a:tr h="720080">
                <a:tc>
                  <a:txBody>
                    <a:bodyPr/>
                    <a:lstStyle/>
                    <a:p>
                      <a:r>
                        <a:rPr lang="es-MX" sz="1400" b="1" kern="1200" dirty="0" err="1" smtClean="0">
                          <a:solidFill>
                            <a:schemeClr val="accent6">
                              <a:lumMod val="75000"/>
                            </a:schemeClr>
                          </a:solidFill>
                          <a:effectLst/>
                          <a:latin typeface="+mn-lt"/>
                          <a:ea typeface="+mn-ea"/>
                          <a:cs typeface="+mn-cs"/>
                        </a:rPr>
                        <a:t>Plazomicin</a:t>
                      </a:r>
                      <a:endParaRPr lang="es-MX" sz="1400" b="1"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Aminogylcoside</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Gram‒, </a:t>
                      </a:r>
                      <a:r>
                        <a:rPr lang="es-MX" sz="1400" kern="1200" dirty="0" err="1">
                          <a:solidFill>
                            <a:schemeClr val="tx1"/>
                          </a:solidFill>
                          <a:effectLst/>
                          <a:latin typeface="+mn-lt"/>
                          <a:ea typeface="+mn-ea"/>
                          <a:cs typeface="+mn-cs"/>
                        </a:rPr>
                        <a:t>including</a:t>
                      </a:r>
                      <a:r>
                        <a:rPr lang="es-MX" sz="1400" kern="1200" dirty="0">
                          <a:solidFill>
                            <a:schemeClr val="tx1"/>
                          </a:solidFill>
                          <a:effectLst/>
                          <a:latin typeface="+mn-lt"/>
                          <a:ea typeface="+mn-ea"/>
                          <a:cs typeface="+mn-cs"/>
                        </a:rPr>
                        <a:t> CRE</a:t>
                      </a:r>
                    </a:p>
                  </a:txBody>
                  <a:tcPr anchor="ctr">
                    <a:lnL>
                      <a:noFill/>
                    </a:lnL>
                    <a:lnR>
                      <a:noFill/>
                    </a:lnR>
                    <a:lnT>
                      <a:noFill/>
                    </a:lnT>
                    <a:lnB>
                      <a:noFill/>
                    </a:lnB>
                  </a:tcPr>
                </a:tc>
                <a:tc>
                  <a:txBody>
                    <a:bodyPr/>
                    <a:lstStyle/>
                    <a:p>
                      <a:pPr algn="ctr"/>
                      <a:r>
                        <a:rPr lang="en-US" sz="1400" kern="1200">
                          <a:solidFill>
                            <a:schemeClr val="tx1"/>
                          </a:solidFill>
                          <a:effectLst/>
                          <a:latin typeface="+mn-lt"/>
                          <a:ea typeface="+mn-ea"/>
                          <a:cs typeface="+mn-cs"/>
                        </a:rPr>
                        <a:t>Phase III for bloodstream infection and nosocomial pneumonia caused by CRE5</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NA</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NA</a:t>
                      </a:r>
                    </a:p>
                  </a:txBody>
                  <a:tcPr anchor="ctr">
                    <a:lnL>
                      <a:noFill/>
                    </a:lnL>
                    <a:lnR>
                      <a:noFill/>
                    </a:lnR>
                    <a:lnT>
                      <a:noFill/>
                    </a:lnT>
                    <a:lnB>
                      <a:noFill/>
                    </a:lnB>
                  </a:tcPr>
                </a:tc>
              </a:tr>
              <a:tr h="852656">
                <a:tc>
                  <a:txBody>
                    <a:bodyPr/>
                    <a:lstStyle/>
                    <a:p>
                      <a:r>
                        <a:rPr lang="es-MX" sz="1400" b="1" kern="1200" dirty="0" err="1" smtClean="0">
                          <a:solidFill>
                            <a:schemeClr val="accent6">
                              <a:lumMod val="75000"/>
                            </a:schemeClr>
                          </a:solidFill>
                          <a:effectLst/>
                          <a:latin typeface="+mn-lt"/>
                          <a:ea typeface="+mn-ea"/>
                          <a:cs typeface="+mn-cs"/>
                        </a:rPr>
                        <a:t>Delafloxacin</a:t>
                      </a:r>
                      <a:endParaRPr lang="es-MX" sz="1400" b="1"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Fluoroquinolone</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Gram+ and ‒, including MRSA</a:t>
                      </a: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Phase</a:t>
                      </a:r>
                      <a:r>
                        <a:rPr lang="es-MX" sz="1400" kern="1200" dirty="0">
                          <a:solidFill>
                            <a:schemeClr val="tx1"/>
                          </a:solidFill>
                          <a:effectLst/>
                          <a:latin typeface="+mn-lt"/>
                          <a:ea typeface="+mn-ea"/>
                          <a:cs typeface="+mn-cs"/>
                        </a:rPr>
                        <a:t> III </a:t>
                      </a:r>
                      <a:r>
                        <a:rPr lang="es-MX" sz="1400" kern="1200" dirty="0" err="1">
                          <a:solidFill>
                            <a:schemeClr val="tx1"/>
                          </a:solidFill>
                          <a:effectLst/>
                          <a:latin typeface="+mn-lt"/>
                          <a:ea typeface="+mn-ea"/>
                          <a:cs typeface="+mn-cs"/>
                        </a:rPr>
                        <a:t>for</a:t>
                      </a:r>
                      <a:r>
                        <a:rPr lang="es-MX" sz="1400" kern="1200" dirty="0">
                          <a:solidFill>
                            <a:schemeClr val="tx1"/>
                          </a:solidFill>
                          <a:effectLst/>
                          <a:latin typeface="+mn-lt"/>
                          <a:ea typeface="+mn-ea"/>
                          <a:cs typeface="+mn-cs"/>
                        </a:rPr>
                        <a:t> ABSSSI</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NA</a:t>
                      </a: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NA</a:t>
                      </a:r>
                    </a:p>
                  </a:txBody>
                  <a:tcPr anchor="ctr">
                    <a:lnL>
                      <a:noFill/>
                    </a:lnL>
                    <a:lnR>
                      <a:noFill/>
                    </a:lnR>
                    <a:lnT>
                      <a:noFill/>
                    </a:lnT>
                    <a:lnB>
                      <a:noFill/>
                    </a:lnB>
                  </a:tcPr>
                </a:tc>
              </a:tr>
              <a:tr h="1813157">
                <a:tc>
                  <a:txBody>
                    <a:bodyPr/>
                    <a:lstStyle/>
                    <a:p>
                      <a:r>
                        <a:rPr lang="es-MX" sz="1400" b="1" kern="1200" dirty="0" err="1" smtClean="0">
                          <a:solidFill>
                            <a:schemeClr val="accent6">
                              <a:lumMod val="75000"/>
                            </a:schemeClr>
                          </a:solidFill>
                          <a:effectLst/>
                          <a:latin typeface="+mn-lt"/>
                          <a:ea typeface="+mn-ea"/>
                          <a:cs typeface="+mn-cs"/>
                        </a:rPr>
                        <a:t>Solithromycin</a:t>
                      </a:r>
                      <a:endParaRPr lang="es-MX" sz="1400" b="1" kern="1200" dirty="0">
                        <a:solidFill>
                          <a:schemeClr val="accent6">
                            <a:lumMod val="75000"/>
                          </a:schemeClr>
                        </a:solidFill>
                        <a:effectLst/>
                        <a:latin typeface="+mn-lt"/>
                        <a:ea typeface="+mn-ea"/>
                        <a:cs typeface="+mn-cs"/>
                      </a:endParaRPr>
                    </a:p>
                  </a:txBody>
                  <a:tcPr anchor="ctr">
                    <a:lnL>
                      <a:noFill/>
                    </a:lnL>
                    <a:lnR>
                      <a:noFill/>
                    </a:lnR>
                    <a:lnT>
                      <a:noFill/>
                    </a:lnT>
                    <a:lnB>
                      <a:noFill/>
                    </a:lnB>
                  </a:tcPr>
                </a:tc>
                <a:tc>
                  <a:txBody>
                    <a:bodyPr/>
                    <a:lstStyle/>
                    <a:p>
                      <a:pPr algn="ctr"/>
                      <a:r>
                        <a:rPr lang="es-MX" sz="1400" kern="1200" dirty="0" err="1">
                          <a:solidFill>
                            <a:schemeClr val="tx1"/>
                          </a:solidFill>
                          <a:effectLst/>
                          <a:latin typeface="+mn-lt"/>
                          <a:ea typeface="+mn-ea"/>
                          <a:cs typeface="+mn-cs"/>
                        </a:rPr>
                        <a:t>Macrolide</a:t>
                      </a:r>
                      <a:endParaRPr lang="es-MX" sz="1400" kern="1200" dirty="0">
                        <a:solidFill>
                          <a:schemeClr val="tx1"/>
                        </a:solidFill>
                        <a:effectLst/>
                        <a:latin typeface="+mn-lt"/>
                        <a:ea typeface="+mn-ea"/>
                        <a:cs typeface="+mn-cs"/>
                      </a:endParaRPr>
                    </a:p>
                  </a:txBody>
                  <a:tcPr anchor="ctr">
                    <a:lnL>
                      <a:noFill/>
                    </a:lnL>
                    <a:lnR>
                      <a:noFill/>
                    </a:lnR>
                    <a:lnT>
                      <a:noFill/>
                    </a:lnT>
                    <a:lnB>
                      <a:noFill/>
                    </a:lnB>
                  </a:tcPr>
                </a:tc>
                <a:tc>
                  <a:txBody>
                    <a:bodyPr/>
                    <a:lstStyle/>
                    <a:p>
                      <a:pPr algn="ctr"/>
                      <a:r>
                        <a:rPr lang="es-MX" sz="1400" kern="1200">
                          <a:solidFill>
                            <a:schemeClr val="tx1"/>
                          </a:solidFill>
                          <a:effectLst/>
                          <a:latin typeface="+mn-lt"/>
                          <a:ea typeface="+mn-ea"/>
                          <a:cs typeface="+mn-cs"/>
                        </a:rPr>
                        <a:t>Gram+, including macrolide-resistant strains</a:t>
                      </a:r>
                    </a:p>
                  </a:txBody>
                  <a:tcPr anchor="ctr">
                    <a:lnL>
                      <a:noFill/>
                    </a:lnL>
                    <a:lnR>
                      <a:noFill/>
                    </a:lnR>
                    <a:lnT>
                      <a:noFill/>
                    </a:lnT>
                    <a:lnB>
                      <a:noFill/>
                    </a:lnB>
                  </a:tcPr>
                </a:tc>
                <a:tc>
                  <a:txBody>
                    <a:bodyPr/>
                    <a:lstStyle/>
                    <a:p>
                      <a:pPr algn="ctr"/>
                      <a:r>
                        <a:rPr lang="en-US" sz="1400" kern="1200" dirty="0">
                          <a:solidFill>
                            <a:schemeClr val="tx1"/>
                          </a:solidFill>
                          <a:effectLst/>
                          <a:latin typeface="+mn-lt"/>
                          <a:ea typeface="+mn-ea"/>
                          <a:cs typeface="+mn-cs"/>
                        </a:rPr>
                        <a:t>Phase III for CABP and uncomplicated </a:t>
                      </a:r>
                      <a:r>
                        <a:rPr lang="en-US" sz="1400" kern="1200" dirty="0" err="1">
                          <a:solidFill>
                            <a:schemeClr val="tx1"/>
                          </a:solidFill>
                          <a:effectLst/>
                          <a:latin typeface="+mn-lt"/>
                          <a:ea typeface="+mn-ea"/>
                          <a:cs typeface="+mn-cs"/>
                        </a:rPr>
                        <a:t>gonorrhoea</a:t>
                      </a:r>
                      <a:r>
                        <a:rPr lang="en-US" sz="1400" kern="1200" dirty="0">
                          <a:solidFill>
                            <a:schemeClr val="tx1"/>
                          </a:solidFill>
                          <a:effectLst/>
                          <a:latin typeface="+mn-lt"/>
                          <a:ea typeface="+mn-ea"/>
                          <a:cs typeface="+mn-cs"/>
                        </a:rPr>
                        <a:t>, in phase I for </a:t>
                      </a:r>
                      <a:r>
                        <a:rPr lang="en-US" sz="1400" kern="1200" dirty="0" err="1">
                          <a:solidFill>
                            <a:schemeClr val="tx1"/>
                          </a:solidFill>
                          <a:effectLst/>
                          <a:latin typeface="+mn-lt"/>
                          <a:ea typeface="+mn-ea"/>
                          <a:cs typeface="+mn-cs"/>
                        </a:rPr>
                        <a:t>paediatric</a:t>
                      </a:r>
                      <a:r>
                        <a:rPr lang="en-US" sz="1400" kern="1200" dirty="0">
                          <a:solidFill>
                            <a:schemeClr val="tx1"/>
                          </a:solidFill>
                          <a:effectLst/>
                          <a:latin typeface="+mn-lt"/>
                          <a:ea typeface="+mn-ea"/>
                          <a:cs typeface="+mn-cs"/>
                        </a:rPr>
                        <a:t> use</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NA</a:t>
                      </a:r>
                    </a:p>
                  </a:txBody>
                  <a:tcPr anchor="ctr">
                    <a:lnL>
                      <a:noFill/>
                    </a:lnL>
                    <a:lnR>
                      <a:noFill/>
                    </a:lnR>
                    <a:lnT>
                      <a:noFill/>
                    </a:lnT>
                    <a:lnB>
                      <a:noFill/>
                    </a:lnB>
                  </a:tcPr>
                </a:tc>
                <a:tc>
                  <a:txBody>
                    <a:bodyPr/>
                    <a:lstStyle/>
                    <a:p>
                      <a:pPr algn="ctr"/>
                      <a:r>
                        <a:rPr lang="es-MX" sz="1400" kern="1200" dirty="0">
                          <a:solidFill>
                            <a:schemeClr val="tx1"/>
                          </a:solidFill>
                          <a:effectLst/>
                          <a:latin typeface="+mn-lt"/>
                          <a:ea typeface="+mn-ea"/>
                          <a:cs typeface="+mn-cs"/>
                        </a:rPr>
                        <a:t>NA</a:t>
                      </a:r>
                    </a:p>
                  </a:txBody>
                  <a:tcPr anchor="ctr">
                    <a:lnL>
                      <a:noFill/>
                    </a:lnL>
                    <a:lnR>
                      <a:noFill/>
                    </a:lnR>
                    <a:lnT>
                      <a:noFill/>
                    </a:lnT>
                    <a:lnB>
                      <a:noFill/>
                    </a:lnB>
                  </a:tcPr>
                </a:tc>
              </a:tr>
            </a:tbl>
          </a:graphicData>
        </a:graphic>
      </p:graphicFrame>
      <p:sp>
        <p:nvSpPr>
          <p:cNvPr id="3" name="2 Rectángulo"/>
          <p:cNvSpPr/>
          <p:nvPr/>
        </p:nvSpPr>
        <p:spPr>
          <a:xfrm>
            <a:off x="6588224" y="6440125"/>
            <a:ext cx="2411238" cy="261610"/>
          </a:xfrm>
          <a:prstGeom prst="rect">
            <a:avLst/>
          </a:prstGeom>
        </p:spPr>
        <p:txBody>
          <a:bodyPr wrap="none">
            <a:spAutoFit/>
          </a:bodyPr>
          <a:lstStyle/>
          <a:p>
            <a:pPr algn="r"/>
            <a:r>
              <a:rPr lang="es-MX" sz="1100" dirty="0" err="1"/>
              <a:t>Swiss</a:t>
            </a:r>
            <a:r>
              <a:rPr lang="es-MX" sz="1100" dirty="0"/>
              <a:t> </a:t>
            </a:r>
            <a:r>
              <a:rPr lang="es-MX" sz="1100" dirty="0" err="1"/>
              <a:t>Med</a:t>
            </a:r>
            <a:r>
              <a:rPr lang="es-MX" sz="1100" dirty="0"/>
              <a:t> </a:t>
            </a:r>
            <a:r>
              <a:rPr lang="es-MX" sz="1100" dirty="0" err="1"/>
              <a:t>Wkly</a:t>
            </a:r>
            <a:r>
              <a:rPr lang="es-MX" sz="1100" dirty="0"/>
              <a:t>. 2015;145:w14167</a:t>
            </a:r>
          </a:p>
        </p:txBody>
      </p:sp>
      <p:grpSp>
        <p:nvGrpSpPr>
          <p:cNvPr id="4" name="Agrupar 7"/>
          <p:cNvGrpSpPr/>
          <p:nvPr/>
        </p:nvGrpSpPr>
        <p:grpSpPr>
          <a:xfrm>
            <a:off x="403920" y="6245696"/>
            <a:ext cx="960941" cy="432048"/>
            <a:chOff x="7308304" y="5947574"/>
            <a:chExt cx="1392989" cy="649778"/>
          </a:xfrm>
        </p:grpSpPr>
        <p:pic>
          <p:nvPicPr>
            <p:cNvPr id="6" name="Picture 1" descr="L:\Logo Lavado de manos Epidemiologia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947574"/>
              <a:ext cx="648072" cy="6497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947574"/>
              <a:ext cx="672909" cy="647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262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RESSPPTPLUGIN" val="ComTec"/>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33477</TotalTime>
  <Words>1448</Words>
  <Application>Microsoft Macintosh PowerPoint</Application>
  <PresentationFormat>On-screen Show (4:3)</PresentationFormat>
  <Paragraphs>272</Paragraphs>
  <Slides>36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AdvOT1ef757c0</vt:lpstr>
      <vt:lpstr>AGaramond</vt:lpstr>
      <vt:lpstr>Calibri</vt:lpstr>
      <vt:lpstr>Constantia</vt:lpstr>
      <vt:lpstr>Gothic</vt:lpstr>
      <vt:lpstr>msgothic</vt:lpstr>
      <vt:lpstr>MyriadPro</vt:lpstr>
      <vt:lpstr>SymbolMT</vt:lpstr>
      <vt:lpstr>Wingdings</vt:lpstr>
      <vt:lpstr>Arial</vt:lpstr>
      <vt:lpstr>Tema de Office</vt:lpstr>
      <vt:lpstr>PowerPoint Presentation</vt:lpstr>
      <vt:lpstr>PowerPoint Presentation</vt:lpstr>
      <vt:lpstr>Conflictos de interés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Uso clínico ÷ resistencia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proyecto de Tesis</dc:title>
  <dc:creator>owner</dc:creator>
  <cp:lastModifiedBy>Microsoft Office User</cp:lastModifiedBy>
  <cp:revision>268</cp:revision>
  <dcterms:created xsi:type="dcterms:W3CDTF">2008-10-01T12:25:46Z</dcterms:created>
  <dcterms:modified xsi:type="dcterms:W3CDTF">2016-02-17T22:58:13Z</dcterms:modified>
</cp:coreProperties>
</file>