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Default Extension="xls" ContentType="application/vnd.ms-exce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3" r:id="rId1"/>
  </p:sldMasterIdLst>
  <p:sldIdLst>
    <p:sldId id="256" r:id="rId2"/>
    <p:sldId id="281" r:id="rId3"/>
    <p:sldId id="257" r:id="rId4"/>
    <p:sldId id="271" r:id="rId5"/>
    <p:sldId id="279" r:id="rId6"/>
    <p:sldId id="276" r:id="rId7"/>
    <p:sldId id="278" r:id="rId8"/>
    <p:sldId id="275" r:id="rId9"/>
    <p:sldId id="282" r:id="rId10"/>
    <p:sldId id="277" r:id="rId11"/>
    <p:sldId id="280" r:id="rId12"/>
    <p:sldId id="266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93" charset="0"/>
        <a:ea typeface="ＭＳ Ｐゴシック" pitchFamily="-93" charset="-128"/>
        <a:cs typeface="ＭＳ Ｐゴシック" pitchFamily="-93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93" charset="0"/>
        <a:ea typeface="ＭＳ Ｐゴシック" pitchFamily="-93" charset="-128"/>
        <a:cs typeface="ＭＳ Ｐゴシック" pitchFamily="-93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93" charset="0"/>
        <a:ea typeface="ＭＳ Ｐゴシック" pitchFamily="-93" charset="-128"/>
        <a:cs typeface="ＭＳ Ｐゴシック" pitchFamily="-93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93" charset="0"/>
        <a:ea typeface="ＭＳ Ｐゴシック" pitchFamily="-93" charset="-128"/>
        <a:cs typeface="ＭＳ Ｐゴシック" pitchFamily="-93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93" charset="0"/>
        <a:ea typeface="ＭＳ Ｐゴシック" pitchFamily="-93" charset="-128"/>
        <a:cs typeface="ＭＳ Ｐゴシック" pitchFamily="-9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pitchFamily="-93" charset="0"/>
        <a:ea typeface="ＭＳ Ｐゴシック" pitchFamily="-93" charset="-128"/>
        <a:cs typeface="ＭＳ Ｐゴシック" pitchFamily="-9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pitchFamily="-93" charset="0"/>
        <a:ea typeface="ＭＳ Ｐゴシック" pitchFamily="-93" charset="-128"/>
        <a:cs typeface="ＭＳ Ｐゴシック" pitchFamily="-9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pitchFamily="-93" charset="0"/>
        <a:ea typeface="ＭＳ Ｐゴシック" pitchFamily="-93" charset="-128"/>
        <a:cs typeface="ＭＳ Ｐゴシック" pitchFamily="-9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pitchFamily="-93" charset="0"/>
        <a:ea typeface="ＭＳ Ｐゴシック" pitchFamily="-93" charset="-128"/>
        <a:cs typeface="ＭＳ Ｐゴシック" pitchFamily="-9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816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2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MX" sz="2400">
              <a:latin typeface="Times New Roman" pitchFamily="-112" charset="0"/>
              <a:ea typeface="+mn-ea"/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es-MX" sz="2400">
                <a:latin typeface="Times New Roman" pitchFamily="-112" charset="0"/>
                <a:ea typeface="+mn-ea"/>
                <a:cs typeface="+mn-cs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sz="2400">
                <a:latin typeface="Times New Roman" pitchFamily="-112" charset="0"/>
                <a:ea typeface="+mn-ea"/>
                <a:cs typeface="+mn-cs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es-MX" sz="2400">
                <a:latin typeface="Times New Roman" pitchFamily="-112" charset="0"/>
                <a:ea typeface="+mn-ea"/>
                <a:cs typeface="+mn-cs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sz="2400">
                <a:latin typeface="Times New Roman" pitchFamily="-112" charset="0"/>
                <a:ea typeface="+mn-ea"/>
                <a:cs typeface="+mn-cs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-112" charset="0"/>
                <a:ea typeface="+mn-ea"/>
                <a:cs typeface="+mn-cs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sz="2400">
                <a:latin typeface="Times New Roman" pitchFamily="-112" charset="0"/>
                <a:ea typeface="+mn-ea"/>
                <a:cs typeface="+mn-cs"/>
              </a:endParaRPr>
            </a:p>
          </p:txBody>
        </p:sp>
      </p:grp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-112" charset="2"/>
              <a:buNone/>
              <a:defRPr sz="2800">
                <a:latin typeface="Arial" pitchFamily="-112" charset="0"/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518DFC-528E-D54D-B438-EDC981667AC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D5F3-3F65-3B45-8BFD-F59E1DB41CF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77AD5-0B7D-9946-BA99-92F5EA77A8A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FB0E7-F9CD-7946-B7F2-01D421A21A8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50CAB-A39E-C641-9FCF-DC85C9DE685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A2FC0-6B8C-4041-9E6F-AFF873C1BEE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9756E-D7F2-764D-8D83-5ECFEBE7E07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CA781-7C6B-2945-BC43-5469DEA49A0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95506-18CC-384E-AE2D-080028B6DF6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A8082-0B71-7449-AD55-5E3926D9E1D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0750-3D18-DE45-9506-9F85755FC78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F6F8A-E38E-464A-9BA7-CBE3325940F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4FF74683-1B7E-AF44-AF85-0840F67BEFE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-112" charset="0"/>
                <a:ea typeface="+mn-ea"/>
                <a:cs typeface="+mn-cs"/>
              </a:endParaRP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sz="2400">
                <a:latin typeface="Times New Roman" pitchFamily="-112" charset="0"/>
                <a:ea typeface="+mn-ea"/>
                <a:cs typeface="+mn-cs"/>
              </a:endParaRP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sz="2400">
                <a:latin typeface="Times New Roman" pitchFamily="-112" charset="0"/>
                <a:ea typeface="+mn-ea"/>
                <a:cs typeface="+mn-cs"/>
              </a:endParaRP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sz="2400">
                <a:latin typeface="Times New Roman" pitchFamily="-112" charset="0"/>
                <a:ea typeface="+mn-ea"/>
                <a:cs typeface="+mn-cs"/>
              </a:endParaRP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sz="2400">
                <a:latin typeface="Times New Roman" pitchFamily="-112" charset="0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-93" charset="2"/>
        <a:buChar char="o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-93" charset="2"/>
        <a:buChar char="n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-93" charset="2"/>
        <a:buChar char="o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-93" charset="2"/>
        <a:buChar char="n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93" charset="2"/>
        <a:buChar char="o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12" charset="2"/>
        <a:buChar char="o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12" charset="2"/>
        <a:buChar char="o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12" charset="2"/>
        <a:buChar char="o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12" charset="2"/>
        <a:buChar char="o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aeemmhh@yahoo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xcel_97_-_2004_Worksheet1.xls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MX" sz="3600" b="1" dirty="0" smtClean="0">
                <a:solidFill>
                  <a:schemeClr val="bg2"/>
                </a:solidFill>
                <a:ea typeface="ＭＳ Ｐゴシック" pitchFamily="-93" charset="-128"/>
                <a:cs typeface="ＭＳ Ｐゴシック" pitchFamily="-93" charset="-128"/>
              </a:rPr>
              <a:t>El Problema de la Resistencia Bacteriana en México. </a:t>
            </a:r>
            <a:br>
              <a:rPr lang="es-MX" sz="3600" b="1" dirty="0" smtClean="0">
                <a:solidFill>
                  <a:schemeClr val="bg2"/>
                </a:solidFill>
                <a:ea typeface="ＭＳ Ｐゴシック" pitchFamily="-93" charset="-128"/>
                <a:cs typeface="ＭＳ Ｐゴシック" pitchFamily="-93" charset="-128"/>
              </a:rPr>
            </a:br>
            <a:r>
              <a:rPr lang="es-MX" sz="3600" b="1" dirty="0" smtClean="0">
                <a:solidFill>
                  <a:schemeClr val="bg2"/>
                </a:solidFill>
                <a:ea typeface="ＭＳ Ｐゴシック" pitchFamily="-93" charset="-128"/>
                <a:cs typeface="ＭＳ Ｐゴシック" pitchFamily="-93" charset="-128"/>
              </a:rPr>
              <a:t>Control de Antibióticos en la Unidad de Terapia Intensiva</a:t>
            </a:r>
            <a:endParaRPr lang="es-ES" sz="3600" b="1" dirty="0" smtClean="0">
              <a:solidFill>
                <a:schemeClr val="bg2"/>
              </a:solidFill>
              <a:ea typeface="ＭＳ Ｐゴシック" pitchFamily="-93" charset="-128"/>
              <a:cs typeface="ＭＳ Ｐゴシック" pitchFamily="-93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>
              <a:lnSpc>
                <a:spcPct val="90000"/>
              </a:lnSpc>
              <a:buFont typeface="Wingdings" pitchFamily="-93" charset="2"/>
              <a:buNone/>
            </a:pPr>
            <a:r>
              <a:rPr lang="es-MX" sz="2400" dirty="0">
                <a:latin typeface="Arial" pitchFamily="-93" charset="0"/>
                <a:ea typeface="ＭＳ Ｐゴシック" pitchFamily="-93" charset="-128"/>
                <a:cs typeface="ＭＳ Ｐゴシック" pitchFamily="-93" charset="-128"/>
              </a:rPr>
              <a:t>Alejandro E. Macías</a:t>
            </a:r>
          </a:p>
          <a:p>
            <a:pPr algn="r" eaLnBrk="1" hangingPunct="1">
              <a:lnSpc>
                <a:spcPct val="90000"/>
              </a:lnSpc>
              <a:buFont typeface="Wingdings" pitchFamily="-93" charset="2"/>
              <a:buNone/>
            </a:pPr>
            <a:r>
              <a:rPr lang="es-MX" sz="2400" dirty="0">
                <a:latin typeface="Arial" pitchFamily="-93" charset="0"/>
                <a:ea typeface="ＭＳ Ｐゴシック" pitchFamily="-93" charset="-128"/>
                <a:cs typeface="ＭＳ Ｐゴシック" pitchFamily="-93" charset="-128"/>
              </a:rPr>
              <a:t>Academia Nacional de Medicina</a:t>
            </a:r>
          </a:p>
          <a:p>
            <a:pPr algn="r" eaLnBrk="1" hangingPunct="1">
              <a:lnSpc>
                <a:spcPct val="90000"/>
              </a:lnSpc>
              <a:buFont typeface="Wingdings" pitchFamily="-93" charset="2"/>
              <a:buNone/>
            </a:pPr>
            <a:r>
              <a:rPr lang="es-MX" sz="2400" dirty="0">
                <a:latin typeface="Arial" pitchFamily="-93" charset="0"/>
                <a:ea typeface="ＭＳ Ｐゴシック" pitchFamily="-93" charset="-128"/>
                <a:cs typeface="ＭＳ Ｐゴシック" pitchFamily="-93" charset="-128"/>
              </a:rPr>
              <a:t>Universidad de Guanajuato</a:t>
            </a:r>
            <a:endParaRPr lang="es-MX" sz="2400" dirty="0" smtClean="0">
              <a:latin typeface="Arial" pitchFamily="-93" charset="0"/>
              <a:ea typeface="ＭＳ Ｐゴシック" pitchFamily="-93" charset="-128"/>
              <a:cs typeface="ＭＳ Ｐゴシック" pitchFamily="-93" charset="-128"/>
            </a:endParaRPr>
          </a:p>
          <a:p>
            <a:pPr algn="r" eaLnBrk="1" hangingPunct="1">
              <a:lnSpc>
                <a:spcPct val="90000"/>
              </a:lnSpc>
              <a:buFont typeface="Wingdings" pitchFamily="-93" charset="2"/>
              <a:buNone/>
            </a:pPr>
            <a:r>
              <a:rPr lang="es-MX" sz="2400" dirty="0" smtClean="0">
                <a:latin typeface="Arial" pitchFamily="-93" charset="0"/>
                <a:ea typeface="ＭＳ Ｐゴシック" pitchFamily="-93" charset="-128"/>
                <a:cs typeface="ＭＳ Ｐゴシック" pitchFamily="-93" charset="-128"/>
              </a:rPr>
              <a:t>Feb 17, 2016</a:t>
            </a:r>
            <a:endParaRPr lang="es-MX" sz="2400" dirty="0">
              <a:latin typeface="Arial" pitchFamily="-93" charset="0"/>
              <a:ea typeface="ＭＳ Ｐゴシック" pitchFamily="-93" charset="-128"/>
              <a:cs typeface="ＭＳ Ｐゴシック" pitchFamily="-93" charset="-128"/>
            </a:endParaRP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395288" y="4032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s-ES" b="1">
                <a:latin typeface="Arial" pitchFamily="-93" charset="0"/>
              </a:rPr>
              <a:t> </a:t>
            </a:r>
          </a:p>
        </p:txBody>
      </p:sp>
      <p:pic>
        <p:nvPicPr>
          <p:cNvPr id="14341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14300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388" y="4343400"/>
            <a:ext cx="1649412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/>
          <a:lstStyle/>
          <a:p>
            <a:pPr eaLnBrk="1" hangingPunct="1"/>
            <a:r>
              <a:rPr lang="es-ES" sz="3600" dirty="0" smtClean="0">
                <a:solidFill>
                  <a:schemeClr val="bg2"/>
                </a:solidFill>
                <a:ea typeface="ＭＳ Ｐゴシック" pitchFamily="-93" charset="-128"/>
                <a:cs typeface="ＭＳ Ｐゴシック" pitchFamily="-93" charset="-128"/>
              </a:rPr>
              <a:t>Centinelas de resistencias y consumo, DDD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dirty="0" smtClean="0">
                <a:ea typeface="ＭＳ Ｐゴシック" pitchFamily="-93" charset="-128"/>
                <a:cs typeface="ＭＳ Ｐゴシック" pitchFamily="-93" charset="-128"/>
              </a:rPr>
              <a:t>Cefalosporinas de tercera generación/aminoglucósidos/quinolonas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dirty="0" smtClean="0">
                <a:ea typeface="ＭＳ Ｐゴシック" pitchFamily="-93" charset="-128"/>
                <a:cs typeface="ＭＳ Ｐゴシック" pitchFamily="-93" charset="-128"/>
              </a:rPr>
              <a:t>Oxacilina/</a:t>
            </a:r>
            <a:r>
              <a:rPr lang="es-ES" sz="2800" dirty="0" smtClean="0">
                <a:ea typeface="ＭＳ Ｐゴシック" pitchFamily="-93" charset="-128"/>
                <a:cs typeface="ＭＳ Ｐゴシック" pitchFamily="-93" charset="-128"/>
              </a:rPr>
              <a:t>Clindamicina</a:t>
            </a:r>
          </a:p>
          <a:p>
            <a:pPr eaLnBrk="1" hangingPunct="1">
              <a:lnSpc>
                <a:spcPct val="90000"/>
              </a:lnSpc>
              <a:buNone/>
            </a:pPr>
            <a:endParaRPr lang="es-ES" sz="2800" dirty="0" smtClean="0">
              <a:ea typeface="ＭＳ Ｐゴシック" pitchFamily="-93" charset="-128"/>
              <a:cs typeface="ＭＳ Ｐゴシック" pitchFamily="-93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s-ES" sz="2800" dirty="0" smtClean="0">
                <a:ea typeface="ＭＳ Ｐゴシック" pitchFamily="-93" charset="-128"/>
                <a:cs typeface="ＭＳ Ｐゴシック" pitchFamily="-93" charset="-128"/>
              </a:rPr>
              <a:t>Carbapenémicos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dirty="0" smtClean="0">
                <a:ea typeface="ＭＳ Ｐゴシック" pitchFamily="-93" charset="-128"/>
                <a:cs typeface="ＭＳ Ｐゴシック" pitchFamily="-93" charset="-128"/>
              </a:rPr>
              <a:t>Vancomicina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dirty="0" smtClean="0">
                <a:ea typeface="ＭＳ Ｐゴシック" pitchFamily="-93" charset="-128"/>
                <a:cs typeface="ＭＳ Ｐゴシック" pitchFamily="-93" charset="-128"/>
              </a:rPr>
              <a:t>Colistina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dirty="0" smtClean="0">
                <a:ea typeface="ＭＳ Ｐゴシック" pitchFamily="-93" charset="-128"/>
                <a:cs typeface="ＭＳ Ｐゴシック" pitchFamily="-93" charset="-128"/>
              </a:rPr>
              <a:t>Equinocandinas</a:t>
            </a:r>
            <a:r>
              <a:rPr lang="es-ES" sz="2000" dirty="0" smtClean="0">
                <a:ea typeface="ＭＳ Ｐゴシック" pitchFamily="-93" charset="-128"/>
                <a:cs typeface="ＭＳ Ｐゴシック" pitchFamily="-93" charset="-128"/>
              </a:rPr>
              <a:t/>
            </a:r>
            <a:br>
              <a:rPr lang="es-ES" sz="2000" dirty="0" smtClean="0">
                <a:ea typeface="ＭＳ Ｐゴシック" pitchFamily="-93" charset="-128"/>
                <a:cs typeface="ＭＳ Ｐゴシック" pitchFamily="-93" charset="-128"/>
              </a:rPr>
            </a:br>
            <a:endParaRPr lang="en-US" sz="2000" dirty="0" smtClean="0">
              <a:solidFill>
                <a:schemeClr val="tx2"/>
              </a:solidFill>
              <a:ea typeface="ＭＳ Ｐゴシック" pitchFamily="-93" charset="-128"/>
              <a:cs typeface="ＭＳ Ｐゴシック" pitchFamily="-93" charset="-128"/>
            </a:endParaRPr>
          </a:p>
          <a:p>
            <a:pPr eaLnBrk="1" hangingPunct="1">
              <a:lnSpc>
                <a:spcPct val="90000"/>
              </a:lnSpc>
              <a:buFont typeface="Wingdings" pitchFamily="-93" charset="2"/>
              <a:buNone/>
            </a:pPr>
            <a:endParaRPr lang="en-US" sz="2000" dirty="0" smtClean="0">
              <a:solidFill>
                <a:schemeClr val="tx2"/>
              </a:solidFill>
              <a:ea typeface="ＭＳ Ｐゴシック" pitchFamily="-93" charset="-128"/>
              <a:cs typeface="ＭＳ Ｐゴシック" pitchFamily="-93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662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6858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/>
          <a:lstStyle/>
          <a:p>
            <a:pPr eaLnBrk="1" hangingPunct="1"/>
            <a:r>
              <a:rPr lang="es-ES" sz="3600" dirty="0" smtClean="0">
                <a:solidFill>
                  <a:schemeClr val="bg2"/>
                </a:solidFill>
                <a:ea typeface="ＭＳ Ｐゴシック" pitchFamily="-93" charset="-128"/>
                <a:cs typeface="ＭＳ Ｐゴシック" pitchFamily="-93" charset="-128"/>
              </a:rPr>
              <a:t>UCI, no se puede controlar antibióticos sin controlar infecciones. </a:t>
            </a:r>
            <a:r>
              <a:rPr lang="es-ES" sz="3600" dirty="0" smtClean="0">
                <a:solidFill>
                  <a:schemeClr val="bg2"/>
                </a:solidFill>
                <a:ea typeface="ＭＳ Ｐゴシック" pitchFamily="-93" charset="-128"/>
                <a:cs typeface="ＭＳ Ｐゴシック" pitchFamily="-93" charset="-128"/>
              </a:rPr>
              <a:t>También tener…</a:t>
            </a:r>
            <a:endParaRPr lang="es-ES" sz="3600" dirty="0" smtClean="0">
              <a:solidFill>
                <a:schemeClr val="bg2"/>
              </a:solidFill>
              <a:ea typeface="ＭＳ Ｐゴシック" pitchFamily="-93" charset="-128"/>
              <a:cs typeface="ＭＳ Ｐゴシック" pitchFamily="-93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dirty="0" smtClean="0">
                <a:ea typeface="ＭＳ Ｐゴシック" pitchFamily="-93" charset="-128"/>
                <a:cs typeface="ＭＳ Ｐゴシック" pitchFamily="-93" charset="-128"/>
              </a:rPr>
              <a:t>T</a:t>
            </a:r>
            <a:r>
              <a:rPr lang="es-ES" sz="2800" dirty="0" smtClean="0">
                <a:ea typeface="ＭＳ Ｐゴシック" pitchFamily="-93" charset="-128"/>
                <a:cs typeface="ＭＳ Ｐゴシック" pitchFamily="-93" charset="-128"/>
              </a:rPr>
              <a:t>asas por procedimientos, dispositivos y DDD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dirty="0" smtClean="0">
                <a:ea typeface="ＭＳ Ｐゴシック" pitchFamily="-93" charset="-128"/>
                <a:cs typeface="ＭＳ Ｐゴシック" pitchFamily="-93" charset="-128"/>
              </a:rPr>
              <a:t>Programa de agua </a:t>
            </a:r>
            <a:r>
              <a:rPr lang="es-ES" sz="2800" dirty="0" smtClean="0">
                <a:ea typeface="ＭＳ Ｐゴシック" pitchFamily="-93" charset="-128"/>
                <a:cs typeface="ＭＳ Ｐゴシック" pitchFamily="-93" charset="-128"/>
              </a:rPr>
              <a:t>limpia e higiene de manos</a:t>
            </a:r>
            <a:endParaRPr lang="es-ES" sz="2800" dirty="0" smtClean="0">
              <a:ea typeface="ＭＳ Ｐゴシック" pitchFamily="-93" charset="-128"/>
              <a:cs typeface="ＭＳ Ｐゴシック" pitchFamily="-93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s-ES" sz="2800" dirty="0" smtClean="0">
                <a:ea typeface="ＭＳ Ｐゴシック" pitchFamily="-93" charset="-128"/>
                <a:cs typeface="ＭＳ Ｐゴシック" pitchFamily="-93" charset="-128"/>
              </a:rPr>
              <a:t>Soporte de </a:t>
            </a:r>
            <a:r>
              <a:rPr lang="es-ES" sz="2800" dirty="0" smtClean="0">
                <a:ea typeface="ＭＳ Ｐゴシック" pitchFamily="-93" charset="-128"/>
                <a:cs typeface="ＭＳ Ｐゴシック" pitchFamily="-93" charset="-128"/>
              </a:rPr>
              <a:t>microbiología (cultivos, toxina Cd)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dirty="0" smtClean="0">
                <a:ea typeface="ＭＳ Ｐゴシック" pitchFamily="-93" charset="-128"/>
                <a:cs typeface="ＭＳ Ｐゴシック" pitchFamily="-93" charset="-128"/>
              </a:rPr>
              <a:t>Paquetes contra infecciones asociadas </a:t>
            </a:r>
            <a:r>
              <a:rPr lang="es-ES" sz="2800" smtClean="0">
                <a:ea typeface="ＭＳ Ｐゴシック" pitchFamily="-93" charset="-128"/>
                <a:cs typeface="ＭＳ Ｐゴシック" pitchFamily="-93" charset="-128"/>
              </a:rPr>
              <a:t>a </a:t>
            </a:r>
            <a:r>
              <a:rPr lang="es-ES" sz="2800" smtClean="0">
                <a:ea typeface="ＭＳ Ｐゴシック" pitchFamily="-93" charset="-128"/>
                <a:cs typeface="ＭＳ Ｐゴシック" pitchFamily="-93" charset="-128"/>
              </a:rPr>
              <a:t>dispositivos y procedimientos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dirty="0" smtClean="0">
                <a:ea typeface="ＭＳ Ｐゴシック" pitchFamily="-93" charset="-128"/>
                <a:cs typeface="ＭＳ Ｐゴシック" pitchFamily="-93" charset="-128"/>
              </a:rPr>
              <a:t>Estrecha coordinación UCI-Infectología-Enfermería-Epidemiología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dirty="0" smtClean="0">
                <a:ea typeface="ＭＳ Ｐゴシック" pitchFamily="-93" charset="-128"/>
                <a:cs typeface="ＭＳ Ｐゴシック" pitchFamily="-93" charset="-128"/>
              </a:rPr>
              <a:t>Vacunación, influenza, hepatitis, TDaP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dirty="0" smtClean="0">
                <a:ea typeface="ＭＳ Ｐゴシック" pitchFamily="-93" charset="-128"/>
                <a:cs typeface="ＭＳ Ｐゴシック" pitchFamily="-93" charset="-128"/>
              </a:rPr>
              <a:t>Baños con clorhexidina</a:t>
            </a:r>
          </a:p>
          <a:p>
            <a:pPr eaLnBrk="1" hangingPunct="1">
              <a:lnSpc>
                <a:spcPct val="90000"/>
              </a:lnSpc>
            </a:pPr>
            <a:endParaRPr lang="es-ES" dirty="0" smtClean="0">
              <a:ea typeface="ＭＳ Ｐゴシック" pitchFamily="-93" charset="-128"/>
              <a:cs typeface="ＭＳ Ｐゴシック" pitchFamily="-93" charset="-128"/>
            </a:endParaRPr>
          </a:p>
          <a:p>
            <a:pPr eaLnBrk="1" hangingPunct="1">
              <a:lnSpc>
                <a:spcPct val="90000"/>
              </a:lnSpc>
            </a:pPr>
            <a:endParaRPr lang="es-ES" dirty="0" smtClean="0">
              <a:ea typeface="ＭＳ Ｐゴシック" pitchFamily="-93" charset="-128"/>
              <a:cs typeface="ＭＳ Ｐゴシック" pitchFamily="-93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s-ES" sz="2000" dirty="0" smtClean="0">
                <a:ea typeface="ＭＳ Ｐゴシック" pitchFamily="-93" charset="-128"/>
                <a:cs typeface="ＭＳ Ｐゴシック" pitchFamily="-93" charset="-128"/>
              </a:rPr>
              <a:t/>
            </a:r>
            <a:br>
              <a:rPr lang="es-ES" sz="2000" dirty="0" smtClean="0">
                <a:ea typeface="ＭＳ Ｐゴシック" pitchFamily="-93" charset="-128"/>
                <a:cs typeface="ＭＳ Ｐゴシック" pitchFamily="-93" charset="-128"/>
              </a:rPr>
            </a:br>
            <a:endParaRPr lang="en-US" sz="2000" dirty="0" smtClean="0">
              <a:solidFill>
                <a:schemeClr val="tx2"/>
              </a:solidFill>
              <a:ea typeface="ＭＳ Ｐゴシック" pitchFamily="-93" charset="-128"/>
              <a:cs typeface="ＭＳ Ｐゴシック" pitchFamily="-93" charset="-128"/>
            </a:endParaRPr>
          </a:p>
          <a:p>
            <a:pPr eaLnBrk="1" hangingPunct="1">
              <a:lnSpc>
                <a:spcPct val="90000"/>
              </a:lnSpc>
              <a:buFont typeface="Wingdings" pitchFamily="-93" charset="2"/>
              <a:buNone/>
            </a:pPr>
            <a:endParaRPr lang="en-US" sz="2000" dirty="0" smtClean="0">
              <a:solidFill>
                <a:schemeClr val="tx2"/>
              </a:solidFill>
              <a:ea typeface="ＭＳ Ｐゴシック" pitchFamily="-93" charset="-128"/>
              <a:cs typeface="ＭＳ Ｐゴシック" pitchFamily="-93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662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6858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_tradnl" sz="3600">
              <a:solidFill>
                <a:schemeClr val="bg2"/>
              </a:solidFill>
              <a:ea typeface="ＭＳ Ｐゴシック" pitchFamily="-93" charset="-128"/>
              <a:cs typeface="ＭＳ Ｐゴシック" pitchFamily="-93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93" charset="2"/>
              <a:buNone/>
            </a:pPr>
            <a:r>
              <a:rPr lang="es-ES" smtClean="0">
                <a:ea typeface="ＭＳ Ｐゴシック" pitchFamily="-93" charset="-128"/>
                <a:cs typeface="ＭＳ Ｐゴシック" pitchFamily="-93" charset="-128"/>
              </a:rPr>
              <a:t>Gracias!</a:t>
            </a:r>
          </a:p>
          <a:p>
            <a:pPr eaLnBrk="1" hangingPunct="1">
              <a:lnSpc>
                <a:spcPct val="80000"/>
              </a:lnSpc>
              <a:buFont typeface="Wingdings" pitchFamily="-93" charset="2"/>
              <a:buNone/>
            </a:pPr>
            <a:endParaRPr lang="es-ES" smtClean="0">
              <a:ea typeface="ＭＳ Ｐゴシック" pitchFamily="-93" charset="-128"/>
              <a:cs typeface="ＭＳ Ｐゴシック" pitchFamily="-93" charset="-128"/>
            </a:endParaRPr>
          </a:p>
          <a:p>
            <a:pPr eaLnBrk="1" hangingPunct="1">
              <a:lnSpc>
                <a:spcPct val="80000"/>
              </a:lnSpc>
              <a:buFont typeface="Wingdings" pitchFamily="-93" charset="2"/>
              <a:buNone/>
            </a:pPr>
            <a:r>
              <a:rPr lang="es-ES" smtClean="0">
                <a:ea typeface="ＭＳ Ｐゴシック" pitchFamily="-93" charset="-128"/>
                <a:cs typeface="ＭＳ Ｐゴシック" pitchFamily="-93" charset="-128"/>
                <a:hlinkClick r:id="rId2"/>
              </a:rPr>
              <a:t>aaeemmhh@yahoo.com</a:t>
            </a:r>
            <a:endParaRPr lang="es-ES" smtClean="0">
              <a:ea typeface="ＭＳ Ｐゴシック" pitchFamily="-93" charset="-128"/>
              <a:cs typeface="ＭＳ Ｐゴシック" pitchFamily="-93" charset="-128"/>
            </a:endParaRPr>
          </a:p>
          <a:p>
            <a:pPr eaLnBrk="1" hangingPunct="1">
              <a:lnSpc>
                <a:spcPct val="80000"/>
              </a:lnSpc>
              <a:buFont typeface="Wingdings" pitchFamily="-93" charset="2"/>
              <a:buNone/>
            </a:pPr>
            <a:endParaRPr lang="es-ES" smtClean="0">
              <a:ea typeface="ＭＳ Ｐゴシック" pitchFamily="-93" charset="-128"/>
              <a:cs typeface="ＭＳ Ｐゴシック" pitchFamily="-93" charset="-128"/>
            </a:endParaRPr>
          </a:p>
          <a:p>
            <a:pPr eaLnBrk="1" hangingPunct="1">
              <a:lnSpc>
                <a:spcPct val="80000"/>
              </a:lnSpc>
              <a:buFont typeface="Wingdings" pitchFamily="-93" charset="2"/>
              <a:buNone/>
            </a:pPr>
            <a:r>
              <a:rPr lang="es-ES" smtClean="0">
                <a:ea typeface="ＭＳ Ｐゴシック" pitchFamily="-93" charset="-128"/>
                <a:cs typeface="ＭＳ Ｐゴシック" pitchFamily="-93" charset="-128"/>
              </a:rPr>
              <a:t>@doctormacias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/>
          <a:lstStyle/>
          <a:p>
            <a:pPr eaLnBrk="1" hangingPunct="1"/>
            <a:r>
              <a:rPr lang="es-ES" sz="4000" dirty="0" smtClean="0">
                <a:solidFill>
                  <a:schemeClr val="bg2"/>
                </a:solidFill>
                <a:ea typeface="ＭＳ Ｐゴシック" pitchFamily="-93" charset="-128"/>
                <a:cs typeface="ＭＳ Ｐゴシック" pitchFamily="-93" charset="-128"/>
              </a:rPr>
              <a:t>Las 3 generaciones de IACS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90000"/>
              </a:lnSpc>
              <a:buAutoNum type="arabicPeriod"/>
            </a:pPr>
            <a:r>
              <a:rPr lang="es-ES" dirty="0" smtClean="0">
                <a:ea typeface="ＭＳ Ｐゴシック" pitchFamily="-93" charset="-128"/>
                <a:cs typeface="ＭＳ Ｐゴシック" pitchFamily="-93" charset="-128"/>
              </a:rPr>
              <a:t>Tradicionales, infecciones asociadas a procedimientos (v.gr.: I HQx)</a:t>
            </a:r>
          </a:p>
          <a:p>
            <a:pPr marL="514350" indent="-514350" eaLnBrk="1" hangingPunct="1">
              <a:lnSpc>
                <a:spcPct val="90000"/>
              </a:lnSpc>
              <a:buNone/>
            </a:pPr>
            <a:endParaRPr lang="es-ES" dirty="0" smtClean="0">
              <a:ea typeface="ＭＳ Ｐゴシック" pitchFamily="-93" charset="-128"/>
              <a:cs typeface="ＭＳ Ｐゴシック" pitchFamily="-93" charset="-128"/>
            </a:endParaRPr>
          </a:p>
          <a:p>
            <a:pPr marL="514350" indent="-514350" eaLnBrk="1" hangingPunct="1">
              <a:lnSpc>
                <a:spcPct val="90000"/>
              </a:lnSpc>
              <a:buAutoNum type="arabicPeriod"/>
            </a:pPr>
            <a:r>
              <a:rPr lang="es-ES" dirty="0" smtClean="0">
                <a:ea typeface="ＭＳ Ｐゴシック" pitchFamily="-93" charset="-128"/>
                <a:cs typeface="ＭＳ Ｐゴシック" pitchFamily="-93" charset="-128"/>
              </a:rPr>
              <a:t>Modernas, infecciones asociadas a dispositivos (v.gr: ITS-IV, NAV, IVUSF)</a:t>
            </a:r>
          </a:p>
          <a:p>
            <a:pPr marL="514350" indent="-514350" eaLnBrk="1" hangingPunct="1">
              <a:lnSpc>
                <a:spcPct val="90000"/>
              </a:lnSpc>
              <a:buNone/>
            </a:pPr>
            <a:endParaRPr lang="es-ES" dirty="0" smtClean="0">
              <a:ea typeface="ＭＳ Ｐゴシック" pitchFamily="-93" charset="-128"/>
              <a:cs typeface="ＭＳ Ｐゴシック" pitchFamily="-93" charset="-128"/>
            </a:endParaRPr>
          </a:p>
          <a:p>
            <a:pPr marL="514350" indent="-514350" eaLnBrk="1" hangingPunct="1">
              <a:lnSpc>
                <a:spcPct val="90000"/>
              </a:lnSpc>
              <a:buAutoNum type="arabicPeriod"/>
            </a:pPr>
            <a:r>
              <a:rPr lang="es-ES" dirty="0" smtClean="0">
                <a:ea typeface="ＭＳ Ｐゴシック" pitchFamily="-93" charset="-128"/>
                <a:cs typeface="ＭＳ Ｐゴシック" pitchFamily="-93" charset="-128"/>
              </a:rPr>
              <a:t>Contemporáneas y futuras, infecciones por el uso y abuso de antibióticos (ESKAPE, C diff)</a:t>
            </a:r>
          </a:p>
          <a:p>
            <a:pPr eaLnBrk="1" hangingPunct="1">
              <a:lnSpc>
                <a:spcPct val="90000"/>
              </a:lnSpc>
              <a:buFont typeface="Wingdings" pitchFamily="-93" charset="2"/>
              <a:buNone/>
            </a:pPr>
            <a:endParaRPr lang="en-US" sz="2000" dirty="0" smtClean="0">
              <a:solidFill>
                <a:schemeClr val="tx2"/>
              </a:solidFill>
              <a:ea typeface="ＭＳ Ｐゴシック" pitchFamily="-93" charset="-128"/>
              <a:cs typeface="ＭＳ Ｐゴシック" pitchFamily="-93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662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6858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/>
          <a:lstStyle/>
          <a:p>
            <a:pPr eaLnBrk="1" hangingPunct="1"/>
            <a:r>
              <a:rPr lang="es-ES" sz="4000" dirty="0" smtClean="0">
                <a:solidFill>
                  <a:schemeClr val="bg2"/>
                </a:solidFill>
                <a:ea typeface="ＭＳ Ｐゴシック" pitchFamily="-93" charset="-128"/>
                <a:cs typeface="ＭＳ Ｐゴシック" pitchFamily="-93" charset="-128"/>
              </a:rPr>
              <a:t>La necesidad del acompañamiento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dirty="0" smtClean="0">
                <a:ea typeface="ＭＳ Ｐゴシック" pitchFamily="-93" charset="-128"/>
                <a:cs typeface="ＭＳ Ｐゴシック" pitchFamily="-93" charset="-128"/>
              </a:rPr>
              <a:t>Ya en 1968 se estimaba que &gt;50% de uso de antibióticos era innecesario </a:t>
            </a:r>
            <a:r>
              <a:rPr lang="es-ES" baseline="30000" dirty="0" smtClean="0">
                <a:ea typeface="ＭＳ Ｐゴシック" pitchFamily="-93" charset="-128"/>
                <a:cs typeface="ＭＳ Ｐゴシック" pitchFamily="-93" charset="-128"/>
              </a:rPr>
              <a:t>1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dirty="0" smtClean="0">
                <a:ea typeface="ＭＳ Ｐゴシック" pitchFamily="-93" charset="-128"/>
                <a:cs typeface="ＭＳ Ｐゴシック" pitchFamily="-93" charset="-128"/>
              </a:rPr>
              <a:t>Hoy no tenemos </a:t>
            </a:r>
            <a:r>
              <a:rPr lang="es-ES" sz="2800" dirty="0" smtClean="0">
                <a:ea typeface="ＭＳ Ｐゴシック" pitchFamily="-93" charset="-128"/>
                <a:cs typeface="ＭＳ Ｐゴシック" pitchFamily="-93" charset="-128"/>
              </a:rPr>
              <a:t>escape </a:t>
            </a:r>
            <a:r>
              <a:rPr lang="es-ES" sz="2800" dirty="0" smtClean="0">
                <a:ea typeface="ＭＳ Ｐゴシック" pitchFamily="-93" charset="-128"/>
                <a:cs typeface="ＭＳ Ｐゴシック" pitchFamily="-93" charset="-128"/>
              </a:rPr>
              <a:t>(pero tenemos ESKAPE!) </a:t>
            </a:r>
            <a:r>
              <a:rPr lang="es-ES" sz="2800" baseline="30000" dirty="0" smtClean="0">
                <a:ea typeface="ＭＳ Ｐゴシック" pitchFamily="-93" charset="-128"/>
                <a:cs typeface="ＭＳ Ｐゴシック" pitchFamily="-93" charset="-128"/>
              </a:rPr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dirty="0" smtClean="0">
                <a:ea typeface="ＭＳ Ｐゴシック" pitchFamily="-93" charset="-128"/>
                <a:cs typeface="ＭＳ Ｐゴシック" pitchFamily="-93" charset="-128"/>
              </a:rPr>
              <a:t>En la UCI se concentran los pacientes de mayor riesgo para resistencias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dirty="0" smtClean="0">
                <a:ea typeface="ＭＳ Ｐゴシック" pitchFamily="-93" charset="-128"/>
                <a:cs typeface="ＭＳ Ｐゴシック" pitchFamily="-93" charset="-128"/>
              </a:rPr>
              <a:t>Se requieren programas de acompañamiento (stewardship; IDSA, SHEA, PIDS)</a:t>
            </a:r>
          </a:p>
          <a:p>
            <a:pPr eaLnBrk="1" hangingPunct="1">
              <a:lnSpc>
                <a:spcPct val="90000"/>
              </a:lnSpc>
              <a:buNone/>
            </a:pPr>
            <a:endParaRPr lang="es-ES" sz="2800" dirty="0" smtClean="0">
              <a:solidFill>
                <a:schemeClr val="tx2"/>
              </a:solidFill>
              <a:ea typeface="ＭＳ Ｐゴシック" pitchFamily="-93" charset="-128"/>
              <a:cs typeface="ＭＳ Ｐゴシック" pitchFamily="-93" charset="-128"/>
            </a:endParaRPr>
          </a:p>
          <a:p>
            <a:pPr algn="r" eaLnBrk="1" hangingPunct="1">
              <a:lnSpc>
                <a:spcPct val="90000"/>
              </a:lnSpc>
              <a:buNone/>
            </a:pPr>
            <a:r>
              <a:rPr lang="en-US" sz="2000" dirty="0" smtClean="0"/>
              <a:t>1 </a:t>
            </a:r>
            <a:r>
              <a:rPr lang="en-US" sz="2000" dirty="0" err="1" smtClean="0"/>
              <a:t>Reimann</a:t>
            </a:r>
            <a:r>
              <a:rPr lang="en-US" sz="2000" dirty="0" smtClean="0"/>
              <a:t> &amp; </a:t>
            </a:r>
            <a:r>
              <a:rPr lang="en-US" sz="2000" dirty="0" err="1" smtClean="0"/>
              <a:t>D’Ambola</a:t>
            </a:r>
            <a:r>
              <a:rPr lang="en-US" sz="2000" dirty="0" smtClean="0"/>
              <a:t>. JAMA 1968; 205: 537</a:t>
            </a:r>
          </a:p>
          <a:p>
            <a:pPr algn="r" eaLnBrk="1" hangingPunct="1">
              <a:lnSpc>
                <a:spcPct val="90000"/>
              </a:lnSpc>
              <a:buNone/>
            </a:pPr>
            <a:r>
              <a:rPr lang="en-US" sz="2000" dirty="0" smtClean="0"/>
              <a:t>2 Boucher HW et al.  Bad buds, no drugs: no ESKAPE! CID 2009; 48: 1-12.</a:t>
            </a:r>
            <a:r>
              <a:rPr lang="es-ES" sz="2000" dirty="0" smtClean="0">
                <a:ea typeface="ＭＳ Ｐゴシック" pitchFamily="-93" charset="-128"/>
                <a:cs typeface="ＭＳ Ｐゴシック" pitchFamily="-93" charset="-128"/>
              </a:rPr>
              <a:t> </a:t>
            </a:r>
            <a:br>
              <a:rPr lang="es-ES" sz="2000" dirty="0" smtClean="0">
                <a:ea typeface="ＭＳ Ｐゴシック" pitchFamily="-93" charset="-128"/>
                <a:cs typeface="ＭＳ Ｐゴシック" pitchFamily="-93" charset="-128"/>
              </a:rPr>
            </a:br>
            <a:endParaRPr lang="en-US" sz="2000" dirty="0" smtClean="0">
              <a:solidFill>
                <a:schemeClr val="tx2"/>
              </a:solidFill>
              <a:ea typeface="ＭＳ Ｐゴシック" pitchFamily="-93" charset="-128"/>
              <a:cs typeface="ＭＳ Ｐゴシック" pitchFamily="-93" charset="-128"/>
            </a:endParaRPr>
          </a:p>
          <a:p>
            <a:pPr eaLnBrk="1" hangingPunct="1">
              <a:lnSpc>
                <a:spcPct val="90000"/>
              </a:lnSpc>
              <a:buFont typeface="Wingdings" pitchFamily="-93" charset="2"/>
              <a:buNone/>
            </a:pPr>
            <a:endParaRPr lang="en-US" sz="2000" dirty="0" smtClean="0">
              <a:solidFill>
                <a:schemeClr val="tx2"/>
              </a:solidFill>
              <a:ea typeface="ＭＳ Ｐゴシック" pitchFamily="-93" charset="-128"/>
              <a:cs typeface="ＭＳ Ｐゴシック" pitchFamily="-93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662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6858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s-ES" dirty="0" smtClean="0">
                <a:solidFill>
                  <a:schemeClr val="bg2"/>
                </a:solidFill>
                <a:ea typeface="ＭＳ Ｐゴシック" pitchFamily="-93" charset="-128"/>
                <a:cs typeface="ＭＳ Ｐゴシック" pitchFamily="-93" charset="-128"/>
              </a:rPr>
              <a:t>Los mayores problemas, UCI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997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Enterobacterias</a:t>
            </a:r>
            <a:r>
              <a:rPr lang="en-US" sz="2800" dirty="0" smtClean="0"/>
              <a:t> BLEE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Enterococo</a:t>
            </a:r>
            <a:r>
              <a:rPr lang="en-US" sz="2800" dirty="0" smtClean="0"/>
              <a:t> </a:t>
            </a:r>
            <a:r>
              <a:rPr lang="en-US" sz="2800" dirty="0" err="1" smtClean="0"/>
              <a:t>resistente</a:t>
            </a:r>
            <a:r>
              <a:rPr lang="en-US" sz="2800" dirty="0" smtClean="0"/>
              <a:t> a </a:t>
            </a:r>
            <a:r>
              <a:rPr lang="en-US" sz="2800" dirty="0" err="1" smtClean="0"/>
              <a:t>vancomicina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i="1" dirty="0" smtClean="0"/>
              <a:t>S. </a:t>
            </a:r>
            <a:r>
              <a:rPr lang="en-US" sz="2800" i="1" dirty="0" err="1" smtClean="0"/>
              <a:t>aureus</a:t>
            </a:r>
            <a:r>
              <a:rPr lang="en-US" sz="2800" i="1" dirty="0" smtClean="0"/>
              <a:t> </a:t>
            </a:r>
            <a:r>
              <a:rPr lang="en-US" sz="2800" dirty="0" err="1" smtClean="0"/>
              <a:t>resistente</a:t>
            </a:r>
            <a:r>
              <a:rPr lang="en-US" sz="2800" dirty="0" smtClean="0"/>
              <a:t> a </a:t>
            </a:r>
            <a:r>
              <a:rPr lang="en-US" sz="2800" dirty="0" err="1" smtClean="0"/>
              <a:t>meticilina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i="1" dirty="0" err="1" smtClean="0"/>
              <a:t>Klebsiella/Enterobacter</a:t>
            </a:r>
            <a:r>
              <a:rPr lang="en-US" sz="2800" i="1" dirty="0" smtClean="0"/>
              <a:t> </a:t>
            </a:r>
            <a:r>
              <a:rPr lang="en-US" sz="2800" dirty="0" err="1" smtClean="0"/>
              <a:t>resistente</a:t>
            </a:r>
            <a:r>
              <a:rPr lang="en-US" sz="2800" dirty="0" smtClean="0"/>
              <a:t> a </a:t>
            </a:r>
            <a:r>
              <a:rPr lang="en-US" sz="2800" dirty="0" err="1" smtClean="0"/>
              <a:t>carbapenémicos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i="1" dirty="0" smtClean="0"/>
              <a:t>P. </a:t>
            </a:r>
            <a:r>
              <a:rPr lang="en-US" sz="2800" i="1" dirty="0" err="1" smtClean="0"/>
              <a:t>aeruginosa</a:t>
            </a:r>
            <a:r>
              <a:rPr lang="en-US" sz="2800" dirty="0" smtClean="0"/>
              <a:t>, </a:t>
            </a:r>
            <a:r>
              <a:rPr lang="en-US" sz="2800" i="1" dirty="0" smtClean="0"/>
              <a:t>A. </a:t>
            </a:r>
            <a:r>
              <a:rPr lang="en-US" sz="2800" i="1" dirty="0" err="1" smtClean="0"/>
              <a:t>baumanii</a:t>
            </a:r>
            <a:r>
              <a:rPr lang="en-US" sz="2800" i="1" dirty="0" smtClean="0"/>
              <a:t> MDR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dirty="0" smtClean="0"/>
              <a:t>C. </a:t>
            </a:r>
            <a:r>
              <a:rPr lang="en-US" sz="2800" i="1" dirty="0" err="1" smtClean="0"/>
              <a:t>difficile</a:t>
            </a:r>
            <a:r>
              <a:rPr lang="en-US" sz="2800" i="1" dirty="0" smtClean="0"/>
              <a:t> </a:t>
            </a:r>
            <a:r>
              <a:rPr lang="en-US" sz="2800" dirty="0" err="1" smtClean="0"/>
              <a:t>resistente</a:t>
            </a:r>
            <a:r>
              <a:rPr lang="en-US" sz="2800" dirty="0" smtClean="0"/>
              <a:t> a </a:t>
            </a:r>
            <a:r>
              <a:rPr lang="en-US" sz="2800" dirty="0" err="1" smtClean="0"/>
              <a:t>quinolonas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chemeClr val="tx2"/>
              </a:solidFill>
              <a:ea typeface="ＭＳ Ｐゴシック" pitchFamily="-93" charset="-128"/>
              <a:cs typeface="ＭＳ Ｐゴシック" pitchFamily="-93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593467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ChenLF</a:t>
            </a:r>
            <a:r>
              <a:rPr lang="en-US" dirty="0" smtClean="0"/>
              <a:t>, </a:t>
            </a:r>
            <a:r>
              <a:rPr lang="en-US" dirty="0" err="1" smtClean="0"/>
              <a:t>etal.Pathogens</a:t>
            </a:r>
            <a:r>
              <a:rPr lang="en-US" dirty="0" smtClean="0"/>
              <a:t> resistant to antibacterial agents. </a:t>
            </a:r>
            <a:r>
              <a:rPr lang="en-US" i="1" dirty="0" smtClean="0"/>
              <a:t>Infect </a:t>
            </a:r>
            <a:r>
              <a:rPr lang="en-US" i="1" dirty="0" err="1" smtClean="0"/>
              <a:t>Dis</a:t>
            </a:r>
            <a:r>
              <a:rPr lang="en-US" i="1" dirty="0" smtClean="0"/>
              <a:t> </a:t>
            </a:r>
            <a:r>
              <a:rPr lang="en-US" i="1" dirty="0" err="1" smtClean="0"/>
              <a:t>Clin</a:t>
            </a:r>
            <a:r>
              <a:rPr lang="en-US" i="1" dirty="0" smtClean="0"/>
              <a:t> N Am </a:t>
            </a:r>
            <a:r>
              <a:rPr lang="en-US" dirty="0" smtClean="0"/>
              <a:t>2009;23:817–845. </a:t>
            </a: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7" name="Gráfico 1"/>
          <p:cNvGraphicFramePr>
            <a:graphicFrameLocks/>
          </p:cNvGraphicFramePr>
          <p:nvPr/>
        </p:nvGraphicFramePr>
        <p:xfrm>
          <a:off x="1066800" y="1752600"/>
          <a:ext cx="7337425" cy="5054600"/>
        </p:xfrm>
        <a:graphic>
          <a:graphicData uri="http://schemas.openxmlformats.org/presentationml/2006/ole">
            <p:oleObj spid="_x0000_s37890" name="Chart" r:id="rId3" imgW="8558077" imgH="5644429" progId="Excel.Sheet.8">
              <p:embed/>
            </p:oleObj>
          </a:graphicData>
        </a:graphic>
      </p:graphicFrame>
      <p:sp>
        <p:nvSpPr>
          <p:cNvPr id="70658" name="CuadroTexto 2"/>
          <p:cNvSpPr txBox="1">
            <a:spLocks noChangeArrowheads="1"/>
          </p:cNvSpPr>
          <p:nvPr/>
        </p:nvSpPr>
        <p:spPr bwMode="auto">
          <a:xfrm rot="-5400000">
            <a:off x="5908675" y="3152775"/>
            <a:ext cx="5730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" sz="1400"/>
              <a:t>DDD x 1,000 pac-día</a:t>
            </a:r>
          </a:p>
        </p:txBody>
      </p:sp>
      <p:sp>
        <p:nvSpPr>
          <p:cNvPr id="70659" name="2 CuadroTexto"/>
          <p:cNvSpPr txBox="1">
            <a:spLocks noChangeArrowheads="1"/>
          </p:cNvSpPr>
          <p:nvPr/>
        </p:nvSpPr>
        <p:spPr bwMode="auto">
          <a:xfrm>
            <a:off x="6400800" y="2057400"/>
            <a:ext cx="1254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MX" sz="1600" dirty="0">
                <a:solidFill>
                  <a:srgbClr val="000000"/>
                </a:solidFill>
              </a:rPr>
              <a:t>r=0.397</a:t>
            </a:r>
          </a:p>
          <a:p>
            <a:pPr algn="ctr"/>
            <a:r>
              <a:rPr lang="es-MX" sz="1600" dirty="0">
                <a:solidFill>
                  <a:srgbClr val="000000"/>
                </a:solidFill>
              </a:rPr>
              <a:t>p=0.003</a:t>
            </a:r>
          </a:p>
        </p:txBody>
      </p:sp>
      <p:sp>
        <p:nvSpPr>
          <p:cNvPr id="70660" name="CuadroTexto 5"/>
          <p:cNvSpPr txBox="1">
            <a:spLocks noChangeArrowheads="1"/>
          </p:cNvSpPr>
          <p:nvPr/>
        </p:nvSpPr>
        <p:spPr bwMode="auto">
          <a:xfrm>
            <a:off x="1004888" y="638175"/>
            <a:ext cx="7300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MX" sz="2400" dirty="0"/>
              <a:t>C</a:t>
            </a:r>
            <a:r>
              <a:rPr lang="es-MX" sz="2400" dirty="0" smtClean="0"/>
              <a:t>onsumo </a:t>
            </a:r>
            <a:r>
              <a:rPr lang="es-MX" sz="2400" dirty="0"/>
              <a:t>de antibióticos de amplio espectro e incidencia de diarrea por </a:t>
            </a:r>
            <a:r>
              <a:rPr lang="es-MX" sz="2400" i="1" dirty="0"/>
              <a:t>C. difficile</a:t>
            </a:r>
            <a:r>
              <a:rPr lang="es-MX" sz="2400" dirty="0"/>
              <a:t>, 2011-</a:t>
            </a:r>
            <a:r>
              <a:rPr lang="es-MX" sz="2400" dirty="0" smtClean="0"/>
              <a:t>2015. INNSZ </a:t>
            </a:r>
            <a:endParaRPr 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5943600" cy="1219200"/>
          </a:xfrm>
        </p:spPr>
        <p:txBody>
          <a:bodyPr/>
          <a:lstStyle/>
          <a:p>
            <a:pPr eaLnBrk="1" hangingPunct="1"/>
            <a:r>
              <a:rPr lang="es-ES" sz="4000" dirty="0" smtClean="0">
                <a:solidFill>
                  <a:schemeClr val="bg2"/>
                </a:solidFill>
                <a:ea typeface="ＭＳ Ｐゴシック" pitchFamily="-93" charset="-128"/>
                <a:cs typeface="ＭＳ Ｐゴシック" pitchFamily="-93" charset="-128"/>
              </a:rPr>
              <a:t>Acompañamiento, objetivos </a:t>
            </a:r>
            <a:br>
              <a:rPr lang="es-ES" sz="4000" dirty="0" smtClean="0">
                <a:solidFill>
                  <a:schemeClr val="bg2"/>
                </a:solidFill>
                <a:ea typeface="ＭＳ Ｐゴシック" pitchFamily="-93" charset="-128"/>
                <a:cs typeface="ＭＳ Ｐゴシック" pitchFamily="-93" charset="-128"/>
              </a:rPr>
            </a:br>
            <a:r>
              <a:rPr lang="es-ES" sz="4000" dirty="0" smtClean="0">
                <a:solidFill>
                  <a:schemeClr val="bg2"/>
                </a:solidFill>
                <a:ea typeface="ＭＳ Ｐゴシック" pitchFamily="-93" charset="-128"/>
                <a:cs typeface="ＭＳ Ｐゴシック" pitchFamily="-93" charset="-128"/>
              </a:rPr>
              <a:t>(SHEA, IDSA, PIDS)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dirty="0" smtClean="0">
                <a:ea typeface="ＭＳ Ｐゴシック" pitchFamily="-93" charset="-128"/>
                <a:cs typeface="ＭＳ Ｐゴシック" pitchFamily="-93" charset="-128"/>
              </a:rPr>
              <a:t>Identificar pronto a pacientes sépticos</a:t>
            </a:r>
          </a:p>
          <a:p>
            <a:pPr eaLnBrk="1" hangingPunct="1">
              <a:lnSpc>
                <a:spcPct val="90000"/>
              </a:lnSpc>
            </a:pPr>
            <a:r>
              <a:rPr lang="es-ES" dirty="0" smtClean="0">
                <a:ea typeface="ＭＳ Ｐゴシック" pitchFamily="-93" charset="-128"/>
                <a:cs typeface="ＭＳ Ｐゴシック" pitchFamily="-93" charset="-128"/>
              </a:rPr>
              <a:t>Optimizar dosis, duración y vías de administración</a:t>
            </a:r>
          </a:p>
          <a:p>
            <a:pPr eaLnBrk="1" hangingPunct="1">
              <a:lnSpc>
                <a:spcPct val="90000"/>
              </a:lnSpc>
            </a:pPr>
            <a:r>
              <a:rPr lang="es-ES" dirty="0" smtClean="0">
                <a:ea typeface="ＭＳ Ｐゴシック" pitchFamily="-93" charset="-128"/>
                <a:cs typeface="ＭＳ Ｐゴシック" pitchFamily="-93" charset="-128"/>
              </a:rPr>
              <a:t>Reducir toxicidad y eventos adversos</a:t>
            </a:r>
          </a:p>
          <a:p>
            <a:pPr eaLnBrk="1" hangingPunct="1">
              <a:lnSpc>
                <a:spcPct val="90000"/>
              </a:lnSpc>
            </a:pPr>
            <a:r>
              <a:rPr lang="es-ES" dirty="0" smtClean="0">
                <a:ea typeface="ＭＳ Ｐゴシック" pitchFamily="-93" charset="-128"/>
                <a:cs typeface="ＭＳ Ｐゴシック" pitchFamily="-93" charset="-128"/>
              </a:rPr>
              <a:t>Limitar la selección de resistencias</a:t>
            </a:r>
          </a:p>
          <a:p>
            <a:pPr eaLnBrk="1" hangingPunct="1">
              <a:lnSpc>
                <a:spcPct val="90000"/>
              </a:lnSpc>
            </a:pPr>
            <a:r>
              <a:rPr lang="es-ES" dirty="0" smtClean="0">
                <a:ea typeface="ＭＳ Ｐゴシック" pitchFamily="-93" charset="-128"/>
                <a:cs typeface="ＭＳ Ｐゴシック" pitchFamily="-93" charset="-128"/>
              </a:rPr>
              <a:t>Reducir costos</a:t>
            </a:r>
          </a:p>
          <a:p>
            <a:pPr eaLnBrk="1" hangingPunct="1">
              <a:lnSpc>
                <a:spcPct val="90000"/>
              </a:lnSpc>
            </a:pPr>
            <a:r>
              <a:rPr lang="es-ES" dirty="0" smtClean="0">
                <a:ea typeface="ＭＳ Ｐゴシック" pitchFamily="-93" charset="-128"/>
                <a:cs typeface="ＭＳ Ｐゴシック" pitchFamily="-93" charset="-128"/>
              </a:rPr>
              <a:t>En México: esfuerzos pioneros</a:t>
            </a:r>
          </a:p>
          <a:p>
            <a:pPr eaLnBrk="1" hangingPunct="1">
              <a:lnSpc>
                <a:spcPct val="90000"/>
              </a:lnSpc>
              <a:buNone/>
            </a:pPr>
            <a:endParaRPr lang="es-ES" dirty="0" smtClean="0">
              <a:ea typeface="ＭＳ Ｐゴシック" pitchFamily="-93" charset="-128"/>
              <a:cs typeface="ＭＳ Ｐゴシック" pitchFamily="-93" charset="-128"/>
            </a:endParaRPr>
          </a:p>
          <a:p>
            <a:pPr eaLnBrk="1" hangingPunct="1">
              <a:lnSpc>
                <a:spcPct val="90000"/>
              </a:lnSpc>
            </a:pPr>
            <a:endParaRPr lang="es-ES" sz="2800" dirty="0" smtClean="0">
              <a:solidFill>
                <a:schemeClr val="tx2"/>
              </a:solidFill>
              <a:ea typeface="ＭＳ Ｐゴシック" pitchFamily="-93" charset="-128"/>
              <a:cs typeface="ＭＳ Ｐゴシック" pitchFamily="-93" charset="-128"/>
            </a:endParaRPr>
          </a:p>
          <a:p>
            <a:pPr eaLnBrk="1" hangingPunct="1">
              <a:lnSpc>
                <a:spcPct val="90000"/>
              </a:lnSpc>
            </a:pPr>
            <a:endParaRPr lang="es-ES" sz="2800" dirty="0" smtClean="0">
              <a:solidFill>
                <a:schemeClr val="tx2"/>
              </a:solidFill>
              <a:ea typeface="ＭＳ Ｐゴシック" pitchFamily="-93" charset="-128"/>
              <a:cs typeface="ＭＳ Ｐゴシック" pitchFamily="-93" charset="-128"/>
            </a:endParaRPr>
          </a:p>
          <a:p>
            <a:pPr algn="r" eaLnBrk="1" hangingPunct="1">
              <a:lnSpc>
                <a:spcPct val="90000"/>
              </a:lnSpc>
              <a:buNone/>
            </a:pPr>
            <a:r>
              <a:rPr lang="es-ES" sz="2000" dirty="0" smtClean="0">
                <a:ea typeface="ＭＳ Ｐゴシック" pitchFamily="-93" charset="-128"/>
                <a:cs typeface="ＭＳ Ｐゴシック" pitchFamily="-93" charset="-128"/>
              </a:rPr>
              <a:t/>
            </a:r>
            <a:br>
              <a:rPr lang="es-ES" sz="2000" dirty="0" smtClean="0">
                <a:ea typeface="ＭＳ Ｐゴシック" pitchFamily="-93" charset="-128"/>
                <a:cs typeface="ＭＳ Ｐゴシック" pitchFamily="-93" charset="-128"/>
              </a:rPr>
            </a:br>
            <a:endParaRPr lang="en-US" sz="2000" dirty="0" smtClean="0">
              <a:solidFill>
                <a:schemeClr val="tx2"/>
              </a:solidFill>
              <a:ea typeface="ＭＳ Ｐゴシック" pitchFamily="-93" charset="-128"/>
              <a:cs typeface="ＭＳ Ｐゴシック" pitchFamily="-93" charset="-128"/>
            </a:endParaRPr>
          </a:p>
          <a:p>
            <a:pPr eaLnBrk="1" hangingPunct="1">
              <a:lnSpc>
                <a:spcPct val="90000"/>
              </a:lnSpc>
              <a:buFont typeface="Wingdings" pitchFamily="-93" charset="2"/>
              <a:buNone/>
            </a:pPr>
            <a:endParaRPr lang="en-US" sz="2000" dirty="0" smtClean="0">
              <a:solidFill>
                <a:schemeClr val="tx2"/>
              </a:solidFill>
              <a:ea typeface="ＭＳ Ｐゴシック" pitchFamily="-93" charset="-128"/>
              <a:cs typeface="ＭＳ Ｐゴシック" pitchFamily="-93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662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6858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6" name="Picture 5" descr="Captura de pantalla 2016-02-14 a las 8.59.04 p.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52400"/>
            <a:ext cx="2819400" cy="15066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600" y="6248400"/>
            <a:ext cx="394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Luyt</a:t>
            </a:r>
            <a:r>
              <a:rPr lang="es-ES_tradnl" dirty="0" smtClean="0"/>
              <a:t> CE et al. </a:t>
            </a:r>
            <a:r>
              <a:rPr lang="es-ES_tradnl" dirty="0" err="1" smtClean="0"/>
              <a:t>Critical</a:t>
            </a:r>
            <a:r>
              <a:rPr lang="es-ES_tradnl" dirty="0" smtClean="0"/>
              <a:t> Care 2014;18:480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/>
          <a:lstStyle/>
          <a:p>
            <a:pPr eaLnBrk="1" hangingPunct="1"/>
            <a:r>
              <a:rPr lang="es-ES" sz="4000" dirty="0" smtClean="0">
                <a:solidFill>
                  <a:schemeClr val="bg2"/>
                </a:solidFill>
                <a:ea typeface="ＭＳ Ｐゴシック" pitchFamily="-93" charset="-128"/>
                <a:cs typeface="ＭＳ Ｐゴシック" pitchFamily="-93" charset="-128"/>
              </a:rPr>
              <a:t>Acompañamiento para uso de antibiótios en UCI, INNSZ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dirty="0" smtClean="0">
                <a:ea typeface="ＭＳ Ｐゴシック" pitchFamily="-93" charset="-128"/>
                <a:cs typeface="ＭＳ Ｐゴシック" pitchFamily="-93" charset="-128"/>
              </a:rPr>
              <a:t>Reuniones semanales</a:t>
            </a:r>
          </a:p>
          <a:p>
            <a:pPr eaLnBrk="1" hangingPunct="1">
              <a:lnSpc>
                <a:spcPct val="90000"/>
              </a:lnSpc>
            </a:pPr>
            <a:r>
              <a:rPr lang="es-ES" dirty="0" smtClean="0">
                <a:ea typeface="ＭＳ Ｐゴシック" pitchFamily="-93" charset="-128"/>
                <a:cs typeface="ＭＳ Ｐゴシック" pitchFamily="-93" charset="-128"/>
              </a:rPr>
              <a:t>Equipo muldisciplinario (UTI, Infectología, Cirugía, Epidemiología). </a:t>
            </a:r>
          </a:p>
          <a:p>
            <a:pPr eaLnBrk="1" hangingPunct="1">
              <a:lnSpc>
                <a:spcPct val="90000"/>
              </a:lnSpc>
            </a:pPr>
            <a:r>
              <a:rPr lang="es-ES" dirty="0" smtClean="0">
                <a:ea typeface="ＭＳ Ｐゴシック" pitchFamily="-93" charset="-128"/>
                <a:cs typeface="ＭＳ Ｐゴシック" pitchFamily="-93" charset="-128"/>
              </a:rPr>
              <a:t>Revisión caso por caso (días, dosis, sensibilidad, toxinas</a:t>
            </a:r>
            <a:r>
              <a:rPr lang="es-ES" i="1" dirty="0" smtClean="0">
                <a:ea typeface="ＭＳ Ｐゴシック" pitchFamily="-93" charset="-128"/>
                <a:cs typeface="ＭＳ Ｐゴシック" pitchFamily="-93" charset="-128"/>
              </a:rPr>
              <a:t> C. difficile</a:t>
            </a:r>
            <a:r>
              <a:rPr lang="es-ES" dirty="0" smtClean="0">
                <a:ea typeface="ＭＳ Ｐゴシック" pitchFamily="-93" charset="-128"/>
                <a:cs typeface="ＭＳ Ｐゴシック" pitchFamily="-93" charset="-128"/>
              </a:rPr>
              <a:t>, utilidad clínica)</a:t>
            </a:r>
          </a:p>
          <a:p>
            <a:pPr eaLnBrk="1" hangingPunct="1">
              <a:lnSpc>
                <a:spcPct val="90000"/>
              </a:lnSpc>
            </a:pPr>
            <a:r>
              <a:rPr lang="es-ES" dirty="0" smtClean="0">
                <a:ea typeface="ＭＳ Ｐゴシック" pitchFamily="-93" charset="-128"/>
                <a:cs typeface="ＭＳ Ｐゴシック" pitchFamily="-93" charset="-128"/>
              </a:rPr>
              <a:t>Posibiliad de realizar cambios: 50%</a:t>
            </a:r>
            <a:r>
              <a:rPr lang="es-ES" sz="2000" dirty="0" smtClean="0">
                <a:ea typeface="ＭＳ Ｐゴシック" pitchFamily="-93" charset="-128"/>
                <a:cs typeface="ＭＳ Ｐゴシック" pitchFamily="-93" charset="-128"/>
              </a:rPr>
              <a:t/>
            </a:r>
            <a:br>
              <a:rPr lang="es-ES" sz="2000" dirty="0" smtClean="0">
                <a:ea typeface="ＭＳ Ｐゴシック" pitchFamily="-93" charset="-128"/>
                <a:cs typeface="ＭＳ Ｐゴシック" pitchFamily="-93" charset="-128"/>
              </a:rPr>
            </a:br>
            <a:endParaRPr lang="en-US" sz="2000" dirty="0" smtClean="0">
              <a:solidFill>
                <a:schemeClr val="tx2"/>
              </a:solidFill>
              <a:ea typeface="ＭＳ Ｐゴシック" pitchFamily="-93" charset="-128"/>
              <a:cs typeface="ＭＳ Ｐゴシック" pitchFamily="-93" charset="-128"/>
            </a:endParaRPr>
          </a:p>
          <a:p>
            <a:pPr eaLnBrk="1" hangingPunct="1">
              <a:lnSpc>
                <a:spcPct val="90000"/>
              </a:lnSpc>
              <a:buFont typeface="Wingdings" pitchFamily="-93" charset="2"/>
              <a:buNone/>
            </a:pPr>
            <a:endParaRPr lang="en-US" sz="2000" dirty="0" smtClean="0">
              <a:solidFill>
                <a:schemeClr val="tx2"/>
              </a:solidFill>
              <a:ea typeface="ＭＳ Ｐゴシック" pitchFamily="-93" charset="-128"/>
              <a:cs typeface="ＭＳ Ｐゴシック" pitchFamily="-93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662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6858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4572000" cy="1143000"/>
          </a:xfrm>
        </p:spPr>
        <p:txBody>
          <a:bodyPr/>
          <a:lstStyle/>
          <a:p>
            <a:pPr eaLnBrk="1" hangingPunct="1"/>
            <a:r>
              <a:rPr lang="es-ES" sz="4000" dirty="0" smtClean="0">
                <a:solidFill>
                  <a:schemeClr val="bg2"/>
                </a:solidFill>
                <a:ea typeface="ＭＳ Ｐゴシック" pitchFamily="-93" charset="-128"/>
                <a:cs typeface="ＭＳ Ｐゴシック" pitchFamily="-93" charset="-128"/>
              </a:rPr>
              <a:t>Des-escalamiento</a:t>
            </a:r>
            <a:br>
              <a:rPr lang="es-ES" sz="4000" dirty="0" smtClean="0">
                <a:solidFill>
                  <a:schemeClr val="bg2"/>
                </a:solidFill>
                <a:ea typeface="ＭＳ Ｐゴシック" pitchFamily="-93" charset="-128"/>
                <a:cs typeface="ＭＳ Ｐゴシック" pitchFamily="-93" charset="-128"/>
              </a:rPr>
            </a:br>
            <a:r>
              <a:rPr lang="es-ES" sz="4000" dirty="0" smtClean="0">
                <a:solidFill>
                  <a:schemeClr val="bg2"/>
                </a:solidFill>
                <a:ea typeface="ＭＳ Ｐゴシック" pitchFamily="-93" charset="-128"/>
                <a:cs typeface="ＭＳ Ｐゴシック" pitchFamily="-93" charset="-128"/>
              </a:rPr>
              <a:t>INNSZ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4196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ea typeface="ＭＳ Ｐゴシック" pitchFamily="-93" charset="-128"/>
                <a:cs typeface="ＭＳ Ｐゴシック" pitchFamily="-93" charset="-128"/>
              </a:rPr>
              <a:t>Sospecha</a:t>
            </a:r>
            <a:r>
              <a:rPr lang="en-US" sz="2400" dirty="0" smtClean="0">
                <a:ea typeface="ＭＳ Ｐゴシック" pitchFamily="-93" charset="-128"/>
                <a:cs typeface="ＭＳ Ｐゴシック" pitchFamily="-93" charset="-128"/>
              </a:rPr>
              <a:t>: </a:t>
            </a:r>
            <a:r>
              <a:rPr lang="en-US" sz="2400" dirty="0" err="1" smtClean="0">
                <a:ea typeface="ＭＳ Ｐゴシック" pitchFamily="-93" charset="-128"/>
                <a:cs typeface="ＭＳ Ｐゴシック" pitchFamily="-93" charset="-128"/>
              </a:rPr>
              <a:t>Tomar</a:t>
            </a:r>
            <a:r>
              <a:rPr lang="en-US" sz="2400" dirty="0" smtClean="0">
                <a:ea typeface="ＭＳ Ｐゴシック" pitchFamily="-93" charset="-128"/>
                <a:cs typeface="ＭＳ Ｐゴシック" pitchFamily="-93" charset="-128"/>
              </a:rPr>
              <a:t> </a:t>
            </a:r>
            <a:r>
              <a:rPr lang="en-US" sz="2400" dirty="0" err="1" smtClean="0">
                <a:ea typeface="ＭＳ Ｐゴシック" pitchFamily="-93" charset="-128"/>
                <a:cs typeface="ＭＳ Ｐゴシック" pitchFamily="-93" charset="-128"/>
              </a:rPr>
              <a:t>muestras</a:t>
            </a:r>
            <a:endParaRPr lang="en-US" sz="2400" dirty="0" smtClean="0">
              <a:ea typeface="ＭＳ Ｐゴシック" pitchFamily="-93" charset="-128"/>
              <a:cs typeface="ＭＳ Ｐゴシック" pitchFamily="-93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ea typeface="ＭＳ Ｐゴシック" pitchFamily="-93" charset="-128"/>
                <a:cs typeface="ＭＳ Ｐゴシック" pitchFamily="-93" charset="-128"/>
              </a:rPr>
              <a:t>Generalmente</a:t>
            </a:r>
            <a:r>
              <a:rPr lang="en-US" sz="2400" dirty="0" smtClean="0">
                <a:ea typeface="ＭＳ Ｐゴシック" pitchFamily="-93" charset="-128"/>
                <a:cs typeface="ＭＳ Ｐゴシック" pitchFamily="-93" charset="-128"/>
              </a:rPr>
              <a:t> </a:t>
            </a:r>
            <a:r>
              <a:rPr lang="en-US" sz="2400" dirty="0" err="1" smtClean="0">
                <a:ea typeface="ＭＳ Ｐゴシック" pitchFamily="-93" charset="-128"/>
                <a:cs typeface="ＭＳ Ｐゴシック" pitchFamily="-93" charset="-128"/>
              </a:rPr>
              <a:t>inicia</a:t>
            </a:r>
            <a:r>
              <a:rPr lang="en-US" sz="2400" dirty="0" smtClean="0">
                <a:ea typeface="ＭＳ Ｐゴシック" pitchFamily="-93" charset="-128"/>
                <a:cs typeface="ＭＳ Ｐゴシック" pitchFamily="-93" charset="-128"/>
              </a:rPr>
              <a:t> </a:t>
            </a:r>
            <a:r>
              <a:rPr lang="en-US" sz="2400" dirty="0" err="1" smtClean="0">
                <a:ea typeface="ＭＳ Ｐゴシック" pitchFamily="-93" charset="-128"/>
                <a:cs typeface="ＭＳ Ｐゴシック" pitchFamily="-93" charset="-128"/>
              </a:rPr>
              <a:t>amplio</a:t>
            </a:r>
            <a:r>
              <a:rPr lang="en-US" sz="2400" dirty="0" smtClean="0">
                <a:ea typeface="ＭＳ Ｐゴシック" pitchFamily="-93" charset="-128"/>
                <a:cs typeface="ＭＳ Ｐゴシック" pitchFamily="-93" charset="-128"/>
              </a:rPr>
              <a:t> </a:t>
            </a:r>
            <a:r>
              <a:rPr lang="en-US" sz="2400" dirty="0" err="1" smtClean="0">
                <a:ea typeface="ＭＳ Ｐゴシック" pitchFamily="-93" charset="-128"/>
                <a:cs typeface="ＭＳ Ｐゴシック" pitchFamily="-93" charset="-128"/>
              </a:rPr>
              <a:t>esquema</a:t>
            </a:r>
            <a:endParaRPr lang="en-US" sz="2400" dirty="0" smtClean="0">
              <a:ea typeface="ＭＳ Ｐゴシック" pitchFamily="-93" charset="-128"/>
              <a:cs typeface="ＭＳ Ｐゴシック" pitchFamily="-93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ea typeface="ＭＳ Ｐゴシック" pitchFamily="-93" charset="-128"/>
                <a:cs typeface="ＭＳ Ｐゴシック" pitchFamily="-93" charset="-128"/>
              </a:rPr>
              <a:t>Evaluar</a:t>
            </a:r>
            <a:r>
              <a:rPr lang="en-US" sz="2400" dirty="0" smtClean="0">
                <a:ea typeface="ＭＳ Ｐゴシック" pitchFamily="-93" charset="-128"/>
                <a:cs typeface="ＭＳ Ｐゴシック" pitchFamily="-93" charset="-128"/>
              </a:rPr>
              <a:t> </a:t>
            </a:r>
            <a:r>
              <a:rPr lang="en-US" sz="2400" dirty="0" err="1" smtClean="0">
                <a:ea typeface="ＭＳ Ｐゴシック" pitchFamily="-93" charset="-128"/>
                <a:cs typeface="ＭＳ Ｐゴシック" pitchFamily="-93" charset="-128"/>
              </a:rPr>
              <a:t>evolución</a:t>
            </a:r>
            <a:endParaRPr lang="en-US" sz="2400" dirty="0" smtClean="0">
              <a:ea typeface="ＭＳ Ｐゴシック" pitchFamily="-93" charset="-128"/>
              <a:cs typeface="ＭＳ Ｐゴシック" pitchFamily="-93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93" charset="-128"/>
                <a:cs typeface="ＭＳ Ｐゴシック" pitchFamily="-93" charset="-128"/>
              </a:rPr>
              <a:t>Des-</a:t>
            </a:r>
            <a:r>
              <a:rPr lang="en-US" sz="2400" dirty="0" err="1" smtClean="0">
                <a:ea typeface="ＭＳ Ｐゴシック" pitchFamily="-93" charset="-128"/>
                <a:cs typeface="ＭＳ Ｐゴシック" pitchFamily="-93" charset="-128"/>
              </a:rPr>
              <a:t>escalar</a:t>
            </a:r>
            <a:r>
              <a:rPr lang="en-US" sz="2400" dirty="0" smtClean="0">
                <a:ea typeface="ＭＳ Ｐゴシック" pitchFamily="-93" charset="-128"/>
                <a:cs typeface="ＭＳ Ｐゴシック" pitchFamily="-93" charset="-128"/>
              </a:rPr>
              <a:t> </a:t>
            </a:r>
            <a:r>
              <a:rPr lang="en-US" sz="2400" dirty="0" err="1" smtClean="0">
                <a:ea typeface="ＭＳ Ｐゴシック" pitchFamily="-93" charset="-128"/>
                <a:cs typeface="ＭＳ Ｐゴシック" pitchFamily="-93" charset="-128"/>
              </a:rPr>
              <a:t>o</a:t>
            </a:r>
            <a:r>
              <a:rPr lang="en-US" sz="2400" dirty="0" smtClean="0">
                <a:ea typeface="ＭＳ Ｐゴシック" pitchFamily="-93" charset="-128"/>
                <a:cs typeface="ＭＳ Ｐゴシック" pitchFamily="-93" charset="-128"/>
              </a:rPr>
              <a:t> </a:t>
            </a:r>
            <a:r>
              <a:rPr lang="en-US" sz="2400" dirty="0" err="1" smtClean="0">
                <a:ea typeface="ＭＳ Ｐゴシック" pitchFamily="-93" charset="-128"/>
                <a:cs typeface="ＭＳ Ｐゴシック" pitchFamily="-93" charset="-128"/>
              </a:rPr>
              <a:t>retirar</a:t>
            </a:r>
            <a:r>
              <a:rPr lang="en-US" sz="2400" dirty="0" smtClean="0">
                <a:ea typeface="ＭＳ Ｐゴシック" pitchFamily="-93" charset="-128"/>
                <a:cs typeface="ＭＳ Ｐゴシック" pitchFamily="-93" charset="-128"/>
              </a:rPr>
              <a:t> en </a:t>
            </a:r>
            <a:r>
              <a:rPr lang="en-US" sz="2400" dirty="0" err="1" smtClean="0">
                <a:ea typeface="ＭＳ Ｐゴシック" pitchFamily="-93" charset="-128"/>
                <a:cs typeface="ＭＳ Ｐゴシック" pitchFamily="-93" charset="-128"/>
              </a:rPr>
              <a:t>cuanto</a:t>
            </a:r>
            <a:r>
              <a:rPr lang="en-US" sz="2400" dirty="0" smtClean="0">
                <a:ea typeface="ＭＳ Ｐゴシック" pitchFamily="-93" charset="-128"/>
                <a:cs typeface="ＭＳ Ｐゴシック" pitchFamily="-93" charset="-128"/>
              </a:rPr>
              <a:t> sea </a:t>
            </a:r>
            <a:r>
              <a:rPr lang="en-US" sz="2400" dirty="0" err="1" smtClean="0">
                <a:ea typeface="ＭＳ Ｐゴシック" pitchFamily="-93" charset="-128"/>
                <a:cs typeface="ＭＳ Ｐゴシック" pitchFamily="-93" charset="-128"/>
              </a:rPr>
              <a:t>posible</a:t>
            </a:r>
            <a:r>
              <a:rPr lang="en-US" sz="2400" dirty="0" smtClean="0">
                <a:ea typeface="ＭＳ Ｐゴシック" pitchFamily="-93" charset="-128"/>
                <a:cs typeface="ＭＳ Ｐゴシック" pitchFamily="-93" charset="-128"/>
              </a:rPr>
              <a:t> (Si </a:t>
            </a:r>
            <a:r>
              <a:rPr lang="en-US" sz="2400" dirty="0" err="1" smtClean="0">
                <a:ea typeface="ＭＳ Ｐゴシック" pitchFamily="-93" charset="-128"/>
                <a:cs typeface="ＭＳ Ｐゴシック" pitchFamily="-93" charset="-128"/>
              </a:rPr>
              <a:t>es</a:t>
            </a:r>
            <a:r>
              <a:rPr lang="en-US" sz="2400" dirty="0" smtClean="0">
                <a:ea typeface="ＭＳ Ｐゴシック" pitchFamily="-93" charset="-128"/>
                <a:cs typeface="ＭＳ Ｐゴシック" pitchFamily="-93" charset="-128"/>
              </a:rPr>
              <a:t> </a:t>
            </a:r>
            <a:r>
              <a:rPr lang="en-US" sz="2400" dirty="0" err="1" smtClean="0">
                <a:ea typeface="ＭＳ Ｐゴシック" pitchFamily="-93" charset="-128"/>
                <a:cs typeface="ＭＳ Ｐゴシック" pitchFamily="-93" charset="-128"/>
              </a:rPr>
              <a:t>carbapenemico</a:t>
            </a:r>
            <a:r>
              <a:rPr lang="en-US" sz="2400" dirty="0" smtClean="0">
                <a:ea typeface="ＭＳ Ｐゴシック" pitchFamily="-93" charset="-128"/>
                <a:cs typeface="ＭＳ Ｐゴシック" pitchFamily="-93" charset="-128"/>
              </a:rPr>
              <a:t> vs. </a:t>
            </a:r>
            <a:r>
              <a:rPr lang="en-US" sz="2400" dirty="0" err="1" smtClean="0">
                <a:ea typeface="ＭＳ Ｐゴシック" pitchFamily="-93" charset="-128"/>
                <a:cs typeface="ＭＳ Ｐゴシック" pitchFamily="-93" charset="-128"/>
              </a:rPr>
              <a:t>enterobacterias</a:t>
            </a:r>
            <a:r>
              <a:rPr lang="en-US" sz="2400" dirty="0" smtClean="0">
                <a:ea typeface="ＭＳ Ｐゴシック" pitchFamily="-93" charset="-128"/>
                <a:cs typeface="ＭＳ Ｐゴシック" pitchFamily="-93" charset="-128"/>
              </a:rPr>
              <a:t>: </a:t>
            </a:r>
            <a:r>
              <a:rPr lang="en-US" sz="2400" dirty="0" err="1" smtClean="0">
                <a:ea typeface="ＭＳ Ｐゴシック" pitchFamily="-93" charset="-128"/>
                <a:cs typeface="ＭＳ Ｐゴシック" pitchFamily="-93" charset="-128"/>
              </a:rPr>
              <a:t>ertapenem</a:t>
            </a:r>
            <a:r>
              <a:rPr lang="en-US" sz="2400" dirty="0" smtClean="0">
                <a:ea typeface="ＭＳ Ｐゴシック" pitchFamily="-93" charset="-128"/>
                <a:cs typeface="ＭＳ Ｐゴシック" pitchFamily="-93" charset="-128"/>
              </a:rPr>
              <a:t>) 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000" dirty="0" smtClean="0">
              <a:solidFill>
                <a:schemeClr val="tx2"/>
              </a:solidFill>
              <a:ea typeface="ＭＳ Ｐゴシック" pitchFamily="-93" charset="-128"/>
              <a:cs typeface="ＭＳ Ｐゴシック" pitchFamily="-93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2"/>
              </a:solidFill>
              <a:ea typeface="ＭＳ Ｐゴシック" pitchFamily="-93" charset="-128"/>
              <a:cs typeface="ＭＳ Ｐゴシック" pitchFamily="-93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2"/>
              </a:solidFill>
              <a:ea typeface="ＭＳ Ｐゴシック" pitchFamily="-93" charset="-128"/>
              <a:cs typeface="ＭＳ Ｐゴシック" pitchFamily="-93" charset="-128"/>
            </a:endParaRPr>
          </a:p>
        </p:txBody>
      </p:sp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3842" y="152400"/>
            <a:ext cx="415395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5700" y="6096000"/>
            <a:ext cx="3986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Rodriguez-Osorio C</a:t>
            </a:r>
            <a:r>
              <a:rPr lang="en-US" u="sng" smtClean="0"/>
              <a:t>, et </a:t>
            </a:r>
            <a:r>
              <a:rPr lang="en-US" u="sng" dirty="0" smtClean="0"/>
              <a:t>al. J </a:t>
            </a:r>
            <a:r>
              <a:rPr lang="en-US" u="sng" dirty="0" err="1"/>
              <a:t>Antimicrob</a:t>
            </a:r>
            <a:r>
              <a:rPr lang="en-US" u="sng" dirty="0" smtClean="0"/>
              <a:t> </a:t>
            </a:r>
          </a:p>
          <a:p>
            <a:r>
              <a:rPr lang="en-US" u="sng" dirty="0" err="1" smtClean="0"/>
              <a:t>Chemother</a:t>
            </a:r>
            <a:r>
              <a:rPr lang="en-US" u="sng" dirty="0"/>
              <a:t>. 2015 Mar;</a:t>
            </a:r>
            <a:r>
              <a:rPr lang="en-US" u="sng" dirty="0" smtClean="0"/>
              <a:t>70:914.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PK-PD</a:t>
            </a:r>
            <a:endParaRPr lang="es-ES_tradnl" dirty="0"/>
          </a:p>
        </p:txBody>
      </p:sp>
      <p:pic>
        <p:nvPicPr>
          <p:cNvPr id="6" name="Content Placeholder 5" descr="Captura de pantalla 2016-02-17 a las 10.12.43 a.m.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940" r="-7940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4953000" y="6211669"/>
            <a:ext cx="394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Luyt</a:t>
            </a:r>
            <a:r>
              <a:rPr lang="es-ES_tradnl" dirty="0" smtClean="0"/>
              <a:t> CE et al. </a:t>
            </a:r>
            <a:r>
              <a:rPr lang="es-ES_tradnl" dirty="0" err="1" smtClean="0"/>
              <a:t>Critical</a:t>
            </a:r>
            <a:r>
              <a:rPr lang="es-ES_tradnl" dirty="0" smtClean="0"/>
              <a:t> Care 2014;18:480</a:t>
            </a: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adrante">
  <a:themeElements>
    <a:clrScheme name="Cuadrante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Cuadran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adrante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adrante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adrante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adrante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adrante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adrante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adrante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adrante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adrante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8491</TotalTime>
  <Words>535</Words>
  <Application>Microsoft Macintosh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Cuadrante</vt:lpstr>
      <vt:lpstr>Chart</vt:lpstr>
      <vt:lpstr>El Problema de la Resistencia Bacteriana en México.  Control de Antibióticos en la Unidad de Terapia Intensiva</vt:lpstr>
      <vt:lpstr>Las 3 generaciones de IACS</vt:lpstr>
      <vt:lpstr>La necesidad del acompañamiento</vt:lpstr>
      <vt:lpstr>Los mayores problemas, UCI</vt:lpstr>
      <vt:lpstr>Slide 5</vt:lpstr>
      <vt:lpstr>Acompañamiento, objetivos  (SHEA, IDSA, PIDS)</vt:lpstr>
      <vt:lpstr>Acompañamiento para uso de antibiótios en UCI, INNSZ</vt:lpstr>
      <vt:lpstr>Des-escalamiento INNSZ</vt:lpstr>
      <vt:lpstr>PK-PD</vt:lpstr>
      <vt:lpstr>Centinelas de resistencias y consumo, DDD</vt:lpstr>
      <vt:lpstr>UCI, no se puede controlar antibióticos sin controlar infecciones. También tener…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Bacteriemia nosocomial por infusiones contaminadas. Un grave problema aún no resuelto.</dc:title>
  <dc:creator>Alejandro Macias</dc:creator>
  <cp:lastModifiedBy>Alejandro Macias</cp:lastModifiedBy>
  <cp:revision>31</cp:revision>
  <dcterms:created xsi:type="dcterms:W3CDTF">2016-02-17T16:48:54Z</dcterms:created>
  <dcterms:modified xsi:type="dcterms:W3CDTF">2016-02-17T21:57:35Z</dcterms:modified>
</cp:coreProperties>
</file>