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4"/>
  </p:notesMasterIdLst>
  <p:sldIdLst>
    <p:sldId id="256" r:id="rId3"/>
    <p:sldId id="258" r:id="rId4"/>
    <p:sldId id="262" r:id="rId5"/>
    <p:sldId id="304" r:id="rId6"/>
    <p:sldId id="288" r:id="rId7"/>
    <p:sldId id="306" r:id="rId8"/>
    <p:sldId id="309" r:id="rId9"/>
    <p:sldId id="310" r:id="rId10"/>
    <p:sldId id="311" r:id="rId11"/>
    <p:sldId id="284" r:id="rId12"/>
    <p:sldId id="285" r:id="rId13"/>
    <p:sldId id="292" r:id="rId14"/>
    <p:sldId id="279" r:id="rId15"/>
    <p:sldId id="268" r:id="rId16"/>
    <p:sldId id="275" r:id="rId17"/>
    <p:sldId id="271" r:id="rId18"/>
    <p:sldId id="276" r:id="rId19"/>
    <p:sldId id="312" r:id="rId20"/>
    <p:sldId id="314" r:id="rId21"/>
    <p:sldId id="280" r:id="rId22"/>
    <p:sldId id="313" r:id="rId23"/>
    <p:sldId id="278" r:id="rId24"/>
    <p:sldId id="281" r:id="rId25"/>
    <p:sldId id="287" r:id="rId26"/>
    <p:sldId id="295" r:id="rId27"/>
    <p:sldId id="296" r:id="rId28"/>
    <p:sldId id="297" r:id="rId29"/>
    <p:sldId id="299" r:id="rId30"/>
    <p:sldId id="300" r:id="rId31"/>
    <p:sldId id="301" r:id="rId32"/>
    <p:sldId id="302" r:id="rId33"/>
    <p:sldId id="293" r:id="rId34"/>
    <p:sldId id="272" r:id="rId35"/>
    <p:sldId id="260" r:id="rId36"/>
    <p:sldId id="261" r:id="rId37"/>
    <p:sldId id="263" r:id="rId38"/>
    <p:sldId id="259" r:id="rId39"/>
    <p:sldId id="270" r:id="rId40"/>
    <p:sldId id="266" r:id="rId41"/>
    <p:sldId id="257" r:id="rId42"/>
    <p:sldId id="267" r:id="rId43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8"/>
    <p:restoredTop sz="89911" autoAdjust="0"/>
  </p:normalViewPr>
  <p:slideViewPr>
    <p:cSldViewPr snapToObjects="1">
      <p:cViewPr>
        <p:scale>
          <a:sx n="98" d="100"/>
          <a:sy n="98" d="100"/>
        </p:scale>
        <p:origin x="144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60128" cy="6012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Relationship Id="rId2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fficemax\Documents\Mis%20documentos\Investigacion\Residentes%202013\Pamela\cartel\Libro1_cartel%20pediatri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fficemax\Documents\Mis%20documentos\Investigacion\Residentes%202013\Pamela\cartel\Libro1_cartel%20pediatri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fficemax\Documents\Mis%20documentos\Investigacion\Residentes%202013\Pamela\cartel\Libro1_cartel%20pediatri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Relationship Id="rId2" Type="http://schemas.openxmlformats.org/officeDocument/2006/relationships/chartUserShapes" Target="../drawings/drawing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Relationship Id="rId2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Relationship Id="rId2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Relationship Id="rId2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Relationship Id="rId2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Relationship Id="rId2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Relationship Id="rId2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Relationship Id="rId2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5644632923154"/>
          <c:y val="0.0440576177977755"/>
          <c:w val="0.677094674814667"/>
          <c:h val="0.82705005624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Sin autolesiones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dPt>
          <c:cat>
            <c:strRef>
              <c:f>Hoja1!$A$2:$A$7</c:f>
              <c:strCache>
                <c:ptCount val="6"/>
                <c:pt idx="0">
                  <c:v>Afectivos</c:v>
                </c:pt>
                <c:pt idx="1">
                  <c:v>Ansiedad</c:v>
                </c:pt>
                <c:pt idx="2">
                  <c:v>Somáticos</c:v>
                </c:pt>
                <c:pt idx="3">
                  <c:v>TDAH</c:v>
                </c:pt>
                <c:pt idx="4">
                  <c:v>Oposición</c:v>
                </c:pt>
                <c:pt idx="5">
                  <c:v>Conducta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26.5</c:v>
                </c:pt>
                <c:pt idx="1">
                  <c:v>31.2</c:v>
                </c:pt>
                <c:pt idx="2">
                  <c:v>26.2</c:v>
                </c:pt>
                <c:pt idx="3">
                  <c:v>20.9</c:v>
                </c:pt>
                <c:pt idx="4">
                  <c:v>22.2</c:v>
                </c:pt>
                <c:pt idx="5">
                  <c:v>27.7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 autolesiones</c:v>
                </c:pt>
              </c:strCache>
            </c:strRef>
          </c:tx>
          <c:invertIfNegative val="0"/>
          <c:cat>
            <c:strRef>
              <c:f>Hoja1!$A$2:$A$7</c:f>
              <c:strCache>
                <c:ptCount val="6"/>
                <c:pt idx="0">
                  <c:v>Afectivos</c:v>
                </c:pt>
                <c:pt idx="1">
                  <c:v>Ansiedad</c:v>
                </c:pt>
                <c:pt idx="2">
                  <c:v>Somáticos</c:v>
                </c:pt>
                <c:pt idx="3">
                  <c:v>TDAH</c:v>
                </c:pt>
                <c:pt idx="4">
                  <c:v>Oposición</c:v>
                </c:pt>
                <c:pt idx="5">
                  <c:v>Conducta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51.2</c:v>
                </c:pt>
                <c:pt idx="1">
                  <c:v>37.2</c:v>
                </c:pt>
                <c:pt idx="2">
                  <c:v>37.2</c:v>
                </c:pt>
                <c:pt idx="3">
                  <c:v>25.6</c:v>
                </c:pt>
                <c:pt idx="4">
                  <c:v>39.59</c:v>
                </c:pt>
                <c:pt idx="5">
                  <c:v>39.5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2926352"/>
        <c:axId val="2112929136"/>
      </c:barChart>
      <c:catAx>
        <c:axId val="2112926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s-ES_tradnl"/>
          </a:p>
        </c:txPr>
        <c:crossAx val="2112929136"/>
        <c:crosses val="autoZero"/>
        <c:auto val="1"/>
        <c:lblAlgn val="ctr"/>
        <c:lblOffset val="100"/>
        <c:noMultiLvlLbl val="0"/>
      </c:catAx>
      <c:valAx>
        <c:axId val="21129291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129263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es-ES_tradnl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es-ES_tradnl"/>
          </a:p>
        </c:txPr>
      </c:legendEntry>
      <c:layout/>
      <c:overlay val="0"/>
      <c:txPr>
        <a:bodyPr/>
        <a:lstStyle/>
        <a:p>
          <a:pPr>
            <a:defRPr sz="1600"/>
          </a:pPr>
          <a:endParaRPr lang="es-ES_tradn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Hoja1!$B$2:$B$4</c:f>
              <c:strCache>
                <c:ptCount val="1"/>
                <c:pt idx="0">
                  <c:v>Masculino Si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elete val="1"/>
          </c:dLbls>
          <c:cat>
            <c:strRef>
              <c:f>Hoja1!$A$5:$A$19</c:f>
              <c:strCache>
                <c:ptCount val="15"/>
                <c:pt idx="0">
                  <c:v>Ansiedad                                                                                        Depresión</c:v>
                </c:pt>
                <c:pt idx="2">
                  <c:v>                                                 Aislamiento                                                    </c:v>
                </c:pt>
                <c:pt idx="4">
                  <c:v>Quejas                                                                                           Somáticas</c:v>
                </c:pt>
                <c:pt idx="6">
                  <c:v>Social</c:v>
                </c:pt>
                <c:pt idx="8">
                  <c:v>Pensamiento</c:v>
                </c:pt>
                <c:pt idx="10">
                  <c:v>Atención</c:v>
                </c:pt>
                <c:pt idx="12">
                  <c:v>Quebranto                                                                                Normas</c:v>
                </c:pt>
                <c:pt idx="14">
                  <c:v>Conducta                                                                                  Agresiva</c:v>
                </c:pt>
              </c:strCache>
            </c:strRef>
          </c:cat>
          <c:val>
            <c:numRef>
              <c:f>Hoja1!$B$5:$B$19</c:f>
              <c:numCache>
                <c:formatCode>General</c:formatCode>
                <c:ptCount val="15"/>
                <c:pt idx="0">
                  <c:v>42.9</c:v>
                </c:pt>
                <c:pt idx="2">
                  <c:v>28.6</c:v>
                </c:pt>
                <c:pt idx="4">
                  <c:v>50.0</c:v>
                </c:pt>
                <c:pt idx="6">
                  <c:v>35.7</c:v>
                </c:pt>
                <c:pt idx="8">
                  <c:v>35.7</c:v>
                </c:pt>
                <c:pt idx="10">
                  <c:v>14.3</c:v>
                </c:pt>
                <c:pt idx="12">
                  <c:v>35.7</c:v>
                </c:pt>
                <c:pt idx="14">
                  <c:v>35.7</c:v>
                </c:pt>
              </c:numCache>
            </c:numRef>
          </c:val>
        </c:ser>
        <c:ser>
          <c:idx val="1"/>
          <c:order val="1"/>
          <c:tx>
            <c:strRef>
              <c:f>Hoja1!$C$2:$C$4</c:f>
              <c:strCache>
                <c:ptCount val="1"/>
                <c:pt idx="0">
                  <c:v>Masculino No</c:v>
                </c:pt>
              </c:strCache>
            </c:strRef>
          </c:tx>
          <c:spPr>
            <a:pattFill prst="wdUpDiag">
              <a:fgClr>
                <a:srgbClr val="0070C0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spPr>
              <a:pattFill prst="wdDnDiag">
                <a:fgClr>
                  <a:srgbClr val="0070C0"/>
                </a:fgClr>
                <a:bgClr>
                  <a:schemeClr val="bg1"/>
                </a:bgClr>
              </a:pattFill>
            </c:spPr>
          </c:dPt>
          <c:dPt>
            <c:idx val="2"/>
            <c:invertIfNegative val="0"/>
            <c:bubble3D val="0"/>
            <c:spPr>
              <a:pattFill prst="wdDnDiag">
                <a:fgClr>
                  <a:srgbClr val="0070C0"/>
                </a:fgClr>
                <a:bgClr>
                  <a:schemeClr val="bg1"/>
                </a:bgClr>
              </a:pattFill>
            </c:spPr>
          </c:dPt>
          <c:dPt>
            <c:idx val="4"/>
            <c:invertIfNegative val="0"/>
            <c:bubble3D val="0"/>
            <c:spPr>
              <a:pattFill prst="wdDnDiag">
                <a:fgClr>
                  <a:srgbClr val="0070C0"/>
                </a:fgClr>
                <a:bgClr>
                  <a:schemeClr val="bg1"/>
                </a:bgClr>
              </a:pattFill>
            </c:spPr>
          </c:dPt>
          <c:dPt>
            <c:idx val="6"/>
            <c:invertIfNegative val="0"/>
            <c:bubble3D val="0"/>
            <c:spPr>
              <a:pattFill prst="wdDnDiag">
                <a:fgClr>
                  <a:srgbClr val="0070C0"/>
                </a:fgClr>
                <a:bgClr>
                  <a:schemeClr val="bg1"/>
                </a:bgClr>
              </a:pattFill>
            </c:spPr>
          </c:dPt>
          <c:dPt>
            <c:idx val="8"/>
            <c:invertIfNegative val="0"/>
            <c:bubble3D val="0"/>
            <c:spPr>
              <a:pattFill prst="wdDnDiag">
                <a:fgClr>
                  <a:srgbClr val="0070C0"/>
                </a:fgClr>
                <a:bgClr>
                  <a:schemeClr val="bg1"/>
                </a:bgClr>
              </a:pattFill>
            </c:spPr>
          </c:dPt>
          <c:dPt>
            <c:idx val="10"/>
            <c:invertIfNegative val="0"/>
            <c:bubble3D val="0"/>
            <c:spPr>
              <a:pattFill prst="wdDnDiag">
                <a:fgClr>
                  <a:srgbClr val="0070C0"/>
                </a:fgClr>
                <a:bgClr>
                  <a:schemeClr val="bg1"/>
                </a:bgClr>
              </a:pattFill>
            </c:spPr>
          </c:dPt>
          <c:dPt>
            <c:idx val="12"/>
            <c:invertIfNegative val="0"/>
            <c:bubble3D val="0"/>
            <c:spPr>
              <a:pattFill prst="wdDnDiag">
                <a:fgClr>
                  <a:srgbClr val="0070C0"/>
                </a:fgClr>
                <a:bgClr>
                  <a:schemeClr val="bg1"/>
                </a:bgClr>
              </a:pattFill>
            </c:spPr>
          </c:dPt>
          <c:dPt>
            <c:idx val="14"/>
            <c:invertIfNegative val="0"/>
            <c:bubble3D val="0"/>
            <c:spPr>
              <a:pattFill prst="wdDnDiag">
                <a:fgClr>
                  <a:srgbClr val="0070C0"/>
                </a:fgClr>
                <a:bgClr>
                  <a:schemeClr val="bg1"/>
                </a:bgClr>
              </a:pattFill>
            </c:spPr>
          </c:dPt>
          <c:dLbls>
            <c:delete val="1"/>
          </c:dLbls>
          <c:cat>
            <c:strRef>
              <c:f>Hoja1!$A$5:$A$19</c:f>
              <c:strCache>
                <c:ptCount val="15"/>
                <c:pt idx="0">
                  <c:v>Ansiedad                                                                                        Depresión</c:v>
                </c:pt>
                <c:pt idx="2">
                  <c:v>                                                 Aislamiento                                                    </c:v>
                </c:pt>
                <c:pt idx="4">
                  <c:v>Quejas                                                                                           Somáticas</c:v>
                </c:pt>
                <c:pt idx="6">
                  <c:v>Social</c:v>
                </c:pt>
                <c:pt idx="8">
                  <c:v>Pensamiento</c:v>
                </c:pt>
                <c:pt idx="10">
                  <c:v>Atención</c:v>
                </c:pt>
                <c:pt idx="12">
                  <c:v>Quebranto                                                                                Normas</c:v>
                </c:pt>
                <c:pt idx="14">
                  <c:v>Conducta                                                                                  Agresiva</c:v>
                </c:pt>
              </c:strCache>
            </c:strRef>
          </c:cat>
          <c:val>
            <c:numRef>
              <c:f>Hoja1!$C$5:$C$19</c:f>
              <c:numCache>
                <c:formatCode>General</c:formatCode>
                <c:ptCount val="15"/>
                <c:pt idx="0">
                  <c:v>24.5</c:v>
                </c:pt>
                <c:pt idx="2">
                  <c:v>25.2</c:v>
                </c:pt>
                <c:pt idx="4">
                  <c:v>29.8</c:v>
                </c:pt>
                <c:pt idx="6">
                  <c:v>24.5</c:v>
                </c:pt>
                <c:pt idx="8">
                  <c:v>15.9</c:v>
                </c:pt>
                <c:pt idx="10">
                  <c:v>17.9</c:v>
                </c:pt>
                <c:pt idx="12">
                  <c:v>25.8</c:v>
                </c:pt>
                <c:pt idx="14">
                  <c:v>21.9</c:v>
                </c:pt>
              </c:numCache>
            </c:numRef>
          </c:val>
        </c:ser>
        <c:ser>
          <c:idx val="2"/>
          <c:order val="2"/>
          <c:tx>
            <c:strRef>
              <c:f>Hoja1!$D$2:$D$4</c:f>
              <c:strCache>
                <c:ptCount val="1"/>
                <c:pt idx="0">
                  <c:v>Femenino Si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elete val="1"/>
          </c:dLbls>
          <c:cat>
            <c:strRef>
              <c:f>Hoja1!$A$5:$A$19</c:f>
              <c:strCache>
                <c:ptCount val="15"/>
                <c:pt idx="0">
                  <c:v>Ansiedad                                                                                        Depresión</c:v>
                </c:pt>
                <c:pt idx="2">
                  <c:v>                                                 Aislamiento                                                    </c:v>
                </c:pt>
                <c:pt idx="4">
                  <c:v>Quejas                                                                                           Somáticas</c:v>
                </c:pt>
                <c:pt idx="6">
                  <c:v>Social</c:v>
                </c:pt>
                <c:pt idx="8">
                  <c:v>Pensamiento</c:v>
                </c:pt>
                <c:pt idx="10">
                  <c:v>Atención</c:v>
                </c:pt>
                <c:pt idx="12">
                  <c:v>Quebranto                                                                                Normas</c:v>
                </c:pt>
                <c:pt idx="14">
                  <c:v>Conducta                                                                                  Agresiva</c:v>
                </c:pt>
              </c:strCache>
            </c:strRef>
          </c:cat>
          <c:val>
            <c:numRef>
              <c:f>Hoja1!$D$5:$D$19</c:f>
              <c:numCache>
                <c:formatCode>General</c:formatCode>
                <c:ptCount val="15"/>
                <c:pt idx="0">
                  <c:v>25.5</c:v>
                </c:pt>
                <c:pt idx="2">
                  <c:v>36.2</c:v>
                </c:pt>
                <c:pt idx="4">
                  <c:v>34.0</c:v>
                </c:pt>
                <c:pt idx="6">
                  <c:v>48.9</c:v>
                </c:pt>
                <c:pt idx="8">
                  <c:v>31.9</c:v>
                </c:pt>
                <c:pt idx="10">
                  <c:v>34.0</c:v>
                </c:pt>
                <c:pt idx="12">
                  <c:v>42.8</c:v>
                </c:pt>
                <c:pt idx="14">
                  <c:v>31.9</c:v>
                </c:pt>
              </c:numCache>
            </c:numRef>
          </c:val>
        </c:ser>
        <c:ser>
          <c:idx val="3"/>
          <c:order val="3"/>
          <c:tx>
            <c:strRef>
              <c:f>Hoja1!$E$2:$E$4</c:f>
              <c:strCache>
                <c:ptCount val="1"/>
                <c:pt idx="0">
                  <c:v>Femenino No</c:v>
                </c:pt>
              </c:strCache>
            </c:strRef>
          </c:tx>
          <c:spPr>
            <a:pattFill prst="wdDnDiag">
              <a:fgClr>
                <a:schemeClr val="accent6">
                  <a:lumMod val="50000"/>
                </a:schemeClr>
              </a:fgClr>
              <a:bgClr>
                <a:schemeClr val="bg1"/>
              </a:bgClr>
            </a:pattFill>
          </c:spPr>
          <c:invertIfNegative val="0"/>
          <c:dLbls>
            <c:delete val="1"/>
          </c:dLbls>
          <c:cat>
            <c:strRef>
              <c:f>Hoja1!$A$5:$A$19</c:f>
              <c:strCache>
                <c:ptCount val="15"/>
                <c:pt idx="0">
                  <c:v>Ansiedad                                                                                        Depresión</c:v>
                </c:pt>
                <c:pt idx="2">
                  <c:v>                                                 Aislamiento                                                    </c:v>
                </c:pt>
                <c:pt idx="4">
                  <c:v>Quejas                                                                                           Somáticas</c:v>
                </c:pt>
                <c:pt idx="6">
                  <c:v>Social</c:v>
                </c:pt>
                <c:pt idx="8">
                  <c:v>Pensamiento</c:v>
                </c:pt>
                <c:pt idx="10">
                  <c:v>Atención</c:v>
                </c:pt>
                <c:pt idx="12">
                  <c:v>Quebranto                                                                                Normas</c:v>
                </c:pt>
                <c:pt idx="14">
                  <c:v>Conducta                                                                                  Agresiva</c:v>
                </c:pt>
              </c:strCache>
            </c:strRef>
          </c:cat>
          <c:val>
            <c:numRef>
              <c:f>Hoja1!$E$5:$E$19</c:f>
              <c:numCache>
                <c:formatCode>General</c:formatCode>
                <c:ptCount val="15"/>
                <c:pt idx="0">
                  <c:v>15.0</c:v>
                </c:pt>
                <c:pt idx="2">
                  <c:v>15.0</c:v>
                </c:pt>
                <c:pt idx="4">
                  <c:v>17.1</c:v>
                </c:pt>
                <c:pt idx="6">
                  <c:v>19.3</c:v>
                </c:pt>
                <c:pt idx="8">
                  <c:v>11.4</c:v>
                </c:pt>
                <c:pt idx="10">
                  <c:v>19.3</c:v>
                </c:pt>
                <c:pt idx="12">
                  <c:v>22.1</c:v>
                </c:pt>
                <c:pt idx="14">
                  <c:v>23.6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gapDepth val="202"/>
        <c:shape val="box"/>
        <c:axId val="2115745856"/>
        <c:axId val="2115748960"/>
        <c:axId val="0"/>
      </c:bar3DChart>
      <c:catAx>
        <c:axId val="2115745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s-ES_tradnl"/>
          </a:p>
        </c:txPr>
        <c:crossAx val="2115748960"/>
        <c:crosses val="autoZero"/>
        <c:auto val="1"/>
        <c:lblAlgn val="ctr"/>
        <c:lblOffset val="100"/>
        <c:noMultiLvlLbl val="0"/>
      </c:catAx>
      <c:valAx>
        <c:axId val="2115748960"/>
        <c:scaling>
          <c:orientation val="minMax"/>
          <c:max val="50.0"/>
          <c:min val="0.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s-ES_tradnl"/>
          </a:p>
        </c:txPr>
        <c:crossAx val="2115745856"/>
        <c:crosses val="autoZero"/>
        <c:crossBetween val="between"/>
        <c:majorUnit val="10.0"/>
      </c:valAx>
    </c:plotArea>
    <c:legend>
      <c:legendPos val="b"/>
      <c:layout/>
      <c:overlay val="0"/>
      <c:txPr>
        <a:bodyPr/>
        <a:lstStyle/>
        <a:p>
          <a:pPr>
            <a:defRPr sz="1400" b="0"/>
          </a:pPr>
          <a:endParaRPr lang="es-ES_tradn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Hoja2!$B$2:$B$4</c:f>
              <c:strCache>
                <c:ptCount val="1"/>
                <c:pt idx="0">
                  <c:v>Masculino Si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Hoja2!$A$5:$A$9</c:f>
              <c:strCache>
                <c:ptCount val="5"/>
                <c:pt idx="0">
                  <c:v>Internalizados</c:v>
                </c:pt>
                <c:pt idx="2">
                  <c:v>Externalizados</c:v>
                </c:pt>
                <c:pt idx="4">
                  <c:v>Totales</c:v>
                </c:pt>
              </c:strCache>
            </c:strRef>
          </c:cat>
          <c:val>
            <c:numRef>
              <c:f>Hoja2!$B$5:$B$9</c:f>
              <c:numCache>
                <c:formatCode>General</c:formatCode>
                <c:ptCount val="5"/>
                <c:pt idx="0">
                  <c:v>42.9</c:v>
                </c:pt>
                <c:pt idx="2">
                  <c:v>28.6</c:v>
                </c:pt>
                <c:pt idx="4">
                  <c:v>50.0</c:v>
                </c:pt>
              </c:numCache>
            </c:numRef>
          </c:val>
        </c:ser>
        <c:ser>
          <c:idx val="1"/>
          <c:order val="1"/>
          <c:tx>
            <c:strRef>
              <c:f>Hoja2!$C$2:$C$4</c:f>
              <c:strCache>
                <c:ptCount val="1"/>
                <c:pt idx="0">
                  <c:v>Masculino No</c:v>
                </c:pt>
              </c:strCache>
            </c:strRef>
          </c:tx>
          <c:spPr>
            <a:pattFill prst="wdUpDiag">
              <a:fgClr>
                <a:srgbClr val="0070C0"/>
              </a:fgClr>
              <a:bgClr>
                <a:schemeClr val="bg1"/>
              </a:bgClr>
            </a:patt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Hoja2!$A$5:$A$9</c:f>
              <c:strCache>
                <c:ptCount val="5"/>
                <c:pt idx="0">
                  <c:v>Internalizados</c:v>
                </c:pt>
                <c:pt idx="2">
                  <c:v>Externalizados</c:v>
                </c:pt>
                <c:pt idx="4">
                  <c:v>Totales</c:v>
                </c:pt>
              </c:strCache>
            </c:strRef>
          </c:cat>
          <c:val>
            <c:numRef>
              <c:f>Hoja2!$C$5:$C$9</c:f>
              <c:numCache>
                <c:formatCode>General</c:formatCode>
                <c:ptCount val="5"/>
                <c:pt idx="0">
                  <c:v>24.5</c:v>
                </c:pt>
                <c:pt idx="2">
                  <c:v>25.2</c:v>
                </c:pt>
                <c:pt idx="4">
                  <c:v>29.8</c:v>
                </c:pt>
              </c:numCache>
            </c:numRef>
          </c:val>
        </c:ser>
        <c:ser>
          <c:idx val="2"/>
          <c:order val="2"/>
          <c:tx>
            <c:strRef>
              <c:f>Hoja2!$D$2:$D$4</c:f>
              <c:strCache>
                <c:ptCount val="1"/>
                <c:pt idx="0">
                  <c:v>Femenino Si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Hoja2!$A$5:$A$9</c:f>
              <c:strCache>
                <c:ptCount val="5"/>
                <c:pt idx="0">
                  <c:v>Internalizados</c:v>
                </c:pt>
                <c:pt idx="2">
                  <c:v>Externalizados</c:v>
                </c:pt>
                <c:pt idx="4">
                  <c:v>Totales</c:v>
                </c:pt>
              </c:strCache>
            </c:strRef>
          </c:cat>
          <c:val>
            <c:numRef>
              <c:f>Hoja2!$D$5:$D$9</c:f>
              <c:numCache>
                <c:formatCode>General</c:formatCode>
                <c:ptCount val="5"/>
                <c:pt idx="0">
                  <c:v>25.5</c:v>
                </c:pt>
                <c:pt idx="2">
                  <c:v>36.2</c:v>
                </c:pt>
                <c:pt idx="4">
                  <c:v>34.0</c:v>
                </c:pt>
              </c:numCache>
            </c:numRef>
          </c:val>
        </c:ser>
        <c:ser>
          <c:idx val="3"/>
          <c:order val="3"/>
          <c:tx>
            <c:strRef>
              <c:f>Hoja2!$E$2:$E$4</c:f>
              <c:strCache>
                <c:ptCount val="1"/>
                <c:pt idx="0">
                  <c:v>Femenino No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chemeClr val="bg1"/>
              </a:bgClr>
            </a:patt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Hoja2!$A$5:$A$9</c:f>
              <c:strCache>
                <c:ptCount val="5"/>
                <c:pt idx="0">
                  <c:v>Internalizados</c:v>
                </c:pt>
                <c:pt idx="2">
                  <c:v>Externalizados</c:v>
                </c:pt>
                <c:pt idx="4">
                  <c:v>Totales</c:v>
                </c:pt>
              </c:strCache>
            </c:strRef>
          </c:cat>
          <c:val>
            <c:numRef>
              <c:f>Hoja2!$E$5:$E$9</c:f>
              <c:numCache>
                <c:formatCode>General</c:formatCode>
                <c:ptCount val="5"/>
                <c:pt idx="0">
                  <c:v>15.0</c:v>
                </c:pt>
                <c:pt idx="2">
                  <c:v>15.0</c:v>
                </c:pt>
                <c:pt idx="4">
                  <c:v>17.1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1"/>
        <c:shape val="box"/>
        <c:axId val="-2133524352"/>
        <c:axId val="-2133521264"/>
        <c:axId val="0"/>
      </c:bar3DChart>
      <c:catAx>
        <c:axId val="-2133524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s-ES_tradnl"/>
          </a:p>
        </c:txPr>
        <c:crossAx val="-2133521264"/>
        <c:crosses val="autoZero"/>
        <c:auto val="1"/>
        <c:lblAlgn val="ctr"/>
        <c:lblOffset val="100"/>
        <c:noMultiLvlLbl val="0"/>
      </c:catAx>
      <c:valAx>
        <c:axId val="-21335212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b="1"/>
            </a:pPr>
            <a:endParaRPr lang="es-ES_tradnl"/>
          </a:p>
        </c:txPr>
        <c:crossAx val="-2133524352"/>
        <c:crosses val="autoZero"/>
        <c:crossBetween val="between"/>
        <c:majorUnit val="15.0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s-ES_tradn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Hoja3!$B$2:$B$3</c:f>
              <c:strCache>
                <c:ptCount val="1"/>
                <c:pt idx="0">
                  <c:v>Masculino Si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elete val="1"/>
          </c:dLbls>
          <c:cat>
            <c:strRef>
              <c:f>Hoja3!$A$4:$A$14</c:f>
              <c:strCache>
                <c:ptCount val="11"/>
                <c:pt idx="0">
                  <c:v>Afectivos</c:v>
                </c:pt>
                <c:pt idx="2">
                  <c:v>Ansiedad</c:v>
                </c:pt>
                <c:pt idx="4">
                  <c:v>Somáticos</c:v>
                </c:pt>
                <c:pt idx="6">
                  <c:v>TDAH</c:v>
                </c:pt>
                <c:pt idx="8">
                  <c:v>Oposicionismo</c:v>
                </c:pt>
                <c:pt idx="10">
                  <c:v>Conducta</c:v>
                </c:pt>
              </c:strCache>
            </c:strRef>
          </c:cat>
          <c:val>
            <c:numRef>
              <c:f>Hoja3!$B$4:$B$14</c:f>
              <c:numCache>
                <c:formatCode>General</c:formatCode>
                <c:ptCount val="11"/>
                <c:pt idx="0">
                  <c:v>35.7</c:v>
                </c:pt>
                <c:pt idx="2">
                  <c:v>42.9</c:v>
                </c:pt>
                <c:pt idx="4">
                  <c:v>57.1</c:v>
                </c:pt>
                <c:pt idx="6">
                  <c:v>14.3</c:v>
                </c:pt>
                <c:pt idx="8">
                  <c:v>35.7</c:v>
                </c:pt>
                <c:pt idx="10">
                  <c:v>42.9</c:v>
                </c:pt>
              </c:numCache>
            </c:numRef>
          </c:val>
        </c:ser>
        <c:ser>
          <c:idx val="1"/>
          <c:order val="1"/>
          <c:tx>
            <c:strRef>
              <c:f>Hoja3!$C$2:$C$3</c:f>
              <c:strCache>
                <c:ptCount val="1"/>
                <c:pt idx="0">
                  <c:v>Masculino No </c:v>
                </c:pt>
              </c:strCache>
            </c:strRef>
          </c:tx>
          <c:spPr>
            <a:pattFill prst="wdDnDiag">
              <a:fgClr>
                <a:srgbClr val="0070C0"/>
              </a:fgClr>
              <a:bgClr>
                <a:schemeClr val="bg1"/>
              </a:bgClr>
            </a:patt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Hoja3!$A$4:$A$14</c:f>
              <c:strCache>
                <c:ptCount val="11"/>
                <c:pt idx="0">
                  <c:v>Afectivos</c:v>
                </c:pt>
                <c:pt idx="2">
                  <c:v>Ansiedad</c:v>
                </c:pt>
                <c:pt idx="4">
                  <c:v>Somáticos</c:v>
                </c:pt>
                <c:pt idx="6">
                  <c:v>TDAH</c:v>
                </c:pt>
                <c:pt idx="8">
                  <c:v>Oposicionismo</c:v>
                </c:pt>
                <c:pt idx="10">
                  <c:v>Conducta</c:v>
                </c:pt>
              </c:strCache>
            </c:strRef>
          </c:cat>
          <c:val>
            <c:numRef>
              <c:f>Hoja3!$C$4:$C$14</c:f>
              <c:numCache>
                <c:formatCode>General</c:formatCode>
                <c:ptCount val="11"/>
                <c:pt idx="0">
                  <c:v>27.2</c:v>
                </c:pt>
                <c:pt idx="2">
                  <c:v>31.1</c:v>
                </c:pt>
                <c:pt idx="4">
                  <c:v>32.5</c:v>
                </c:pt>
                <c:pt idx="6">
                  <c:v>18.5</c:v>
                </c:pt>
                <c:pt idx="8">
                  <c:v>26.5</c:v>
                </c:pt>
                <c:pt idx="10">
                  <c:v>29.1</c:v>
                </c:pt>
              </c:numCache>
            </c:numRef>
          </c:val>
        </c:ser>
        <c:ser>
          <c:idx val="2"/>
          <c:order val="2"/>
          <c:tx>
            <c:strRef>
              <c:f>Hoja3!$D$2:$D$3</c:f>
              <c:strCache>
                <c:ptCount val="1"/>
                <c:pt idx="0">
                  <c:v>Femenino Si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elete val="1"/>
          </c:dLbls>
          <c:cat>
            <c:strRef>
              <c:f>Hoja3!$A$4:$A$14</c:f>
              <c:strCache>
                <c:ptCount val="11"/>
                <c:pt idx="0">
                  <c:v>Afectivos</c:v>
                </c:pt>
                <c:pt idx="2">
                  <c:v>Ansiedad</c:v>
                </c:pt>
                <c:pt idx="4">
                  <c:v>Somáticos</c:v>
                </c:pt>
                <c:pt idx="6">
                  <c:v>TDAH</c:v>
                </c:pt>
                <c:pt idx="8">
                  <c:v>Oposicionismo</c:v>
                </c:pt>
                <c:pt idx="10">
                  <c:v>Conducta</c:v>
                </c:pt>
              </c:strCache>
            </c:strRef>
          </c:cat>
          <c:val>
            <c:numRef>
              <c:f>Hoja3!$D$4:$D$14</c:f>
              <c:numCache>
                <c:formatCode>General</c:formatCode>
                <c:ptCount val="11"/>
                <c:pt idx="0">
                  <c:v>53.2</c:v>
                </c:pt>
                <c:pt idx="2">
                  <c:v>38.30000000000001</c:v>
                </c:pt>
                <c:pt idx="4">
                  <c:v>29.8</c:v>
                </c:pt>
                <c:pt idx="6">
                  <c:v>29.8</c:v>
                </c:pt>
                <c:pt idx="8">
                  <c:v>34.0</c:v>
                </c:pt>
                <c:pt idx="10">
                  <c:v>40.4</c:v>
                </c:pt>
              </c:numCache>
            </c:numRef>
          </c:val>
        </c:ser>
        <c:ser>
          <c:idx val="3"/>
          <c:order val="3"/>
          <c:tx>
            <c:strRef>
              <c:f>Hoja3!$E$2:$E$3</c:f>
              <c:strCache>
                <c:ptCount val="1"/>
                <c:pt idx="0">
                  <c:v>Femenino No </c:v>
                </c:pt>
              </c:strCache>
            </c:strRef>
          </c:tx>
          <c:spPr>
            <a:pattFill prst="wdDnDiag">
              <a:fgClr>
                <a:srgbClr val="C00000"/>
              </a:fgClr>
              <a:bgClr>
                <a:schemeClr val="bg1"/>
              </a:bgClr>
            </a:patt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Hoja3!$A$4:$A$14</c:f>
              <c:strCache>
                <c:ptCount val="11"/>
                <c:pt idx="0">
                  <c:v>Afectivos</c:v>
                </c:pt>
                <c:pt idx="2">
                  <c:v>Ansiedad</c:v>
                </c:pt>
                <c:pt idx="4">
                  <c:v>Somáticos</c:v>
                </c:pt>
                <c:pt idx="6">
                  <c:v>TDAH</c:v>
                </c:pt>
                <c:pt idx="8">
                  <c:v>Oposicionismo</c:v>
                </c:pt>
                <c:pt idx="10">
                  <c:v>Conducta</c:v>
                </c:pt>
              </c:strCache>
            </c:strRef>
          </c:cat>
          <c:val>
            <c:numRef>
              <c:f>Hoja3!$E$4:$E$14</c:f>
              <c:numCache>
                <c:formatCode>General</c:formatCode>
                <c:ptCount val="11"/>
                <c:pt idx="0">
                  <c:v>22.9</c:v>
                </c:pt>
                <c:pt idx="2">
                  <c:v>29.3</c:v>
                </c:pt>
                <c:pt idx="4">
                  <c:v>18.6</c:v>
                </c:pt>
                <c:pt idx="6">
                  <c:v>21.4</c:v>
                </c:pt>
                <c:pt idx="8">
                  <c:v>16.4</c:v>
                </c:pt>
                <c:pt idx="10">
                  <c:v>24.3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115625088"/>
        <c:axId val="2115615328"/>
        <c:axId val="0"/>
      </c:bar3DChart>
      <c:catAx>
        <c:axId val="2115625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s-ES_tradnl"/>
          </a:p>
        </c:txPr>
        <c:crossAx val="2115615328"/>
        <c:crosses val="autoZero"/>
        <c:auto val="1"/>
        <c:lblAlgn val="ctr"/>
        <c:lblOffset val="100"/>
        <c:noMultiLvlLbl val="0"/>
      </c:catAx>
      <c:valAx>
        <c:axId val="211561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156250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50"/>
          </a:pPr>
          <a:endParaRPr lang="es-ES_tradn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904659943823"/>
          <c:y val="0.0419204526990184"/>
          <c:w val="0.693825574434776"/>
          <c:h val="0.636610678720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Hombres                                                                                                    88(52)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cat>
            <c:strRef>
              <c:f>Hoja1!$A$2:$A$5</c:f>
              <c:strCache>
                <c:ptCount val="4"/>
                <c:pt idx="0">
                  <c:v>Neutro              n(%)                 118 (69)</c:v>
                </c:pt>
                <c:pt idx="1">
                  <c:v>Víctima                     n(%)                                  14 (8)</c:v>
                </c:pt>
                <c:pt idx="2">
                  <c:v>Agresor                                       n(%)                          15 (9)</c:v>
                </c:pt>
                <c:pt idx="3">
                  <c:v>Víctima-Agresor                                          n(%)                                    23 (14)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59.0</c:v>
                </c:pt>
                <c:pt idx="1">
                  <c:v>10.0</c:v>
                </c:pt>
                <c:pt idx="2">
                  <c:v>11.0</c:v>
                </c:pt>
                <c:pt idx="3">
                  <c:v>19.0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Mujeres                                                                        82(48)</c:v>
                </c:pt>
              </c:strCache>
            </c:strRef>
          </c:tx>
          <c:spPr>
            <a:solidFill>
              <a:srgbClr val="EA44D6"/>
            </a:solidFill>
            <a:ln>
              <a:noFill/>
            </a:ln>
          </c:spPr>
          <c:invertIfNegative val="0"/>
          <c:cat>
            <c:strRef>
              <c:f>Hoja1!$A$2:$A$5</c:f>
              <c:strCache>
                <c:ptCount val="4"/>
                <c:pt idx="0">
                  <c:v>Neutro              n(%)                 118 (69)</c:v>
                </c:pt>
                <c:pt idx="1">
                  <c:v>Víctima                     n(%)                                  14 (8)</c:v>
                </c:pt>
                <c:pt idx="2">
                  <c:v>Agresor                                       n(%)                          15 (9)</c:v>
                </c:pt>
                <c:pt idx="3">
                  <c:v>Víctima-Agresor                                          n(%)                                    23 (14)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81.0</c:v>
                </c:pt>
                <c:pt idx="1">
                  <c:v>7.0</c:v>
                </c:pt>
                <c:pt idx="2">
                  <c:v>6.0</c:v>
                </c:pt>
                <c:pt idx="3">
                  <c:v>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-2114825856"/>
        <c:axId val="-2114831040"/>
      </c:barChart>
      <c:catAx>
        <c:axId val="-2114825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smtClean="0"/>
                  <a:t>Categorías del acoso</a:t>
                </a:r>
                <a:r>
                  <a:rPr lang="es-ES" baseline="0" dirty="0" smtClean="0"/>
                  <a:t> escolar</a:t>
                </a:r>
                <a:endParaRPr lang="es-ES" dirty="0"/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-2114831040"/>
        <c:crosses val="autoZero"/>
        <c:auto val="1"/>
        <c:lblAlgn val="ctr"/>
        <c:lblOffset val="100"/>
        <c:noMultiLvlLbl val="0"/>
      </c:catAx>
      <c:valAx>
        <c:axId val="-2114831040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ES" dirty="0" smtClean="0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14825856"/>
        <c:crosses val="autoZero"/>
        <c:crossBetween val="between"/>
      </c:valAx>
    </c:plotArea>
    <c:legend>
      <c:legendPos val="r"/>
      <c:layout/>
      <c:overlay val="0"/>
      <c:spPr>
        <a:ln>
          <a:noFill/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s-ES_tradn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660586840213"/>
          <c:y val="0.041303748215404"/>
          <c:w val="0.677094674814667"/>
          <c:h val="0.82705005624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HCG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dPt>
          <c:cat>
            <c:strRef>
              <c:f>Hoja1!$A$2:$A$3</c:f>
              <c:strCache>
                <c:ptCount val="2"/>
                <c:pt idx="0">
                  <c:v>Intento de abuso sexual</c:v>
                </c:pt>
                <c:pt idx="1">
                  <c:v>Victima de acoso escolar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83.3</c:v>
                </c:pt>
                <c:pt idx="1">
                  <c:v>10.0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HPI</c:v>
                </c:pt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Intento de abuso sexual</c:v>
                </c:pt>
                <c:pt idx="1">
                  <c:v>Victima de acoso escolar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36.4</c:v>
                </c:pt>
                <c:pt idx="1">
                  <c:v>28.6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Com</c:v>
                </c:pt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Intento de abuso sexual</c:v>
                </c:pt>
                <c:pt idx="1">
                  <c:v>Victima de acoso escolar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5.2</c:v>
                </c:pt>
                <c:pt idx="1">
                  <c:v>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8048080"/>
        <c:axId val="2068051152"/>
      </c:barChart>
      <c:catAx>
        <c:axId val="2068048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s-ES_tradnl"/>
          </a:p>
        </c:txPr>
        <c:crossAx val="2068051152"/>
        <c:crosses val="autoZero"/>
        <c:auto val="1"/>
        <c:lblAlgn val="ctr"/>
        <c:lblOffset val="100"/>
        <c:noMultiLvlLbl val="0"/>
      </c:catAx>
      <c:valAx>
        <c:axId val="20680511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s-ES_tradnl"/>
          </a:p>
        </c:txPr>
        <c:crossAx val="206804808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es-ES_tradnl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es-ES_tradnl"/>
          </a:p>
        </c:txPr>
      </c:legendEntry>
      <c:layout>
        <c:manualLayout>
          <c:xMode val="edge"/>
          <c:yMode val="edge"/>
          <c:x val="0.866393633030674"/>
          <c:y val="0.392593557933668"/>
          <c:w val="0.0782176636021158"/>
          <c:h val="0.209305139463034"/>
        </c:manualLayout>
      </c:layout>
      <c:overlay val="0"/>
      <c:txPr>
        <a:bodyPr/>
        <a:lstStyle/>
        <a:p>
          <a:pPr>
            <a:defRPr sz="1600" b="1"/>
          </a:pPr>
          <a:endParaRPr lang="es-ES_tradn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79914937693874"/>
          <c:y val="0.0906883342746359"/>
          <c:w val="0.883807152936978"/>
          <c:h val="0.747134514396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dPt>
          <c:cat>
            <c:strRef>
              <c:f>Hoja1!$A$2:$A$5</c:f>
              <c:strCache>
                <c:ptCount val="4"/>
                <c:pt idx="0">
                  <c:v>Cortes en la piel</c:v>
                </c:pt>
                <c:pt idx="1">
                  <c:v>Introducción de objetos debajo de piel o uñas</c:v>
                </c:pt>
                <c:pt idx="2">
                  <c:v>Objetos p/ marcar la piel</c:v>
                </c:pt>
                <c:pt idx="3">
                  <c:v>Quemado de piel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13.0</c:v>
                </c:pt>
                <c:pt idx="1">
                  <c:v>3.2</c:v>
                </c:pt>
                <c:pt idx="2">
                  <c:v>7.9</c:v>
                </c:pt>
                <c:pt idx="3">
                  <c:v>4.3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Femenino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Cortes en la piel</c:v>
                </c:pt>
                <c:pt idx="1">
                  <c:v>Introducción de objetos debajo de piel o uñas</c:v>
                </c:pt>
                <c:pt idx="2">
                  <c:v>Objetos p/ marcar la piel</c:v>
                </c:pt>
                <c:pt idx="3">
                  <c:v>Quemado de piel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31.1</c:v>
                </c:pt>
                <c:pt idx="1">
                  <c:v>5.7</c:v>
                </c:pt>
                <c:pt idx="2">
                  <c:v>24.6</c:v>
                </c:pt>
                <c:pt idx="3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045264"/>
        <c:axId val="-2133042336"/>
      </c:barChart>
      <c:catAx>
        <c:axId val="-2133045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s-ES_tradnl"/>
          </a:p>
        </c:txPr>
        <c:crossAx val="-2133042336"/>
        <c:crosses val="autoZero"/>
        <c:auto val="1"/>
        <c:lblAlgn val="ctr"/>
        <c:lblOffset val="100"/>
        <c:noMultiLvlLbl val="0"/>
      </c:catAx>
      <c:valAx>
        <c:axId val="-21330423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s-ES_tradnl"/>
          </a:p>
        </c:txPr>
        <c:crossAx val="-213304526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 b="1"/>
            </a:pPr>
            <a:endParaRPr lang="es-ES_tradnl"/>
          </a:p>
        </c:txPr>
      </c:legendEntry>
      <c:legendEntry>
        <c:idx val="1"/>
        <c:txPr>
          <a:bodyPr/>
          <a:lstStyle/>
          <a:p>
            <a:pPr>
              <a:defRPr sz="1800" b="1"/>
            </a:pPr>
            <a:endParaRPr lang="es-ES_tradnl"/>
          </a:p>
        </c:txPr>
      </c:legendEntry>
      <c:layout>
        <c:manualLayout>
          <c:xMode val="edge"/>
          <c:yMode val="edge"/>
          <c:x val="0.843618640591628"/>
          <c:y val="0.126006664709157"/>
          <c:w val="0.14914812570246"/>
          <c:h val="0.154574455720517"/>
        </c:manualLayout>
      </c:layout>
      <c:overlay val="0"/>
      <c:txPr>
        <a:bodyPr/>
        <a:lstStyle/>
        <a:p>
          <a:pPr>
            <a:defRPr sz="1800"/>
          </a:pPr>
          <a:endParaRPr lang="es-ES_tradn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866907261592"/>
          <c:y val="0.0440576177977755"/>
          <c:w val="0.859101159230096"/>
          <c:h val="0.82705005624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dPt>
          <c:cat>
            <c:strRef>
              <c:f>Hoja1!$A$2:$A$7</c:f>
              <c:strCache>
                <c:ptCount val="6"/>
                <c:pt idx="0">
                  <c:v>Antebrazo y muñecas</c:v>
                </c:pt>
                <c:pt idx="1">
                  <c:v>Brazos y codos</c:v>
                </c:pt>
                <c:pt idx="2">
                  <c:v>Muslos y rodillas</c:v>
                </c:pt>
                <c:pt idx="3">
                  <c:v>Abdomen</c:v>
                </c:pt>
                <c:pt idx="4">
                  <c:v>Cara</c:v>
                </c:pt>
                <c:pt idx="5">
                  <c:v>Cabeza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8.3</c:v>
                </c:pt>
                <c:pt idx="1">
                  <c:v>6.3</c:v>
                </c:pt>
                <c:pt idx="2">
                  <c:v>4.7</c:v>
                </c:pt>
                <c:pt idx="3">
                  <c:v>2.4</c:v>
                </c:pt>
                <c:pt idx="4">
                  <c:v>2.0</c:v>
                </c:pt>
                <c:pt idx="5">
                  <c:v>2.4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Femenino</c:v>
                </c:pt>
              </c:strCache>
            </c:strRef>
          </c:tx>
          <c:invertIfNegative val="0"/>
          <c:cat>
            <c:strRef>
              <c:f>Hoja1!$A$2:$A$7</c:f>
              <c:strCache>
                <c:ptCount val="6"/>
                <c:pt idx="0">
                  <c:v>Antebrazo y muñecas</c:v>
                </c:pt>
                <c:pt idx="1">
                  <c:v>Brazos y codos</c:v>
                </c:pt>
                <c:pt idx="2">
                  <c:v>Muslos y rodillas</c:v>
                </c:pt>
                <c:pt idx="3">
                  <c:v>Abdomen</c:v>
                </c:pt>
                <c:pt idx="4">
                  <c:v>Cara</c:v>
                </c:pt>
                <c:pt idx="5">
                  <c:v>Cabeza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24.6</c:v>
                </c:pt>
                <c:pt idx="1">
                  <c:v>10.4</c:v>
                </c:pt>
                <c:pt idx="2">
                  <c:v>7.9</c:v>
                </c:pt>
                <c:pt idx="3">
                  <c:v>1.8</c:v>
                </c:pt>
                <c:pt idx="4">
                  <c:v>1.4</c:v>
                </c:pt>
                <c:pt idx="5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127360"/>
        <c:axId val="-2133124400"/>
      </c:barChart>
      <c:catAx>
        <c:axId val="-2133127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s-ES_tradnl"/>
          </a:p>
        </c:txPr>
        <c:crossAx val="-2133124400"/>
        <c:crosses val="autoZero"/>
        <c:auto val="1"/>
        <c:lblAlgn val="ctr"/>
        <c:lblOffset val="100"/>
        <c:noMultiLvlLbl val="0"/>
      </c:catAx>
      <c:valAx>
        <c:axId val="-2133124400"/>
        <c:scaling>
          <c:orientation val="minMax"/>
          <c:max val="50.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s-ES_tradnl"/>
          </a:p>
        </c:txPr>
        <c:crossAx val="-213312736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es-ES_tradnl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es-ES_tradnl"/>
          </a:p>
        </c:txPr>
      </c:legendEntry>
      <c:layout>
        <c:manualLayout>
          <c:xMode val="edge"/>
          <c:yMode val="edge"/>
          <c:x val="0.815325896762905"/>
          <c:y val="0.297512658025617"/>
          <c:w val="0.131637855806254"/>
          <c:h val="0.12614409360421"/>
        </c:manualLayout>
      </c:layout>
      <c:overlay val="0"/>
      <c:txPr>
        <a:bodyPr/>
        <a:lstStyle/>
        <a:p>
          <a:pPr>
            <a:defRPr sz="1600"/>
          </a:pPr>
          <a:endParaRPr lang="es-ES_tradn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5644632923154"/>
          <c:y val="0.0440576177977755"/>
          <c:w val="0.884039151356081"/>
          <c:h val="0.6371331355852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dPt>
          <c:cat>
            <c:strRef>
              <c:f>Hoja1!$A$2:$A$10</c:f>
              <c:strCache>
                <c:ptCount val="9"/>
                <c:pt idx="0">
                  <c:v>Negativos</c:v>
                </c:pt>
                <c:pt idx="1">
                  <c:v>Depresivos</c:v>
                </c:pt>
                <c:pt idx="2">
                  <c:v>Ansiedad</c:v>
                </c:pt>
                <c:pt idx="3">
                  <c:v>Tensión</c:v>
                </c:pt>
                <c:pt idx="4">
                  <c:v>Coraje</c:v>
                </c:pt>
                <c:pt idx="5">
                  <c:v>Estrés</c:v>
                </c:pt>
                <c:pt idx="6">
                  <c:v>Autocritica</c:v>
                </c:pt>
                <c:pt idx="7">
                  <c:v>Resistencia previa</c:v>
                </c:pt>
                <c:pt idx="8">
                  <c:v>Necesidad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11.5</c:v>
                </c:pt>
                <c:pt idx="1">
                  <c:v>13.4</c:v>
                </c:pt>
                <c:pt idx="2">
                  <c:v>7.1</c:v>
                </c:pt>
                <c:pt idx="3">
                  <c:v>5.5</c:v>
                </c:pt>
                <c:pt idx="4">
                  <c:v>12.3</c:v>
                </c:pt>
                <c:pt idx="5">
                  <c:v>5.1</c:v>
                </c:pt>
                <c:pt idx="6">
                  <c:v>4.0</c:v>
                </c:pt>
                <c:pt idx="7">
                  <c:v>9.9</c:v>
                </c:pt>
                <c:pt idx="8">
                  <c:v>6.3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Femenino</c:v>
                </c:pt>
              </c:strCache>
            </c:strRef>
          </c:tx>
          <c:invertIfNegative val="0"/>
          <c:cat>
            <c:strRef>
              <c:f>Hoja1!$A$2:$A$10</c:f>
              <c:strCache>
                <c:ptCount val="9"/>
                <c:pt idx="0">
                  <c:v>Negativos</c:v>
                </c:pt>
                <c:pt idx="1">
                  <c:v>Depresivos</c:v>
                </c:pt>
                <c:pt idx="2">
                  <c:v>Ansiedad</c:v>
                </c:pt>
                <c:pt idx="3">
                  <c:v>Tensión</c:v>
                </c:pt>
                <c:pt idx="4">
                  <c:v>Coraje</c:v>
                </c:pt>
                <c:pt idx="5">
                  <c:v>Estrés</c:v>
                </c:pt>
                <c:pt idx="6">
                  <c:v>Autocritica</c:v>
                </c:pt>
                <c:pt idx="7">
                  <c:v>Resistencia previa</c:v>
                </c:pt>
                <c:pt idx="8">
                  <c:v>Necesidad</c:v>
                </c:pt>
              </c:strCache>
            </c:strRef>
          </c:cat>
          <c:val>
            <c:numRef>
              <c:f>Hoja1!$C$2:$C$10</c:f>
              <c:numCache>
                <c:formatCode>General</c:formatCode>
                <c:ptCount val="9"/>
                <c:pt idx="0">
                  <c:v>23.9</c:v>
                </c:pt>
                <c:pt idx="1">
                  <c:v>21.4</c:v>
                </c:pt>
                <c:pt idx="2">
                  <c:v>15.8</c:v>
                </c:pt>
                <c:pt idx="3">
                  <c:v>13.6</c:v>
                </c:pt>
                <c:pt idx="4">
                  <c:v>27.5</c:v>
                </c:pt>
                <c:pt idx="5">
                  <c:v>11.1</c:v>
                </c:pt>
                <c:pt idx="6">
                  <c:v>9.3</c:v>
                </c:pt>
                <c:pt idx="7">
                  <c:v>16.8</c:v>
                </c:pt>
                <c:pt idx="8">
                  <c:v>13.9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5342496"/>
        <c:axId val="2115634096"/>
      </c:barChart>
      <c:catAx>
        <c:axId val="2115342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s-ES_tradnl"/>
          </a:p>
        </c:txPr>
        <c:crossAx val="2115634096"/>
        <c:crosses val="autoZero"/>
        <c:auto val="1"/>
        <c:lblAlgn val="ctr"/>
        <c:lblOffset val="100"/>
        <c:noMultiLvlLbl val="0"/>
      </c:catAx>
      <c:valAx>
        <c:axId val="2115634096"/>
        <c:scaling>
          <c:orientation val="minMax"/>
          <c:max val="50.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s-ES_tradnl"/>
          </a:p>
        </c:txPr>
        <c:crossAx val="211534249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 b="1"/>
            </a:pPr>
            <a:endParaRPr lang="es-ES_tradnl"/>
          </a:p>
        </c:txPr>
      </c:legendEntry>
      <c:legendEntry>
        <c:idx val="1"/>
        <c:txPr>
          <a:bodyPr/>
          <a:lstStyle/>
          <a:p>
            <a:pPr>
              <a:defRPr sz="1800" b="1"/>
            </a:pPr>
            <a:endParaRPr lang="es-ES_tradnl"/>
          </a:p>
        </c:txPr>
      </c:legendEntry>
      <c:layout>
        <c:manualLayout>
          <c:xMode val="edge"/>
          <c:yMode val="edge"/>
          <c:x val="0.815038604549431"/>
          <c:y val="0.0741300910997715"/>
          <c:w val="0.166905839895013"/>
          <c:h val="0.13051425252145"/>
        </c:manualLayout>
      </c:layout>
      <c:overlay val="0"/>
      <c:txPr>
        <a:bodyPr/>
        <a:lstStyle/>
        <a:p>
          <a:pPr>
            <a:defRPr sz="1800"/>
          </a:pPr>
          <a:endParaRPr lang="es-ES_tradn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5644632923154"/>
          <c:y val="0.0440576177977755"/>
          <c:w val="0.884039151356081"/>
          <c:h val="0.5675560764486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dPt>
          <c:cat>
            <c:strRef>
              <c:f>Hoja1!$A$2:$A$9</c:f>
              <c:strCache>
                <c:ptCount val="8"/>
                <c:pt idx="0">
                  <c:v>Por desesperación</c:v>
                </c:pt>
                <c:pt idx="1">
                  <c:v>Manera de castigo</c:v>
                </c:pt>
                <c:pt idx="2">
                  <c:v>P/asustar a personas</c:v>
                </c:pt>
                <c:pt idx="3">
                  <c:v>Llamado de  Atención</c:v>
                </c:pt>
                <c:pt idx="4">
                  <c:v>Manipulación (chantaje)</c:v>
                </c:pt>
                <c:pt idx="5">
                  <c:v>Comprobación de afecto </c:v>
                </c:pt>
                <c:pt idx="6">
                  <c:v>Pertenecer a un grupo</c:v>
                </c:pt>
                <c:pt idx="7">
                  <c:v>Desconocimiento de motivos 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6.7</c:v>
                </c:pt>
                <c:pt idx="1">
                  <c:v>4.7</c:v>
                </c:pt>
                <c:pt idx="2">
                  <c:v>0.8</c:v>
                </c:pt>
                <c:pt idx="3">
                  <c:v>3.6</c:v>
                </c:pt>
                <c:pt idx="4">
                  <c:v>4.3</c:v>
                </c:pt>
                <c:pt idx="5">
                  <c:v>2.4</c:v>
                </c:pt>
                <c:pt idx="6">
                  <c:v>0.0</c:v>
                </c:pt>
                <c:pt idx="7">
                  <c:v>8.3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Femenino</c:v>
                </c:pt>
              </c:strCache>
            </c:strRef>
          </c:tx>
          <c:invertIfNegative val="0"/>
          <c:cat>
            <c:strRef>
              <c:f>Hoja1!$A$2:$A$9</c:f>
              <c:strCache>
                <c:ptCount val="8"/>
                <c:pt idx="0">
                  <c:v>Por desesperación</c:v>
                </c:pt>
                <c:pt idx="1">
                  <c:v>Manera de castigo</c:v>
                </c:pt>
                <c:pt idx="2">
                  <c:v>P/asustar a personas</c:v>
                </c:pt>
                <c:pt idx="3">
                  <c:v>Llamado de  Atención</c:v>
                </c:pt>
                <c:pt idx="4">
                  <c:v>Manipulación (chantaje)</c:v>
                </c:pt>
                <c:pt idx="5">
                  <c:v>Comprobación de afecto </c:v>
                </c:pt>
                <c:pt idx="6">
                  <c:v>Pertenecer a un grupo</c:v>
                </c:pt>
                <c:pt idx="7">
                  <c:v>Desconocimiento de motivos </c:v>
                </c:pt>
              </c:strCache>
            </c:strRef>
          </c:cat>
          <c:val>
            <c:numRef>
              <c:f>Hoja1!$C$2:$C$9</c:f>
              <c:numCache>
                <c:formatCode>General</c:formatCode>
                <c:ptCount val="8"/>
                <c:pt idx="0">
                  <c:v>17.5</c:v>
                </c:pt>
                <c:pt idx="1">
                  <c:v>7.1</c:v>
                </c:pt>
                <c:pt idx="2">
                  <c:v>3.9</c:v>
                </c:pt>
                <c:pt idx="3">
                  <c:v>6.8</c:v>
                </c:pt>
                <c:pt idx="4">
                  <c:v>4.3</c:v>
                </c:pt>
                <c:pt idx="5">
                  <c:v>4.6</c:v>
                </c:pt>
                <c:pt idx="6">
                  <c:v>1.4</c:v>
                </c:pt>
                <c:pt idx="7">
                  <c:v>20.1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290560"/>
        <c:axId val="-2133296800"/>
      </c:barChart>
      <c:catAx>
        <c:axId val="-2133290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s-ES_tradnl"/>
          </a:p>
        </c:txPr>
        <c:crossAx val="-2133296800"/>
        <c:crosses val="autoZero"/>
        <c:auto val="1"/>
        <c:lblAlgn val="ctr"/>
        <c:lblOffset val="100"/>
        <c:noMultiLvlLbl val="0"/>
      </c:catAx>
      <c:valAx>
        <c:axId val="-2133296800"/>
        <c:scaling>
          <c:orientation val="minMax"/>
          <c:max val="50.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s-ES_tradnl"/>
          </a:p>
        </c:txPr>
        <c:crossAx val="-213329056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 b="1"/>
            </a:pPr>
            <a:endParaRPr lang="es-ES_tradnl"/>
          </a:p>
        </c:txPr>
      </c:legendEntry>
      <c:legendEntry>
        <c:idx val="1"/>
        <c:txPr>
          <a:bodyPr/>
          <a:lstStyle/>
          <a:p>
            <a:pPr>
              <a:defRPr sz="1800" b="1"/>
            </a:pPr>
            <a:endParaRPr lang="es-ES_tradnl"/>
          </a:p>
        </c:txPr>
      </c:legendEntry>
      <c:layout>
        <c:manualLayout>
          <c:xMode val="edge"/>
          <c:yMode val="edge"/>
          <c:x val="0.802538604549431"/>
          <c:y val="0.00235161246001191"/>
          <c:w val="0.19607250656168"/>
          <c:h val="0.150336697873287"/>
        </c:manualLayout>
      </c:layout>
      <c:overlay val="0"/>
      <c:txPr>
        <a:bodyPr/>
        <a:lstStyle/>
        <a:p>
          <a:pPr>
            <a:defRPr sz="1800"/>
          </a:pPr>
          <a:endParaRPr lang="es-ES_tradn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5644632923154"/>
          <c:y val="0.0440576177977755"/>
          <c:w val="0.884039151356081"/>
          <c:h val="0.755561716609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dPt>
          <c:cat>
            <c:strRef>
              <c:f>Hoja1!$A$2:$A$4</c:f>
              <c:strCache>
                <c:ptCount val="3"/>
                <c:pt idx="0">
                  <c:v>Incapacidad para detenerse</c:v>
                </c:pt>
                <c:pt idx="1">
                  <c:v>Sensación de adicción a autolesionarse</c:v>
                </c:pt>
                <c:pt idx="2">
                  <c:v>Deseo de dejar de autolesionarse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7.1</c:v>
                </c:pt>
                <c:pt idx="1">
                  <c:v>3.2</c:v>
                </c:pt>
                <c:pt idx="2">
                  <c:v>11.9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Femenino</c:v>
                </c:pt>
              </c:strCache>
            </c:strRef>
          </c:tx>
          <c:invertIfNegative val="0"/>
          <c:cat>
            <c:strRef>
              <c:f>Hoja1!$A$2:$A$4</c:f>
              <c:strCache>
                <c:ptCount val="3"/>
                <c:pt idx="0">
                  <c:v>Incapacidad para detenerse</c:v>
                </c:pt>
                <c:pt idx="1">
                  <c:v>Sensación de adicción a autolesionarse</c:v>
                </c:pt>
                <c:pt idx="2">
                  <c:v>Deseo de dejar de autolesionarse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17.9</c:v>
                </c:pt>
                <c:pt idx="1">
                  <c:v>10.4</c:v>
                </c:pt>
                <c:pt idx="2">
                  <c:v>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421056"/>
        <c:axId val="-2133425200"/>
      </c:barChart>
      <c:catAx>
        <c:axId val="-2133421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s-ES_tradnl"/>
          </a:p>
        </c:txPr>
        <c:crossAx val="-2133425200"/>
        <c:crosses val="autoZero"/>
        <c:auto val="1"/>
        <c:lblAlgn val="ctr"/>
        <c:lblOffset val="100"/>
        <c:noMultiLvlLbl val="0"/>
      </c:catAx>
      <c:valAx>
        <c:axId val="-2133425200"/>
        <c:scaling>
          <c:orientation val="minMax"/>
          <c:max val="50.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s-ES_tradnl"/>
          </a:p>
        </c:txPr>
        <c:crossAx val="-213342105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 b="1"/>
            </a:pPr>
            <a:endParaRPr lang="es-ES_tradnl"/>
          </a:p>
        </c:txPr>
      </c:legendEntry>
      <c:legendEntry>
        <c:idx val="1"/>
        <c:txPr>
          <a:bodyPr/>
          <a:lstStyle/>
          <a:p>
            <a:pPr>
              <a:defRPr sz="1800" b="1"/>
            </a:pPr>
            <a:endParaRPr lang="es-ES_tradnl"/>
          </a:p>
        </c:txPr>
      </c:legendEntry>
      <c:layout>
        <c:manualLayout>
          <c:xMode val="edge"/>
          <c:yMode val="edge"/>
          <c:x val="0.774760826771654"/>
          <c:y val="0.0430882336169339"/>
          <c:w val="0.223850284339458"/>
          <c:h val="0.109600067573732"/>
        </c:manualLayout>
      </c:layout>
      <c:overlay val="0"/>
      <c:txPr>
        <a:bodyPr/>
        <a:lstStyle/>
        <a:p>
          <a:pPr>
            <a:defRPr sz="1800"/>
          </a:pPr>
          <a:endParaRPr lang="es-ES_tradn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5644632923154"/>
          <c:y val="0.0440576177977755"/>
          <c:w val="0.884039151356081"/>
          <c:h val="0.7880565029140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dPt>
          <c:cat>
            <c:strRef>
              <c:f>Hoja1!$A$2:$A$4</c:f>
              <c:strCache>
                <c:ptCount val="3"/>
                <c:pt idx="0">
                  <c:v>Académica y social</c:v>
                </c:pt>
                <c:pt idx="1">
                  <c:v>Necesidades básicas</c:v>
                </c:pt>
                <c:pt idx="2">
                  <c:v>Funcionamiento familiar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7.5</c:v>
                </c:pt>
                <c:pt idx="1">
                  <c:v>3.2</c:v>
                </c:pt>
                <c:pt idx="2">
                  <c:v>4.4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Femenino</c:v>
                </c:pt>
              </c:strCache>
            </c:strRef>
          </c:tx>
          <c:invertIfNegative val="0"/>
          <c:cat>
            <c:strRef>
              <c:f>Hoja1!$A$2:$A$4</c:f>
              <c:strCache>
                <c:ptCount val="3"/>
                <c:pt idx="0">
                  <c:v>Académica y social</c:v>
                </c:pt>
                <c:pt idx="1">
                  <c:v>Necesidades básicas</c:v>
                </c:pt>
                <c:pt idx="2">
                  <c:v>Funcionamiento familiar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8.200000000000001</c:v>
                </c:pt>
                <c:pt idx="1">
                  <c:v>5.7</c:v>
                </c:pt>
                <c:pt idx="2">
                  <c:v>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5995856"/>
        <c:axId val="2115983392"/>
      </c:barChart>
      <c:catAx>
        <c:axId val="2115995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s-ES_tradnl"/>
          </a:p>
        </c:txPr>
        <c:crossAx val="2115983392"/>
        <c:crosses val="autoZero"/>
        <c:auto val="1"/>
        <c:lblAlgn val="ctr"/>
        <c:lblOffset val="100"/>
        <c:noMultiLvlLbl val="0"/>
      </c:catAx>
      <c:valAx>
        <c:axId val="2115983392"/>
        <c:scaling>
          <c:orientation val="minMax"/>
          <c:max val="50.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s-ES_tradnl"/>
          </a:p>
        </c:txPr>
        <c:crossAx val="211599585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 b="1"/>
            </a:pPr>
            <a:endParaRPr lang="es-ES_tradnl"/>
          </a:p>
        </c:txPr>
      </c:legendEntry>
      <c:legendEntry>
        <c:idx val="1"/>
        <c:txPr>
          <a:bodyPr/>
          <a:lstStyle/>
          <a:p>
            <a:pPr>
              <a:defRPr sz="1800" b="1"/>
            </a:pPr>
            <a:endParaRPr lang="es-ES_tradnl"/>
          </a:p>
        </c:txPr>
      </c:legendEntry>
      <c:layout>
        <c:manualLayout>
          <c:xMode val="edge"/>
          <c:yMode val="edge"/>
          <c:x val="0.802538604549431"/>
          <c:y val="0.0510937565965056"/>
          <c:w val="0.19607250656168"/>
          <c:h val="0.150336697873287"/>
        </c:manualLayout>
      </c:layout>
      <c:overlay val="0"/>
      <c:txPr>
        <a:bodyPr/>
        <a:lstStyle/>
        <a:p>
          <a:pPr>
            <a:defRPr sz="1800"/>
          </a:pPr>
          <a:endParaRPr lang="es-ES_tradn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Sin autolesiones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dPt>
          <c:cat>
            <c:strRef>
              <c:f>Hoja1!$A$2:$A$12</c:f>
              <c:strCache>
                <c:ptCount val="11"/>
                <c:pt idx="0">
                  <c:v>Ansiedad/Depresión</c:v>
                </c:pt>
                <c:pt idx="1">
                  <c:v>Aislamiento depresivo</c:v>
                </c:pt>
                <c:pt idx="2">
                  <c:v>Quejas somáticas</c:v>
                </c:pt>
                <c:pt idx="3">
                  <c:v>Social</c:v>
                </c:pt>
                <c:pt idx="4">
                  <c:v>Pensamiento</c:v>
                </c:pt>
                <c:pt idx="5">
                  <c:v>Atención</c:v>
                </c:pt>
                <c:pt idx="6">
                  <c:v>Quebranto de normas</c:v>
                </c:pt>
                <c:pt idx="7">
                  <c:v>Conducta agresiva</c:v>
                </c:pt>
                <c:pt idx="8">
                  <c:v>Internalizados</c:v>
                </c:pt>
                <c:pt idx="9">
                  <c:v>Externalizados</c:v>
                </c:pt>
                <c:pt idx="10">
                  <c:v>Problemas totales</c:v>
                </c:pt>
              </c:strCache>
            </c:strRef>
          </c:cat>
          <c:val>
            <c:numRef>
              <c:f>Hoja1!$B$2:$B$12</c:f>
              <c:numCache>
                <c:formatCode>General</c:formatCode>
                <c:ptCount val="11"/>
                <c:pt idx="0">
                  <c:v>22.2</c:v>
                </c:pt>
                <c:pt idx="1">
                  <c:v>22.2</c:v>
                </c:pt>
                <c:pt idx="2">
                  <c:v>24.6</c:v>
                </c:pt>
                <c:pt idx="3">
                  <c:v>24.6</c:v>
                </c:pt>
                <c:pt idx="4">
                  <c:v>16.0</c:v>
                </c:pt>
                <c:pt idx="5">
                  <c:v>19.7</c:v>
                </c:pt>
                <c:pt idx="6">
                  <c:v>25.8</c:v>
                </c:pt>
                <c:pt idx="7">
                  <c:v>23.1</c:v>
                </c:pt>
                <c:pt idx="8">
                  <c:v>23.4</c:v>
                </c:pt>
                <c:pt idx="9">
                  <c:v>23.1</c:v>
                </c:pt>
                <c:pt idx="10">
                  <c:v>26.8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Con autolesiones</c:v>
                </c:pt>
              </c:strCache>
            </c:strRef>
          </c:tx>
          <c:invertIfNegative val="0"/>
          <c:cat>
            <c:strRef>
              <c:f>Hoja1!$A$2:$A$12</c:f>
              <c:strCache>
                <c:ptCount val="11"/>
                <c:pt idx="0">
                  <c:v>Ansiedad/Depresión</c:v>
                </c:pt>
                <c:pt idx="1">
                  <c:v>Aislamiento depresivo</c:v>
                </c:pt>
                <c:pt idx="2">
                  <c:v>Quejas somáticas</c:v>
                </c:pt>
                <c:pt idx="3">
                  <c:v>Social</c:v>
                </c:pt>
                <c:pt idx="4">
                  <c:v>Pensamiento</c:v>
                </c:pt>
                <c:pt idx="5">
                  <c:v>Atención</c:v>
                </c:pt>
                <c:pt idx="6">
                  <c:v>Quebranto de normas</c:v>
                </c:pt>
                <c:pt idx="7">
                  <c:v>Conducta agresiva</c:v>
                </c:pt>
                <c:pt idx="8">
                  <c:v>Internalizados</c:v>
                </c:pt>
                <c:pt idx="9">
                  <c:v>Externalizados</c:v>
                </c:pt>
                <c:pt idx="10">
                  <c:v>Problemas totales</c:v>
                </c:pt>
              </c:strCache>
            </c:strRef>
          </c:cat>
          <c:val>
            <c:numRef>
              <c:f>Hoja1!$C$2:$C$12</c:f>
              <c:numCache>
                <c:formatCode>General</c:formatCode>
                <c:ptCount val="11"/>
                <c:pt idx="0">
                  <c:v>25.6</c:v>
                </c:pt>
                <c:pt idx="1">
                  <c:v>30.2</c:v>
                </c:pt>
                <c:pt idx="2">
                  <c:v>39.5</c:v>
                </c:pt>
                <c:pt idx="3">
                  <c:v>39.59</c:v>
                </c:pt>
                <c:pt idx="4">
                  <c:v>23.3</c:v>
                </c:pt>
                <c:pt idx="5">
                  <c:v>30.2</c:v>
                </c:pt>
                <c:pt idx="6">
                  <c:v>29.59</c:v>
                </c:pt>
                <c:pt idx="7">
                  <c:v>37.2</c:v>
                </c:pt>
                <c:pt idx="8">
                  <c:v>37.2</c:v>
                </c:pt>
                <c:pt idx="9">
                  <c:v>34.9</c:v>
                </c:pt>
                <c:pt idx="10">
                  <c:v>39.5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464576"/>
        <c:axId val="-2133461584"/>
      </c:barChart>
      <c:catAx>
        <c:axId val="-2133464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s-ES_tradnl"/>
          </a:p>
        </c:txPr>
        <c:crossAx val="-2133461584"/>
        <c:crosses val="autoZero"/>
        <c:auto val="1"/>
        <c:lblAlgn val="ctr"/>
        <c:lblOffset val="100"/>
        <c:noMultiLvlLbl val="0"/>
      </c:catAx>
      <c:valAx>
        <c:axId val="-21334615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21334645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s-ES_tradn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0.01001</cdr:x>
      <cdr:y>0.3683</cdr:y>
    </cdr:from>
    <cdr:to>
      <cdr:x>0.04501</cdr:x>
      <cdr:y>0.43076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82352" y="1698501"/>
          <a:ext cx="288032" cy="28803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>
              <a:alpha val="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600" b="1" dirty="0" smtClean="0"/>
            <a:t>%</a:t>
          </a:r>
          <a:endParaRPr lang="es-MX" sz="1200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0.83882</cdr:x>
      <cdr:y>0.19174</cdr:y>
    </cdr:from>
    <cdr:to>
      <cdr:x>0.98685</cdr:x>
      <cdr:y>0.25074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7286676" y="928694"/>
          <a:ext cx="128588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0.86349</cdr:x>
      <cdr:y>0.25074</cdr:y>
    </cdr:from>
    <cdr:to>
      <cdr:x>0.99837</cdr:x>
      <cdr:y>0.35398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7500990" y="1214446"/>
          <a:ext cx="1171644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ES" sz="1800" b="1" dirty="0" smtClean="0"/>
            <a:t>Sexo n(%)</a:t>
          </a:r>
          <a:endParaRPr lang="es-ES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0.05144</cdr:x>
      <cdr:y>0.35992</cdr:y>
    </cdr:from>
    <cdr:to>
      <cdr:x>0.08644</cdr:x>
      <cdr:y>0.42238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448164" y="1659817"/>
          <a:ext cx="304954" cy="28804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>
              <a:alpha val="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600" b="1" dirty="0" smtClean="0"/>
            <a:t>%</a:t>
          </a:r>
          <a:endParaRPr lang="es-MX" sz="12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0.01001</cdr:x>
      <cdr:y>0.3683</cdr:y>
    </cdr:from>
    <cdr:to>
      <cdr:x>0.04501</cdr:x>
      <cdr:y>0.43076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82352" y="1698501"/>
          <a:ext cx="288032" cy="28803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>
              <a:alpha val="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2000" b="1" dirty="0" smtClean="0"/>
            <a:t>%</a:t>
          </a:r>
          <a:endParaRPr lang="es-MX" sz="16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0.01948</cdr:x>
      <cdr:y>0.37239</cdr:y>
    </cdr:from>
    <cdr:to>
      <cdr:x>0.05448</cdr:x>
      <cdr:y>0.43485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178112" y="1899673"/>
          <a:ext cx="320040" cy="31862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>
              <a:alpha val="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2000" b="1" dirty="0" smtClean="0"/>
            <a:t>%</a:t>
          </a:r>
          <a:endParaRPr lang="es-MX" sz="16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0.01001</cdr:x>
      <cdr:y>0.3683</cdr:y>
    </cdr:from>
    <cdr:to>
      <cdr:x>0.04501</cdr:x>
      <cdr:y>0.43076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82352" y="1698501"/>
          <a:ext cx="288032" cy="28803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>
              <a:alpha val="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600" b="1" dirty="0" smtClean="0"/>
            <a:t>%</a:t>
          </a:r>
          <a:endParaRPr lang="es-MX" sz="12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0.01001</cdr:x>
      <cdr:y>0.3683</cdr:y>
    </cdr:from>
    <cdr:to>
      <cdr:x>0.04501</cdr:x>
      <cdr:y>0.43076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82352" y="1698501"/>
          <a:ext cx="288032" cy="28803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>
              <a:alpha val="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600" b="1" dirty="0" smtClean="0"/>
            <a:t>%</a:t>
          </a:r>
          <a:endParaRPr lang="es-MX" sz="12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0.01001</cdr:x>
      <cdr:y>0.3683</cdr:y>
    </cdr:from>
    <cdr:to>
      <cdr:x>0.04501</cdr:x>
      <cdr:y>0.43076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82352" y="1698501"/>
          <a:ext cx="288032" cy="28803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>
              <a:alpha val="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600" b="1" dirty="0" smtClean="0"/>
            <a:t>%</a:t>
          </a:r>
          <a:endParaRPr lang="es-MX" sz="12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0.01001</cdr:x>
      <cdr:y>0.3683</cdr:y>
    </cdr:from>
    <cdr:to>
      <cdr:x>0.04501</cdr:x>
      <cdr:y>0.43076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82352" y="1698501"/>
          <a:ext cx="288032" cy="28803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>
              <a:alpha val="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600" b="1" dirty="0" smtClean="0"/>
            <a:t>%</a:t>
          </a:r>
          <a:endParaRPr lang="es-MX" sz="12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0.56922</cdr:x>
      <cdr:y>0.07615</cdr:y>
    </cdr:from>
    <cdr:to>
      <cdr:x>0.60422</cdr:x>
      <cdr:y>0.13861</cdr:y>
    </cdr:to>
    <cdr:sp macro="" textlink="">
      <cdr:nvSpPr>
        <cdr:cNvPr id="9" name="8 CuadroTexto"/>
        <cdr:cNvSpPr txBox="1"/>
      </cdr:nvSpPr>
      <cdr:spPr>
        <a:xfrm xmlns:a="http://schemas.openxmlformats.org/drawingml/2006/main">
          <a:off x="4801504" y="351197"/>
          <a:ext cx="295235" cy="28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2000" dirty="0" smtClean="0">
              <a:solidFill>
                <a:srgbClr val="FF0000"/>
              </a:solidFill>
            </a:rPr>
            <a:t>*</a:t>
          </a:r>
          <a:endParaRPr lang="es-MX" sz="11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0.24845</cdr:x>
      <cdr:y>0.03704</cdr:y>
    </cdr:from>
    <cdr:to>
      <cdr:x>0.28345</cdr:x>
      <cdr:y>0.0995</cdr:y>
    </cdr:to>
    <cdr:sp macro="" textlink="">
      <cdr:nvSpPr>
        <cdr:cNvPr id="10" name="1 CuadroTexto"/>
        <cdr:cNvSpPr txBox="1"/>
      </cdr:nvSpPr>
      <cdr:spPr>
        <a:xfrm xmlns:a="http://schemas.openxmlformats.org/drawingml/2006/main">
          <a:off x="2095744" y="170813"/>
          <a:ext cx="295235" cy="28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2000" dirty="0" smtClean="0">
              <a:solidFill>
                <a:srgbClr val="FF0000"/>
              </a:solidFill>
            </a:rPr>
            <a:t>*</a:t>
          </a:r>
          <a:endParaRPr lang="es-MX" sz="11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0.50506</cdr:x>
      <cdr:y>0.16742</cdr:y>
    </cdr:from>
    <cdr:to>
      <cdr:x>0.54006</cdr:x>
      <cdr:y>0.22988</cdr:y>
    </cdr:to>
    <cdr:sp macro="" textlink="">
      <cdr:nvSpPr>
        <cdr:cNvPr id="11" name="1 CuadroTexto"/>
        <cdr:cNvSpPr txBox="1"/>
      </cdr:nvSpPr>
      <cdr:spPr>
        <a:xfrm xmlns:a="http://schemas.openxmlformats.org/drawingml/2006/main">
          <a:off x="4260352" y="772093"/>
          <a:ext cx="295235" cy="28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2000" dirty="0" smtClean="0">
              <a:solidFill>
                <a:srgbClr val="FF0000"/>
              </a:solidFill>
            </a:rPr>
            <a:t>*</a:t>
          </a:r>
          <a:endParaRPr lang="es-MX" sz="11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0.62624</cdr:x>
      <cdr:y>0.07615</cdr:y>
    </cdr:from>
    <cdr:to>
      <cdr:x>0.66124</cdr:x>
      <cdr:y>0.13861</cdr:y>
    </cdr:to>
    <cdr:sp macro="" textlink="">
      <cdr:nvSpPr>
        <cdr:cNvPr id="12" name="1 CuadroTexto"/>
        <cdr:cNvSpPr txBox="1"/>
      </cdr:nvSpPr>
      <cdr:spPr>
        <a:xfrm xmlns:a="http://schemas.openxmlformats.org/drawingml/2006/main">
          <a:off x="5282528" y="351197"/>
          <a:ext cx="295235" cy="288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2000" dirty="0" smtClean="0">
              <a:solidFill>
                <a:srgbClr val="FF0000"/>
              </a:solidFill>
            </a:rPr>
            <a:t>*</a:t>
          </a:r>
          <a:endParaRPr lang="es-MX" sz="1100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97678DB-3F8D-4CD0-BA77-3656CB4B8304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5A5A28D-BDB6-46FF-A1EF-D3D59E3A726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9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4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63050" cy="6858000"/>
            <a:chOff x="0" y="0"/>
            <a:chExt cx="916305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2" y="4572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1292" y="0"/>
              <a:ext cx="9144000" cy="6858000"/>
            </a:xfrm>
            <a:prstGeom prst="rect">
              <a:avLst/>
            </a:prstGeom>
            <a:solidFill>
              <a:schemeClr val="accent2">
                <a:shade val="75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2286000"/>
            </a:xfrm>
            <a:prstGeom prst="rect">
              <a:avLst/>
            </a:prstGeom>
            <a:gradFill flip="none" rotWithShape="1">
              <a:gsLst>
                <a:gs pos="33000">
                  <a:schemeClr val="accent3">
                    <a:alpha val="4900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2" y="1981200"/>
              <a:ext cx="9144000" cy="609600"/>
            </a:xfrm>
            <a:prstGeom prst="rect">
              <a:avLst/>
            </a:prstGeom>
            <a:solidFill>
              <a:schemeClr val="tx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6" y="2590800"/>
              <a:ext cx="9144000" cy="4572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" y="0"/>
              <a:ext cx="9144000" cy="1981200"/>
            </a:xfrm>
            <a:prstGeom prst="rect">
              <a:avLst/>
            </a:prstGeom>
            <a:gradFill flip="none" rotWithShape="1">
              <a:gsLst>
                <a:gs pos="33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2625"/>
            <a:ext cx="7772400" cy="666750"/>
          </a:xfrm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772400" cy="381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6013" y="-26988"/>
            <a:ext cx="5832475" cy="7191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16013" y="1125538"/>
            <a:ext cx="3708400" cy="53990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76813" y="1125538"/>
            <a:ext cx="3709987" cy="53990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6BB32-8856-482B-8B4A-C760E1F27BA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accent6">
            <a:shade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228600"/>
            <a:ext cx="9144000" cy="6400800"/>
            <a:chOff x="0" y="228600"/>
            <a:chExt cx="9144000" cy="64008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3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28600"/>
              <a:ext cx="9144000" cy="6199632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Rectangle 1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1371601"/>
              <a:ext cx="9144000" cy="5057775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2B01318-6ABD-4BDD-BBB0-D5B124F36B42}" type="datetimeFigureOut">
              <a:rPr lang="en-US" smtClean="0">
                <a:solidFill>
                  <a:schemeClr val="bg1"/>
                </a:solidFill>
              </a:rPr>
              <a:pPr/>
              <a:t>3/16/16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D56ECA-4C16-4208-B374-27591EF545A3}" type="slidenum">
              <a:rPr lang="en-US" smtClean="0">
                <a:solidFill>
                  <a:schemeClr val="bg1"/>
                </a:solidFill>
              </a:rPr>
              <a:pPr/>
              <a:t>‹Nr.›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effectLst>
            <a:outerShdw blurRad="254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ilialbores@gmail.co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-232776" y="1173224"/>
            <a:ext cx="9540552" cy="1900006"/>
          </a:xfrm>
        </p:spPr>
        <p:txBody>
          <a:bodyPr>
            <a:noAutofit/>
          </a:bodyPr>
          <a:lstStyle/>
          <a:p>
            <a:r>
              <a:rPr lang="es-MX" sz="2800" dirty="0" smtClean="0">
                <a:effectLst/>
              </a:rPr>
              <a:t>La importancia de las Autolesiones </a:t>
            </a:r>
            <a:br>
              <a:rPr lang="es-MX" sz="2800" dirty="0" smtClean="0">
                <a:effectLst/>
              </a:rPr>
            </a:br>
            <a:r>
              <a:rPr lang="es-MX" sz="2800" dirty="0" smtClean="0">
                <a:effectLst/>
              </a:rPr>
              <a:t>en la edad </a:t>
            </a:r>
            <a:r>
              <a:rPr lang="es-MX" sz="2800" dirty="0" smtClean="0">
                <a:effectLst/>
              </a:rPr>
              <a:t>pedi</a:t>
            </a:r>
            <a:r>
              <a:rPr lang="es-ES" sz="2800" dirty="0">
                <a:effectLst/>
              </a:rPr>
              <a:t>a</a:t>
            </a:r>
            <a:r>
              <a:rPr lang="es-MX" sz="2800" dirty="0" smtClean="0">
                <a:effectLst/>
              </a:rPr>
              <a:t>trica</a:t>
            </a:r>
            <a:endParaRPr lang="en-US" sz="2800" b="1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4752384" y="4451176"/>
            <a:ext cx="3907645" cy="628009"/>
          </a:xfrm>
        </p:spPr>
        <p:txBody>
          <a:bodyPr>
            <a:normAutofit/>
          </a:bodyPr>
          <a:lstStyle/>
          <a:p>
            <a:pPr algn="r"/>
            <a:r>
              <a:rPr lang="es-MX" sz="2600" b="1" dirty="0" smtClean="0">
                <a:solidFill>
                  <a:schemeClr val="accent4">
                    <a:lumMod val="50000"/>
                  </a:schemeClr>
                </a:solidFill>
                <a:effectLst/>
                <a:cs typeface="Arial" charset="0"/>
              </a:rPr>
              <a:t>Dra</a:t>
            </a:r>
            <a:r>
              <a:rPr lang="es-MX" sz="2600" b="1" dirty="0">
                <a:solidFill>
                  <a:schemeClr val="accent4">
                    <a:lumMod val="50000"/>
                  </a:schemeClr>
                </a:solidFill>
                <a:effectLst/>
                <a:cs typeface="Arial" charset="0"/>
              </a:rPr>
              <a:t>. Lilia Albores-Gallo</a:t>
            </a:r>
          </a:p>
          <a:p>
            <a:endParaRPr lang="es-ES" sz="3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discusión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784976" cy="4611688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MX" dirty="0" smtClean="0"/>
              <a:t>Para </a:t>
            </a:r>
            <a:r>
              <a:rPr lang="es-MX" dirty="0"/>
              <a:t>el año 2020 </a:t>
            </a:r>
            <a:r>
              <a:rPr lang="es-MX" b="1" dirty="0" smtClean="0">
                <a:latin typeface="Aharoni"/>
                <a:cs typeface="Aharoni"/>
              </a:rPr>
              <a:t>~</a:t>
            </a:r>
            <a:r>
              <a:rPr lang="es-MX" dirty="0" smtClean="0"/>
              <a:t>15 </a:t>
            </a:r>
            <a:r>
              <a:rPr lang="es-MX" dirty="0"/>
              <a:t>a 30 millones de jóvenes se </a:t>
            </a:r>
            <a:r>
              <a:rPr lang="es-MX" dirty="0" smtClean="0"/>
              <a:t>autolesionaran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MX" dirty="0" smtClean="0"/>
              <a:t>La autolesión </a:t>
            </a:r>
            <a:r>
              <a:rPr lang="es-MX" dirty="0"/>
              <a:t>representa el 3% de la carga por enfermedad en jóvenes de 10-19 </a:t>
            </a:r>
            <a:r>
              <a:rPr lang="es-MX" dirty="0" smtClean="0"/>
              <a:t>años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MX" dirty="0" smtClean="0"/>
              <a:t>Cifra superior </a:t>
            </a:r>
            <a:r>
              <a:rPr lang="es-MX" dirty="0"/>
              <a:t>a la carga por asma, tuberculosis y </a:t>
            </a:r>
            <a:r>
              <a:rPr lang="es-MX" dirty="0" smtClean="0"/>
              <a:t>SIDA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MX" dirty="0" smtClean="0"/>
              <a:t>Comparable </a:t>
            </a:r>
            <a:r>
              <a:rPr lang="es-MX" dirty="0"/>
              <a:t>a la carga por uso indebido de drogas y violencia </a:t>
            </a:r>
            <a:r>
              <a:rPr lang="es-MX" sz="2600" dirty="0"/>
              <a:t>(Collins et al., 2011; Gore et al., 2011). </a:t>
            </a:r>
            <a:endParaRPr lang="es-MX" sz="26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MX" dirty="0" smtClean="0"/>
              <a:t>El </a:t>
            </a:r>
            <a:r>
              <a:rPr lang="es-MX" dirty="0"/>
              <a:t>problema es que la detección de autolesiones es muy difícil, la conducta se mantiene secreta prueba de ello es que sólo 17- 21% de los adolescentes que se autolesionan acuden a un hospital para recibir atención </a:t>
            </a:r>
            <a:r>
              <a:rPr lang="es-MX" sz="2600" dirty="0"/>
              <a:t>(</a:t>
            </a:r>
            <a:r>
              <a:rPr lang="es-MX" sz="2600" dirty="0" err="1"/>
              <a:t>Hilt</a:t>
            </a:r>
            <a:r>
              <a:rPr lang="es-MX" sz="2600" dirty="0"/>
              <a:t> et al., 2008; Taylor et al., 2011). </a:t>
            </a:r>
            <a:endParaRPr lang="es-MX" sz="26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MX" dirty="0" smtClean="0"/>
              <a:t>El </a:t>
            </a:r>
            <a:r>
              <a:rPr lang="es-MX" dirty="0"/>
              <a:t>diagnóstico oportuno es una estrategia </a:t>
            </a:r>
            <a:r>
              <a:rPr lang="es-MX" dirty="0" smtClean="0"/>
              <a:t>central, previene: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800" dirty="0"/>
              <a:t>U</a:t>
            </a:r>
            <a:r>
              <a:rPr lang="es-MX" sz="2800" dirty="0" smtClean="0"/>
              <a:t>lteriores </a:t>
            </a:r>
            <a:r>
              <a:rPr lang="es-MX" sz="2800" dirty="0"/>
              <a:t>intentos de suicidio, suicidio consumado y muerte prematura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800" dirty="0"/>
              <a:t>Descuido de importantes aspectos de la salud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recomendaciones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52" y="1745416"/>
            <a:ext cx="8229600" cy="461168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MX" dirty="0" smtClean="0"/>
              <a:t>Escrutinio frecuente en niños y adolescentes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MX" dirty="0" smtClean="0"/>
              <a:t>Explorar la salud general de estos </a:t>
            </a:r>
            <a:r>
              <a:rPr lang="es-MX" dirty="0" smtClean="0"/>
              <a:t>menores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MX" dirty="0" smtClean="0"/>
              <a:t>25% comparten instrumentos para autolesionarse</a:t>
            </a:r>
            <a:endParaRPr lang="es-MX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MX" dirty="0" smtClean="0"/>
              <a:t>Seguimiento por paidopsiquiatras y equipo de salud mental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MX" dirty="0" smtClean="0"/>
              <a:t>Realizar </a:t>
            </a:r>
            <a:r>
              <a:rPr lang="es-MX" dirty="0" smtClean="0"/>
              <a:t>una evaluación psiquiátrica completa</a:t>
            </a:r>
          </a:p>
          <a:p>
            <a:pPr>
              <a:buClr>
                <a:srgbClr val="C00000"/>
              </a:buClr>
              <a:buFont typeface="Wingdings" charset="2"/>
              <a:buChar char="§"/>
            </a:pPr>
            <a:r>
              <a:rPr lang="es-MX" dirty="0"/>
              <a:t>Siempre investigar la intencionalidad suicida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55000" lnSpcReduction="20000"/>
          </a:bodyPr>
          <a:lstStyle/>
          <a:p>
            <a:pPr marL="0" indent="0" algn="ctr">
              <a:buNone/>
            </a:pPr>
            <a:r>
              <a:rPr lang="es-MX" b="1" dirty="0" smtClean="0">
                <a:cs typeface="Arial" charset="0"/>
              </a:rPr>
              <a:t>Co-investigadores</a:t>
            </a:r>
            <a:endParaRPr lang="es-MX" b="1" dirty="0">
              <a:cs typeface="Arial" charset="0"/>
            </a:endParaRPr>
          </a:p>
          <a:p>
            <a:pPr marL="0" indent="0" algn="ctr">
              <a:buNone/>
            </a:pPr>
            <a:r>
              <a:rPr lang="es-MX" dirty="0">
                <a:cs typeface="Arial" charset="0"/>
              </a:rPr>
              <a:t>Dra. Adriana Xóchitl García Luna</a:t>
            </a:r>
          </a:p>
          <a:p>
            <a:pPr marL="0" indent="0" algn="ctr">
              <a:buNone/>
            </a:pPr>
            <a:r>
              <a:rPr lang="es-ES_tradnl" dirty="0"/>
              <a:t>Dr. José Luís Méndez Santos </a:t>
            </a:r>
            <a:endParaRPr lang="es-MX" dirty="0"/>
          </a:p>
          <a:p>
            <a:pPr marL="0" indent="0" algn="ctr">
              <a:buNone/>
            </a:pPr>
            <a:r>
              <a:rPr lang="es-MX" dirty="0"/>
              <a:t>Dr. Carlos Igmar Chávez Flores</a:t>
            </a:r>
          </a:p>
          <a:p>
            <a:pPr marL="0" indent="0" algn="ctr">
              <a:buNone/>
            </a:pPr>
            <a:r>
              <a:rPr lang="es-MX" dirty="0">
                <a:cs typeface="Arial" charset="0"/>
              </a:rPr>
              <a:t>Dra. Yariela Delgadillo González</a:t>
            </a:r>
          </a:p>
          <a:p>
            <a:pPr marL="0" indent="0" algn="ctr">
              <a:buNone/>
            </a:pPr>
            <a:r>
              <a:rPr lang="es-MX" dirty="0">
                <a:cs typeface="Arial" charset="0"/>
              </a:rPr>
              <a:t>Dra. Olga Lydia Martínez </a:t>
            </a:r>
            <a:r>
              <a:rPr lang="es-MX" dirty="0" smtClean="0">
                <a:cs typeface="Arial" charset="0"/>
              </a:rPr>
              <a:t>Aguilar</a:t>
            </a:r>
          </a:p>
          <a:p>
            <a:pPr marL="0" indent="0" algn="ctr">
              <a:buNone/>
            </a:pPr>
            <a:r>
              <a:rPr lang="es-MX" dirty="0" smtClean="0">
                <a:cs typeface="Arial" charset="0"/>
              </a:rPr>
              <a:t>Dra. Pamela Espinosa M</a:t>
            </a:r>
            <a:r>
              <a:rPr lang="es-ES" dirty="0" err="1" smtClean="0">
                <a:cs typeface="Arial" charset="0"/>
              </a:rPr>
              <a:t>éndez</a:t>
            </a:r>
            <a:endParaRPr lang="es-MX" dirty="0">
              <a:cs typeface="Arial" charset="0"/>
            </a:endParaRPr>
          </a:p>
          <a:p>
            <a:pPr marL="0" indent="0" algn="ctr">
              <a:buNone/>
            </a:pPr>
            <a:r>
              <a:rPr lang="es-MX" dirty="0">
                <a:cs typeface="Arial" charset="0"/>
              </a:rPr>
              <a:t>Dra. Gabriela Navarro Machuca</a:t>
            </a:r>
          </a:p>
          <a:p>
            <a:pPr marL="0" indent="0" algn="ctr">
              <a:buNone/>
            </a:pPr>
            <a:r>
              <a:rPr lang="es-MX" dirty="0">
                <a:cs typeface="Arial" charset="0"/>
              </a:rPr>
              <a:t>Dr. Enrique Navarro Luna</a:t>
            </a:r>
          </a:p>
          <a:p>
            <a:pPr marL="0" indent="0" algn="ctr">
              <a:buNone/>
            </a:pPr>
            <a:r>
              <a:rPr lang="es-MX" dirty="0">
                <a:cs typeface="Arial" charset="0"/>
              </a:rPr>
              <a:t>Dra. Perla P</a:t>
            </a:r>
            <a:r>
              <a:rPr lang="es-ES" dirty="0">
                <a:cs typeface="Arial" charset="0"/>
              </a:rPr>
              <a:t>é</a:t>
            </a:r>
            <a:r>
              <a:rPr lang="es-MX" dirty="0">
                <a:cs typeface="Arial" charset="0"/>
              </a:rPr>
              <a:t>rez Ram</a:t>
            </a:r>
            <a:r>
              <a:rPr lang="es-ES" dirty="0" err="1">
                <a:cs typeface="Arial" charset="0"/>
              </a:rPr>
              <a:t>írez</a:t>
            </a:r>
            <a:endParaRPr lang="es-MX" dirty="0">
              <a:cs typeface="Arial" charset="0"/>
            </a:endParaRPr>
          </a:p>
          <a:p>
            <a:endParaRPr lang="es-MX" dirty="0" smtClean="0"/>
          </a:p>
          <a:p>
            <a:endParaRPr lang="es-MX" dirty="0"/>
          </a:p>
          <a:p>
            <a:pPr marL="0" indent="0" algn="ctr">
              <a:buNone/>
            </a:pPr>
            <a:r>
              <a:rPr lang="es-MX" dirty="0" smtClean="0"/>
              <a:t>FIN</a:t>
            </a:r>
            <a:endParaRPr lang="es-MX" dirty="0"/>
          </a:p>
          <a:p>
            <a:endParaRPr lang="es-MX" dirty="0">
              <a:cs typeface="Arial" charset="0"/>
            </a:endParaRPr>
          </a:p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buNone/>
            </a:pPr>
            <a:r>
              <a:rPr lang="es-MX" dirty="0" smtClean="0">
                <a:hlinkClick r:id="rId2"/>
              </a:rPr>
              <a:t>lilialbores@gmail.com</a:t>
            </a:r>
            <a:endParaRPr lang="es-MX" dirty="0" smtClean="0"/>
          </a:p>
          <a:p>
            <a:pPr marL="0" indent="0" algn="ctr">
              <a:buNone/>
            </a:pPr>
            <a:r>
              <a:rPr lang="es-MX" dirty="0"/>
              <a:t>t</a:t>
            </a:r>
            <a:r>
              <a:rPr lang="es-MX" dirty="0" smtClean="0"/>
              <a:t>dah.autismo@gmail.com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77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s-ES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101518"/>
              </p:ext>
            </p:extLst>
          </p:nvPr>
        </p:nvGraphicFramePr>
        <p:xfrm>
          <a:off x="359532" y="908720"/>
          <a:ext cx="8424935" cy="5518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232"/>
                <a:gridCol w="504056"/>
                <a:gridCol w="1181908"/>
                <a:gridCol w="131430"/>
                <a:gridCol w="1301648"/>
                <a:gridCol w="1306679"/>
                <a:gridCol w="955491"/>
                <a:gridCol w="955491"/>
              </a:tblGrid>
              <a:tr h="305417">
                <a:tc grid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u="sng" dirty="0" smtClean="0">
                          <a:effectLst/>
                        </a:rPr>
                        <a:t>Tabla 1.</a:t>
                      </a:r>
                      <a:r>
                        <a:rPr lang="es-MX" sz="1400" dirty="0" smtClean="0">
                          <a:effectLst/>
                        </a:rPr>
                        <a:t> </a:t>
                      </a:r>
                      <a:r>
                        <a:rPr lang="es-MX" sz="1400" dirty="0">
                          <a:effectLst/>
                        </a:rPr>
                        <a:t>Diferencias sexuales por mecanismo de autolesión 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992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Mecanismo de autolesión</a:t>
                      </a:r>
                      <a:endParaRPr lang="es-MX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effectLst/>
                        </a:rPr>
                        <a:t>Ítem</a:t>
                      </a:r>
                      <a:endParaRPr lang="es-MX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u="sng" dirty="0" smtClean="0">
                          <a:effectLst/>
                        </a:rPr>
                        <a:t>Masculino</a:t>
                      </a:r>
                      <a:endParaRPr lang="es-MX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u="sng" dirty="0">
                          <a:effectLst/>
                        </a:rPr>
                        <a:t>N (%)</a:t>
                      </a:r>
                      <a:endParaRPr lang="es-MX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253 (47.5%)</a:t>
                      </a:r>
                      <a:endParaRPr lang="es-MX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u="sng" dirty="0" smtClean="0">
                          <a:effectLst/>
                        </a:rPr>
                        <a:t>Femenino</a:t>
                      </a:r>
                      <a:endParaRPr lang="es-MX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u="sng" dirty="0">
                          <a:effectLst/>
                        </a:rPr>
                        <a:t>N (%) </a:t>
                      </a:r>
                      <a:endParaRPr lang="es-MX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280 (52.5%)</a:t>
                      </a:r>
                      <a:endParaRPr lang="es-MX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u="sng" dirty="0">
                          <a:effectLst/>
                        </a:rPr>
                        <a:t>Total</a:t>
                      </a:r>
                      <a:endParaRPr lang="es-MX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u="sng" dirty="0">
                          <a:effectLst/>
                        </a:rPr>
                        <a:t>N (%)</a:t>
                      </a:r>
                      <a:endParaRPr lang="es-MX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533 (100%)</a:t>
                      </a:r>
                      <a:endParaRPr lang="es-MX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err="1">
                          <a:effectLst/>
                        </a:rPr>
                        <a:t>Pba</a:t>
                      </a:r>
                      <a:r>
                        <a:rPr lang="es-MX" sz="1400" b="1" dirty="0">
                          <a:effectLst/>
                        </a:rPr>
                        <a:t> </a:t>
                      </a:r>
                      <a:r>
                        <a:rPr lang="es-MX" sz="1400" b="1" dirty="0" err="1">
                          <a:effectLst/>
                        </a:rPr>
                        <a:t>est</a:t>
                      </a:r>
                      <a:r>
                        <a:rPr lang="es-MX" sz="1400" b="1" dirty="0">
                          <a:effectLst/>
                        </a:rPr>
                        <a:t>  GL</a:t>
                      </a:r>
                      <a:endParaRPr lang="es-MX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i="1" dirty="0">
                          <a:effectLst/>
                        </a:rPr>
                        <a:t>P</a:t>
                      </a:r>
                      <a:endParaRPr lang="es-MX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</a:tr>
              <a:tr h="252131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Cortes en la piel</a:t>
                      </a:r>
                      <a:endParaRPr lang="es-MX" sz="1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 A</a:t>
                      </a:r>
                      <a:endParaRPr lang="es-MX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 gridSpan="2"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33 (13.0)</a:t>
                      </a:r>
                      <a:endParaRPr lang="es-MX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87 (31.1)</a:t>
                      </a:r>
                      <a:endParaRPr lang="es-MX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120 (22.5)</a:t>
                      </a:r>
                      <a:endParaRPr lang="es-MX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24.76</a:t>
                      </a:r>
                      <a:endParaRPr lang="es-MX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</a:rPr>
                        <a:t>0.001</a:t>
                      </a:r>
                      <a:endParaRPr lang="es-MX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</a:tr>
              <a:tr h="332812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Frotar la piel c/objetos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A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effectLst/>
                        </a:rPr>
                        <a:t>25 (9.9)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effectLst/>
                        </a:rPr>
                        <a:t>37 (13.2)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62 (11.6)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1.43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0.23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</a:tr>
              <a:tr h="499219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Introducción de objetos debajo de piel o uñas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A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8 (3.2)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16 (5.7)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24 (4.5)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2.03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0.111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</a:tr>
              <a:tr h="274055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Pellizcado de piel</a:t>
                      </a:r>
                      <a:endParaRPr lang="es-MX" sz="1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effectLst/>
                        </a:rPr>
                        <a:t>A</a:t>
                      </a:r>
                      <a:endParaRPr lang="es-MX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effectLst/>
                        </a:rPr>
                        <a:t>40 (15.8)</a:t>
                      </a:r>
                      <a:endParaRPr lang="es-MX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effectLst/>
                        </a:rPr>
                        <a:t>63 (22.5)</a:t>
                      </a:r>
                      <a:endParaRPr lang="es-MX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effectLst/>
                        </a:rPr>
                        <a:t>103 (19.3)</a:t>
                      </a:r>
                      <a:endParaRPr lang="es-MX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effectLst/>
                        </a:rPr>
                        <a:t>3.81</a:t>
                      </a:r>
                      <a:endParaRPr lang="es-MX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effectLst/>
                        </a:rPr>
                        <a:t>0.05</a:t>
                      </a:r>
                      <a:endParaRPr lang="es-MX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</a:tr>
              <a:tr h="332812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Uso de objetos p/ marcar la piel</a:t>
                      </a:r>
                      <a:endParaRPr lang="es-MX" sz="1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effectLst/>
                        </a:rPr>
                        <a:t>A</a:t>
                      </a:r>
                      <a:endParaRPr lang="es-MX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>
                          <a:effectLst/>
                        </a:rPr>
                        <a:t>20 (7.9)</a:t>
                      </a:r>
                      <a:endParaRPr lang="es-MX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>
                          <a:effectLst/>
                        </a:rPr>
                        <a:t>69 (24.6)</a:t>
                      </a:r>
                      <a:endParaRPr lang="es-MX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>
                          <a:effectLst/>
                        </a:rPr>
                        <a:t>89 (16.7)</a:t>
                      </a:r>
                      <a:endParaRPr lang="es-MX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effectLst/>
                        </a:rPr>
                        <a:t>26.76</a:t>
                      </a:r>
                      <a:endParaRPr lang="es-MX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effectLst/>
                        </a:rPr>
                        <a:t>0.001</a:t>
                      </a:r>
                      <a:endParaRPr lang="es-MX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</a:tr>
              <a:tr h="332812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Rascado de cicatrices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A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effectLst/>
                        </a:rPr>
                        <a:t>53 (20.9)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66 (23.6)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119 (22.3)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0.52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0.46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</a:tr>
              <a:tr h="332812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Jalar piel descamada 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A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25 (9.9)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27 (9.6)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52 (9.8)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0.009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effectLst/>
                        </a:rPr>
                        <a:t>0.92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</a:tr>
              <a:tr h="221436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Quemado de piel 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A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11 (4.3)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8 (2.9)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19 (3.6)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0.85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effectLst/>
                        </a:rPr>
                        <a:t>0.24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</a:tr>
              <a:tr h="332812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Arrancar pelo, pestañas o cejas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A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9 (3.6)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17 (6.1)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26 (4.9)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1.78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effectLst/>
                        </a:rPr>
                        <a:t>0.18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</a:tr>
              <a:tr h="214311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Arrancar uñas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A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13 (5.1)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23 (8.2)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36 (6.8)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1.99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0.15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</a:tr>
              <a:tr h="416015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Presionar órganos p/provocar dolor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A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5 (2.0)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5 (1.8)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10 (1.9)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0.02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0.56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</a:tr>
              <a:tr h="215955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Mordidas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A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45 (17.8)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63 (22.5)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108 (20.3)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1.82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effectLst/>
                        </a:rPr>
                        <a:t>0.17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</a:tr>
              <a:tr h="173751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Golpes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A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35 (13.8)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49 (17.5)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84 (15.8)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effectLst/>
                        </a:rPr>
                        <a:t>1.35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effectLst/>
                        </a:rPr>
                        <a:t>0.24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196" marR="59196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5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s-MX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resultados</a:t>
            </a:r>
            <a:endParaRPr kumimoji="0" lang="es-ES" sz="3600" b="0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254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1541"/>
              </p:ext>
            </p:extLst>
          </p:nvPr>
        </p:nvGraphicFramePr>
        <p:xfrm>
          <a:off x="54427" y="1475656"/>
          <a:ext cx="8959317" cy="4165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0131"/>
                <a:gridCol w="670767"/>
                <a:gridCol w="1474929"/>
                <a:gridCol w="1474929"/>
                <a:gridCol w="1341533"/>
                <a:gridCol w="1078523"/>
                <a:gridCol w="938505"/>
              </a:tblGrid>
              <a:tr h="281200">
                <a:tc gridSpan="7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600" u="sng" dirty="0">
                          <a:effectLst/>
                        </a:rPr>
                        <a:t>Tabla </a:t>
                      </a:r>
                      <a:r>
                        <a:rPr lang="es-MX" sz="1600" u="sng" dirty="0" smtClean="0">
                          <a:effectLst/>
                        </a:rPr>
                        <a:t>2.</a:t>
                      </a:r>
                      <a:r>
                        <a:rPr lang="es-MX" sz="1600" dirty="0" smtClean="0">
                          <a:effectLst/>
                        </a:rPr>
                        <a:t> </a:t>
                      </a:r>
                      <a:r>
                        <a:rPr lang="es-MX" sz="1600" dirty="0">
                          <a:effectLst/>
                        </a:rPr>
                        <a:t>Diferencias sexuales por topografía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481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Topografía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Ítem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u="sng">
                          <a:effectLst/>
                        </a:rPr>
                        <a:t>Masculino*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u="sng">
                          <a:effectLst/>
                        </a:rPr>
                        <a:t>N (%)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253 (47.5%)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u="sng">
                          <a:effectLst/>
                        </a:rPr>
                        <a:t>Femenino*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u="sng">
                          <a:effectLst/>
                        </a:rPr>
                        <a:t>N (%)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280 (52.5%)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u="sng">
                          <a:effectLst/>
                        </a:rPr>
                        <a:t>Total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u="sng">
                          <a:effectLst/>
                        </a:rPr>
                        <a:t>N (%)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533 (100%)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</a:rPr>
                        <a:t>Chi-cuadrada  o Prueba exacta de Fisher</a:t>
                      </a:r>
                      <a:endParaRPr lang="es-MX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P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7825"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Antebrazos y muñecas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 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21    (8.3)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69  (24.6)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90  (16.9)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25.29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0.001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7288"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Brazos y codos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16    (6.3)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29  (10.4)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45    (8.4)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2.79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0.094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7288"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Muslos y rodillas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12    (4.7)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22    (7.9)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34    (6.4)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2.15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0.14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7288"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Abdomen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6    (2.4)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5    (1.8)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11    (2.1)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0.22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0.63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7288"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Cara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5    (2.0)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4    (1.4)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9    (1.7)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0.43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7288"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Cabeza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6    (2.4)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7    (2.5)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13    (2.4)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0.009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0.57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resultados</a:t>
            </a:r>
            <a:endParaRPr lang="es-ES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449036"/>
              </p:ext>
            </p:extLst>
          </p:nvPr>
        </p:nvGraphicFramePr>
        <p:xfrm>
          <a:off x="107504" y="980728"/>
          <a:ext cx="8892480" cy="5105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5758"/>
                <a:gridCol w="685825"/>
                <a:gridCol w="1511140"/>
                <a:gridCol w="1510172"/>
                <a:gridCol w="1372619"/>
                <a:gridCol w="1373588"/>
                <a:gridCol w="823378"/>
              </a:tblGrid>
              <a:tr h="300548">
                <a:tc gridSpan="7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2400" u="sng" dirty="0">
                          <a:effectLst/>
                        </a:rPr>
                        <a:t>Tabla </a:t>
                      </a:r>
                      <a:r>
                        <a:rPr lang="es-MX" sz="2400" u="sng" dirty="0" smtClean="0">
                          <a:effectLst/>
                        </a:rPr>
                        <a:t>3.</a:t>
                      </a:r>
                      <a:r>
                        <a:rPr lang="es-MX" sz="2400" dirty="0" smtClean="0">
                          <a:effectLst/>
                        </a:rPr>
                        <a:t> </a:t>
                      </a:r>
                      <a:r>
                        <a:rPr lang="es-MX" sz="2400" dirty="0">
                          <a:effectLst/>
                        </a:rPr>
                        <a:t>Diferencias sexuales por precipitantes psicológicos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927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Precipitantes </a:t>
                      </a:r>
                      <a:r>
                        <a:rPr lang="es-MX" sz="2000" dirty="0" smtClean="0">
                          <a:effectLst/>
                        </a:rPr>
                        <a:t>psicológicos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Item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u="sng" dirty="0" smtClean="0">
                          <a:effectLst/>
                        </a:rPr>
                        <a:t>Masculino</a:t>
                      </a:r>
                      <a:endParaRPr lang="es-MX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u="sng" dirty="0">
                          <a:effectLst/>
                        </a:rPr>
                        <a:t>N (%)</a:t>
                      </a:r>
                      <a:endParaRPr lang="es-MX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253 (47.5%)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u="sng" dirty="0" smtClean="0">
                          <a:effectLst/>
                        </a:rPr>
                        <a:t>Femenino</a:t>
                      </a:r>
                      <a:endParaRPr lang="es-MX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u="sng" dirty="0">
                          <a:effectLst/>
                        </a:rPr>
                        <a:t>N (%)</a:t>
                      </a:r>
                      <a:endParaRPr lang="es-MX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280 (52.5%)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u="sng">
                          <a:effectLst/>
                        </a:rPr>
                        <a:t>Total</a:t>
                      </a:r>
                      <a:endParaRPr lang="es-MX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u="sng">
                          <a:effectLst/>
                        </a:rPr>
                        <a:t>N (%)</a:t>
                      </a:r>
                      <a:endParaRPr lang="es-MX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533 (100%)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Chi-cuadrada  o Prueba exacta de Fisher</a:t>
                      </a:r>
                      <a:endParaRPr lang="es-MX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P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1726">
                <a:tc>
                  <a:txBody>
                    <a:bodyPr/>
                    <a:lstStyle/>
                    <a:p>
                      <a:pPr marL="1079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Negativos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B1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29  (11.5)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67  (23.9)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96   (18.0)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13.98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0.001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1726">
                <a:tc>
                  <a:txBody>
                    <a:bodyPr/>
                    <a:lstStyle/>
                    <a:p>
                      <a:pPr marL="1079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Depresivos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B1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34  (13.4)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60  (21.4)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94   (17.6)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5.84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0.01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1726">
                <a:tc>
                  <a:txBody>
                    <a:bodyPr/>
                    <a:lstStyle/>
                    <a:p>
                      <a:pPr marL="1079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Ansiedad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B1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18    (7.1)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44  (15.8)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62   (11.7)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9.65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0.002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1726">
                <a:tc>
                  <a:txBody>
                    <a:bodyPr/>
                    <a:lstStyle/>
                    <a:p>
                      <a:pPr marL="1079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Tensión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B1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14    (5.5)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38  (13.6)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52     (9.8)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9.83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0.002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1726">
                <a:tc>
                  <a:txBody>
                    <a:bodyPr/>
                    <a:lstStyle/>
                    <a:p>
                      <a:pPr marL="1079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Coraje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B1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31  (12.3)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77  (27.5)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108  (20.3)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19.12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0.001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1726">
                <a:tc>
                  <a:txBody>
                    <a:bodyPr/>
                    <a:lstStyle/>
                    <a:p>
                      <a:pPr marL="1079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Estrés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B1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13    (5.1)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31  (11.1)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44     (8.3)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6.17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0.03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1726">
                <a:tc>
                  <a:txBody>
                    <a:bodyPr/>
                    <a:lstStyle/>
                    <a:p>
                      <a:pPr marL="1079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Autocritica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B1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10    (4.0)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26    (9.3)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36     (6.8)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6.05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0.01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261">
                <a:tc>
                  <a:txBody>
                    <a:bodyPr/>
                    <a:lstStyle/>
                    <a:p>
                      <a:pPr marL="1079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Resistencia previa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B2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25    (9.9)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47  (16.8)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72   (13.5)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5.42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0.02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1726">
                <a:tc>
                  <a:txBody>
                    <a:bodyPr/>
                    <a:lstStyle/>
                    <a:p>
                      <a:pPr marL="1079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Necesidad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B3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16    (6.3)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39  (13.9)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55   (10.3)</a:t>
                      </a:r>
                      <a:endParaRPr lang="es-MX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8.30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0.004</a:t>
                      </a:r>
                      <a:endParaRPr lang="es-MX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s-MX" dirty="0" smtClean="0">
                <a:latin typeface="+mn-lt"/>
              </a:rPr>
              <a:t>resultados</a:t>
            </a:r>
            <a:endParaRPr lang="es-MX" dirty="0">
              <a:latin typeface="+mn-lt"/>
            </a:endParaRPr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es-MX" dirty="0" smtClean="0">
                <a:cs typeface="Arial" charset="0"/>
              </a:rPr>
              <a:t> </a:t>
            </a:r>
            <a:endParaRPr lang="es-MX" sz="2800" dirty="0" smtClean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116644"/>
              </p:ext>
            </p:extLst>
          </p:nvPr>
        </p:nvGraphicFramePr>
        <p:xfrm>
          <a:off x="179512" y="1700808"/>
          <a:ext cx="8712969" cy="3696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620"/>
                <a:gridCol w="607245"/>
                <a:gridCol w="1335252"/>
                <a:gridCol w="1336108"/>
                <a:gridCol w="1335252"/>
                <a:gridCol w="668911"/>
                <a:gridCol w="909581"/>
              </a:tblGrid>
              <a:tr h="248392"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u="sng" dirty="0">
                          <a:effectLst/>
                        </a:rPr>
                        <a:t>Tabla </a:t>
                      </a:r>
                      <a:r>
                        <a:rPr lang="es-MX" sz="1600" u="sng" dirty="0" smtClean="0">
                          <a:effectLst/>
                        </a:rPr>
                        <a:t>4.</a:t>
                      </a:r>
                      <a:r>
                        <a:rPr lang="es-MX" sz="1600" dirty="0" smtClean="0">
                          <a:effectLst/>
                        </a:rPr>
                        <a:t> </a:t>
                      </a:r>
                      <a:r>
                        <a:rPr lang="es-MX" sz="1600" dirty="0">
                          <a:effectLst/>
                        </a:rPr>
                        <a:t>Diferencias sexuales por impulso  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22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err="1">
                          <a:effectLst/>
                        </a:rPr>
                        <a:t>Impulso°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Item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u="sng" dirty="0" smtClean="0">
                          <a:effectLst/>
                        </a:rPr>
                        <a:t>Masculino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u="sng" dirty="0">
                          <a:effectLst/>
                        </a:rPr>
                        <a:t>N (%)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253 (47.5%)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u="sng" dirty="0" smtClean="0">
                          <a:effectLst/>
                        </a:rPr>
                        <a:t>Femenino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u="sng" dirty="0">
                          <a:effectLst/>
                        </a:rPr>
                        <a:t>N (%) 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280 (52.5%)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u="sng">
                          <a:effectLst/>
                        </a:rPr>
                        <a:t>Total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u="sng">
                          <a:effectLst/>
                        </a:rPr>
                        <a:t>N (%)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533 (100%)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Pba est. GL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P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6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Liberación de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679">
                <a:tc>
                  <a:txBody>
                    <a:bodyPr/>
                    <a:lstStyle/>
                    <a:p>
                      <a:pPr marL="1079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Sentimientos negativos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B4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23 (9.1)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54 (19.3)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77   (14.4)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11.17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0.001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679">
                <a:tc>
                  <a:txBody>
                    <a:bodyPr/>
                    <a:lstStyle/>
                    <a:p>
                      <a:pPr marL="1079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Ideas negativas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B4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8    (3.2)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37  (13.2)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45     (8.4)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17.37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0.001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679">
                <a:tc>
                  <a:txBody>
                    <a:bodyPr/>
                    <a:lstStyle/>
                    <a:p>
                      <a:pPr marL="1079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Dificultades personales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B4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17    (6.7)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44  (15.7)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61   (11.4)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10.61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0.001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6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Inducción de 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 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 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 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 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 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 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679">
                <a:tc>
                  <a:txBody>
                    <a:bodyPr/>
                    <a:lstStyle/>
                    <a:p>
                      <a:pPr marL="1079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Sentimientos positivos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B3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12    (4.7)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31  (11.1)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43     (8.1)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7.17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0.007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6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Disminución de tensión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 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 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 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 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 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 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679">
                <a:tc>
                  <a:txBody>
                    <a:bodyPr/>
                    <a:lstStyle/>
                    <a:p>
                      <a:pPr marL="1079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Durante autolesión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B4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14    (5.6)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33  (11.8)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47     (8.8)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6.39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0.011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679">
                <a:tc>
                  <a:txBody>
                    <a:bodyPr/>
                    <a:lstStyle/>
                    <a:p>
                      <a:pPr marL="1079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Después de autolesión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B4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19    (7.5)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28  (10.0)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47     (8.8)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1.02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0.31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resultados</a:t>
            </a:r>
            <a:endParaRPr lang="es-ES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376051"/>
              </p:ext>
            </p:extLst>
          </p:nvPr>
        </p:nvGraphicFramePr>
        <p:xfrm>
          <a:off x="179512" y="1196752"/>
          <a:ext cx="8784975" cy="5368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7472"/>
                <a:gridCol w="825938"/>
                <a:gridCol w="1619216"/>
                <a:gridCol w="1346287"/>
                <a:gridCol w="1224524"/>
                <a:gridCol w="734025"/>
                <a:gridCol w="857513"/>
              </a:tblGrid>
              <a:tr h="264917"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u="sng" dirty="0">
                          <a:effectLst/>
                        </a:rPr>
                        <a:t>Tabla </a:t>
                      </a:r>
                      <a:r>
                        <a:rPr lang="es-MX" sz="1800" u="sng" dirty="0" smtClean="0">
                          <a:effectLst/>
                        </a:rPr>
                        <a:t>5.</a:t>
                      </a:r>
                      <a:r>
                        <a:rPr lang="es-MX" sz="1800" dirty="0" smtClean="0">
                          <a:effectLst/>
                        </a:rPr>
                        <a:t> </a:t>
                      </a:r>
                      <a:r>
                        <a:rPr lang="es-MX" sz="1800" dirty="0">
                          <a:effectLst/>
                        </a:rPr>
                        <a:t>Diferencias sexuales por explicativas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9515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Explicativas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Item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u="sng" dirty="0" smtClean="0">
                          <a:effectLst/>
                        </a:rPr>
                        <a:t>Masculino</a:t>
                      </a:r>
                      <a:endParaRPr lang="es-MX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u="sng" dirty="0">
                          <a:effectLst/>
                        </a:rPr>
                        <a:t>N (%)</a:t>
                      </a:r>
                      <a:endParaRPr lang="es-MX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253 (47.5%)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u="sng" dirty="0" smtClean="0">
                          <a:effectLst/>
                        </a:rPr>
                        <a:t>Femenino</a:t>
                      </a:r>
                      <a:endParaRPr lang="es-MX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u="sng" dirty="0">
                          <a:effectLst/>
                        </a:rPr>
                        <a:t>N (%) </a:t>
                      </a:r>
                      <a:endParaRPr lang="es-MX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280 (52.5%)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u="sng">
                          <a:effectLst/>
                        </a:rPr>
                        <a:t>Total</a:t>
                      </a:r>
                      <a:endParaRPr lang="es-MX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u="sng">
                          <a:effectLst/>
                        </a:rPr>
                        <a:t>N (%)</a:t>
                      </a:r>
                      <a:endParaRPr lang="es-MX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533 (100%)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Pba est. GL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P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2826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</a:rPr>
                        <a:t>Por desesperación</a:t>
                      </a:r>
                      <a:endParaRPr lang="es-MX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effectLst/>
                        </a:rPr>
                        <a:t> 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effectLst/>
                        </a:rPr>
                        <a:t>17    (6.7)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effectLst/>
                        </a:rPr>
                        <a:t>49  (17.5)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effectLst/>
                        </a:rPr>
                        <a:t>66  (12.4)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effectLst/>
                        </a:rPr>
                        <a:t>14.23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</a:rPr>
                        <a:t>0.001</a:t>
                      </a:r>
                      <a:endParaRPr lang="es-MX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2826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Manera de castigo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12    (4.7)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20    (7.1)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32    (6.0)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1.35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0.16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2826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effectLst/>
                        </a:rPr>
                        <a:t>P/asustar a personas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effectLst/>
                        </a:rPr>
                        <a:t> 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</a:rPr>
                        <a:t>2    (0.8)</a:t>
                      </a:r>
                      <a:endParaRPr lang="es-MX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effectLst/>
                        </a:rPr>
                        <a:t>11    (3.9)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effectLst/>
                        </a:rPr>
                        <a:t>13    (2.4)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effectLst/>
                        </a:rPr>
                        <a:t>5.5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</a:rPr>
                        <a:t>0.019</a:t>
                      </a:r>
                      <a:endParaRPr lang="es-MX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2826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Llamado de  Atención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 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9    (3.6)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19    (6.8)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28    (5.3)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2.78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0.09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2826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Manipulación (chantaje)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 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11    (4.3)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12    (4.3)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23    (4.3)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0.001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0.97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2826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Comprobación de afecto 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 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6    (2.4)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13    (4.6)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19    (3.6)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1.99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0.15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2826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Pertenecer a un grupo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 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0    (0.0)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4    (1.4)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4    (0.8)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2.70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effectLst/>
                        </a:rPr>
                        <a:t>0.07</a:t>
                      </a:r>
                      <a:endParaRPr lang="es-MX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 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0776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</a:rPr>
                        <a:t>Desconocimiento de motivos </a:t>
                      </a:r>
                      <a:endParaRPr lang="es-MX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effectLst/>
                        </a:rPr>
                        <a:t> 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</a:rPr>
                        <a:t>21    (8.3)</a:t>
                      </a:r>
                      <a:endParaRPr lang="es-MX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>
                          <a:effectLst/>
                        </a:rPr>
                        <a:t>56  (20.1)</a:t>
                      </a:r>
                      <a:endParaRPr lang="es-MX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</a:rPr>
                        <a:t>77  (14.5)</a:t>
                      </a:r>
                      <a:endParaRPr lang="es-MX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</a:rPr>
                        <a:t>14.85</a:t>
                      </a:r>
                      <a:endParaRPr lang="es-MX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</a:rPr>
                        <a:t>0.001</a:t>
                      </a:r>
                      <a:endParaRPr lang="es-MX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effectLst/>
              </a:rPr>
              <a:t>Diferencias </a:t>
            </a:r>
            <a:r>
              <a:rPr lang="es-MX" dirty="0">
                <a:effectLst/>
              </a:rPr>
              <a:t>sexuales por explicativas</a:t>
            </a:r>
            <a:r>
              <a:rPr lang="es-MX" sz="32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s-MX" sz="3200" dirty="0">
                <a:effectLst/>
                <a:latin typeface="Calibri"/>
                <a:ea typeface="Calibri"/>
                <a:cs typeface="Times New Roman"/>
              </a:rPr>
            </a:b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728347"/>
              </p:ext>
            </p:extLst>
          </p:nvPr>
        </p:nvGraphicFramePr>
        <p:xfrm>
          <a:off x="0" y="1023880"/>
          <a:ext cx="9144000" cy="547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75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0312" y="422600"/>
            <a:ext cx="8229600" cy="1278401"/>
          </a:xfrm>
        </p:spPr>
        <p:txBody>
          <a:bodyPr>
            <a:noAutofit/>
          </a:bodyPr>
          <a:lstStyle/>
          <a:p>
            <a:pPr algn="ctr"/>
            <a:r>
              <a:rPr lang="es-MX" sz="2800" dirty="0" smtClean="0">
                <a:effectLst/>
              </a:rPr>
              <a:t>componente </a:t>
            </a:r>
            <a:r>
              <a:rPr lang="es-MX" sz="2800" dirty="0">
                <a:effectLst/>
              </a:rPr>
              <a:t>adictivo de las autolesiones no suicidas</a:t>
            </a:r>
            <a:r>
              <a:rPr lang="es-MX" sz="2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s-MX" sz="2800" dirty="0">
                <a:effectLst/>
                <a:latin typeface="Calibri"/>
                <a:ea typeface="Calibri"/>
                <a:cs typeface="Times New Roman"/>
              </a:rPr>
            </a:br>
            <a:endParaRPr lang="es-MX" sz="2800" dirty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527156"/>
              </p:ext>
            </p:extLst>
          </p:nvPr>
        </p:nvGraphicFramePr>
        <p:xfrm>
          <a:off x="0" y="1264393"/>
          <a:ext cx="9144000" cy="5611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95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Marcador de contenido"/>
          <p:cNvSpPr>
            <a:spLocks noGrp="1"/>
          </p:cNvSpPr>
          <p:nvPr>
            <p:ph idx="1"/>
          </p:nvPr>
        </p:nvSpPr>
        <p:spPr>
          <a:xfrm>
            <a:off x="323528" y="1484784"/>
            <a:ext cx="8497192" cy="4968552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Clr>
                <a:srgbClr val="C00000"/>
              </a:buClr>
              <a:buFontTx/>
              <a:buNone/>
              <a:defRPr/>
            </a:pPr>
            <a:r>
              <a:rPr lang="es-MX" sz="3400" dirty="0"/>
              <a:t>Las autolesiones sin intención suicida se definen como la destrucción tisular, propositiva que realiza el individuo a su propia piel o cuerpo sin la intención de </a:t>
            </a:r>
            <a:r>
              <a:rPr lang="es-MX" sz="3400" dirty="0" smtClean="0"/>
              <a:t>morir</a:t>
            </a:r>
            <a:endParaRPr lang="es-MX" sz="2000" dirty="0" smtClean="0"/>
          </a:p>
          <a:p>
            <a:pPr marL="457200" indent="-27432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MX" sz="3100" dirty="0" smtClean="0"/>
              <a:t>En </a:t>
            </a:r>
            <a:r>
              <a:rPr lang="es-MX" sz="3100" dirty="0"/>
              <a:t>el último año, durante al menos 5 días, se </a:t>
            </a:r>
            <a:r>
              <a:rPr lang="es-MX" sz="3100" dirty="0" smtClean="0"/>
              <a:t>han autolesionado</a:t>
            </a:r>
          </a:p>
          <a:p>
            <a:pPr marL="457200" indent="-27432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MX" sz="3100" dirty="0"/>
              <a:t>A</a:t>
            </a:r>
            <a:r>
              <a:rPr lang="es-MX" sz="3100" dirty="0" smtClean="0"/>
              <a:t>usencia </a:t>
            </a:r>
            <a:r>
              <a:rPr lang="es-MX" sz="3100" dirty="0"/>
              <a:t>de intento </a:t>
            </a:r>
            <a:r>
              <a:rPr lang="es-MX" sz="3100" dirty="0" smtClean="0"/>
              <a:t>suicida</a:t>
            </a:r>
          </a:p>
          <a:p>
            <a:pPr marL="457200" indent="-27432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MX" sz="3100" dirty="0"/>
              <a:t>La </a:t>
            </a:r>
            <a:r>
              <a:rPr lang="es-MX" sz="3100" dirty="0" smtClean="0"/>
              <a:t>lesión </a:t>
            </a:r>
            <a:r>
              <a:rPr lang="es-MX" sz="3100" dirty="0"/>
              <a:t>se asocia con al menos dos:</a:t>
            </a:r>
          </a:p>
          <a:p>
            <a:pPr marL="857250" lvl="1" indent="-27432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MX" sz="2900" dirty="0" smtClean="0"/>
              <a:t>B1. Pensamientos </a:t>
            </a:r>
            <a:r>
              <a:rPr lang="es-MX" sz="2900" dirty="0"/>
              <a:t>o sentimientos </a:t>
            </a:r>
            <a:r>
              <a:rPr lang="es-MX" sz="2900" dirty="0" smtClean="0"/>
              <a:t>negativos antes de la autolesión</a:t>
            </a:r>
            <a:endParaRPr lang="es-MX" sz="2900" dirty="0"/>
          </a:p>
          <a:p>
            <a:pPr marL="857250" lvl="1" indent="-27432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MX" sz="2900" dirty="0" smtClean="0"/>
              <a:t>B2. Antes </a:t>
            </a:r>
            <a:r>
              <a:rPr lang="es-MX" sz="2900" dirty="0"/>
              <a:t>del acto, un período de preocupación</a:t>
            </a:r>
          </a:p>
          <a:p>
            <a:pPr marL="857250" lvl="1" indent="-27432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MX" sz="2900" dirty="0" smtClean="0"/>
              <a:t>B3. El </a:t>
            </a:r>
            <a:r>
              <a:rPr lang="es-MX" sz="2900" dirty="0"/>
              <a:t>impulso de autolesionarse ocurre </a:t>
            </a:r>
            <a:r>
              <a:rPr lang="es-MX" sz="2900" dirty="0" smtClean="0"/>
              <a:t>frecuentemente</a:t>
            </a:r>
          </a:p>
          <a:p>
            <a:pPr marL="857250" lvl="1" indent="-27432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MX" sz="2900" dirty="0" smtClean="0"/>
              <a:t>B4. Alivio </a:t>
            </a:r>
            <a:r>
              <a:rPr lang="es-MX" sz="2900" dirty="0"/>
              <a:t>de un sentimiento/estado cognitivo negativo, o una dificultad interpersonal, o para inducir un estado emocional  positivo</a:t>
            </a:r>
          </a:p>
          <a:p>
            <a:pPr marL="457200" indent="-27432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MX" sz="3100" dirty="0"/>
              <a:t>C. Deterioro funcional en áreas interpersonal, académica u otras.</a:t>
            </a:r>
          </a:p>
          <a:p>
            <a:pPr marL="457200" indent="-27432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s-MX" sz="3100" dirty="0"/>
              <a:t>D. La conducta no ocurre exclusivamente en estados de psicosis, delirio o intoxicación. </a:t>
            </a:r>
          </a:p>
          <a:p>
            <a:pPr marL="457200" indent="-27432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s-MX" sz="2500" dirty="0"/>
          </a:p>
          <a:p>
            <a:pPr marL="182880" indent="0" algn="r">
              <a:spcBef>
                <a:spcPts val="0"/>
              </a:spcBef>
              <a:buClr>
                <a:srgbClr val="C00000"/>
              </a:buClr>
              <a:buNone/>
              <a:defRPr/>
            </a:pPr>
            <a:r>
              <a:rPr lang="es-MX" sz="2000" dirty="0" smtClean="0"/>
              <a:t>(APA DSM-5)</a:t>
            </a:r>
            <a:endParaRPr lang="es-MX" sz="2000" dirty="0"/>
          </a:p>
          <a:p>
            <a:pPr marL="457200" indent="-27432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s-MX" sz="2500" dirty="0"/>
          </a:p>
          <a:p>
            <a:pPr marL="457200" indent="-27432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s-MX" sz="2400" dirty="0" smtClean="0"/>
          </a:p>
          <a:p>
            <a:pPr marL="457200" indent="-274320" algn="just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s-MX" sz="24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1475656" y="332656"/>
            <a:ext cx="5905500" cy="7191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s-MX" sz="3600" cap="all" dirty="0" smtClean="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Definición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Frecuencia del acoso escolar en los últimos 3 meses</a:t>
            </a:r>
            <a:endParaRPr lang="es-ES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122309"/>
              </p:ext>
            </p:extLst>
          </p:nvPr>
        </p:nvGraphicFramePr>
        <p:xfrm>
          <a:off x="107506" y="2070139"/>
          <a:ext cx="8856982" cy="2871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9582"/>
                <a:gridCol w="634113"/>
                <a:gridCol w="1270018"/>
                <a:gridCol w="1396303"/>
                <a:gridCol w="1270018"/>
                <a:gridCol w="888474"/>
                <a:gridCol w="888474"/>
              </a:tblGrid>
              <a:tr h="325900"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u="sng" dirty="0">
                          <a:effectLst/>
                        </a:rPr>
                        <a:t>Tabla </a:t>
                      </a:r>
                      <a:r>
                        <a:rPr lang="es-MX" sz="1600" u="sng" dirty="0" smtClean="0">
                          <a:effectLst/>
                        </a:rPr>
                        <a:t>6.</a:t>
                      </a:r>
                      <a:r>
                        <a:rPr lang="es-MX" sz="1600" dirty="0" smtClean="0">
                          <a:effectLst/>
                        </a:rPr>
                        <a:t> </a:t>
                      </a:r>
                      <a:r>
                        <a:rPr lang="es-MX" sz="1600" dirty="0">
                          <a:effectLst/>
                        </a:rPr>
                        <a:t>Diferencias sexuales en la interferencia con la funcionalidad 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5674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</a:rPr>
                        <a:t>Disfunción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err="1">
                          <a:effectLst/>
                        </a:rPr>
                        <a:t>Item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u="sng" dirty="0" smtClean="0">
                          <a:effectLst/>
                        </a:rPr>
                        <a:t>Masculino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u="sng" dirty="0">
                          <a:effectLst/>
                        </a:rPr>
                        <a:t>N (%)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253 (47.5%)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u="sng" dirty="0" smtClean="0">
                          <a:effectLst/>
                        </a:rPr>
                        <a:t>Femenino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u="sng" dirty="0">
                          <a:effectLst/>
                        </a:rPr>
                        <a:t>N (%) 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280 (52.5%)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u="sng">
                          <a:effectLst/>
                        </a:rPr>
                        <a:t>Total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u="sng">
                          <a:effectLst/>
                        </a:rPr>
                        <a:t>N (%)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533 (100%)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Pba est. GL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P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5900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Académica y social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19    (7.5)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23    (8.2)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42     (7.9)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0.09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0.76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5900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Necesidades básicas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8   </a:t>
                      </a:r>
                      <a:r>
                        <a:rPr lang="es-MX" sz="1600" dirty="0" smtClean="0">
                          <a:effectLst/>
                        </a:rPr>
                        <a:t>  </a:t>
                      </a:r>
                      <a:r>
                        <a:rPr lang="es-MX" sz="1600" dirty="0">
                          <a:effectLst/>
                        </a:rPr>
                        <a:t>(3.2)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16    (5.7)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24     (4.5)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1.98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0.15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5900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Funcionamiento familiar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11    (4.4)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20    (7.1)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31     (5.8)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1.83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0.17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Frecuencia del acoso escolar en los últimos 3 meses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418507"/>
              </p:ext>
            </p:extLst>
          </p:nvPr>
        </p:nvGraphicFramePr>
        <p:xfrm>
          <a:off x="0" y="1404393"/>
          <a:ext cx="9144000" cy="547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294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Impacto del acoso escolar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468472"/>
              </p:ext>
            </p:extLst>
          </p:nvPr>
        </p:nvGraphicFramePr>
        <p:xfrm>
          <a:off x="179510" y="1700809"/>
          <a:ext cx="8784978" cy="3312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6152"/>
                <a:gridCol w="744414"/>
                <a:gridCol w="1241861"/>
                <a:gridCol w="1240984"/>
                <a:gridCol w="1241861"/>
                <a:gridCol w="744414"/>
                <a:gridCol w="745292"/>
              </a:tblGrid>
              <a:tr h="337349"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u="sng" dirty="0">
                          <a:effectLst/>
                        </a:rPr>
                        <a:t>Tabla </a:t>
                      </a:r>
                      <a:r>
                        <a:rPr lang="es-MX" sz="1600" u="sng" dirty="0" smtClean="0">
                          <a:effectLst/>
                        </a:rPr>
                        <a:t>7.</a:t>
                      </a:r>
                      <a:r>
                        <a:rPr lang="es-MX" sz="1600" dirty="0" smtClean="0">
                          <a:effectLst/>
                        </a:rPr>
                        <a:t> </a:t>
                      </a:r>
                      <a:r>
                        <a:rPr lang="es-MX" sz="1600" dirty="0">
                          <a:effectLst/>
                        </a:rPr>
                        <a:t>Diferencia sexuales en el componente adictivo de las autolesiones no suicidas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0876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Componente adictivo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</a:rPr>
                        <a:t>Ítem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u="sng" dirty="0" smtClean="0">
                          <a:effectLst/>
                        </a:rPr>
                        <a:t>Masculino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u="sng" dirty="0">
                          <a:effectLst/>
                        </a:rPr>
                        <a:t>N (%)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253 (47.5%)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u="sng" dirty="0" smtClean="0">
                          <a:effectLst/>
                        </a:rPr>
                        <a:t>Femenino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u="sng" dirty="0">
                          <a:effectLst/>
                        </a:rPr>
                        <a:t>N (%) 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280 (52.5%)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u="sng">
                          <a:effectLst/>
                        </a:rPr>
                        <a:t>Total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u="sng">
                          <a:effectLst/>
                        </a:rPr>
                        <a:t>N (%)</a:t>
                      </a:r>
                      <a:endParaRPr lang="es-MX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533 (100%)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err="1">
                          <a:effectLst/>
                        </a:rPr>
                        <a:t>Pba</a:t>
                      </a:r>
                      <a:r>
                        <a:rPr lang="es-MX" sz="1600" dirty="0">
                          <a:effectLst/>
                        </a:rPr>
                        <a:t> </a:t>
                      </a:r>
                      <a:r>
                        <a:rPr lang="es-MX" sz="1600" dirty="0" err="1">
                          <a:effectLst/>
                        </a:rPr>
                        <a:t>est</a:t>
                      </a:r>
                      <a:r>
                        <a:rPr lang="es-MX" sz="1600" dirty="0">
                          <a:effectLst/>
                        </a:rPr>
                        <a:t>. GL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P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7975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Incapacidad para detenerse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B2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18    (7.1)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50  (17.9)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68  (12.8)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13.89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0.001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4699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Sensación de adicción a autolesionarse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B2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  8    (3.2)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29  (10.4)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37   (6.9)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10.65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0.001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4699">
                <a:tc>
                  <a:txBody>
                    <a:bodyPr/>
                    <a:lstStyle/>
                    <a:p>
                      <a:pPr marL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Deseo de dejar de autolesionarse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B2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30  (11.9)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effectLst/>
                        </a:rPr>
                        <a:t>70  (25.0)</a:t>
                      </a:r>
                      <a:endParaRPr lang="es-MX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100(18.8)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15.06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</a:rPr>
                        <a:t>0.001</a:t>
                      </a:r>
                      <a:endParaRPr lang="es-MX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s-MX" dirty="0" smtClean="0">
                <a:latin typeface="+mn-lt"/>
              </a:rPr>
              <a:t>resultados</a:t>
            </a:r>
            <a:endParaRPr lang="es-MX" dirty="0">
              <a:latin typeface="+mn-lt"/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933611"/>
              </p:ext>
            </p:extLst>
          </p:nvPr>
        </p:nvGraphicFramePr>
        <p:xfrm>
          <a:off x="539552" y="1412776"/>
          <a:ext cx="7776863" cy="4936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7003"/>
                <a:gridCol w="1655952"/>
                <a:gridCol w="1656954"/>
                <a:gridCol w="1656954"/>
              </a:tblGrid>
              <a:tr h="624649">
                <a:tc gridSpan="4">
                  <a:txBody>
                    <a:bodyPr/>
                    <a:lstStyle/>
                    <a:p>
                      <a:pPr marL="1079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u="sng" dirty="0" smtClean="0">
                          <a:effectLst/>
                        </a:rPr>
                        <a:t>Tabla 8 </a:t>
                      </a:r>
                      <a:r>
                        <a:rPr lang="es-MX" sz="1600" u="sng" dirty="0">
                          <a:effectLst/>
                        </a:rPr>
                        <a:t>. Frecuencia de Motivos desencadenantes y atenuantes para autolesionarse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08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u="sng" dirty="0">
                          <a:effectLst/>
                        </a:rPr>
                        <a:t>Motivo 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u="sng">
                          <a:effectLst/>
                        </a:rPr>
                        <a:t>Varones</a:t>
                      </a:r>
                      <a:endParaRPr lang="es-MX" sz="1800">
                        <a:effectLst/>
                      </a:endParaRPr>
                    </a:p>
                    <a:p>
                      <a:pPr marL="1079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u="sng">
                          <a:effectLst/>
                        </a:rPr>
                        <a:t>n (%)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u="sng">
                          <a:effectLst/>
                        </a:rPr>
                        <a:t>Mujeres</a:t>
                      </a:r>
                      <a:endParaRPr lang="es-MX" sz="1800">
                        <a:effectLst/>
                      </a:endParaRPr>
                    </a:p>
                    <a:p>
                      <a:pPr marL="1079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u="sng">
                          <a:effectLst/>
                        </a:rPr>
                        <a:t>n (%)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u="sng">
                          <a:effectLst/>
                        </a:rPr>
                        <a:t>Total</a:t>
                      </a:r>
                      <a:endParaRPr lang="es-MX" sz="1800">
                        <a:effectLst/>
                      </a:endParaRPr>
                    </a:p>
                    <a:p>
                      <a:pPr marL="1079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u="sng">
                          <a:effectLst/>
                        </a:rPr>
                        <a:t>N(%)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*Desencadenante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 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 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 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0760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Divorcio padres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 9 (25.7)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13 (15.3)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22 (18.3)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862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Muerte de familiar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 7 (20.0)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7 (8.20)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14 (11.7)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7022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Terminar con pareja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 9 (25.7)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6 (7.10)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15 (12.5)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8142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Otro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  10 (28.6)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59 (64.9)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69 (57.5)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3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**Atenuante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u="none" strike="noStrike">
                          <a:effectLst/>
                        </a:rPr>
                        <a:t> 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u="none" strike="noStrike" dirty="0">
                          <a:effectLst/>
                        </a:rPr>
                        <a:t> 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u="none" strike="noStrike">
                          <a:effectLst/>
                        </a:rPr>
                        <a:t> 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8142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Entretenimiento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17 (43.6)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22 (28.6)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39 (33.6)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1853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Ocupaciones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  2 (5.1)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  7 (9.1)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  9 (7.8)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6517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Tener pareja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11 (28.2)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15   (19.5)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26 (22.4)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8142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Viajes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2 (  5.1)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1 (1.3)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3 (2.6)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399">
                <a:tc>
                  <a:txBody>
                    <a:bodyPr/>
                    <a:lstStyle/>
                    <a:p>
                      <a:pPr marL="1441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Otro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7 (17.9)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32 (41.6)</a:t>
                      </a:r>
                      <a:endParaRPr lang="es-MX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39 (33.6)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460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*Nota: c</a:t>
                      </a:r>
                      <a:r>
                        <a:rPr lang="es-MX" sz="1200" baseline="30000" dirty="0">
                          <a:effectLst/>
                        </a:rPr>
                        <a:t>2</a:t>
                      </a:r>
                      <a:r>
                        <a:rPr lang="es-MX" sz="1200" dirty="0">
                          <a:effectLst/>
                        </a:rPr>
                        <a:t>=18.5   3GL p=0.001  **Nota: c</a:t>
                      </a:r>
                      <a:r>
                        <a:rPr lang="es-MX" sz="1200" baseline="30000" dirty="0">
                          <a:effectLst/>
                        </a:rPr>
                        <a:t>2</a:t>
                      </a:r>
                      <a:r>
                        <a:rPr lang="es-MX" sz="1200" dirty="0">
                          <a:effectLst/>
                        </a:rPr>
                        <a:t>=8.90  f=0.03   RM= no aplica  IC= no aplica</a:t>
                      </a:r>
                      <a:endParaRPr lang="es-MX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psicopatología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795161"/>
              </p:ext>
            </p:extLst>
          </p:nvPr>
        </p:nvGraphicFramePr>
        <p:xfrm>
          <a:off x="251520" y="1514475"/>
          <a:ext cx="8435280" cy="461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236296" y="4509120"/>
            <a:ext cx="169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*</a:t>
            </a:r>
            <a:r>
              <a:rPr lang="es-ES" i="1" dirty="0"/>
              <a:t>p</a:t>
            </a:r>
            <a:r>
              <a:rPr lang="es-ES" dirty="0"/>
              <a:t>=&lt;.05</a:t>
            </a:r>
            <a:endParaRPr lang="es-MX" dirty="0"/>
          </a:p>
          <a:p>
            <a:r>
              <a:rPr lang="es-ES" dirty="0">
                <a:solidFill>
                  <a:srgbClr val="FF0000"/>
                </a:solidFill>
              </a:rPr>
              <a:t>**</a:t>
            </a:r>
            <a:r>
              <a:rPr lang="es-ES" dirty="0"/>
              <a:t>  </a:t>
            </a:r>
            <a:r>
              <a:rPr lang="es-ES" i="1" dirty="0"/>
              <a:t>p</a:t>
            </a:r>
            <a:r>
              <a:rPr lang="es-ES" dirty="0"/>
              <a:t>=&lt;.01</a:t>
            </a:r>
            <a:endParaRPr lang="es-MX" dirty="0"/>
          </a:p>
          <a:p>
            <a:r>
              <a:rPr lang="es-ES" dirty="0">
                <a:solidFill>
                  <a:srgbClr val="FF0000"/>
                </a:solidFill>
              </a:rPr>
              <a:t>***</a:t>
            </a:r>
            <a:r>
              <a:rPr lang="es-ES" i="1" dirty="0"/>
              <a:t>p</a:t>
            </a:r>
            <a:r>
              <a:rPr lang="es-ES" dirty="0"/>
              <a:t>=&lt;.001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8813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Psicopatología  Por sexo</a:t>
            </a:r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676480" y="5290367"/>
            <a:ext cx="2440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sz="1100" b="1" dirty="0" smtClean="0"/>
              <a:t>Femenino con y sin autolesiones</a:t>
            </a:r>
            <a:endParaRPr lang="es-ES" b="1" dirty="0" smtClean="0"/>
          </a:p>
          <a:p>
            <a:pPr algn="ctr"/>
            <a:r>
              <a:rPr lang="es-ES" sz="1200" dirty="0" smtClean="0">
                <a:solidFill>
                  <a:srgbClr val="FF0000"/>
                </a:solidFill>
              </a:rPr>
              <a:t>    *</a:t>
            </a:r>
            <a:r>
              <a:rPr lang="es-ES" sz="1200" i="1" dirty="0" smtClean="0"/>
              <a:t>p</a:t>
            </a:r>
            <a:r>
              <a:rPr lang="es-ES" sz="1200" dirty="0" smtClean="0"/>
              <a:t>=&lt;.05</a:t>
            </a:r>
            <a:endParaRPr lang="es-MX" sz="1200" dirty="0" smtClean="0"/>
          </a:p>
          <a:p>
            <a:pPr algn="ctr"/>
            <a:r>
              <a:rPr lang="es-ES" sz="1200" dirty="0" smtClean="0">
                <a:solidFill>
                  <a:srgbClr val="FF0000"/>
                </a:solidFill>
              </a:rPr>
              <a:t>  **</a:t>
            </a:r>
            <a:r>
              <a:rPr lang="es-ES" sz="1200" i="1" dirty="0" smtClean="0"/>
              <a:t>p</a:t>
            </a:r>
            <a:r>
              <a:rPr lang="es-ES" sz="1200" dirty="0"/>
              <a:t>=&lt;.</a:t>
            </a:r>
            <a:r>
              <a:rPr lang="es-ES" sz="1200" dirty="0" smtClean="0"/>
              <a:t>01</a:t>
            </a:r>
            <a:endParaRPr lang="es-MX" sz="1200" dirty="0" smtClean="0"/>
          </a:p>
          <a:p>
            <a:pPr algn="ctr"/>
            <a:r>
              <a:rPr lang="es-ES" sz="1200" dirty="0" smtClean="0">
                <a:solidFill>
                  <a:srgbClr val="FF0000"/>
                </a:solidFill>
              </a:rPr>
              <a:t>***</a:t>
            </a:r>
            <a:r>
              <a:rPr lang="es-ES" sz="1200" i="1" dirty="0" smtClean="0"/>
              <a:t>p</a:t>
            </a:r>
            <a:r>
              <a:rPr lang="es-ES" sz="1200" dirty="0" smtClean="0"/>
              <a:t>=&lt;.001</a:t>
            </a:r>
            <a:endParaRPr lang="es-MX" sz="1200" dirty="0"/>
          </a:p>
        </p:txBody>
      </p:sp>
      <p:graphicFrame>
        <p:nvGraphicFramePr>
          <p:cNvPr id="13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024663"/>
              </p:ext>
            </p:extLst>
          </p:nvPr>
        </p:nvGraphicFramePr>
        <p:xfrm>
          <a:off x="-108520" y="2060847"/>
          <a:ext cx="9502588" cy="3033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-58049" y="3067613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%</a:t>
            </a:r>
            <a:endParaRPr lang="es-MX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805520" y="2519992"/>
            <a:ext cx="481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FF0000"/>
                </a:solidFill>
              </a:rPr>
              <a:t>**</a:t>
            </a:r>
            <a:endParaRPr lang="es-MX" sz="16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975877" y="2590242"/>
            <a:ext cx="481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FF0000"/>
                </a:solidFill>
              </a:rPr>
              <a:t>*</a:t>
            </a:r>
            <a:endParaRPr lang="es-MX" sz="16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994573" y="2061263"/>
            <a:ext cx="601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FF0000"/>
                </a:solidFill>
              </a:rPr>
              <a:t>***</a:t>
            </a:r>
            <a:endParaRPr lang="es-MX" sz="16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152907" y="2698948"/>
            <a:ext cx="481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FF0000"/>
                </a:solidFill>
              </a:rPr>
              <a:t>**</a:t>
            </a:r>
            <a:endParaRPr lang="es-MX" sz="16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327143" y="2598193"/>
            <a:ext cx="481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FF0000"/>
                </a:solidFill>
              </a:rPr>
              <a:t>*</a:t>
            </a:r>
            <a:endParaRPr lang="es-MX" sz="16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7385594" y="2292862"/>
            <a:ext cx="481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FF0000"/>
                </a:solidFill>
              </a:rPr>
              <a:t>**</a:t>
            </a:r>
            <a:endParaRPr lang="es-MX" sz="1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870542" y="5052456"/>
            <a:ext cx="152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Autolesiones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346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Psicopatología  Por sexo</a:t>
            </a:r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676480" y="5290367"/>
            <a:ext cx="2440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sz="1100" b="1" dirty="0" smtClean="0"/>
              <a:t>Femenino con y sin autolesiones</a:t>
            </a:r>
            <a:endParaRPr lang="es-ES" b="1" dirty="0" smtClean="0"/>
          </a:p>
          <a:p>
            <a:pPr algn="ctr"/>
            <a:r>
              <a:rPr lang="es-ES" sz="1200" dirty="0" smtClean="0">
                <a:solidFill>
                  <a:srgbClr val="FF0000"/>
                </a:solidFill>
              </a:rPr>
              <a:t>    *</a:t>
            </a:r>
            <a:r>
              <a:rPr lang="es-ES" sz="1200" i="1" dirty="0" smtClean="0"/>
              <a:t>p</a:t>
            </a:r>
            <a:r>
              <a:rPr lang="es-ES" sz="1200" dirty="0" smtClean="0"/>
              <a:t>=&lt;.05</a:t>
            </a:r>
            <a:endParaRPr lang="es-MX" sz="1200" dirty="0" smtClean="0"/>
          </a:p>
          <a:p>
            <a:pPr algn="ctr"/>
            <a:r>
              <a:rPr lang="es-ES" sz="1200" dirty="0" smtClean="0">
                <a:solidFill>
                  <a:srgbClr val="FF0000"/>
                </a:solidFill>
              </a:rPr>
              <a:t>  **</a:t>
            </a:r>
            <a:r>
              <a:rPr lang="es-ES" sz="1200" i="1" dirty="0" smtClean="0"/>
              <a:t>p</a:t>
            </a:r>
            <a:r>
              <a:rPr lang="es-ES" sz="1200" dirty="0"/>
              <a:t>=&lt;.</a:t>
            </a:r>
            <a:r>
              <a:rPr lang="es-ES" sz="1200" dirty="0" smtClean="0"/>
              <a:t>01</a:t>
            </a:r>
            <a:endParaRPr lang="es-MX" sz="1200" dirty="0" smtClean="0"/>
          </a:p>
          <a:p>
            <a:pPr algn="ctr"/>
            <a:r>
              <a:rPr lang="es-ES" sz="1200" dirty="0" smtClean="0">
                <a:solidFill>
                  <a:srgbClr val="FF0000"/>
                </a:solidFill>
              </a:rPr>
              <a:t>***</a:t>
            </a:r>
            <a:r>
              <a:rPr lang="es-ES" sz="1200" i="1" dirty="0" smtClean="0"/>
              <a:t>p</a:t>
            </a:r>
            <a:r>
              <a:rPr lang="es-ES" sz="1200" dirty="0" smtClean="0"/>
              <a:t>=&lt;.001</a:t>
            </a:r>
            <a:endParaRPr lang="es-MX" sz="1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385944" y="300446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%</a:t>
            </a:r>
            <a:endParaRPr lang="es-MX" sz="1200" dirty="0"/>
          </a:p>
        </p:txBody>
      </p:sp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671775"/>
              </p:ext>
            </p:extLst>
          </p:nvPr>
        </p:nvGraphicFramePr>
        <p:xfrm>
          <a:off x="1745984" y="2057400"/>
          <a:ext cx="541151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2527648" y="3006058"/>
            <a:ext cx="601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FF0000"/>
                </a:solidFill>
              </a:rPr>
              <a:t>***</a:t>
            </a:r>
            <a:endParaRPr lang="es-MX" sz="16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304281" y="2738885"/>
            <a:ext cx="601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FF0000"/>
                </a:solidFill>
              </a:rPr>
              <a:t>***</a:t>
            </a:r>
            <a:endParaRPr lang="es-MX" sz="16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441814" y="2682664"/>
            <a:ext cx="601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smtClean="0">
                <a:solidFill>
                  <a:srgbClr val="FF0000"/>
                </a:solidFill>
              </a:rPr>
              <a:t>*</a:t>
            </a:r>
            <a:endParaRPr lang="es-MX" sz="16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3609952" y="4796026"/>
            <a:ext cx="152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Autolesiones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188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Psicopatología  Por sexo</a:t>
            </a:r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676480" y="5290367"/>
            <a:ext cx="2440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sz="1100" b="1" dirty="0" smtClean="0"/>
              <a:t>Femenino con y sin autolesiones</a:t>
            </a:r>
            <a:endParaRPr lang="es-ES" b="1" dirty="0" smtClean="0"/>
          </a:p>
          <a:p>
            <a:pPr algn="ctr"/>
            <a:r>
              <a:rPr lang="es-ES" sz="1200" dirty="0" smtClean="0">
                <a:solidFill>
                  <a:srgbClr val="FF0000"/>
                </a:solidFill>
              </a:rPr>
              <a:t>    *</a:t>
            </a:r>
            <a:r>
              <a:rPr lang="es-ES" sz="1200" i="1" dirty="0" smtClean="0"/>
              <a:t>p</a:t>
            </a:r>
            <a:r>
              <a:rPr lang="es-ES" sz="1200" dirty="0" smtClean="0"/>
              <a:t>=&lt;.05</a:t>
            </a:r>
            <a:endParaRPr lang="es-MX" sz="1200" dirty="0" smtClean="0"/>
          </a:p>
          <a:p>
            <a:pPr algn="ctr"/>
            <a:r>
              <a:rPr lang="es-ES" sz="1200" dirty="0" smtClean="0">
                <a:solidFill>
                  <a:srgbClr val="FF0000"/>
                </a:solidFill>
              </a:rPr>
              <a:t>  **</a:t>
            </a:r>
            <a:r>
              <a:rPr lang="es-ES" sz="1200" i="1" dirty="0" smtClean="0"/>
              <a:t>p</a:t>
            </a:r>
            <a:r>
              <a:rPr lang="es-ES" sz="1200" dirty="0"/>
              <a:t>=&lt;.</a:t>
            </a:r>
            <a:r>
              <a:rPr lang="es-ES" sz="1200" dirty="0" smtClean="0"/>
              <a:t>01</a:t>
            </a:r>
            <a:endParaRPr lang="es-MX" sz="1200" dirty="0" smtClean="0"/>
          </a:p>
          <a:p>
            <a:pPr algn="ctr"/>
            <a:r>
              <a:rPr lang="es-ES" sz="1200" dirty="0" smtClean="0">
                <a:solidFill>
                  <a:srgbClr val="FF0000"/>
                </a:solidFill>
              </a:rPr>
              <a:t>***</a:t>
            </a:r>
            <a:r>
              <a:rPr lang="es-ES" sz="1200" i="1" dirty="0" smtClean="0"/>
              <a:t>p</a:t>
            </a:r>
            <a:r>
              <a:rPr lang="es-ES" sz="1200" dirty="0" smtClean="0"/>
              <a:t>=&lt;.001</a:t>
            </a:r>
            <a:endParaRPr lang="es-MX" sz="1200" dirty="0"/>
          </a:p>
        </p:txBody>
      </p:sp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92444"/>
              </p:ext>
            </p:extLst>
          </p:nvPr>
        </p:nvGraphicFramePr>
        <p:xfrm>
          <a:off x="333375" y="2057400"/>
          <a:ext cx="84772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6676480" y="2759760"/>
            <a:ext cx="373944" cy="27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FF0000"/>
                </a:solidFill>
              </a:rPr>
              <a:t>*</a:t>
            </a:r>
            <a:endParaRPr lang="es-MX" sz="16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999296" y="2587208"/>
            <a:ext cx="529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FF0000"/>
                </a:solidFill>
              </a:rPr>
              <a:t>*</a:t>
            </a:r>
            <a:endParaRPr lang="es-MX" sz="16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084576" y="2219796"/>
            <a:ext cx="601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rgbClr val="FF0000"/>
                </a:solidFill>
              </a:rPr>
              <a:t>***</a:t>
            </a:r>
            <a:endParaRPr lang="es-MX" sz="1600" dirty="0"/>
          </a:p>
        </p:txBody>
      </p:sp>
      <p:sp>
        <p:nvSpPr>
          <p:cNvPr id="19" name="1 CuadroTexto"/>
          <p:cNvSpPr txBox="1"/>
          <p:nvPr/>
        </p:nvSpPr>
        <p:spPr>
          <a:xfrm>
            <a:off x="132281" y="2996931"/>
            <a:ext cx="304954" cy="288046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200" dirty="0" smtClean="0"/>
              <a:t>%</a:t>
            </a:r>
            <a:endParaRPr lang="es-MX" sz="1050" dirty="0"/>
          </a:p>
        </p:txBody>
      </p:sp>
    </p:spTree>
    <p:extLst>
      <p:ext uri="{BB962C8B-B14F-4D97-AF65-F5344CB8AC3E}">
        <p14:creationId xmlns:p14="http://schemas.microsoft.com/office/powerpoint/2010/main" val="41467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649638"/>
              </p:ext>
            </p:extLst>
          </p:nvPr>
        </p:nvGraphicFramePr>
        <p:xfrm>
          <a:off x="363039" y="182088"/>
          <a:ext cx="7395744" cy="5942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6123"/>
                <a:gridCol w="739576"/>
                <a:gridCol w="657399"/>
                <a:gridCol w="739576"/>
                <a:gridCol w="657399"/>
                <a:gridCol w="733562"/>
                <a:gridCol w="992109"/>
              </a:tblGrid>
              <a:tr h="515664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u="sng" kern="50" dirty="0" smtClean="0">
                          <a:effectLst/>
                        </a:rPr>
                        <a:t>Tabla. </a:t>
                      </a:r>
                      <a:r>
                        <a:rPr lang="es-MX" sz="1400" u="sng" kern="50" dirty="0">
                          <a:effectLst/>
                        </a:rPr>
                        <a:t>Autolesiones de alta y baja severidad </a:t>
                      </a:r>
                      <a:r>
                        <a:rPr lang="es-MX" sz="1400" u="sng" kern="50" dirty="0" smtClean="0">
                          <a:effectLst/>
                        </a:rPr>
                        <a:t> según</a:t>
                      </a:r>
                      <a:r>
                        <a:rPr lang="es-MX" sz="1400" u="sng" kern="50" baseline="0" dirty="0" smtClean="0">
                          <a:effectLst/>
                        </a:rPr>
                        <a:t> la</a:t>
                      </a:r>
                      <a:r>
                        <a:rPr lang="es-MX" sz="1400" u="sng" kern="50" dirty="0" smtClean="0">
                          <a:effectLst/>
                        </a:rPr>
                        <a:t> </a:t>
                      </a:r>
                      <a:r>
                        <a:rPr lang="es-MX" sz="1400" u="sng" kern="50" dirty="0">
                          <a:effectLst/>
                        </a:rPr>
                        <a:t>respuesta </a:t>
                      </a:r>
                      <a:r>
                        <a:rPr lang="es-MX" sz="1400" u="sng" kern="50" dirty="0" smtClean="0">
                          <a:effectLst/>
                        </a:rPr>
                        <a:t>contingente</a:t>
                      </a:r>
                      <a:endParaRPr lang="es-MX" sz="12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515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u="sng" kern="50" dirty="0" smtClean="0">
                          <a:effectLst/>
                        </a:rPr>
                        <a:t>Respuesta contingente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u="sng" kern="50">
                          <a:effectLst/>
                        </a:rPr>
                        <a:t>Autolesiones</a:t>
                      </a:r>
                      <a:endParaRPr lang="es-MX" sz="105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u="sng" kern="50">
                          <a:effectLst/>
                        </a:rPr>
                        <a:t>RM</a:t>
                      </a:r>
                      <a:endParaRPr lang="es-MX" sz="16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u="sng" kern="50">
                          <a:effectLst/>
                        </a:rPr>
                        <a:t>IC 95%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039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Baja 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Alta</a:t>
                      </a:r>
                      <a:r>
                        <a:rPr lang="es-MX" sz="1400" u="sng" kern="50" dirty="0">
                          <a:effectLst/>
                        </a:rPr>
                        <a:t> 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6690">
                <a:tc>
                  <a:txBody>
                    <a:bodyPr/>
                    <a:lstStyle/>
                    <a:p>
                      <a:pPr marL="36000" algn="l" rtl="0" eaLnBrk="1" hangingPunct="1">
                        <a:spcAft>
                          <a:spcPts val="0"/>
                        </a:spcAft>
                      </a:pPr>
                      <a:r>
                        <a:rPr lang="es-MX" sz="1400" b="1" u="sng" kern="5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Sentimientos/pensamientos previos</a:t>
                      </a:r>
                      <a:endParaRPr lang="es-MX" sz="1400" b="1" u="sng" kern="5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N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%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N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%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RM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IC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</a:tr>
              <a:tr h="85152">
                <a:tc>
                  <a:txBody>
                    <a:bodyPr/>
                    <a:lstStyle/>
                    <a:p>
                      <a:pPr marL="81915">
                        <a:spcAft>
                          <a:spcPts val="0"/>
                        </a:spcAft>
                      </a:pPr>
                      <a:r>
                        <a:rPr lang="es-MX" sz="1400" kern="50" dirty="0" smtClean="0">
                          <a:effectLst/>
                        </a:rPr>
                        <a:t>Negativos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 baseline="3000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 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</a:tr>
              <a:tr h="85152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Si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14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25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27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67.5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6.2</a:t>
                      </a:r>
                      <a:r>
                        <a:rPr lang="es-MX" sz="1400" kern="50" baseline="30000" dirty="0">
                          <a:effectLst/>
                        </a:rPr>
                        <a:t>c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2.5-15.2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</a:tr>
              <a:tr h="127728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No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42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75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13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marL="0" algn="ctr" rtl="0" eaLnBrk="1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7313" algn="l"/>
                        </a:tabLst>
                      </a:pPr>
                      <a:r>
                        <a:rPr lang="es-MX" sz="1400" kern="5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32.5</a:t>
                      </a:r>
                      <a:endParaRPr lang="es-MX" sz="1400" kern="5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318" marR="38318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5152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es-MX" sz="1400" kern="50" dirty="0" smtClean="0">
                          <a:effectLst/>
                        </a:rPr>
                        <a:t>Depresión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 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</a:tr>
              <a:tr h="91538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Si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14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25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24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60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4.5</a:t>
                      </a:r>
                      <a:r>
                        <a:rPr lang="es-MX" sz="1400" kern="50" baseline="30000">
                          <a:effectLst/>
                        </a:rPr>
                        <a:t>c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1.8-10.7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</a:tr>
              <a:tr h="85152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No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42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75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16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40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5152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es-MX" sz="1400" kern="50" dirty="0" smtClean="0">
                          <a:effectLst/>
                        </a:rPr>
                        <a:t>Ansiedad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 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</a:tr>
              <a:tr h="85152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Si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6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10.7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22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55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10</a:t>
                      </a:r>
                      <a:r>
                        <a:rPr lang="es-MX" sz="1400" kern="50" baseline="30000">
                          <a:effectLst/>
                        </a:rPr>
                        <a:t>c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3.5-29.1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</a:tr>
              <a:tr h="85152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No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50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89.3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18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45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5152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es-MX" sz="1400" kern="50" dirty="0" smtClean="0">
                          <a:effectLst/>
                        </a:rPr>
                        <a:t>Tensión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 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</a:tr>
              <a:tr h="86571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Si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5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8.9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18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45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8.3</a:t>
                      </a:r>
                      <a:r>
                        <a:rPr lang="es-MX" sz="1400" kern="50" baseline="30000">
                          <a:effectLst/>
                        </a:rPr>
                        <a:t>c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2.7-25.3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</a:tr>
              <a:tr h="85152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No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51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91.1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22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55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5152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es-MX" sz="1400" kern="50" dirty="0" smtClean="0">
                          <a:effectLst/>
                        </a:rPr>
                        <a:t>Coraje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 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</a:tr>
              <a:tr h="85152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Si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16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28.6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32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80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10</a:t>
                      </a:r>
                      <a:r>
                        <a:rPr lang="es-MX" sz="1400" kern="50" baseline="30000">
                          <a:effectLst/>
                        </a:rPr>
                        <a:t>c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3.8-26.3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</a:tr>
              <a:tr h="86926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No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40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71.4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8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20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6571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es-MX" sz="1400" kern="50" dirty="0" smtClean="0">
                          <a:effectLst/>
                        </a:rPr>
                        <a:t>Estrés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 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</a:tr>
              <a:tr h="85152">
                <a:tc>
                  <a:txBody>
                    <a:bodyPr/>
                    <a:lstStyle/>
                    <a:p>
                      <a:pPr marL="166370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Si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3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5.4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13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32.5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8.5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2.2-32.4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</a:tr>
              <a:tr h="85152">
                <a:tc>
                  <a:txBody>
                    <a:bodyPr/>
                    <a:lstStyle/>
                    <a:p>
                      <a:pPr marL="166370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No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53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94.6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27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67.5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0304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es-MX" sz="1400" kern="50" dirty="0" smtClean="0">
                          <a:effectLst/>
                        </a:rPr>
                        <a:t>Autocrítica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 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 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</a:tr>
              <a:tr h="85152">
                <a:tc>
                  <a:txBody>
                    <a:bodyPr/>
                    <a:lstStyle/>
                    <a:p>
                      <a:pPr marL="166370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Si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2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3.6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15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37.5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16.2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3.4-76.3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</a:tr>
              <a:tr h="85152">
                <a:tc>
                  <a:txBody>
                    <a:bodyPr/>
                    <a:lstStyle/>
                    <a:p>
                      <a:pPr marL="166370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No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54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96.4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>
                          <a:effectLst/>
                        </a:rPr>
                        <a:t>25</a:t>
                      </a:r>
                      <a:endParaRPr lang="es-MX" sz="16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50" dirty="0">
                          <a:effectLst/>
                        </a:rPr>
                        <a:t>62.5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06547"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 kern="50" dirty="0" smtClean="0">
                          <a:effectLst/>
                        </a:rPr>
                        <a:t>Nota: RM= Razones de momio no ajustadas, IC= Intervalo de confianza,  </a:t>
                      </a:r>
                      <a:r>
                        <a:rPr lang="es-MX" sz="1600" kern="900" baseline="30000" dirty="0" smtClean="0">
                          <a:effectLst/>
                        </a:rPr>
                        <a:t>a = &lt; p&lt;.05  b =&lt;  p&lt;.01  c = &lt; p&lt;.001   </a:t>
                      </a:r>
                      <a:r>
                        <a:rPr lang="es-MX" sz="1600" kern="900" baseline="3000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* </a:t>
                      </a:r>
                      <a:r>
                        <a:rPr lang="es-MX" sz="1100" kern="900" baseline="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Fisher</a:t>
                      </a:r>
                      <a:endParaRPr lang="es-MX" sz="1100" kern="50" baseline="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9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94649"/>
              </p:ext>
            </p:extLst>
          </p:nvPr>
        </p:nvGraphicFramePr>
        <p:xfrm>
          <a:off x="302911" y="182088"/>
          <a:ext cx="7395746" cy="5424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6123"/>
                <a:gridCol w="739575"/>
                <a:gridCol w="657399"/>
                <a:gridCol w="739575"/>
                <a:gridCol w="657399"/>
                <a:gridCol w="733564"/>
                <a:gridCol w="992111"/>
              </a:tblGrid>
              <a:tr h="515664">
                <a:tc gridSpan="7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400" u="sng" kern="50" dirty="0" smtClean="0">
                          <a:effectLst/>
                        </a:rPr>
                        <a:t>Tabla. </a:t>
                      </a:r>
                      <a:r>
                        <a:rPr lang="es-MX" sz="1400" u="sng" kern="50" dirty="0">
                          <a:effectLst/>
                        </a:rPr>
                        <a:t>Autolesiones de alta y baja severidad </a:t>
                      </a:r>
                      <a:r>
                        <a:rPr lang="es-MX" sz="1400" u="sng" kern="50" dirty="0" smtClean="0">
                          <a:effectLst/>
                        </a:rPr>
                        <a:t> según</a:t>
                      </a:r>
                      <a:r>
                        <a:rPr lang="es-MX" sz="1400" u="sng" kern="50" baseline="0" dirty="0" smtClean="0">
                          <a:effectLst/>
                        </a:rPr>
                        <a:t> la</a:t>
                      </a:r>
                      <a:r>
                        <a:rPr lang="es-MX" sz="1400" u="sng" kern="50" dirty="0" smtClean="0">
                          <a:effectLst/>
                        </a:rPr>
                        <a:t> </a:t>
                      </a:r>
                      <a:r>
                        <a:rPr lang="es-MX" sz="1400" u="sng" kern="50" dirty="0">
                          <a:effectLst/>
                        </a:rPr>
                        <a:t>respuesta </a:t>
                      </a:r>
                      <a:r>
                        <a:rPr lang="es-MX" sz="1400" u="sng" kern="50" dirty="0" smtClean="0">
                          <a:effectLst/>
                        </a:rPr>
                        <a:t>contingente</a:t>
                      </a:r>
                      <a:endParaRPr lang="es-MX" sz="12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515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u="sng" kern="50" dirty="0" smtClean="0">
                          <a:effectLst/>
                        </a:rPr>
                        <a:t>Respuesta contingente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u="sng" kern="50" dirty="0">
                          <a:effectLst/>
                        </a:rPr>
                        <a:t>Autolesiones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u="sng" kern="50" dirty="0">
                          <a:effectLst/>
                        </a:rPr>
                        <a:t>RM</a:t>
                      </a:r>
                      <a:endParaRPr lang="es-MX" sz="1400" kern="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u="sng" kern="50" dirty="0">
                          <a:effectLst/>
                        </a:rPr>
                        <a:t>IC 95%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039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Baja 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Alta</a:t>
                      </a:r>
                      <a:r>
                        <a:rPr lang="es-MX" sz="1200" u="sng" kern="50">
                          <a:effectLst/>
                        </a:rPr>
                        <a:t> 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6690">
                <a:tc>
                  <a:txBody>
                    <a:bodyPr/>
                    <a:lstStyle/>
                    <a:p>
                      <a:pPr marL="36000" algn="l" rtl="0" eaLnBrk="1" hangingPunct="1">
                        <a:spcAft>
                          <a:spcPts val="0"/>
                        </a:spcAft>
                      </a:pPr>
                      <a:r>
                        <a:rPr lang="es-MX" sz="1200" b="1" u="sng" kern="5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Sentimientos/pensamientos previos</a:t>
                      </a:r>
                      <a:endParaRPr lang="es-MX" sz="1200" b="1" u="sng" kern="5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N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%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N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%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RM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IC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</a:tr>
              <a:tr h="85152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es-MX" sz="1200" kern="50" dirty="0" smtClean="0">
                          <a:effectLst/>
                        </a:rPr>
                        <a:t>Preocupación </a:t>
                      </a:r>
                      <a:r>
                        <a:rPr lang="es-MX" sz="1200" kern="50" dirty="0">
                          <a:effectLst/>
                        </a:rPr>
                        <a:t>o </a:t>
                      </a:r>
                      <a:r>
                        <a:rPr lang="es-MX" sz="1200" kern="50" dirty="0" smtClean="0">
                          <a:effectLst/>
                        </a:rPr>
                        <a:t>resistencia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 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</a:tr>
              <a:tr h="85152">
                <a:tc>
                  <a:txBody>
                    <a:bodyPr/>
                    <a:lstStyle/>
                    <a:p>
                      <a:pPr marL="166370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Si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9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16.1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18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45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4.2</a:t>
                      </a:r>
                      <a:r>
                        <a:rPr lang="es-MX" sz="1200" kern="50" baseline="30000" dirty="0">
                          <a:effectLst/>
                        </a:rPr>
                        <a:t>b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1.6-11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</a:tr>
              <a:tr h="127728">
                <a:tc>
                  <a:txBody>
                    <a:bodyPr/>
                    <a:lstStyle/>
                    <a:p>
                      <a:pPr marL="166370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No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47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83.9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22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55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5152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Necesidad </a:t>
                      </a:r>
                      <a:r>
                        <a:rPr lang="es-MX" sz="1200" kern="50" dirty="0" smtClean="0">
                          <a:effectLst/>
                        </a:rPr>
                        <a:t>autolesionarse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 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 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</a:tr>
              <a:tr h="91538">
                <a:tc>
                  <a:txBody>
                    <a:bodyPr/>
                    <a:lstStyle/>
                    <a:p>
                      <a:pPr marL="166370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Si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7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12.5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18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45.0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5.7</a:t>
                      </a:r>
                      <a:r>
                        <a:rPr lang="es-MX" sz="1200" kern="50" baseline="30000" dirty="0">
                          <a:effectLst/>
                        </a:rPr>
                        <a:t>c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2-15.6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</a:tr>
              <a:tr h="85152">
                <a:tc>
                  <a:txBody>
                    <a:bodyPr/>
                    <a:lstStyle/>
                    <a:p>
                      <a:pPr marL="166370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No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49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87.5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22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55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5152">
                <a:tc>
                  <a:txBody>
                    <a:bodyPr/>
                    <a:lstStyle/>
                    <a:p>
                      <a:pPr marL="36000" algn="l" rtl="0" eaLnBrk="1" hangingPunct="1">
                        <a:spcAft>
                          <a:spcPts val="0"/>
                        </a:spcAft>
                      </a:pPr>
                      <a:r>
                        <a:rPr lang="es-MX" sz="1200" b="1" u="sng" kern="5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Liberacion</a:t>
                      </a:r>
                      <a:r>
                        <a:rPr lang="es-MX" sz="1200" b="1" u="sng" kern="5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sentimientos/pensamientos</a:t>
                      </a:r>
                      <a:endParaRPr lang="es-MX" sz="1200" b="1" u="sng" kern="5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</a:tr>
              <a:tr h="85152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es-MX" sz="1200" kern="50" dirty="0" smtClean="0">
                          <a:effectLst/>
                        </a:rPr>
                        <a:t>Negativos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 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 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</a:tr>
              <a:tr h="85152">
                <a:tc>
                  <a:txBody>
                    <a:bodyPr/>
                    <a:lstStyle/>
                    <a:p>
                      <a:pPr marL="166370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Si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9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16.1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20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50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5.22</a:t>
                      </a:r>
                      <a:r>
                        <a:rPr lang="es-MX" sz="1200" kern="50" baseline="30000" dirty="0">
                          <a:effectLst/>
                        </a:rPr>
                        <a:t>c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2-13.4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</a:tr>
              <a:tr h="85152">
                <a:tc>
                  <a:txBody>
                    <a:bodyPr/>
                    <a:lstStyle/>
                    <a:p>
                      <a:pPr marL="166370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No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47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83.9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20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50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5152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es-MX" sz="1200" kern="50" dirty="0" smtClean="0">
                          <a:effectLst/>
                        </a:rPr>
                        <a:t>Ideas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 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 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</a:tr>
              <a:tr h="86571">
                <a:tc>
                  <a:txBody>
                    <a:bodyPr/>
                    <a:lstStyle/>
                    <a:p>
                      <a:pPr marL="166370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Si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5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8.9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13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32.5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4.9</a:t>
                      </a:r>
                      <a:r>
                        <a:rPr lang="es-MX" sz="1200" kern="50" baseline="30000" dirty="0">
                          <a:effectLst/>
                        </a:rPr>
                        <a:t>b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1.5-15.2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</a:tr>
              <a:tr h="85152">
                <a:tc>
                  <a:txBody>
                    <a:bodyPr/>
                    <a:lstStyle/>
                    <a:p>
                      <a:pPr marL="166370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No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51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91.1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27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67.5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5152">
                <a:tc>
                  <a:txBody>
                    <a:bodyPr/>
                    <a:lstStyle/>
                    <a:p>
                      <a:pPr marL="102870">
                        <a:spcAft>
                          <a:spcPts val="0"/>
                        </a:spcAft>
                      </a:pPr>
                      <a:r>
                        <a:rPr lang="es-MX" sz="1200" kern="50" dirty="0" smtClean="0">
                          <a:effectLst/>
                        </a:rPr>
                        <a:t>Problemas </a:t>
                      </a:r>
                      <a:r>
                        <a:rPr lang="es-MX" sz="1200" kern="50" dirty="0">
                          <a:effectLst/>
                        </a:rPr>
                        <a:t>personales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 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 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</a:tr>
              <a:tr h="85152">
                <a:tc>
                  <a:txBody>
                    <a:bodyPr/>
                    <a:lstStyle/>
                    <a:p>
                      <a:pPr marL="166370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Si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8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14.3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18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45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4.9</a:t>
                      </a:r>
                      <a:r>
                        <a:rPr lang="es-MX" sz="1200" kern="50" baseline="30000">
                          <a:effectLst/>
                        </a:rPr>
                        <a:t>c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1.8-12.9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</a:tr>
              <a:tr h="86926">
                <a:tc>
                  <a:txBody>
                    <a:bodyPr/>
                    <a:lstStyle/>
                    <a:p>
                      <a:pPr marL="166370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No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48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85.7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22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55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6571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Inducción de pensamientos positivos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 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</a:tr>
              <a:tr h="85152">
                <a:tc>
                  <a:txBody>
                    <a:bodyPr/>
                    <a:lstStyle/>
                    <a:p>
                      <a:pPr marL="166370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Si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6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10.7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12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30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3.5</a:t>
                      </a:r>
                      <a:r>
                        <a:rPr lang="es-MX" sz="1200" kern="50" baseline="30000">
                          <a:effectLst/>
                        </a:rPr>
                        <a:t>a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1.2-10.5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</a:tr>
              <a:tr h="85152">
                <a:tc>
                  <a:txBody>
                    <a:bodyPr/>
                    <a:lstStyle/>
                    <a:p>
                      <a:pPr marL="166370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No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50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89.3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28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70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0304">
                <a:tc>
                  <a:txBody>
                    <a:bodyPr/>
                    <a:lstStyle/>
                    <a:p>
                      <a:pPr marL="52705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Liberación de tensión durante la autolesión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 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</a:tr>
              <a:tr h="85152">
                <a:tc>
                  <a:txBody>
                    <a:bodyPr/>
                    <a:lstStyle/>
                    <a:p>
                      <a:pPr marL="166370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Si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5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8.9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14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35</a:t>
                      </a:r>
                      <a:endParaRPr lang="es-MX" sz="14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5.4</a:t>
                      </a:r>
                      <a:r>
                        <a:rPr lang="es-MX" sz="1200" kern="50" baseline="30000" dirty="0">
                          <a:effectLst/>
                        </a:rPr>
                        <a:t>b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1.7-16.9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 anchor="ctr"/>
                </a:tc>
              </a:tr>
              <a:tr h="85152">
                <a:tc>
                  <a:txBody>
                    <a:bodyPr/>
                    <a:lstStyle/>
                    <a:p>
                      <a:pPr marL="166370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No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51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91.1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26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65</a:t>
                      </a:r>
                      <a:endParaRPr lang="es-MX" sz="14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06547"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 kern="50" dirty="0" smtClean="0">
                          <a:effectLst/>
                        </a:rPr>
                        <a:t>Nota: RM= Razones de momio no ajustadas, IC= Intervalo de confianza,   </a:t>
                      </a:r>
                      <a:r>
                        <a:rPr lang="es-MX" sz="1600" kern="900" baseline="30000" dirty="0" smtClean="0">
                          <a:effectLst/>
                        </a:rPr>
                        <a:t>a = &lt; p&lt;.05  b =&lt;  p&lt;.01  c = &lt; p&lt;.001   </a:t>
                      </a:r>
                      <a:r>
                        <a:rPr lang="es-MX" sz="1600" kern="900" baseline="3000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* Fisher</a:t>
                      </a:r>
                      <a:endParaRPr lang="es-MX" sz="16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8318" marR="38318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1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4 Marcador de contenido"/>
          <p:cNvSpPr>
            <a:spLocks noGrp="1"/>
          </p:cNvSpPr>
          <p:nvPr>
            <p:ph idx="1"/>
          </p:nvPr>
        </p:nvSpPr>
        <p:spPr>
          <a:xfrm>
            <a:off x="323850" y="1844675"/>
            <a:ext cx="8229600" cy="4525963"/>
          </a:xfrm>
        </p:spPr>
        <p:txBody>
          <a:bodyPr/>
          <a:lstStyle/>
          <a:p>
            <a:pPr algn="just">
              <a:buClr>
                <a:srgbClr val="C00000"/>
              </a:buClr>
              <a:buFontTx/>
              <a:buNone/>
            </a:pPr>
            <a:r>
              <a:rPr lang="es-MX" sz="2800" smtClean="0">
                <a:cs typeface="Arial" charset="0"/>
              </a:rPr>
              <a:t>        </a:t>
            </a:r>
            <a:endParaRPr lang="es-MX" smtClean="0"/>
          </a:p>
        </p:txBody>
      </p:sp>
      <p:sp>
        <p:nvSpPr>
          <p:cNvPr id="9220" name="2 Marcador de contenido"/>
          <p:cNvSpPr txBox="1">
            <a:spLocks/>
          </p:cNvSpPr>
          <p:nvPr/>
        </p:nvSpPr>
        <p:spPr bwMode="auto">
          <a:xfrm>
            <a:off x="323850" y="1264392"/>
            <a:ext cx="8496622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/>
            <a:endParaRPr lang="es-MX" sz="2000" dirty="0">
              <a:cs typeface="Arial" charset="0"/>
            </a:endParaRPr>
          </a:p>
          <a:p>
            <a:pPr lvl="1"/>
            <a:endParaRPr lang="es-MX" sz="2000" dirty="0">
              <a:cs typeface="Arial" charset="0"/>
            </a:endParaRPr>
          </a:p>
          <a:p>
            <a:pPr lvl="1">
              <a:buClr>
                <a:srgbClr val="C00000"/>
              </a:buClr>
            </a:pPr>
            <a:r>
              <a:rPr lang="es-MX" sz="2000" b="1" i="1" dirty="0" smtClean="0">
                <a:cs typeface="Arial" charset="0"/>
              </a:rPr>
              <a:t>Prevalencia</a:t>
            </a:r>
            <a:r>
              <a:rPr lang="es-MX" sz="2000" b="1" i="1" dirty="0">
                <a:cs typeface="Arial" charset="0"/>
              </a:rPr>
              <a:t>:</a:t>
            </a:r>
          </a:p>
          <a:p>
            <a:pPr marL="1257300" lvl="2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000" dirty="0">
                <a:cs typeface="Arial" charset="0"/>
              </a:rPr>
              <a:t> </a:t>
            </a:r>
            <a:r>
              <a:rPr lang="es-MX" sz="2000" dirty="0" smtClean="0">
                <a:cs typeface="Arial" charset="0"/>
              </a:rPr>
              <a:t>4-47% en población general (adolescentes)(Nixon, 2008)</a:t>
            </a:r>
          </a:p>
          <a:p>
            <a:pPr marL="1257300" lvl="2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000" dirty="0" smtClean="0">
                <a:cs typeface="Arial" charset="0"/>
              </a:rPr>
              <a:t>60-80% en población clínica (adolescentes) (</a:t>
            </a:r>
            <a:r>
              <a:rPr lang="es-MX" sz="2000" dirty="0">
                <a:cs typeface="Arial" charset="0"/>
              </a:rPr>
              <a:t>Nock, 2004</a:t>
            </a:r>
            <a:r>
              <a:rPr lang="es-MX" sz="2000" dirty="0" smtClean="0">
                <a:cs typeface="Arial" charset="0"/>
              </a:rPr>
              <a:t>)</a:t>
            </a:r>
          </a:p>
          <a:p>
            <a:pPr lvl="1">
              <a:buClr>
                <a:srgbClr val="C00000"/>
              </a:buClr>
            </a:pPr>
            <a:r>
              <a:rPr lang="es-MX" sz="2000" b="1" i="1" dirty="0" smtClean="0">
                <a:cs typeface="Arial" charset="0"/>
              </a:rPr>
              <a:t>M</a:t>
            </a:r>
            <a:r>
              <a:rPr lang="es-ES" sz="2000" b="1" i="1" dirty="0" smtClean="0">
                <a:cs typeface="Arial" charset="0"/>
              </a:rPr>
              <a:t>é</a:t>
            </a:r>
            <a:r>
              <a:rPr lang="es-MX" sz="2000" b="1" i="1" dirty="0" smtClean="0">
                <a:cs typeface="Arial" charset="0"/>
              </a:rPr>
              <a:t>xico </a:t>
            </a:r>
            <a:r>
              <a:rPr lang="es-MX" sz="2000" i="1" dirty="0" smtClean="0">
                <a:cs typeface="Arial" charset="0"/>
              </a:rPr>
              <a:t>(Albores et., al 2012):</a:t>
            </a:r>
          </a:p>
          <a:p>
            <a:pPr marL="1257300" lvl="2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000" dirty="0">
                <a:cs typeface="Arial" charset="0"/>
              </a:rPr>
              <a:t>1</a:t>
            </a:r>
            <a:r>
              <a:rPr lang="es-MX" sz="2000" dirty="0" smtClean="0">
                <a:cs typeface="Arial" charset="0"/>
              </a:rPr>
              <a:t>7</a:t>
            </a:r>
            <a:r>
              <a:rPr lang="es-MX" sz="2000" dirty="0">
                <a:cs typeface="Arial" charset="0"/>
              </a:rPr>
              <a:t>% en población general (</a:t>
            </a:r>
            <a:r>
              <a:rPr lang="es-MX" sz="2000" dirty="0" smtClean="0">
                <a:cs typeface="Arial" charset="0"/>
              </a:rPr>
              <a:t>adolescentes)</a:t>
            </a:r>
          </a:p>
          <a:p>
            <a:pPr marL="1257300" lvl="2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000" dirty="0" smtClean="0"/>
              <a:t>Criterios </a:t>
            </a:r>
            <a:r>
              <a:rPr lang="es-MX" sz="2000" dirty="0"/>
              <a:t>del </a:t>
            </a:r>
            <a:r>
              <a:rPr lang="es-MX" sz="2000" dirty="0" smtClean="0"/>
              <a:t>DSM-5:   </a:t>
            </a:r>
            <a:r>
              <a:rPr lang="es-MX" sz="2000" dirty="0"/>
              <a:t>5.6% </a:t>
            </a:r>
            <a:endParaRPr lang="es-MX" sz="2000" dirty="0" smtClean="0"/>
          </a:p>
          <a:p>
            <a:pPr marL="1257300" lvl="2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000" dirty="0" smtClean="0">
                <a:cs typeface="Arial" charset="0"/>
              </a:rPr>
              <a:t>Mayor frecuencia en mujeres 2.6:1</a:t>
            </a:r>
          </a:p>
          <a:p>
            <a:pPr marL="1257300" lvl="2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000" dirty="0">
                <a:cs typeface="Arial" charset="0"/>
              </a:rPr>
              <a:t>E</a:t>
            </a:r>
            <a:r>
              <a:rPr lang="es-MX" sz="2000" dirty="0" smtClean="0">
                <a:cs typeface="Arial" charset="0"/>
              </a:rPr>
              <a:t>dad </a:t>
            </a:r>
            <a:r>
              <a:rPr lang="es-MX" sz="2000" dirty="0">
                <a:cs typeface="Arial" charset="0"/>
              </a:rPr>
              <a:t>de inicio fue de 11.9 ±1.39</a:t>
            </a:r>
          </a:p>
          <a:p>
            <a:pPr marL="1714500" lvl="3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000" dirty="0">
                <a:cs typeface="Arial" charset="0"/>
              </a:rPr>
              <a:t>Rango entre 6 y 15 años</a:t>
            </a:r>
          </a:p>
          <a:p>
            <a:pPr marL="1257300" lvl="2" indent="-342900">
              <a:buClr>
                <a:srgbClr val="C00000"/>
              </a:buClr>
              <a:buFont typeface="Wingdings" pitchFamily="2" charset="2"/>
              <a:buChar char="§"/>
            </a:pPr>
            <a:endParaRPr lang="es-MX" sz="2000" dirty="0">
              <a:cs typeface="Arial" charset="0"/>
            </a:endParaRPr>
          </a:p>
          <a:p>
            <a:pPr lvl="1">
              <a:buClr>
                <a:srgbClr val="C00000"/>
              </a:buClr>
            </a:pPr>
            <a:endParaRPr lang="es-MX" sz="2400" b="1" i="1" dirty="0" smtClean="0">
              <a:cs typeface="Arial" charset="0"/>
            </a:endParaRPr>
          </a:p>
          <a:p>
            <a:pPr lvl="1">
              <a:buClr>
                <a:srgbClr val="C00000"/>
              </a:buClr>
            </a:pPr>
            <a:endParaRPr lang="es-MX" sz="2400" b="1" i="1" dirty="0" smtClean="0">
              <a:cs typeface="Arial" charset="0"/>
            </a:endParaRPr>
          </a:p>
          <a:p>
            <a:pPr lvl="1">
              <a:buClr>
                <a:srgbClr val="C00000"/>
              </a:buClr>
            </a:pPr>
            <a:endParaRPr lang="es-MX" sz="2400" b="1" i="1" dirty="0">
              <a:cs typeface="Arial" charset="0"/>
            </a:endParaRPr>
          </a:p>
          <a:p>
            <a:pPr marL="800100" lvl="1" indent="-342900">
              <a:buClr>
                <a:srgbClr val="C00000"/>
              </a:buClr>
              <a:buFont typeface="Wingdings" pitchFamily="2" charset="2"/>
              <a:buChar char="§"/>
            </a:pPr>
            <a:endParaRPr lang="es-MX" sz="2400" dirty="0" smtClean="0">
              <a:cs typeface="Arial" charset="0"/>
            </a:endParaRPr>
          </a:p>
          <a:p>
            <a:pPr marL="800100" lvl="1" indent="-342900">
              <a:buClr>
                <a:srgbClr val="C00000"/>
              </a:buClr>
              <a:buFont typeface="Wingdings" pitchFamily="2" charset="2"/>
              <a:buChar char="§"/>
            </a:pPr>
            <a:endParaRPr lang="es-MX" sz="2400" dirty="0" smtClean="0">
              <a:cs typeface="Arial" charset="0"/>
            </a:endParaRPr>
          </a:p>
          <a:p>
            <a:pPr marL="800100" lvl="1" indent="-342900">
              <a:buClr>
                <a:srgbClr val="C00000"/>
              </a:buClr>
              <a:buFont typeface="Wingdings" pitchFamily="2" charset="2"/>
              <a:buChar char="§"/>
            </a:pPr>
            <a:endParaRPr lang="es-MX" sz="2400" dirty="0" smtClean="0">
              <a:cs typeface="Arial" charset="0"/>
            </a:endParaRPr>
          </a:p>
          <a:p>
            <a:pPr lvl="1"/>
            <a:endParaRPr lang="es-MX" sz="2400" dirty="0">
              <a:cs typeface="Arial" charset="0"/>
            </a:endParaRPr>
          </a:p>
          <a:p>
            <a:pPr lvl="1"/>
            <a:endParaRPr lang="es-MX" sz="2400" dirty="0" smtClean="0">
              <a:cs typeface="Arial" charset="0"/>
            </a:endParaRPr>
          </a:p>
          <a:p>
            <a:pPr lvl="1"/>
            <a:endParaRPr lang="es-MX" sz="2400" dirty="0" smtClean="0">
              <a:cs typeface="Arial" charset="0"/>
            </a:endParaRPr>
          </a:p>
          <a:p>
            <a:pPr lvl="1"/>
            <a:endParaRPr lang="es-MX" sz="2400" dirty="0"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es-MX" dirty="0" smtClean="0"/>
              <a:t>Importancia 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248764"/>
              </p:ext>
            </p:extLst>
          </p:nvPr>
        </p:nvGraphicFramePr>
        <p:xfrm>
          <a:off x="182656" y="1757204"/>
          <a:ext cx="7696383" cy="4076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5923"/>
                <a:gridCol w="825930"/>
                <a:gridCol w="1061909"/>
                <a:gridCol w="912783"/>
                <a:gridCol w="812819"/>
                <a:gridCol w="887382"/>
                <a:gridCol w="999637"/>
              </a:tblGrid>
              <a:tr h="39291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u="sng" kern="50" dirty="0">
                          <a:effectLst/>
                        </a:rPr>
                        <a:t>Tabla 3.  Autolesiones de alta y baja severidad </a:t>
                      </a:r>
                      <a:r>
                        <a:rPr lang="es-MX" sz="1400" u="sng" kern="50" dirty="0" smtClean="0">
                          <a:effectLst/>
                        </a:rPr>
                        <a:t>y </a:t>
                      </a:r>
                      <a:r>
                        <a:rPr lang="es-MX" sz="1400" u="sng" kern="50" dirty="0">
                          <a:effectLst/>
                        </a:rPr>
                        <a:t>la interferencia con la </a:t>
                      </a:r>
                      <a:r>
                        <a:rPr lang="es-MX" sz="1400" u="sng" kern="50" dirty="0" smtClean="0">
                          <a:effectLst/>
                        </a:rPr>
                        <a:t>función</a:t>
                      </a:r>
                      <a:endParaRPr lang="es-MX" sz="1200" kern="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u="none" strike="noStrike" kern="50" dirty="0">
                          <a:effectLst/>
                        </a:rPr>
                        <a:t> </a:t>
                      </a:r>
                      <a:endParaRPr lang="es-MX" sz="12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719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u="sng" kern="50" dirty="0">
                          <a:effectLst/>
                        </a:rPr>
                        <a:t>Variables</a:t>
                      </a:r>
                      <a:endParaRPr lang="es-MX" sz="18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u="sng" kern="50" dirty="0">
                          <a:effectLst/>
                        </a:rPr>
                        <a:t>Autolesiones</a:t>
                      </a:r>
                      <a:endParaRPr lang="es-MX" sz="1800" kern="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 </a:t>
                      </a:r>
                      <a:endParaRPr lang="es-MX" sz="18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u="sng" kern="50">
                          <a:effectLst/>
                        </a:rPr>
                        <a:t>RM</a:t>
                      </a:r>
                      <a:endParaRPr lang="es-MX" sz="18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u="sng" kern="50">
                          <a:effectLst/>
                        </a:rPr>
                        <a:t>IC 95%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657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8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Baja</a:t>
                      </a:r>
                      <a:endParaRPr lang="es-MX" sz="1800" kern="5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Alta</a:t>
                      </a:r>
                      <a:endParaRPr lang="es-MX" sz="18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51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Interferencia con funcionalidad</a:t>
                      </a:r>
                      <a:endParaRPr lang="es-MX" sz="1800" kern="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 </a:t>
                      </a:r>
                      <a:endParaRPr lang="es-MX" sz="18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N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%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N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%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RM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IC</a:t>
                      </a:r>
                      <a:endParaRPr lang="es-MX" sz="18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/>
                </a:tc>
              </a:tr>
              <a:tr h="377199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Interferencia con tareas, sueño o socialización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8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8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8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8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/>
                </a:tc>
              </a:tr>
              <a:tr h="188599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Si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6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10.7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10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25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2.7*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0.9-8.4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/>
                </a:tc>
              </a:tr>
              <a:tr h="282899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No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50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89.3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30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75</a:t>
                      </a:r>
                      <a:endParaRPr lang="es-MX" sz="18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8599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Interferencia con sueño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88599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Si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0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0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10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25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 </a:t>
                      </a:r>
                      <a:endParaRPr lang="es-MX" sz="18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/>
                </a:tc>
              </a:tr>
              <a:tr h="188599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No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55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100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30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75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8599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Interferencia con socialización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 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188599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Si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2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3.6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9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22.5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>
                          <a:effectLst/>
                        </a:rPr>
                        <a:t>7.6</a:t>
                      </a:r>
                      <a:r>
                        <a:rPr lang="es-MX" sz="1200" kern="50" baseline="30000">
                          <a:effectLst/>
                        </a:rPr>
                        <a:t>b</a:t>
                      </a:r>
                      <a:endParaRPr lang="es-MX" sz="18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1.5-37.9</a:t>
                      </a:r>
                      <a:endParaRPr lang="es-MX" sz="18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/>
                </a:tc>
              </a:tr>
              <a:tr h="188599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No</a:t>
                      </a:r>
                      <a:endParaRPr lang="es-MX" sz="18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53</a:t>
                      </a:r>
                      <a:endParaRPr lang="es-MX" sz="18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96.4</a:t>
                      </a:r>
                      <a:endParaRPr lang="es-MX" sz="18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31</a:t>
                      </a:r>
                      <a:endParaRPr lang="es-MX" sz="18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kern="50" dirty="0">
                          <a:effectLst/>
                        </a:rPr>
                        <a:t>77.5</a:t>
                      </a:r>
                      <a:endParaRPr lang="es-MX" sz="18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08859"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kern="50" dirty="0" smtClean="0">
                          <a:effectLst/>
                        </a:rPr>
                        <a:t>Nota: RM= Razones de momio no ajustadas, IC= Intervalo de confianza,  </a:t>
                      </a:r>
                      <a:r>
                        <a:rPr lang="es-MX" sz="1800" kern="900" baseline="30000" dirty="0" smtClean="0">
                          <a:effectLst/>
                        </a:rPr>
                        <a:t>a = &lt; p&lt;.05  b =&lt;  p&lt;.01  c = &lt; p&lt;.001   </a:t>
                      </a:r>
                      <a:r>
                        <a:rPr lang="es-MX" sz="1800" kern="900" baseline="3000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* </a:t>
                      </a:r>
                      <a:r>
                        <a:rPr lang="es-MX" sz="1200" kern="900" baseline="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Fisher</a:t>
                      </a:r>
                      <a:endParaRPr lang="es-MX" sz="1200" kern="50" baseline="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7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736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859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Distribución de los grupos por sexo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686800" cy="484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4 Marcador de contenido"/>
          <p:cNvSpPr>
            <a:spLocks noGrp="1"/>
          </p:cNvSpPr>
          <p:nvPr>
            <p:ph idx="1"/>
          </p:nvPr>
        </p:nvSpPr>
        <p:spPr>
          <a:xfrm>
            <a:off x="539750" y="1196975"/>
            <a:ext cx="8229600" cy="4525963"/>
          </a:xfrm>
        </p:spPr>
        <p:txBody>
          <a:bodyPr/>
          <a:lstStyle/>
          <a:p>
            <a:pPr algn="just">
              <a:buClr>
                <a:srgbClr val="C00000"/>
              </a:buClr>
              <a:buFontTx/>
              <a:buNone/>
            </a:pPr>
            <a:r>
              <a:rPr lang="es-MX" sz="2800" smtClean="0">
                <a:cs typeface="Arial" charset="0"/>
              </a:rPr>
              <a:t>        </a:t>
            </a:r>
            <a:endParaRPr lang="es-MX" smtClean="0"/>
          </a:p>
        </p:txBody>
      </p:sp>
      <p:sp>
        <p:nvSpPr>
          <p:cNvPr id="6" name="5 Rectángulo"/>
          <p:cNvSpPr/>
          <p:nvPr/>
        </p:nvSpPr>
        <p:spPr bwMode="auto">
          <a:xfrm>
            <a:off x="1007170" y="5994400"/>
            <a:ext cx="8136830" cy="863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050" dirty="0" err="1"/>
              <a:t>Eeske</a:t>
            </a:r>
            <a:r>
              <a:rPr lang="en-US" sz="1050" dirty="0"/>
              <a:t> R, Ron HJ, </a:t>
            </a:r>
            <a:r>
              <a:rPr lang="en-US" sz="1050" dirty="0" err="1"/>
              <a:t>Scholte</a:t>
            </a:r>
            <a:r>
              <a:rPr lang="en-US" sz="1050" dirty="0"/>
              <a:t> R .Bullying Among Adolescents with Autism Spectrum Disorders: Prevalence and Perception. J Autism Dev Disord.2010. 40,63–73.</a:t>
            </a:r>
            <a:endParaRPr lang="es-MX" sz="1050" dirty="0"/>
          </a:p>
          <a:p>
            <a:pPr marL="342900" indent="-342900">
              <a:defRPr/>
            </a:pPr>
            <a:endParaRPr lang="es-MX" dirty="0"/>
          </a:p>
        </p:txBody>
      </p:sp>
      <p:sp>
        <p:nvSpPr>
          <p:cNvPr id="5" name="4 Marcador de contenido"/>
          <p:cNvSpPr txBox="1">
            <a:spLocks/>
          </p:cNvSpPr>
          <p:nvPr/>
        </p:nvSpPr>
        <p:spPr bwMode="auto">
          <a:xfrm>
            <a:off x="0" y="1746448"/>
            <a:ext cx="543609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40000" lnSpcReduction="20000"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FontTx/>
              <a:buNone/>
              <a:defRPr/>
            </a:pPr>
            <a:r>
              <a:rPr lang="es-MX" sz="2800" kern="0" dirty="0">
                <a:latin typeface="+mn-lt"/>
                <a:cs typeface="Arial" pitchFamily="34" charset="0"/>
              </a:rPr>
              <a:t>	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s-MX" sz="4000" b="1" i="1" kern="0" dirty="0">
                <a:latin typeface="+mn-lt"/>
                <a:cs typeface="Arial" pitchFamily="34" charset="0"/>
              </a:rPr>
              <a:t>  </a:t>
            </a:r>
            <a:r>
              <a:rPr lang="es-MX" sz="4000" b="1" i="1" kern="0" dirty="0" smtClean="0">
                <a:latin typeface="+mn-lt"/>
                <a:cs typeface="Arial" pitchFamily="34" charset="0"/>
              </a:rPr>
              <a:t>     Mayor Prevalencia:</a:t>
            </a:r>
            <a:endParaRPr lang="es-MX" sz="4000" b="1" i="1" kern="0" dirty="0">
              <a:latin typeface="+mn-lt"/>
              <a:cs typeface="Arial" pitchFamily="34" charset="0"/>
            </a:endParaRPr>
          </a:p>
          <a:p>
            <a:pPr marL="742950" lvl="1" indent="-28575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s-MX" sz="4000" kern="0" dirty="0">
                <a:latin typeface="+mn-lt"/>
                <a:cs typeface="Arial" pitchFamily="34" charset="0"/>
              </a:rPr>
              <a:t>TEA </a:t>
            </a:r>
            <a:r>
              <a:rPr lang="es-MX" sz="4500" kern="0" dirty="0" smtClean="0">
                <a:latin typeface="+mn-lt"/>
                <a:cs typeface="Arial" pitchFamily="34" charset="0"/>
              </a:rPr>
              <a:t> </a:t>
            </a:r>
            <a:r>
              <a:rPr lang="es-MX" sz="4000" kern="0" dirty="0" smtClean="0">
                <a:latin typeface="+mn-lt"/>
                <a:cs typeface="Arial" pitchFamily="34" charset="0"/>
              </a:rPr>
              <a:t>(</a:t>
            </a:r>
            <a:r>
              <a:rPr lang="es-MX" sz="3500" i="1" kern="0" dirty="0" smtClean="0"/>
              <a:t>Van </a:t>
            </a:r>
            <a:r>
              <a:rPr lang="es-MX" sz="3500" i="1" kern="0" dirty="0" err="1"/>
              <a:t>Cleave</a:t>
            </a:r>
            <a:r>
              <a:rPr lang="es-MX" sz="3500" i="1" kern="0" dirty="0"/>
              <a:t> y </a:t>
            </a:r>
            <a:r>
              <a:rPr lang="es-MX" sz="3500" i="1" kern="0" dirty="0" smtClean="0"/>
              <a:t>Davis, 2006)</a:t>
            </a:r>
            <a:endParaRPr lang="es-MX" sz="4000" i="1" kern="0" dirty="0"/>
          </a:p>
          <a:p>
            <a:pPr marL="742950" lvl="1" indent="-28575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s-MX" sz="4000" kern="0" dirty="0">
                <a:latin typeface="+mn-lt"/>
                <a:cs typeface="Arial" pitchFamily="34" charset="0"/>
              </a:rPr>
              <a:t>Problemas del </a:t>
            </a:r>
            <a:r>
              <a:rPr lang="es-MX" sz="3500" kern="0" dirty="0">
                <a:latin typeface="+mn-lt"/>
                <a:cs typeface="Arial" pitchFamily="34" charset="0"/>
              </a:rPr>
              <a:t>lenguaje </a:t>
            </a:r>
            <a:r>
              <a:rPr lang="es-MX" sz="3500" kern="0" dirty="0" smtClean="0">
                <a:latin typeface="+mn-lt"/>
                <a:cs typeface="Arial" pitchFamily="34" charset="0"/>
              </a:rPr>
              <a:t> (</a:t>
            </a:r>
            <a:r>
              <a:rPr lang="es-MX" sz="3500" i="1" kern="0" dirty="0" err="1" smtClean="0"/>
              <a:t>Conti-Ramsden</a:t>
            </a:r>
            <a:r>
              <a:rPr lang="es-MX" sz="3500" i="1" kern="0" dirty="0" smtClean="0"/>
              <a:t> </a:t>
            </a:r>
            <a:r>
              <a:rPr lang="es-MX" sz="3500" i="1" kern="0" dirty="0"/>
              <a:t>y </a:t>
            </a:r>
            <a:r>
              <a:rPr lang="es-MX" sz="3500" i="1" kern="0" dirty="0" err="1" smtClean="0"/>
              <a:t>Botting</a:t>
            </a:r>
            <a:r>
              <a:rPr lang="es-MX" sz="3500" i="1" kern="0" dirty="0" smtClean="0"/>
              <a:t> 2004)</a:t>
            </a:r>
            <a:endParaRPr lang="es-MX" sz="2500" i="1" kern="0" dirty="0">
              <a:latin typeface="+mn-lt"/>
              <a:cs typeface="Arial" pitchFamily="34" charset="0"/>
            </a:endParaRPr>
          </a:p>
          <a:p>
            <a:pPr marL="742950" lvl="1" indent="-28575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s-MX" sz="4000" kern="0" dirty="0">
                <a:latin typeface="+mn-lt"/>
                <a:cs typeface="Arial" pitchFamily="34" charset="0"/>
              </a:rPr>
              <a:t>Enfermedades </a:t>
            </a:r>
            <a:r>
              <a:rPr lang="es-MX" sz="4000" kern="0" dirty="0" smtClean="0">
                <a:latin typeface="+mn-lt"/>
                <a:cs typeface="Arial" pitchFamily="34" charset="0"/>
              </a:rPr>
              <a:t>crónicas </a:t>
            </a:r>
            <a:r>
              <a:rPr lang="es-MX" sz="3000" kern="0" dirty="0" smtClean="0">
                <a:latin typeface="+mn-lt"/>
                <a:cs typeface="Arial" pitchFamily="34" charset="0"/>
              </a:rPr>
              <a:t> </a:t>
            </a:r>
            <a:r>
              <a:rPr lang="es-MX" sz="2800" kern="0" dirty="0" smtClean="0">
                <a:latin typeface="+mn-lt"/>
                <a:cs typeface="Arial" pitchFamily="34" charset="0"/>
              </a:rPr>
              <a:t>(</a:t>
            </a:r>
            <a:r>
              <a:rPr lang="es-MX" sz="3500" i="1" kern="0" dirty="0" err="1" smtClean="0"/>
              <a:t>Nordhagen</a:t>
            </a:r>
            <a:r>
              <a:rPr lang="es-MX" sz="3500" i="1" kern="0" dirty="0" smtClean="0"/>
              <a:t> </a:t>
            </a:r>
            <a:r>
              <a:rPr lang="es-MX" sz="3500" i="1" kern="0" dirty="0"/>
              <a:t>et </a:t>
            </a:r>
            <a:r>
              <a:rPr lang="es-MX" sz="3500" i="1" kern="0" dirty="0" smtClean="0"/>
              <a:t>al, 2005)</a:t>
            </a:r>
            <a:endParaRPr lang="es-MX" sz="4000" i="1" kern="0" dirty="0"/>
          </a:p>
          <a:p>
            <a:pPr marL="742950" lvl="1" indent="-28575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s-MX" sz="4000" kern="0" dirty="0">
                <a:latin typeface="+mn-lt"/>
                <a:cs typeface="Arial" pitchFamily="34" charset="0"/>
              </a:rPr>
              <a:t>Problemas de internalización y síntomas </a:t>
            </a:r>
            <a:r>
              <a:rPr lang="es-MX" sz="4000" kern="0" dirty="0" smtClean="0">
                <a:latin typeface="+mn-lt"/>
                <a:cs typeface="Arial" pitchFamily="34" charset="0"/>
              </a:rPr>
              <a:t>psicosomáticos  </a:t>
            </a:r>
            <a:r>
              <a:rPr lang="es-MX" sz="3500" kern="0" dirty="0" smtClean="0">
                <a:latin typeface="+mn-lt"/>
                <a:cs typeface="Arial" pitchFamily="34" charset="0"/>
              </a:rPr>
              <a:t>(</a:t>
            </a:r>
            <a:r>
              <a:rPr lang="es-MX" sz="3500" i="1" kern="0" dirty="0" err="1" smtClean="0">
                <a:latin typeface="+mn-lt"/>
              </a:rPr>
              <a:t>Kumpulainen</a:t>
            </a:r>
            <a:r>
              <a:rPr lang="es-MX" sz="3500" i="1" kern="0" dirty="0" smtClean="0">
                <a:latin typeface="+mn-lt"/>
              </a:rPr>
              <a:t>  </a:t>
            </a:r>
            <a:r>
              <a:rPr lang="es-MX" sz="3500" i="1" kern="0" dirty="0">
                <a:latin typeface="+mn-lt"/>
              </a:rPr>
              <a:t>et </a:t>
            </a:r>
            <a:r>
              <a:rPr lang="es-MX" sz="3500" i="1" kern="0" dirty="0" smtClean="0">
                <a:latin typeface="+mn-lt"/>
              </a:rPr>
              <a:t>al, 1998)</a:t>
            </a:r>
            <a:endParaRPr lang="es-MX" sz="4000" i="1" kern="0" dirty="0">
              <a:latin typeface="+mn-lt"/>
              <a:cs typeface="Arial" pitchFamily="34" charset="0"/>
            </a:endParaRPr>
          </a:p>
          <a:p>
            <a:pPr marL="742950" lvl="1" indent="-28575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s-MX" sz="4000" kern="0" dirty="0">
                <a:latin typeface="+mn-lt"/>
              </a:rPr>
              <a:t>Problemas del aprendizaje y problemas psiquiátricos </a:t>
            </a:r>
            <a:r>
              <a:rPr lang="es-MX" sz="4000" kern="0" dirty="0" err="1" smtClean="0">
                <a:latin typeface="+mn-lt"/>
              </a:rPr>
              <a:t>co</a:t>
            </a:r>
            <a:r>
              <a:rPr lang="es-MX" sz="4000" kern="0" dirty="0" smtClean="0">
                <a:latin typeface="+mn-lt"/>
              </a:rPr>
              <a:t>-mórbidos </a:t>
            </a:r>
            <a:r>
              <a:rPr lang="es-MX" sz="4500" kern="0" dirty="0" smtClean="0">
                <a:latin typeface="+mn-lt"/>
              </a:rPr>
              <a:t> </a:t>
            </a:r>
            <a:r>
              <a:rPr lang="es-MX" sz="4000" kern="0" dirty="0" smtClean="0">
                <a:latin typeface="+mn-lt"/>
              </a:rPr>
              <a:t>(</a:t>
            </a:r>
            <a:r>
              <a:rPr lang="es-MX" sz="3500" i="1" kern="0" dirty="0" err="1" smtClean="0">
                <a:latin typeface="+mn-lt"/>
              </a:rPr>
              <a:t>Baumeister</a:t>
            </a:r>
            <a:r>
              <a:rPr lang="es-MX" sz="3500" i="1" kern="0" dirty="0" smtClean="0">
                <a:latin typeface="+mn-lt"/>
              </a:rPr>
              <a:t> </a:t>
            </a:r>
            <a:r>
              <a:rPr lang="es-MX" sz="3500" i="1" kern="0" dirty="0">
                <a:latin typeface="+mn-lt"/>
              </a:rPr>
              <a:t>et </a:t>
            </a:r>
            <a:r>
              <a:rPr lang="es-MX" sz="3500" i="1" kern="0" dirty="0" smtClean="0">
                <a:latin typeface="+mn-lt"/>
              </a:rPr>
              <a:t>al, 2008)</a:t>
            </a:r>
            <a:endParaRPr lang="es-MX" sz="2500" i="1" kern="0" dirty="0">
              <a:latin typeface="+mn-lt"/>
            </a:endParaRPr>
          </a:p>
          <a:p>
            <a:pPr marL="742950" lvl="1" indent="-28575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s-MX" sz="4000" kern="0" dirty="0">
                <a:latin typeface="+mn-lt"/>
              </a:rPr>
              <a:t>En  los niños que </a:t>
            </a:r>
            <a:r>
              <a:rPr lang="es-MX" sz="4000" kern="0" dirty="0" smtClean="0">
                <a:latin typeface="+mn-lt"/>
              </a:rPr>
              <a:t>tuvieron </a:t>
            </a:r>
            <a:r>
              <a:rPr lang="es-MX" sz="4000" kern="0" dirty="0">
                <a:latin typeface="+mn-lt"/>
              </a:rPr>
              <a:t>contacto con los servicios  de salud mental en los últimos 3 </a:t>
            </a:r>
            <a:r>
              <a:rPr lang="es-MX" sz="4000" kern="0" dirty="0" smtClean="0">
                <a:latin typeface="+mn-lt"/>
              </a:rPr>
              <a:t>meses </a:t>
            </a:r>
            <a:r>
              <a:rPr lang="es-MX" sz="3500" kern="0" dirty="0" smtClean="0">
                <a:latin typeface="+mn-lt"/>
              </a:rPr>
              <a:t>(</a:t>
            </a:r>
            <a:r>
              <a:rPr lang="es-MX" sz="3500" i="1" kern="0" dirty="0" err="1" smtClean="0">
                <a:latin typeface="+mn-lt"/>
              </a:rPr>
              <a:t>Kumpulainen</a:t>
            </a:r>
            <a:r>
              <a:rPr lang="es-MX" sz="3500" i="1" kern="0" dirty="0" smtClean="0">
                <a:latin typeface="+mn-lt"/>
              </a:rPr>
              <a:t> </a:t>
            </a:r>
            <a:r>
              <a:rPr lang="es-MX" sz="3500" i="1" kern="0" dirty="0">
                <a:latin typeface="+mn-lt"/>
              </a:rPr>
              <a:t>et </a:t>
            </a:r>
            <a:r>
              <a:rPr lang="es-MX" sz="3500" i="1" kern="0" dirty="0" smtClean="0">
                <a:latin typeface="+mn-lt"/>
              </a:rPr>
              <a:t>al, 2001</a:t>
            </a:r>
            <a:r>
              <a:rPr lang="es-MX" sz="3500" i="1" kern="0" dirty="0"/>
              <a:t>)</a:t>
            </a:r>
            <a:endParaRPr lang="es-MX" sz="4000" i="1" kern="0" dirty="0">
              <a:latin typeface="+mn-lt"/>
              <a:cs typeface="Arial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defRPr/>
            </a:pPr>
            <a:endParaRPr lang="es-MX" sz="4000" kern="0" dirty="0">
              <a:latin typeface="+mn-lt"/>
              <a:cs typeface="Arial" pitchFamily="34" charset="0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defRPr/>
            </a:pPr>
            <a:endParaRPr lang="es-MX" sz="3800" kern="0" dirty="0">
              <a:latin typeface="+mn-lt"/>
              <a:cs typeface="Arial" pitchFamily="34" charset="0"/>
            </a:endParaRPr>
          </a:p>
          <a:p>
            <a:pPr marL="342900" indent="-342900" algn="r" eaLnBrk="0" hangingPunct="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FontTx/>
              <a:buNone/>
              <a:defRPr/>
            </a:pPr>
            <a:r>
              <a:rPr lang="es-MX" i="1" kern="0" dirty="0">
                <a:latin typeface="+mn-lt"/>
              </a:rPr>
              <a:t> 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1042988" y="404813"/>
            <a:ext cx="5905500" cy="93662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s-MX" sz="2400" dirty="0">
                <a:solidFill>
                  <a:schemeClr val="accent3"/>
                </a:solidFill>
                <a:latin typeface="Bradley Hand ITC" pitchFamily="66" charset="0"/>
              </a:rPr>
              <a:t>Acoso  Escolar “</a:t>
            </a:r>
            <a:r>
              <a:rPr lang="es-MX" sz="2400" dirty="0" err="1">
                <a:solidFill>
                  <a:schemeClr val="accent3"/>
                </a:solidFill>
                <a:latin typeface="Bradley Hand ITC" pitchFamily="66" charset="0"/>
              </a:rPr>
              <a:t>Bullying</a:t>
            </a:r>
            <a:r>
              <a:rPr lang="es-MX" sz="2400" dirty="0">
                <a:solidFill>
                  <a:schemeClr val="accent3"/>
                </a:solidFill>
                <a:latin typeface="Bradley Hand ITC" pitchFamily="66" charset="0"/>
              </a:rPr>
              <a:t>” en niños y adolescentes con cuidados especiales</a:t>
            </a:r>
          </a:p>
        </p:txBody>
      </p:sp>
      <p:sp>
        <p:nvSpPr>
          <p:cNvPr id="9" name="8 Cerrar llave"/>
          <p:cNvSpPr/>
          <p:nvPr/>
        </p:nvSpPr>
        <p:spPr>
          <a:xfrm>
            <a:off x="5148064" y="1700808"/>
            <a:ext cx="863600" cy="41767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0" name="9 Rectángulo redondeado"/>
          <p:cNvSpPr/>
          <p:nvPr/>
        </p:nvSpPr>
        <p:spPr>
          <a:xfrm>
            <a:off x="5470972" y="2564904"/>
            <a:ext cx="3673028" cy="23034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Menos competentes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socialmente 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s-MX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Whitney</a:t>
            </a:r>
            <a:r>
              <a:rPr lang="es-MX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</a:t>
            </a:r>
            <a:r>
              <a:rPr lang="es-MX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al, 1992)</a:t>
            </a:r>
            <a:endParaRPr lang="es-MX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Tienen menos amistades </a:t>
            </a:r>
            <a:b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s-MX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Martlew</a:t>
            </a:r>
            <a:r>
              <a:rPr lang="es-MX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 </a:t>
            </a:r>
            <a:r>
              <a:rPr lang="es-MX" sz="1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Hodson</a:t>
            </a:r>
            <a:r>
              <a:rPr lang="es-MX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s-MX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1991)</a:t>
            </a:r>
            <a:r>
              <a:rPr lang="es-MX" sz="1400" i="1" dirty="0" smtClean="0">
                <a:solidFill>
                  <a:schemeClr val="accent3"/>
                </a:solidFill>
              </a:rPr>
              <a:t>.</a:t>
            </a:r>
            <a:endParaRPr lang="es-MX" sz="1200" i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4 Marcador de contenido"/>
          <p:cNvSpPr>
            <a:spLocks noGrp="1"/>
          </p:cNvSpPr>
          <p:nvPr>
            <p:ph idx="1"/>
          </p:nvPr>
        </p:nvSpPr>
        <p:spPr>
          <a:xfrm>
            <a:off x="323850" y="1844675"/>
            <a:ext cx="8229600" cy="4525963"/>
          </a:xfrm>
        </p:spPr>
        <p:txBody>
          <a:bodyPr/>
          <a:lstStyle/>
          <a:p>
            <a:pPr algn="just">
              <a:buClr>
                <a:srgbClr val="C00000"/>
              </a:buClr>
              <a:buFontTx/>
              <a:buNone/>
            </a:pPr>
            <a:r>
              <a:rPr lang="es-MX" sz="2800" smtClean="0">
                <a:cs typeface="Arial" charset="0"/>
              </a:rPr>
              <a:t>        </a:t>
            </a:r>
            <a:endParaRPr lang="es-MX" smtClean="0"/>
          </a:p>
        </p:txBody>
      </p:sp>
      <p:sp>
        <p:nvSpPr>
          <p:cNvPr id="7" name="6 Rectángulo redondeado"/>
          <p:cNvSpPr/>
          <p:nvPr/>
        </p:nvSpPr>
        <p:spPr>
          <a:xfrm>
            <a:off x="1042988" y="476250"/>
            <a:ext cx="7705725" cy="108108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s-MX" sz="2400" dirty="0">
                <a:solidFill>
                  <a:schemeClr val="accent3"/>
                </a:solidFill>
                <a:latin typeface="Bradley Hand ITC" pitchFamily="66" charset="0"/>
                <a:cs typeface="Arial" charset="0"/>
              </a:rPr>
              <a:t>Validación de la escala V.E.A. para la valoración escolar del acoso “</a:t>
            </a:r>
            <a:r>
              <a:rPr lang="es-MX" sz="2400" dirty="0" err="1">
                <a:solidFill>
                  <a:schemeClr val="accent3"/>
                </a:solidFill>
                <a:latin typeface="Bradley Hand ITC" pitchFamily="66" charset="0"/>
                <a:cs typeface="Arial" charset="0"/>
              </a:rPr>
              <a:t>Bullying</a:t>
            </a:r>
            <a:r>
              <a:rPr lang="es-MX" sz="2400" dirty="0">
                <a:solidFill>
                  <a:schemeClr val="accent3"/>
                </a:solidFill>
                <a:latin typeface="Bradley Hand ITC" pitchFamily="66" charset="0"/>
                <a:cs typeface="Arial" charset="0"/>
              </a:rPr>
              <a:t>”  en niños .</a:t>
            </a:r>
            <a:endParaRPr lang="es-MX" sz="2400" dirty="0">
              <a:solidFill>
                <a:schemeClr val="accent3"/>
              </a:solidFill>
              <a:latin typeface="Bradley Hand ITC" pitchFamily="66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323850" y="1628775"/>
            <a:ext cx="82296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algn="l" eaLnBrk="0" hangingPunct="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s-MX" sz="7700" kern="0" dirty="0">
                <a:latin typeface="+mn-lt"/>
              </a:rPr>
              <a:t>Objetivos:</a:t>
            </a:r>
            <a:endParaRPr lang="es-MX" sz="2400" kern="0" dirty="0">
              <a:latin typeface="Arial" pitchFamily="34" charset="0"/>
              <a:cs typeface="Arial" pitchFamily="34" charset="0"/>
            </a:endParaRPr>
          </a:p>
          <a:p>
            <a:pPr marL="742950" lvl="1" indent="-285750" algn="l" eaLnBrk="0" hangingPunct="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FontTx/>
              <a:buChar char="–"/>
              <a:defRPr/>
            </a:pPr>
            <a:r>
              <a:rPr lang="es-MX" sz="7200" kern="0" dirty="0">
                <a:latin typeface="+mn-lt"/>
                <a:cs typeface="Arial" pitchFamily="34" charset="0"/>
              </a:rPr>
              <a:t>Principal:</a:t>
            </a:r>
            <a:endParaRPr lang="es-MX" sz="7200" i="1" kern="0" dirty="0">
              <a:latin typeface="+mn-lt"/>
              <a:cs typeface="Arial" pitchFamily="34" charset="0"/>
            </a:endParaRPr>
          </a:p>
          <a:p>
            <a:pPr marL="1143000" lvl="2" indent="-228600" algn="l" eaLnBrk="0" hangingPunct="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s-MX" sz="7200" kern="0" dirty="0">
                <a:latin typeface="+mn-lt"/>
                <a:cs typeface="Arial" pitchFamily="34" charset="0"/>
              </a:rPr>
              <a:t>Validar la escala V.E.A (valoración escolar del acoso) en niños y adolescentes mexicanos.</a:t>
            </a:r>
          </a:p>
          <a:p>
            <a:pPr marL="742950" lvl="1" indent="-285750" algn="l" eaLnBrk="0" hangingPunct="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FontTx/>
              <a:buChar char="–"/>
              <a:defRPr/>
            </a:pPr>
            <a:r>
              <a:rPr lang="es-MX" sz="7200" kern="0" dirty="0">
                <a:latin typeface="+mn-lt"/>
                <a:cs typeface="Arial" pitchFamily="34" charset="0"/>
              </a:rPr>
              <a:t>Secundario: </a:t>
            </a:r>
          </a:p>
          <a:p>
            <a:pPr marL="1143000" lvl="2" indent="-228600" algn="l" eaLnBrk="0" hangingPunct="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s-MX" sz="7200" kern="0" dirty="0">
                <a:latin typeface="+mn-lt"/>
                <a:cs typeface="Arial" pitchFamily="34" charset="0"/>
              </a:rPr>
              <a:t>Tipos de acoso escolar:</a:t>
            </a:r>
            <a:endParaRPr lang="es-MX" sz="5500" kern="0" dirty="0">
              <a:latin typeface="+mn-lt"/>
              <a:cs typeface="Arial" pitchFamily="34" charset="0"/>
            </a:endParaRPr>
          </a:p>
          <a:p>
            <a:pPr marL="1143000" lvl="2" indent="-228600" algn="l" eaLnBrk="0" hangingPunct="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s-MX" sz="7200" kern="0" dirty="0">
                <a:latin typeface="+mn-lt"/>
                <a:cs typeface="Arial" pitchFamily="34" charset="0"/>
              </a:rPr>
              <a:t>Participantes en 4 categorías: </a:t>
            </a:r>
            <a:endParaRPr lang="es-MX" sz="5500" kern="0" dirty="0">
              <a:latin typeface="+mn-lt"/>
              <a:cs typeface="Arial" pitchFamily="34" charset="0"/>
            </a:endParaRPr>
          </a:p>
          <a:p>
            <a:pPr marL="1143000" lvl="2" indent="-228600" algn="l" eaLnBrk="0" hangingPunct="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s-MX" sz="7200" kern="0" dirty="0">
                <a:latin typeface="+mn-lt"/>
                <a:cs typeface="Arial" pitchFamily="34" charset="0"/>
              </a:rPr>
              <a:t>Reconocer las formas de agresión y victimización:</a:t>
            </a:r>
          </a:p>
          <a:p>
            <a:pPr marL="1143000" lvl="2" indent="-228600" algn="l" eaLnBrk="0" hangingPunct="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  <a:defRPr/>
            </a:pPr>
            <a:endParaRPr lang="es-MX" sz="5500" kern="0" dirty="0">
              <a:latin typeface="+mn-lt"/>
              <a:cs typeface="Arial" pitchFamily="34" charset="0"/>
            </a:endParaRPr>
          </a:p>
          <a:p>
            <a:pPr marL="1143000" lvl="2" indent="-228600" algn="l" eaLnBrk="0" hangingPunct="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s-MX" sz="7200" kern="0" dirty="0">
                <a:latin typeface="+mn-lt"/>
                <a:cs typeface="Arial" pitchFamily="34" charset="0"/>
              </a:rPr>
              <a:t>Identificar un mayor número de roles de los participantes:</a:t>
            </a:r>
          </a:p>
          <a:p>
            <a:pPr marL="1600200" lvl="3" indent="-228600" algn="l" eaLnBrk="0" hangingPunct="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  <a:defRPr/>
            </a:pPr>
            <a:endParaRPr lang="es-MX" kern="0" dirty="0">
              <a:latin typeface="+mn-lt"/>
              <a:cs typeface="Arial" pitchFamily="34" charset="0"/>
            </a:endParaRPr>
          </a:p>
          <a:p>
            <a:pPr marL="1600200" lvl="3" indent="-228600" algn="l" eaLnBrk="0" hangingPunct="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  <a:defRPr/>
            </a:pPr>
            <a:endParaRPr lang="es-MX" kern="0" dirty="0">
              <a:latin typeface="+mn-lt"/>
              <a:cs typeface="Arial" pitchFamily="34" charset="0"/>
            </a:endParaRPr>
          </a:p>
          <a:p>
            <a:pPr marL="342900" indent="-342900" algn="l" eaLnBrk="0" hangingPunct="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  <a:defRPr/>
            </a:pPr>
            <a:r>
              <a:rPr lang="es-MX" sz="2800" kern="0" dirty="0">
                <a:latin typeface="+mn-lt"/>
              </a:rPr>
              <a:t> </a:t>
            </a:r>
          </a:p>
          <a:p>
            <a:pPr marL="742950" lvl="1" indent="-285750" algn="l" eaLnBrk="0" hangingPunct="0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FontTx/>
              <a:buChar char="–"/>
              <a:defRPr/>
            </a:pPr>
            <a:endParaRPr lang="es-MX" kern="0" dirty="0">
              <a:latin typeface="Bradley Hand ITC" pitchFamily="66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284663" y="3860800"/>
            <a:ext cx="2879725" cy="431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3">
              <a:defRPr/>
            </a:pPr>
            <a:endParaRPr lang="es-MX" dirty="0">
              <a:solidFill>
                <a:schemeClr val="tx1"/>
              </a:solidFill>
              <a:cs typeface="Arial" pitchFamily="34" charset="0"/>
            </a:endParaRPr>
          </a:p>
          <a:p>
            <a:pPr marL="0" lvl="3">
              <a:buFontTx/>
              <a:buNone/>
              <a:defRPr/>
            </a:pPr>
            <a:r>
              <a:rPr lang="es-MX" sz="1500" i="1" dirty="0">
                <a:solidFill>
                  <a:schemeClr val="accent3"/>
                </a:solidFill>
                <a:cs typeface="Arial" pitchFamily="34" charset="0"/>
              </a:rPr>
              <a:t>físico, verbal y el cibernético</a:t>
            </a:r>
          </a:p>
          <a:p>
            <a:pPr>
              <a:defRPr/>
            </a:pPr>
            <a:endParaRPr lang="es-MX" sz="1600" i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967288" y="4365625"/>
            <a:ext cx="3349625" cy="50323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3">
              <a:defRPr/>
            </a:pPr>
            <a:endParaRPr lang="es-MX" dirty="0">
              <a:solidFill>
                <a:schemeClr val="bg1"/>
              </a:solidFill>
              <a:cs typeface="Arial" pitchFamily="34" charset="0"/>
            </a:endParaRPr>
          </a:p>
          <a:p>
            <a:pPr marL="0" lvl="3">
              <a:defRPr/>
            </a:pPr>
            <a:endParaRPr lang="es-MX" dirty="0">
              <a:solidFill>
                <a:schemeClr val="bg1"/>
              </a:solidFill>
              <a:cs typeface="Arial" pitchFamily="34" charset="0"/>
            </a:endParaRPr>
          </a:p>
          <a:p>
            <a:pPr marL="0" lvl="3">
              <a:buFontTx/>
              <a:buNone/>
              <a:defRPr/>
            </a:pPr>
            <a:r>
              <a:rPr lang="es-MX" sz="1500" i="1" dirty="0">
                <a:solidFill>
                  <a:schemeClr val="accent3"/>
                </a:solidFill>
                <a:cs typeface="Arial" pitchFamily="34" charset="0"/>
              </a:rPr>
              <a:t>neutro, víctima, agresor y  víctima-  agresor</a:t>
            </a:r>
            <a:endParaRPr lang="es-MX" sz="1500" i="1" dirty="0">
              <a:solidFill>
                <a:schemeClr val="accent3"/>
              </a:solidFill>
            </a:endParaRPr>
          </a:p>
          <a:p>
            <a:pPr marL="0" lvl="3">
              <a:defRPr/>
            </a:pPr>
            <a:endParaRPr lang="es-MX" dirty="0">
              <a:solidFill>
                <a:schemeClr val="bg1"/>
              </a:solidFill>
              <a:cs typeface="Arial" pitchFamily="34" charset="0"/>
            </a:endParaRPr>
          </a:p>
          <a:p>
            <a:pPr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268538" y="5229225"/>
            <a:ext cx="5111750" cy="50323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3">
              <a:defRPr/>
            </a:pPr>
            <a:endParaRPr lang="es-MX" dirty="0">
              <a:solidFill>
                <a:schemeClr val="tx1"/>
              </a:solidFill>
              <a:cs typeface="Arial" pitchFamily="34" charset="0"/>
            </a:endParaRPr>
          </a:p>
          <a:p>
            <a:pPr marL="0" lvl="3">
              <a:buFontTx/>
              <a:buNone/>
              <a:defRPr/>
            </a:pPr>
            <a:r>
              <a:rPr lang="es-MX" sz="1500" i="1" dirty="0">
                <a:solidFill>
                  <a:schemeClr val="accent3"/>
                </a:solidFill>
                <a:cs typeface="Arial" pitchFamily="34" charset="0"/>
              </a:rPr>
              <a:t>verbal indirecta, verbal directa    y física directa</a:t>
            </a:r>
          </a:p>
          <a:p>
            <a:pPr>
              <a:defRPr/>
            </a:pPr>
            <a:endParaRPr lang="es-MX" sz="1600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1619250" y="6021388"/>
            <a:ext cx="6769100" cy="4318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es-MX" sz="1500" i="1" dirty="0">
                <a:solidFill>
                  <a:schemeClr val="accent3"/>
                </a:solidFill>
                <a:cs typeface="Arial" pitchFamily="34" charset="0"/>
              </a:rPr>
              <a:t>Líder positivo,  líder neutro, líder negativo y alumno rechazado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algn="ctr"/>
            <a:r>
              <a:rPr lang="es-MX" dirty="0" smtClean="0"/>
              <a:t>Metodología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276600" y="1412875"/>
            <a:ext cx="2447925" cy="431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600" dirty="0">
                <a:solidFill>
                  <a:schemeClr val="bg1"/>
                </a:solidFill>
              </a:rPr>
              <a:t>170 alumnos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2627313" y="2205038"/>
            <a:ext cx="3816350" cy="863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48640">
              <a:buClr>
                <a:srgbClr val="FFFF00"/>
              </a:buClr>
              <a:defRPr/>
            </a:pPr>
            <a:endParaRPr lang="es-MX" dirty="0">
              <a:solidFill>
                <a:schemeClr val="tx1"/>
              </a:solidFill>
              <a:cs typeface="Arial" pitchFamily="34" charset="0"/>
            </a:endParaRPr>
          </a:p>
          <a:p>
            <a:pPr marL="548640">
              <a:buClr>
                <a:srgbClr val="FFFF00"/>
              </a:buClr>
              <a:defRPr/>
            </a:pPr>
            <a:r>
              <a:rPr lang="es-MX" sz="1600" dirty="0">
                <a:solidFill>
                  <a:schemeClr val="bg1"/>
                </a:solidFill>
                <a:cs typeface="Arial" pitchFamily="34" charset="0"/>
              </a:rPr>
              <a:t>Alumnos del 3º al 6º grado  Primarias oficiales</a:t>
            </a:r>
          </a:p>
          <a:p>
            <a:pPr marL="548640">
              <a:buClr>
                <a:srgbClr val="FFFF00"/>
              </a:buClr>
              <a:defRPr/>
            </a:pPr>
            <a:r>
              <a:rPr lang="es-MX" sz="1600" dirty="0">
                <a:solidFill>
                  <a:schemeClr val="bg1"/>
                </a:solidFill>
                <a:cs typeface="Arial" pitchFamily="34" charset="0"/>
              </a:rPr>
              <a:t>Rango de edad: 7 y 13 años</a:t>
            </a:r>
          </a:p>
          <a:p>
            <a:pPr algn="ctr">
              <a:defRPr/>
            </a:pP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2411413" y="3429000"/>
            <a:ext cx="4392612" cy="12954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s-MX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MX" sz="1400" dirty="0">
                <a:solidFill>
                  <a:schemeClr val="bg1"/>
                </a:solidFill>
              </a:rPr>
              <a:t>Escala V.E.A</a:t>
            </a:r>
          </a:p>
          <a:p>
            <a:pPr algn="ctr">
              <a:defRPr/>
            </a:pPr>
            <a:r>
              <a:rPr lang="es-MX" sz="1400" dirty="0">
                <a:solidFill>
                  <a:schemeClr val="bg1"/>
                </a:solidFill>
                <a:cs typeface="Arial" pitchFamily="34" charset="0"/>
              </a:rPr>
              <a:t>Lista de Síntomas del Niño </a:t>
            </a:r>
            <a:r>
              <a:rPr lang="es-MX" sz="1400" dirty="0" err="1">
                <a:solidFill>
                  <a:schemeClr val="bg1"/>
                </a:solidFill>
                <a:cs typeface="Arial" pitchFamily="34" charset="0"/>
              </a:rPr>
              <a:t>Child</a:t>
            </a:r>
            <a:r>
              <a:rPr lang="es-MX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cs typeface="Arial" pitchFamily="34" charset="0"/>
              </a:rPr>
              <a:t>Behavior</a:t>
            </a:r>
            <a:r>
              <a:rPr lang="es-MX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cs typeface="Arial" pitchFamily="34" charset="0"/>
              </a:rPr>
              <a:t>Checklist</a:t>
            </a:r>
            <a:r>
              <a:rPr lang="es-MX" sz="1400" dirty="0">
                <a:solidFill>
                  <a:schemeClr val="bg1"/>
                </a:solidFill>
                <a:cs typeface="Arial" pitchFamily="34" charset="0"/>
              </a:rPr>
              <a:t> CBCL/6-18 (</a:t>
            </a:r>
            <a:r>
              <a:rPr lang="es-MX" sz="1400" dirty="0" err="1">
                <a:solidFill>
                  <a:schemeClr val="bg1"/>
                </a:solidFill>
                <a:cs typeface="Arial" pitchFamily="34" charset="0"/>
              </a:rPr>
              <a:t>Achenbach</a:t>
            </a:r>
            <a:r>
              <a:rPr lang="es-MX" sz="1400" dirty="0">
                <a:solidFill>
                  <a:schemeClr val="bg1"/>
                </a:solidFill>
                <a:cs typeface="Arial" pitchFamily="34" charset="0"/>
              </a:rPr>
              <a:t>, 1991) padres.</a:t>
            </a:r>
          </a:p>
          <a:p>
            <a:pPr algn="ctr">
              <a:defRPr/>
            </a:pPr>
            <a:r>
              <a:rPr lang="es-MX" sz="1400" dirty="0">
                <a:solidFill>
                  <a:schemeClr val="bg1"/>
                </a:solidFill>
                <a:cs typeface="Arial" pitchFamily="34" charset="0"/>
              </a:rPr>
              <a:t>Psicopatología mas común en niños.</a:t>
            </a:r>
          </a:p>
          <a:p>
            <a:pPr algn="ctr">
              <a:defRPr/>
            </a:pPr>
            <a:r>
              <a:rPr lang="es-MX" sz="1400" dirty="0">
                <a:solidFill>
                  <a:schemeClr val="bg1"/>
                </a:solidFill>
                <a:cs typeface="Arial" pitchFamily="34" charset="0"/>
              </a:rPr>
              <a:t>CI .90</a:t>
            </a:r>
          </a:p>
          <a:p>
            <a:pPr algn="ctr">
              <a:defRPr/>
            </a:pPr>
            <a:r>
              <a:rPr lang="es-MX" sz="14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s-MX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1835150" y="5013325"/>
            <a:ext cx="5545138" cy="15113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s-MX" sz="1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s-MX" sz="1400" dirty="0">
              <a:solidFill>
                <a:schemeClr val="tx1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s-MX" sz="1400" dirty="0">
                <a:solidFill>
                  <a:schemeClr val="bg1"/>
                </a:solidFill>
                <a:cs typeface="Arial" pitchFamily="34" charset="0"/>
              </a:rPr>
              <a:t>Definición de caso de Acoso Escolar</a:t>
            </a:r>
          </a:p>
          <a:p>
            <a:pPr marL="548640">
              <a:defRPr/>
            </a:pPr>
            <a:endParaRPr lang="es-MX" sz="1400" dirty="0">
              <a:solidFill>
                <a:schemeClr val="bg1"/>
              </a:solidFill>
              <a:cs typeface="Arial" pitchFamily="34" charset="0"/>
            </a:endParaRPr>
          </a:p>
          <a:p>
            <a:pPr marL="548640">
              <a:defRPr/>
            </a:pPr>
            <a:r>
              <a:rPr lang="es-MX" sz="1400" dirty="0">
                <a:solidFill>
                  <a:schemeClr val="bg1"/>
                </a:solidFill>
                <a:cs typeface="Arial" pitchFamily="34" charset="0"/>
              </a:rPr>
              <a:t>&gt;20 % de los pares lo nominaron en los reactivos 5-9 de la  Escala V.E.A</a:t>
            </a:r>
          </a:p>
          <a:p>
            <a:pPr marL="548640">
              <a:defRPr/>
            </a:pPr>
            <a:r>
              <a:rPr lang="es-MX" sz="1400" dirty="0">
                <a:solidFill>
                  <a:schemeClr val="bg1"/>
                </a:solidFill>
                <a:cs typeface="Arial" pitchFamily="34" charset="0"/>
              </a:rPr>
              <a:t>Psicopatología en CBCL 6/18:</a:t>
            </a:r>
          </a:p>
          <a:p>
            <a:pPr marL="548640">
              <a:defRPr/>
            </a:pPr>
            <a:r>
              <a:rPr lang="es-MX" sz="1400" dirty="0">
                <a:solidFill>
                  <a:schemeClr val="bg1"/>
                </a:solidFill>
                <a:cs typeface="Arial" pitchFamily="34" charset="0"/>
              </a:rPr>
              <a:t>Rango clínico: T &gt; 60 en </a:t>
            </a:r>
            <a:r>
              <a:rPr lang="es-MX" sz="1400" dirty="0" err="1">
                <a:solidFill>
                  <a:schemeClr val="bg1"/>
                </a:solidFill>
                <a:cs typeface="Arial" pitchFamily="34" charset="0"/>
              </a:rPr>
              <a:t>subescalas</a:t>
            </a:r>
            <a:endParaRPr lang="es-MX" sz="1400" dirty="0">
              <a:solidFill>
                <a:schemeClr val="bg1"/>
              </a:solidFill>
              <a:cs typeface="Arial" pitchFamily="34" charset="0"/>
            </a:endParaRPr>
          </a:p>
          <a:p>
            <a:pPr algn="ctr">
              <a:defRPr/>
            </a:pPr>
            <a:endParaRPr lang="es-MX" sz="1400" dirty="0">
              <a:solidFill>
                <a:schemeClr val="tx1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s-MX" sz="14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s-MX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15 Flecha abajo"/>
          <p:cNvSpPr/>
          <p:nvPr/>
        </p:nvSpPr>
        <p:spPr>
          <a:xfrm>
            <a:off x="4427538" y="1844675"/>
            <a:ext cx="215900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7" name="16 Flecha abajo"/>
          <p:cNvSpPr/>
          <p:nvPr/>
        </p:nvSpPr>
        <p:spPr>
          <a:xfrm>
            <a:off x="4427538" y="3068638"/>
            <a:ext cx="215900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8" name="17 Flecha abajo"/>
          <p:cNvSpPr/>
          <p:nvPr/>
        </p:nvSpPr>
        <p:spPr>
          <a:xfrm>
            <a:off x="4427538" y="4724400"/>
            <a:ext cx="215900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464050"/>
          </a:xfrm>
        </p:spPr>
        <p:txBody>
          <a:bodyPr>
            <a:normAutofit fontScale="55000" lnSpcReduction="20000"/>
          </a:bodyPr>
          <a:lstStyle/>
          <a:p>
            <a:pPr algn="just">
              <a:defRPr/>
            </a:pPr>
            <a:r>
              <a:rPr lang="es-MX" sz="3700" dirty="0" smtClean="0">
                <a:cs typeface="Arial" pitchFamily="34" charset="0"/>
              </a:rPr>
              <a:t>Escolares:              niñas  5-38%,                niños  6-41%      </a:t>
            </a:r>
          </a:p>
          <a:p>
            <a:pPr algn="just">
              <a:buClr>
                <a:schemeClr val="tx1"/>
              </a:buClr>
              <a:defRPr/>
            </a:pPr>
            <a:r>
              <a:rPr lang="es-MX" sz="3700" dirty="0" smtClean="0">
                <a:cs typeface="Arial" pitchFamily="34" charset="0"/>
              </a:rPr>
              <a:t>Adolescentes:  mujeres  5-35%,           varones  8-45%</a:t>
            </a:r>
          </a:p>
          <a:p>
            <a:pPr algn="just">
              <a:buClr>
                <a:schemeClr val="tx1"/>
              </a:buClr>
              <a:buNone/>
              <a:defRPr/>
            </a:pPr>
            <a:r>
              <a:rPr lang="es-MX" sz="3700" dirty="0" smtClean="0"/>
              <a:t>En 2007 el Instituto Nacional para la Evaluación de la Educación Pública en México</a:t>
            </a:r>
          </a:p>
          <a:p>
            <a:pPr lvl="1" algn="just">
              <a:buClr>
                <a:schemeClr val="tx1"/>
              </a:buClr>
              <a:defRPr/>
            </a:pPr>
            <a:r>
              <a:rPr lang="es-MX" sz="3700" dirty="0" smtClean="0">
                <a:cs typeface="Arial" pitchFamily="34" charset="0"/>
              </a:rPr>
              <a:t>Peleas físicas: 19% alumnos de primaria y  11% de secundaria</a:t>
            </a:r>
          </a:p>
          <a:p>
            <a:pPr lvl="1" algn="just">
              <a:buClr>
                <a:schemeClr val="tx1"/>
              </a:buClr>
              <a:defRPr/>
            </a:pPr>
            <a:r>
              <a:rPr lang="es-MX" sz="3700" dirty="0" smtClean="0">
                <a:cs typeface="Arial" pitchFamily="34" charset="0"/>
              </a:rPr>
              <a:t>Amenazas :      11% alumnos de primaria y    7% de secundaria</a:t>
            </a:r>
          </a:p>
          <a:p>
            <a:pPr lvl="1" algn="just">
              <a:buClr>
                <a:schemeClr val="tx1"/>
              </a:buClr>
              <a:defRPr/>
            </a:pPr>
            <a:r>
              <a:rPr lang="es-MX" sz="3700" dirty="0" smtClean="0">
                <a:cs typeface="Arial" pitchFamily="34" charset="0"/>
              </a:rPr>
              <a:t>Burlas :             24% de los alumnos de primaria</a:t>
            </a:r>
            <a:endParaRPr lang="es-MX" sz="2500" dirty="0" smtClean="0"/>
          </a:p>
          <a:p>
            <a:pPr algn="just">
              <a:buClr>
                <a:schemeClr val="tx1"/>
              </a:buClr>
              <a:defRPr/>
            </a:pPr>
            <a:r>
              <a:rPr lang="es-ES" sz="3700" dirty="0" smtClean="0"/>
              <a:t>2010 la Comisión Nacional de  Derechos Humanos (CNDH) informó que el 40% de la población escolar de primaria y secundaria, tanto en instituciones públicas como privadas del país, es víctima de </a:t>
            </a:r>
            <a:r>
              <a:rPr lang="es-ES" sz="3700" dirty="0" err="1" smtClean="0"/>
              <a:t>bullying</a:t>
            </a:r>
            <a:r>
              <a:rPr lang="es-ES" sz="3700" dirty="0" smtClean="0"/>
              <a:t>.  </a:t>
            </a:r>
            <a:endParaRPr lang="es-MX" sz="3700" dirty="0" smtClean="0"/>
          </a:p>
          <a:p>
            <a:pPr>
              <a:buClr>
                <a:srgbClr val="C00000"/>
              </a:buClr>
              <a:buFontTx/>
              <a:buNone/>
              <a:defRPr/>
            </a:pPr>
            <a:endParaRPr lang="es-MX" sz="2500" dirty="0" smtClean="0"/>
          </a:p>
          <a:p>
            <a:pPr>
              <a:buClr>
                <a:srgbClr val="C00000"/>
              </a:buClr>
              <a:buFontTx/>
              <a:buNone/>
              <a:defRPr/>
            </a:pPr>
            <a:r>
              <a:rPr lang="es-MX" sz="5000" dirty="0" smtClean="0"/>
              <a:t>Complicaciones:</a:t>
            </a:r>
          </a:p>
          <a:p>
            <a:pPr>
              <a:defRPr/>
            </a:pPr>
            <a:r>
              <a:rPr lang="es-MX" sz="3700" dirty="0" smtClean="0"/>
              <a:t>Problemas del comportamiento y de  las emociones en los participantes</a:t>
            </a:r>
          </a:p>
        </p:txBody>
      </p:sp>
      <p:sp>
        <p:nvSpPr>
          <p:cNvPr id="6147" name="5 Rectángulo"/>
          <p:cNvSpPr>
            <a:spLocks noChangeArrowheads="1"/>
          </p:cNvSpPr>
          <p:nvPr/>
        </p:nvSpPr>
        <p:spPr bwMode="auto">
          <a:xfrm>
            <a:off x="2231233" y="5301208"/>
            <a:ext cx="6912767" cy="119675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e-DE" sz="700" dirty="0"/>
          </a:p>
          <a:p>
            <a:endParaRPr lang="de-DE" sz="700" dirty="0"/>
          </a:p>
          <a:p>
            <a:pPr algn="r"/>
            <a:r>
              <a:rPr lang="de-DE" sz="1000" dirty="0"/>
              <a:t>Due  P, et al.</a:t>
            </a:r>
            <a:r>
              <a:rPr lang="en-US" sz="1000" dirty="0"/>
              <a:t> Bullying and symptoms among </a:t>
            </a:r>
            <a:r>
              <a:rPr lang="en-US" sz="1000" dirty="0" smtClean="0"/>
              <a:t>school aged children. </a:t>
            </a:r>
            <a:r>
              <a:rPr lang="en-US" sz="1000" dirty="0"/>
              <a:t>International comparative cross sectional study in 28 countries. </a:t>
            </a:r>
            <a:endParaRPr lang="en-US" sz="1000" dirty="0" smtClean="0"/>
          </a:p>
          <a:p>
            <a:pPr algn="r"/>
            <a:r>
              <a:rPr lang="en-US" sz="1000" dirty="0" smtClean="0"/>
              <a:t>European </a:t>
            </a:r>
            <a:r>
              <a:rPr lang="en-US" sz="1000" dirty="0"/>
              <a:t>Journal of Public </a:t>
            </a:r>
            <a:r>
              <a:rPr lang="en-US" sz="1000" dirty="0" smtClean="0"/>
              <a:t>Health. 2005</a:t>
            </a:r>
            <a:r>
              <a:rPr lang="en-US" sz="1000" dirty="0"/>
              <a:t>, 15, </a:t>
            </a:r>
            <a:r>
              <a:rPr lang="en-US" sz="1000" dirty="0" smtClean="0"/>
              <a:t>128–132</a:t>
            </a:r>
            <a:endParaRPr lang="en-US" sz="1000" dirty="0"/>
          </a:p>
          <a:p>
            <a:pPr algn="r"/>
            <a:r>
              <a:rPr lang="en-US" sz="1000" dirty="0"/>
              <a:t>Craig W, et al. A cross-national profile of bullying and victimization among adolescents in 40 countries. </a:t>
            </a:r>
            <a:endParaRPr lang="en-US" sz="1000" dirty="0" smtClean="0"/>
          </a:p>
          <a:p>
            <a:pPr algn="r"/>
            <a:r>
              <a:rPr lang="en-US" sz="1000" dirty="0" err="1" smtClean="0"/>
              <a:t>Int</a:t>
            </a:r>
            <a:r>
              <a:rPr lang="en-US" sz="1000" dirty="0" smtClean="0"/>
              <a:t> </a:t>
            </a:r>
            <a:r>
              <a:rPr lang="en-US" sz="1000" dirty="0"/>
              <a:t>J Public Health. </a:t>
            </a:r>
            <a:r>
              <a:rPr lang="en-US" sz="1000" dirty="0" smtClean="0"/>
              <a:t>2009, 54(2</a:t>
            </a:r>
            <a:r>
              <a:rPr lang="en-US" sz="1000" dirty="0"/>
              <a:t>),</a:t>
            </a:r>
            <a:r>
              <a:rPr lang="en-US" sz="1000" dirty="0" smtClean="0"/>
              <a:t>216–224</a:t>
            </a:r>
            <a:endParaRPr lang="en-US" sz="1000" dirty="0"/>
          </a:p>
          <a:p>
            <a:pPr algn="r"/>
            <a:r>
              <a:rPr lang="es-MX" sz="1000" dirty="0" err="1"/>
              <a:t>Scholter</a:t>
            </a:r>
            <a:r>
              <a:rPr lang="es-MX" sz="1000" dirty="0"/>
              <a:t> R.H. </a:t>
            </a:r>
            <a:r>
              <a:rPr lang="en-US" sz="1000" dirty="0"/>
              <a:t>Longitudinal stability in bullying and </a:t>
            </a:r>
            <a:r>
              <a:rPr lang="en-US" sz="1000" dirty="0" err="1"/>
              <a:t>victimisation</a:t>
            </a:r>
            <a:r>
              <a:rPr lang="en-US" sz="1000" dirty="0"/>
              <a:t> in childhood and adolescence. </a:t>
            </a:r>
            <a:endParaRPr lang="en-US" sz="1000" dirty="0" smtClean="0"/>
          </a:p>
          <a:p>
            <a:pPr algn="r"/>
            <a:r>
              <a:rPr lang="en-US" sz="1000" dirty="0" smtClean="0"/>
              <a:t>Journal </a:t>
            </a:r>
            <a:r>
              <a:rPr lang="en-US" sz="1000" dirty="0"/>
              <a:t>of Abnormal Child </a:t>
            </a:r>
            <a:r>
              <a:rPr lang="es-MX" sz="1000" dirty="0" err="1"/>
              <a:t>Psychology</a:t>
            </a:r>
            <a:r>
              <a:rPr lang="es-MX" sz="1000" dirty="0"/>
              <a:t>. </a:t>
            </a:r>
            <a:r>
              <a:rPr lang="es-MX" sz="1000" dirty="0" smtClean="0"/>
              <a:t>2007, </a:t>
            </a:r>
            <a:r>
              <a:rPr lang="es-MX" sz="1000" dirty="0"/>
              <a:t>35, </a:t>
            </a:r>
            <a:r>
              <a:rPr lang="es-MX" sz="1000" dirty="0" smtClean="0"/>
              <a:t>217–238 </a:t>
            </a:r>
          </a:p>
          <a:p>
            <a:pPr algn="r"/>
            <a:r>
              <a:rPr lang="es-MX" sz="1000" dirty="0" smtClean="0"/>
              <a:t>Instituto </a:t>
            </a:r>
            <a:r>
              <a:rPr lang="es-MX" sz="1000" dirty="0"/>
              <a:t>Nacional para la Evaluación de la Educación</a:t>
            </a:r>
            <a:r>
              <a:rPr lang="es-MX" sz="1000" dirty="0" smtClean="0"/>
              <a:t>. 2007</a:t>
            </a:r>
            <a:endParaRPr lang="es-MX" sz="1000" dirty="0"/>
          </a:p>
          <a:p>
            <a:pPr>
              <a:buFontTx/>
              <a:buNone/>
            </a:pPr>
            <a:endParaRPr lang="es-MX" sz="1000" dirty="0"/>
          </a:p>
          <a:p>
            <a:pPr>
              <a:buFontTx/>
              <a:buNone/>
            </a:pPr>
            <a:endParaRPr lang="es-MX" sz="1100" dirty="0"/>
          </a:p>
          <a:p>
            <a:pPr>
              <a:buFontTx/>
              <a:buNone/>
            </a:pPr>
            <a:endParaRPr lang="en-US" sz="1100" dirty="0"/>
          </a:p>
          <a:p>
            <a:pPr>
              <a:buFontTx/>
              <a:buNone/>
            </a:pPr>
            <a:endParaRPr lang="es-MX" sz="1100" dirty="0"/>
          </a:p>
          <a:p>
            <a:pPr>
              <a:buFontTx/>
              <a:buNone/>
            </a:pPr>
            <a:endParaRPr lang="en-US" sz="1100" dirty="0"/>
          </a:p>
          <a:p>
            <a:endParaRPr lang="es-MX" dirty="0"/>
          </a:p>
        </p:txBody>
      </p:sp>
      <p:sp>
        <p:nvSpPr>
          <p:cNvPr id="6" name="3 Rectángulo redondeado"/>
          <p:cNvSpPr/>
          <p:nvPr/>
        </p:nvSpPr>
        <p:spPr>
          <a:xfrm>
            <a:off x="1619672" y="332656"/>
            <a:ext cx="5905500" cy="7191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s-MX" sz="3600" cap="all" dirty="0" smtClean="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prevalencia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8391554" cy="625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1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494"/>
            <a:ext cx="5715040" cy="641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 redondeado"/>
          <p:cNvSpPr/>
          <p:nvPr/>
        </p:nvSpPr>
        <p:spPr>
          <a:xfrm>
            <a:off x="6516688" y="1700213"/>
            <a:ext cx="2447925" cy="252095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 sz="1600" dirty="0">
              <a:solidFill>
                <a:schemeClr val="bg1"/>
              </a:solidFill>
              <a:cs typeface="Arial" pitchFamily="34" charset="0"/>
            </a:endParaRPr>
          </a:p>
          <a:p>
            <a:pPr>
              <a:defRPr/>
            </a:pPr>
            <a:endParaRPr lang="es-ES" sz="1600" dirty="0">
              <a:solidFill>
                <a:schemeClr val="bg1"/>
              </a:solidFill>
              <a:cs typeface="Arial" pitchFamily="34" charset="0"/>
            </a:endParaRPr>
          </a:p>
          <a:p>
            <a:pPr>
              <a:defRPr/>
            </a:pPr>
            <a:r>
              <a:rPr lang="es-ES" sz="1600" dirty="0">
                <a:solidFill>
                  <a:schemeClr val="bg1"/>
                </a:solidFill>
                <a:cs typeface="Arial" pitchFamily="34" charset="0"/>
              </a:rPr>
              <a:t>CI del instrumento fue de 0.89.</a:t>
            </a:r>
          </a:p>
          <a:p>
            <a:pPr>
              <a:defRPr/>
            </a:pPr>
            <a:r>
              <a:rPr lang="es-ES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s-MX" sz="1600" dirty="0">
                <a:solidFill>
                  <a:schemeClr val="bg1"/>
                </a:solidFill>
                <a:cs typeface="Arial" pitchFamily="34" charset="0"/>
              </a:rPr>
              <a:t>El coeficiente de correlación </a:t>
            </a:r>
            <a:r>
              <a:rPr lang="es-MX" sz="1600" dirty="0" err="1">
                <a:solidFill>
                  <a:schemeClr val="bg1"/>
                </a:solidFill>
                <a:cs typeface="Arial" pitchFamily="34" charset="0"/>
              </a:rPr>
              <a:t>Intraclase</a:t>
            </a:r>
            <a:r>
              <a:rPr lang="es-MX" sz="1600" dirty="0">
                <a:solidFill>
                  <a:schemeClr val="bg1"/>
                </a:solidFill>
                <a:cs typeface="Arial" pitchFamily="34" charset="0"/>
              </a:rPr>
              <a:t> obtenido con Test </a:t>
            </a:r>
            <a:r>
              <a:rPr lang="es-MX" sz="1600" dirty="0" err="1">
                <a:solidFill>
                  <a:schemeClr val="bg1"/>
                </a:solidFill>
                <a:cs typeface="Arial" pitchFamily="34" charset="0"/>
              </a:rPr>
              <a:t>retest</a:t>
            </a:r>
            <a:r>
              <a:rPr lang="es-MX" sz="1600" dirty="0">
                <a:solidFill>
                  <a:schemeClr val="bg1"/>
                </a:solidFill>
                <a:cs typeface="Arial" pitchFamily="34" charset="0"/>
              </a:rPr>
              <a:t> a un 1 mes fue 0.69 (</a:t>
            </a:r>
            <a:r>
              <a:rPr lang="es-MX" sz="1600" i="1" dirty="0">
                <a:solidFill>
                  <a:schemeClr val="bg1"/>
                </a:solidFill>
                <a:cs typeface="Arial" pitchFamily="34" charset="0"/>
              </a:rPr>
              <a:t>IC</a:t>
            </a:r>
            <a:r>
              <a:rPr lang="es-MX" sz="1600" dirty="0">
                <a:solidFill>
                  <a:schemeClr val="bg1"/>
                </a:solidFill>
                <a:cs typeface="Arial" pitchFamily="34" charset="0"/>
              </a:rPr>
              <a:t> .95 [.36-.85] </a:t>
            </a:r>
            <a:r>
              <a:rPr lang="es-MX" sz="1600" i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s-MX" sz="1600" dirty="0">
                <a:solidFill>
                  <a:schemeClr val="bg1"/>
                </a:solidFill>
                <a:cs typeface="Arial" pitchFamily="34" charset="0"/>
              </a:rPr>
              <a:t>=0.001). </a:t>
            </a:r>
          </a:p>
          <a:p>
            <a:pPr algn="ctr">
              <a:defRPr/>
            </a:pPr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4 Marcador de contenido"/>
          <p:cNvSpPr>
            <a:spLocks noGrp="1"/>
          </p:cNvSpPr>
          <p:nvPr>
            <p:ph idx="1"/>
          </p:nvPr>
        </p:nvSpPr>
        <p:spPr>
          <a:xfrm>
            <a:off x="323850" y="1844675"/>
            <a:ext cx="8229600" cy="4525963"/>
          </a:xfrm>
        </p:spPr>
        <p:txBody>
          <a:bodyPr/>
          <a:lstStyle/>
          <a:p>
            <a:pPr algn="just">
              <a:buClr>
                <a:srgbClr val="C00000"/>
              </a:buClr>
              <a:buFontTx/>
              <a:buNone/>
            </a:pPr>
            <a:r>
              <a:rPr lang="es-MX" sz="2800" smtClean="0">
                <a:cs typeface="Arial" charset="0"/>
              </a:rPr>
              <a:t>        </a:t>
            </a:r>
            <a:endParaRPr lang="es-MX" smtClean="0"/>
          </a:p>
        </p:txBody>
      </p:sp>
      <p:sp>
        <p:nvSpPr>
          <p:cNvPr id="9220" name="2 Marcador de contenido"/>
          <p:cNvSpPr txBox="1">
            <a:spLocks/>
          </p:cNvSpPr>
          <p:nvPr/>
        </p:nvSpPr>
        <p:spPr bwMode="auto">
          <a:xfrm>
            <a:off x="182656" y="1141413"/>
            <a:ext cx="4930496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/>
            <a:endParaRPr lang="es-MX" sz="2000" dirty="0">
              <a:cs typeface="Arial" charset="0"/>
            </a:endParaRPr>
          </a:p>
          <a:p>
            <a:pPr lvl="1"/>
            <a:endParaRPr lang="es-MX" sz="2000" dirty="0">
              <a:cs typeface="Arial" charset="0"/>
            </a:endParaRPr>
          </a:p>
          <a:p>
            <a:pPr lvl="1">
              <a:buClr>
                <a:srgbClr val="C00000"/>
              </a:buClr>
            </a:pPr>
            <a:r>
              <a:rPr lang="es-MX" sz="2000" b="1" i="1" dirty="0">
                <a:cs typeface="Arial" charset="0"/>
              </a:rPr>
              <a:t>Detección:</a:t>
            </a:r>
          </a:p>
          <a:p>
            <a:pPr marL="1257300" lvl="2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000" dirty="0">
                <a:cs typeface="Arial" charset="0"/>
              </a:rPr>
              <a:t>Actividad secreta</a:t>
            </a:r>
          </a:p>
          <a:p>
            <a:pPr marL="1257300" lvl="2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000" dirty="0">
                <a:cs typeface="Arial" charset="0"/>
              </a:rPr>
              <a:t>Examen físico del pediatra</a:t>
            </a:r>
          </a:p>
          <a:p>
            <a:pPr marL="1257300" lvl="2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000" dirty="0" smtClean="0">
                <a:cs typeface="Arial" charset="0"/>
              </a:rPr>
              <a:t>Ropa </a:t>
            </a:r>
            <a:r>
              <a:rPr lang="es-MX" sz="2000" dirty="0">
                <a:cs typeface="Arial" charset="0"/>
              </a:rPr>
              <a:t>con mangas cortas </a:t>
            </a:r>
          </a:p>
          <a:p>
            <a:pPr marL="1257300" lvl="2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000" dirty="0" smtClean="0">
                <a:cs typeface="Arial" charset="0"/>
              </a:rPr>
              <a:t>Maestro</a:t>
            </a:r>
          </a:p>
          <a:p>
            <a:pPr lvl="1" indent="-342900">
              <a:buClr>
                <a:srgbClr val="C00000"/>
              </a:buClr>
              <a:buFont typeface="Wingdings" pitchFamily="2" charset="2"/>
              <a:buChar char="§"/>
            </a:pPr>
            <a:endParaRPr lang="es-MX" sz="2000" b="1" i="1" dirty="0">
              <a:cs typeface="Arial" charset="0"/>
            </a:endParaRPr>
          </a:p>
          <a:p>
            <a:pPr lvl="1">
              <a:buClr>
                <a:srgbClr val="C00000"/>
              </a:buClr>
            </a:pPr>
            <a:r>
              <a:rPr lang="es-MX" sz="2000" b="1" i="1" dirty="0" smtClean="0">
                <a:cs typeface="Arial" charset="0"/>
              </a:rPr>
              <a:t>Asociaci</a:t>
            </a:r>
            <a:r>
              <a:rPr lang="es-ES" sz="2000" b="1" i="1" dirty="0" err="1" smtClean="0">
                <a:cs typeface="Arial" charset="0"/>
              </a:rPr>
              <a:t>ó</a:t>
            </a:r>
            <a:r>
              <a:rPr lang="es-MX" sz="2000" b="1" i="1" dirty="0" smtClean="0">
                <a:cs typeface="Arial" charset="0"/>
              </a:rPr>
              <a:t>n </a:t>
            </a:r>
            <a:r>
              <a:rPr lang="es-MX" sz="2000" b="1" i="1" dirty="0">
                <a:cs typeface="Arial" charset="0"/>
              </a:rPr>
              <a:t>con:</a:t>
            </a:r>
          </a:p>
          <a:p>
            <a:pPr marL="1257300" lvl="2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000" dirty="0" smtClean="0">
                <a:cs typeface="Arial" charset="0"/>
              </a:rPr>
              <a:t>Psicopatolog</a:t>
            </a:r>
            <a:r>
              <a:rPr lang="es-ES" sz="2000" dirty="0" smtClean="0">
                <a:cs typeface="Arial" charset="0"/>
              </a:rPr>
              <a:t>í</a:t>
            </a:r>
            <a:r>
              <a:rPr lang="es-MX" sz="2000" dirty="0" smtClean="0">
                <a:cs typeface="Arial" charset="0"/>
              </a:rPr>
              <a:t>a</a:t>
            </a:r>
          </a:p>
          <a:p>
            <a:pPr marL="1257300" lvl="2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000" dirty="0" smtClean="0">
                <a:cs typeface="Arial" charset="0"/>
              </a:rPr>
              <a:t>Suicidio 30x (</a:t>
            </a:r>
            <a:r>
              <a:rPr lang="es-MX" sz="2000" dirty="0">
                <a:cs typeface="Arial" charset="0"/>
              </a:rPr>
              <a:t>Cooper, 2005</a:t>
            </a:r>
            <a:r>
              <a:rPr lang="es-MX" sz="2000" dirty="0" smtClean="0">
                <a:cs typeface="Arial" charset="0"/>
              </a:rPr>
              <a:t>)</a:t>
            </a:r>
          </a:p>
          <a:p>
            <a:pPr marL="1257300" lvl="2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000" dirty="0" smtClean="0">
                <a:cs typeface="Arial" charset="0"/>
              </a:rPr>
              <a:t>Antecedentes de abuso sexual</a:t>
            </a:r>
          </a:p>
          <a:p>
            <a:pPr marL="1257300" lvl="2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000" dirty="0" smtClean="0">
                <a:cs typeface="Arial" charset="0"/>
              </a:rPr>
              <a:t>Acoso Escolar </a:t>
            </a:r>
          </a:p>
          <a:p>
            <a:pPr marL="1257300" lvl="2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s-MX" sz="2000" dirty="0" smtClean="0">
                <a:cs typeface="Arial" charset="0"/>
              </a:rPr>
              <a:t>Uso y abuso de sustancias</a:t>
            </a:r>
          </a:p>
          <a:p>
            <a:pPr marL="1257300" lvl="2" indent="-342900">
              <a:buClr>
                <a:srgbClr val="C00000"/>
              </a:buClr>
              <a:buFont typeface="Wingdings" pitchFamily="2" charset="2"/>
              <a:buChar char="§"/>
            </a:pPr>
            <a:endParaRPr lang="es-MX" sz="2000" dirty="0">
              <a:cs typeface="Arial" charset="0"/>
            </a:endParaRPr>
          </a:p>
          <a:p>
            <a:pPr marL="1257300" lvl="2" indent="-342900">
              <a:buClr>
                <a:srgbClr val="C00000"/>
              </a:buClr>
              <a:buFont typeface="Wingdings" pitchFamily="2" charset="2"/>
              <a:buChar char="§"/>
            </a:pPr>
            <a:endParaRPr lang="es-MX" sz="2000" dirty="0" smtClean="0">
              <a:cs typeface="Arial" charset="0"/>
            </a:endParaRPr>
          </a:p>
          <a:p>
            <a:pPr marL="1257300" lvl="2" indent="-342900">
              <a:buClr>
                <a:srgbClr val="C00000"/>
              </a:buClr>
              <a:buFont typeface="Wingdings" pitchFamily="2" charset="2"/>
              <a:buChar char="§"/>
            </a:pPr>
            <a:endParaRPr lang="es-MX" sz="2000" dirty="0">
              <a:cs typeface="Arial" charset="0"/>
            </a:endParaRPr>
          </a:p>
          <a:p>
            <a:pPr lvl="2">
              <a:buClr>
                <a:srgbClr val="C00000"/>
              </a:buClr>
            </a:pPr>
            <a:endParaRPr lang="es-MX" sz="2000" dirty="0" smtClean="0">
              <a:cs typeface="Arial" charset="0"/>
            </a:endParaRPr>
          </a:p>
          <a:p>
            <a:pPr marL="1257300" lvl="2" indent="-342900">
              <a:buClr>
                <a:srgbClr val="C00000"/>
              </a:buClr>
              <a:buFont typeface="Wingdings" pitchFamily="2" charset="2"/>
              <a:buChar char="§"/>
            </a:pPr>
            <a:endParaRPr lang="es-MX" sz="2000" dirty="0">
              <a:cs typeface="Arial" charset="0"/>
            </a:endParaRPr>
          </a:p>
          <a:p>
            <a:pPr marL="1257300" lvl="2" indent="-342900">
              <a:buClr>
                <a:srgbClr val="C00000"/>
              </a:buClr>
              <a:buFont typeface="Wingdings" pitchFamily="2" charset="2"/>
              <a:buChar char="§"/>
            </a:pPr>
            <a:endParaRPr lang="es-MX" sz="2000" dirty="0">
              <a:cs typeface="Arial" charset="0"/>
            </a:endParaRPr>
          </a:p>
          <a:p>
            <a:pPr marL="1257300" lvl="2" indent="-342900">
              <a:buClr>
                <a:srgbClr val="C00000"/>
              </a:buClr>
              <a:buFont typeface="Wingdings" pitchFamily="2" charset="2"/>
              <a:buChar char="§"/>
            </a:pPr>
            <a:endParaRPr lang="es-MX" sz="2400" b="1" i="1" dirty="0" smtClean="0">
              <a:cs typeface="Arial" charset="0"/>
            </a:endParaRPr>
          </a:p>
          <a:p>
            <a:pPr lvl="1">
              <a:buClr>
                <a:srgbClr val="C00000"/>
              </a:buClr>
            </a:pPr>
            <a:endParaRPr lang="es-MX" sz="2400" b="1" i="1" dirty="0">
              <a:cs typeface="Arial" charset="0"/>
            </a:endParaRPr>
          </a:p>
          <a:p>
            <a:pPr marL="800100" lvl="1" indent="-342900">
              <a:buClr>
                <a:srgbClr val="C00000"/>
              </a:buClr>
              <a:buFont typeface="Wingdings" pitchFamily="2" charset="2"/>
              <a:buChar char="§"/>
            </a:pPr>
            <a:endParaRPr lang="es-MX" sz="2400" dirty="0" smtClean="0">
              <a:cs typeface="Arial" charset="0"/>
            </a:endParaRPr>
          </a:p>
          <a:p>
            <a:pPr marL="800100" lvl="1" indent="-342900">
              <a:buClr>
                <a:srgbClr val="C00000"/>
              </a:buClr>
              <a:buFont typeface="Wingdings" pitchFamily="2" charset="2"/>
              <a:buChar char="§"/>
            </a:pPr>
            <a:endParaRPr lang="es-MX" sz="2400" dirty="0" smtClean="0">
              <a:cs typeface="Arial" charset="0"/>
            </a:endParaRPr>
          </a:p>
          <a:p>
            <a:pPr marL="800100" lvl="1" indent="-342900">
              <a:buClr>
                <a:srgbClr val="C00000"/>
              </a:buClr>
              <a:buFont typeface="Wingdings" pitchFamily="2" charset="2"/>
              <a:buChar char="§"/>
            </a:pPr>
            <a:endParaRPr lang="es-MX" sz="2400" dirty="0" smtClean="0">
              <a:cs typeface="Arial" charset="0"/>
            </a:endParaRPr>
          </a:p>
          <a:p>
            <a:pPr lvl="1"/>
            <a:endParaRPr lang="es-MX" sz="2400" dirty="0">
              <a:cs typeface="Arial" charset="0"/>
            </a:endParaRPr>
          </a:p>
          <a:p>
            <a:pPr lvl="1"/>
            <a:endParaRPr lang="es-MX" sz="2400" dirty="0" smtClean="0">
              <a:cs typeface="Arial" charset="0"/>
            </a:endParaRPr>
          </a:p>
          <a:p>
            <a:pPr lvl="1"/>
            <a:endParaRPr lang="es-MX" sz="2400" dirty="0" smtClean="0">
              <a:cs typeface="Arial" charset="0"/>
            </a:endParaRPr>
          </a:p>
          <a:p>
            <a:pPr lvl="1"/>
            <a:endParaRPr lang="es-MX" sz="2400" dirty="0"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es-MX" dirty="0" smtClean="0"/>
              <a:t>Importancia </a:t>
            </a:r>
            <a:endParaRPr lang="es-E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18704" y="6697044"/>
            <a:ext cx="8720222" cy="68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71104" y="6849444"/>
            <a:ext cx="8720222" cy="68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9835" y="2286568"/>
            <a:ext cx="2998618" cy="234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798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es-MX" dirty="0" smtClean="0"/>
              <a:t>Historia</a:t>
            </a:r>
            <a:endParaRPr lang="es-ES" dirty="0" smtClean="0"/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684213" y="4076700"/>
            <a:ext cx="7848600" cy="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0838" y="4076700"/>
            <a:ext cx="577850" cy="636588"/>
            <a:chOff x="221" y="2160"/>
            <a:chExt cx="364" cy="401"/>
          </a:xfrm>
        </p:grpSpPr>
        <p:sp>
          <p:nvSpPr>
            <p:cNvPr id="4152" name="Text Box 5"/>
            <p:cNvSpPr txBox="1">
              <a:spLocks noChangeArrowheads="1"/>
            </p:cNvSpPr>
            <p:nvPr/>
          </p:nvSpPr>
          <p:spPr bwMode="auto">
            <a:xfrm>
              <a:off x="221" y="2369"/>
              <a:ext cx="3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FontTx/>
                <a:buNone/>
              </a:pPr>
              <a:r>
                <a:rPr lang="es-MX" sz="1400"/>
                <a:t>1970</a:t>
              </a:r>
              <a:endParaRPr lang="es-ES" sz="1400"/>
            </a:p>
          </p:txBody>
        </p:sp>
        <p:sp>
          <p:nvSpPr>
            <p:cNvPr id="4153" name="Line 6"/>
            <p:cNvSpPr>
              <a:spLocks noChangeShapeType="1"/>
            </p:cNvSpPr>
            <p:nvPr/>
          </p:nvSpPr>
          <p:spPr bwMode="auto">
            <a:xfrm>
              <a:off x="431" y="2160"/>
              <a:ext cx="0" cy="181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79388" y="1268413"/>
            <a:ext cx="2917825" cy="1633537"/>
            <a:chOff x="139" y="950"/>
            <a:chExt cx="2039" cy="1164"/>
          </a:xfrm>
        </p:grpSpPr>
        <p:sp>
          <p:nvSpPr>
            <p:cNvPr id="4150" name="Text Box 8"/>
            <p:cNvSpPr txBox="1">
              <a:spLocks noChangeArrowheads="1"/>
            </p:cNvSpPr>
            <p:nvPr/>
          </p:nvSpPr>
          <p:spPr bwMode="auto">
            <a:xfrm>
              <a:off x="139" y="950"/>
              <a:ext cx="2039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spcBef>
                  <a:spcPct val="0"/>
                </a:spcBef>
                <a:buFontTx/>
                <a:buNone/>
              </a:pPr>
              <a:r>
                <a:rPr lang="es-MX" sz="1600"/>
                <a:t>Inició de estudios (Noruega)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es-ES" sz="1600"/>
                <a:t>Dan Olweus</a:t>
              </a:r>
              <a:r>
                <a:rPr lang="es-ES" sz="1800" b="0"/>
                <a:t> </a:t>
              </a:r>
            </a:p>
          </p:txBody>
        </p:sp>
        <p:pic>
          <p:nvPicPr>
            <p:cNvPr id="4151" name="Picture 9" descr="ANd9GcQHBHqiSnWl7cXtcFiEDBk-ds7S6woW4k6LclTcgMJbGO-uL6y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" y="1207"/>
              <a:ext cx="660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06" name="Line 10"/>
          <p:cNvSpPr>
            <a:spLocks noChangeShapeType="1"/>
          </p:cNvSpPr>
          <p:nvPr/>
        </p:nvSpPr>
        <p:spPr bwMode="auto">
          <a:xfrm flipH="1">
            <a:off x="755650" y="2997200"/>
            <a:ext cx="1444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295525" y="4076700"/>
            <a:ext cx="577850" cy="636588"/>
            <a:chOff x="221" y="2160"/>
            <a:chExt cx="364" cy="401"/>
          </a:xfrm>
        </p:grpSpPr>
        <p:sp>
          <p:nvSpPr>
            <p:cNvPr id="4148" name="Text Box 12"/>
            <p:cNvSpPr txBox="1">
              <a:spLocks noChangeArrowheads="1"/>
            </p:cNvSpPr>
            <p:nvPr/>
          </p:nvSpPr>
          <p:spPr bwMode="auto">
            <a:xfrm>
              <a:off x="221" y="2369"/>
              <a:ext cx="3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FontTx/>
                <a:buNone/>
              </a:pPr>
              <a:r>
                <a:rPr lang="es-MX" sz="1400"/>
                <a:t>1980</a:t>
              </a:r>
              <a:endParaRPr lang="es-ES" sz="1400"/>
            </a:p>
          </p:txBody>
        </p:sp>
        <p:sp>
          <p:nvSpPr>
            <p:cNvPr id="4149" name="Line 13"/>
            <p:cNvSpPr>
              <a:spLocks noChangeShapeType="1"/>
            </p:cNvSpPr>
            <p:nvPr/>
          </p:nvSpPr>
          <p:spPr bwMode="auto">
            <a:xfrm>
              <a:off x="431" y="2160"/>
              <a:ext cx="0" cy="181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240213" y="4076700"/>
            <a:ext cx="577850" cy="852488"/>
            <a:chOff x="2671" y="2568"/>
            <a:chExt cx="364" cy="537"/>
          </a:xfrm>
        </p:grpSpPr>
        <p:sp>
          <p:nvSpPr>
            <p:cNvPr id="4146" name="Text Box 15"/>
            <p:cNvSpPr txBox="1">
              <a:spLocks noChangeArrowheads="1"/>
            </p:cNvSpPr>
            <p:nvPr/>
          </p:nvSpPr>
          <p:spPr bwMode="auto">
            <a:xfrm>
              <a:off x="2671" y="2913"/>
              <a:ext cx="3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FontTx/>
                <a:buNone/>
              </a:pPr>
              <a:r>
                <a:rPr lang="es-MX" sz="1400"/>
                <a:t>1993</a:t>
              </a:r>
              <a:endParaRPr lang="es-ES" sz="1400"/>
            </a:p>
          </p:txBody>
        </p:sp>
        <p:sp>
          <p:nvSpPr>
            <p:cNvPr id="4147" name="Line 16"/>
            <p:cNvSpPr>
              <a:spLocks noChangeShapeType="1"/>
            </p:cNvSpPr>
            <p:nvPr/>
          </p:nvSpPr>
          <p:spPr bwMode="auto">
            <a:xfrm>
              <a:off x="2880" y="2568"/>
              <a:ext cx="1" cy="317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922713" y="4076700"/>
            <a:ext cx="577850" cy="636588"/>
            <a:chOff x="221" y="2160"/>
            <a:chExt cx="364" cy="401"/>
          </a:xfrm>
        </p:grpSpPr>
        <p:sp>
          <p:nvSpPr>
            <p:cNvPr id="4144" name="Text Box 18"/>
            <p:cNvSpPr txBox="1">
              <a:spLocks noChangeArrowheads="1"/>
            </p:cNvSpPr>
            <p:nvPr/>
          </p:nvSpPr>
          <p:spPr bwMode="auto">
            <a:xfrm>
              <a:off x="221" y="2369"/>
              <a:ext cx="3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FontTx/>
                <a:buNone/>
              </a:pPr>
              <a:r>
                <a:rPr lang="es-MX" sz="1400"/>
                <a:t>1989</a:t>
              </a:r>
              <a:endParaRPr lang="es-ES" sz="1400"/>
            </a:p>
          </p:txBody>
        </p:sp>
        <p:sp>
          <p:nvSpPr>
            <p:cNvPr id="4145" name="Line 19"/>
            <p:cNvSpPr>
              <a:spLocks noChangeShapeType="1"/>
            </p:cNvSpPr>
            <p:nvPr/>
          </p:nvSpPr>
          <p:spPr bwMode="auto">
            <a:xfrm>
              <a:off x="431" y="2160"/>
              <a:ext cx="0" cy="181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867400" y="4076700"/>
            <a:ext cx="577850" cy="636588"/>
            <a:chOff x="221" y="2160"/>
            <a:chExt cx="364" cy="401"/>
          </a:xfrm>
        </p:grpSpPr>
        <p:sp>
          <p:nvSpPr>
            <p:cNvPr id="4142" name="Text Box 21"/>
            <p:cNvSpPr txBox="1">
              <a:spLocks noChangeArrowheads="1"/>
            </p:cNvSpPr>
            <p:nvPr/>
          </p:nvSpPr>
          <p:spPr bwMode="auto">
            <a:xfrm>
              <a:off x="221" y="2369"/>
              <a:ext cx="3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FontTx/>
                <a:buNone/>
              </a:pPr>
              <a:r>
                <a:rPr lang="es-MX" sz="1400"/>
                <a:t>1999</a:t>
              </a:r>
              <a:endParaRPr lang="es-ES" sz="1400"/>
            </a:p>
          </p:txBody>
        </p:sp>
        <p:sp>
          <p:nvSpPr>
            <p:cNvPr id="4143" name="Line 22"/>
            <p:cNvSpPr>
              <a:spLocks noChangeShapeType="1"/>
            </p:cNvSpPr>
            <p:nvPr/>
          </p:nvSpPr>
          <p:spPr bwMode="auto">
            <a:xfrm>
              <a:off x="431" y="2160"/>
              <a:ext cx="0" cy="181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8201025" y="4076700"/>
            <a:ext cx="577850" cy="636588"/>
            <a:chOff x="221" y="2160"/>
            <a:chExt cx="364" cy="401"/>
          </a:xfrm>
        </p:grpSpPr>
        <p:sp>
          <p:nvSpPr>
            <p:cNvPr id="4140" name="Text Box 24"/>
            <p:cNvSpPr txBox="1">
              <a:spLocks noChangeArrowheads="1"/>
            </p:cNvSpPr>
            <p:nvPr/>
          </p:nvSpPr>
          <p:spPr bwMode="auto">
            <a:xfrm>
              <a:off x="221" y="2369"/>
              <a:ext cx="3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FontTx/>
                <a:buNone/>
              </a:pPr>
              <a:r>
                <a:rPr lang="es-MX" sz="1400"/>
                <a:t>2011</a:t>
              </a:r>
              <a:endParaRPr lang="es-ES" sz="1400"/>
            </a:p>
          </p:txBody>
        </p:sp>
        <p:sp>
          <p:nvSpPr>
            <p:cNvPr id="4141" name="Line 25"/>
            <p:cNvSpPr>
              <a:spLocks noChangeShapeType="1"/>
            </p:cNvSpPr>
            <p:nvPr/>
          </p:nvSpPr>
          <p:spPr bwMode="auto">
            <a:xfrm>
              <a:off x="431" y="2160"/>
              <a:ext cx="0" cy="181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1743075" y="2486025"/>
            <a:ext cx="1676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sz="1400"/>
              <a:t>Estudió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MX" sz="1400"/>
              <a:t> 130,000 alumnos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MX" sz="1400"/>
              <a:t>400 profesores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MX" sz="1400"/>
              <a:t>1,000 padres</a:t>
            </a:r>
            <a:endParaRPr lang="es-ES" sz="1400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2627313" y="35004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5075238" y="1341438"/>
            <a:ext cx="36004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3038" indent="-173038" algn="l">
              <a:spcBef>
                <a:spcPct val="0"/>
              </a:spcBef>
              <a:buFontTx/>
              <a:buNone/>
            </a:pPr>
            <a:r>
              <a:rPr lang="es-ES" sz="1400"/>
              <a:t>Publicaciones:</a:t>
            </a:r>
          </a:p>
          <a:p>
            <a:pPr marL="173038" indent="-173038" algn="l">
              <a:spcBef>
                <a:spcPct val="0"/>
              </a:spcBef>
              <a:buFontTx/>
              <a:buNone/>
            </a:pPr>
            <a:r>
              <a:rPr lang="es-ES" sz="1400"/>
              <a:t>*Bullying at School: What We Know and What We Can Do </a:t>
            </a:r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 flipH="1">
            <a:off x="4572000" y="1773238"/>
            <a:ext cx="576263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>
            <a:off x="5580063" y="2276475"/>
            <a:ext cx="504825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5453063" y="1989138"/>
            <a:ext cx="329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 algn="l">
              <a:spcBef>
                <a:spcPct val="0"/>
              </a:spcBef>
              <a:buFontTx/>
              <a:buNone/>
            </a:pPr>
            <a:r>
              <a:rPr lang="es-ES" sz="1400"/>
              <a:t>*Blueprints for Violence Prevention: Bullying Prevention Program</a:t>
            </a: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5868988" y="2492375"/>
            <a:ext cx="32400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3038" indent="-173038" algn="l">
              <a:spcBef>
                <a:spcPct val="0"/>
              </a:spcBef>
              <a:buFontTx/>
              <a:buNone/>
            </a:pPr>
            <a:r>
              <a:rPr lang="es-ES" sz="1400"/>
              <a:t>* Olweus’ Core Program against Bullying and Antisocial Behavior: A Teacher Handbook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156325" y="4076700"/>
            <a:ext cx="577850" cy="865188"/>
            <a:chOff x="4058" y="2568"/>
            <a:chExt cx="364" cy="545"/>
          </a:xfrm>
        </p:grpSpPr>
        <p:sp>
          <p:nvSpPr>
            <p:cNvPr id="4138" name="Text Box 34"/>
            <p:cNvSpPr txBox="1">
              <a:spLocks noChangeArrowheads="1"/>
            </p:cNvSpPr>
            <p:nvPr/>
          </p:nvSpPr>
          <p:spPr bwMode="auto">
            <a:xfrm>
              <a:off x="4058" y="2921"/>
              <a:ext cx="3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FontTx/>
                <a:buNone/>
              </a:pPr>
              <a:r>
                <a:rPr lang="es-MX" sz="1400"/>
                <a:t>2001</a:t>
              </a:r>
              <a:endParaRPr lang="es-ES" sz="1400"/>
            </a:p>
          </p:txBody>
        </p:sp>
        <p:sp>
          <p:nvSpPr>
            <p:cNvPr id="4139" name="Line 35"/>
            <p:cNvSpPr>
              <a:spLocks noChangeShapeType="1"/>
            </p:cNvSpPr>
            <p:nvPr/>
          </p:nvSpPr>
          <p:spPr bwMode="auto">
            <a:xfrm>
              <a:off x="4241" y="2568"/>
              <a:ext cx="0" cy="318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6372225" y="3213100"/>
            <a:ext cx="71438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1476375" y="5300663"/>
            <a:ext cx="2252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sz="1200">
                <a:solidFill>
                  <a:srgbClr val="CC0000"/>
                </a:solidFill>
              </a:rPr>
              <a:t>Suicidio de 3 jóvenes como consecuencia de bullying</a:t>
            </a:r>
            <a:endParaRPr lang="es-ES" sz="1200">
              <a:solidFill>
                <a:srgbClr val="CC0000"/>
              </a:solidFill>
            </a:endParaRPr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 flipV="1">
            <a:off x="2627313" y="47244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3132138" y="2843213"/>
            <a:ext cx="14398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sz="1400"/>
              <a:t>Primeros diagnósticos sobre Bullying</a:t>
            </a:r>
            <a:endParaRPr lang="es-ES" sz="1400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>
            <a:off x="3924300" y="3644900"/>
            <a:ext cx="1428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3614738" y="5084763"/>
            <a:ext cx="2252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sz="1200">
                <a:solidFill>
                  <a:srgbClr val="CC0000"/>
                </a:solidFill>
              </a:rPr>
              <a:t>Campañas Nacionales contra el acoso escolar en Noruega., Canada, UK y Polonia</a:t>
            </a:r>
            <a:endParaRPr lang="es-ES" sz="1200">
              <a:solidFill>
                <a:srgbClr val="CC0000"/>
              </a:solidFill>
            </a:endParaRPr>
          </a:p>
        </p:txBody>
      </p:sp>
      <p:sp>
        <p:nvSpPr>
          <p:cNvPr id="29738" name="AutoShape 42"/>
          <p:cNvSpPr>
            <a:spLocks noChangeArrowheads="1"/>
          </p:cNvSpPr>
          <p:nvPr/>
        </p:nvSpPr>
        <p:spPr bwMode="auto">
          <a:xfrm>
            <a:off x="4695825" y="4292600"/>
            <a:ext cx="792163" cy="720725"/>
          </a:xfrm>
          <a:prstGeom prst="upArrow">
            <a:avLst>
              <a:gd name="adj1" fmla="val 10620"/>
              <a:gd name="adj2" fmla="val 2268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6423025" y="5805488"/>
            <a:ext cx="22526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sz="1200">
                <a:solidFill>
                  <a:srgbClr val="CC0000"/>
                </a:solidFill>
              </a:rPr>
              <a:t>Concluyen campañas en Italia, España, Portugal, Grecia, UK</a:t>
            </a:r>
            <a:endParaRPr lang="es-ES" sz="1200">
              <a:solidFill>
                <a:srgbClr val="CC0000"/>
              </a:solidFill>
            </a:endParaRPr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 flipH="1" flipV="1">
            <a:off x="6732588" y="4941888"/>
            <a:ext cx="287337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7164388" y="5013325"/>
            <a:ext cx="124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sz="1200">
                <a:solidFill>
                  <a:srgbClr val="CC0000"/>
                </a:solidFill>
              </a:rPr>
              <a:t>Campañas mundiales</a:t>
            </a:r>
            <a:endParaRPr lang="es-ES" sz="1200">
              <a:solidFill>
                <a:srgbClr val="CC0000"/>
              </a:solidFill>
            </a:endParaRPr>
          </a:p>
        </p:txBody>
      </p:sp>
      <p:sp>
        <p:nvSpPr>
          <p:cNvPr id="29742" name="AutoShape 46"/>
          <p:cNvSpPr>
            <a:spLocks noChangeArrowheads="1"/>
          </p:cNvSpPr>
          <p:nvPr/>
        </p:nvSpPr>
        <p:spPr bwMode="auto">
          <a:xfrm>
            <a:off x="7380288" y="4365625"/>
            <a:ext cx="792162" cy="576263"/>
          </a:xfrm>
          <a:prstGeom prst="upArrow">
            <a:avLst>
              <a:gd name="adj1" fmla="val 10620"/>
              <a:gd name="adj2" fmla="val 2268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825500" y="4076700"/>
            <a:ext cx="577850" cy="636588"/>
            <a:chOff x="221" y="2160"/>
            <a:chExt cx="364" cy="401"/>
          </a:xfrm>
        </p:grpSpPr>
        <p:sp>
          <p:nvSpPr>
            <p:cNvPr id="4136" name="Text Box 48"/>
            <p:cNvSpPr txBox="1">
              <a:spLocks noChangeArrowheads="1"/>
            </p:cNvSpPr>
            <p:nvPr/>
          </p:nvSpPr>
          <p:spPr bwMode="auto">
            <a:xfrm>
              <a:off x="221" y="2369"/>
              <a:ext cx="3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FontTx/>
                <a:buNone/>
              </a:pPr>
              <a:r>
                <a:rPr lang="es-MX" sz="1400"/>
                <a:t>1973</a:t>
              </a:r>
              <a:endParaRPr lang="es-ES" sz="1400"/>
            </a:p>
          </p:txBody>
        </p:sp>
        <p:sp>
          <p:nvSpPr>
            <p:cNvPr id="4137" name="Line 49"/>
            <p:cNvSpPr>
              <a:spLocks noChangeShapeType="1"/>
            </p:cNvSpPr>
            <p:nvPr/>
          </p:nvSpPr>
          <p:spPr bwMode="auto">
            <a:xfrm>
              <a:off x="431" y="2160"/>
              <a:ext cx="0" cy="181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9749" name="Text Box 53"/>
          <p:cNvSpPr txBox="1">
            <a:spLocks noChangeArrowheads="1"/>
          </p:cNvSpPr>
          <p:nvPr/>
        </p:nvSpPr>
        <p:spPr bwMode="auto">
          <a:xfrm>
            <a:off x="1692275" y="1844675"/>
            <a:ext cx="24479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MX" sz="1400"/>
              <a:t>1ª artículo: Aggression in the schools:Bullies and Whipping Boys</a:t>
            </a:r>
            <a:endParaRPr lang="es-ES" sz="1400"/>
          </a:p>
        </p:txBody>
      </p:sp>
      <p:sp>
        <p:nvSpPr>
          <p:cNvPr id="29750" name="Line 54"/>
          <p:cNvSpPr>
            <a:spLocks noChangeShapeType="1"/>
          </p:cNvSpPr>
          <p:nvPr/>
        </p:nvSpPr>
        <p:spPr bwMode="auto">
          <a:xfrm flipH="1">
            <a:off x="1258888" y="2133600"/>
            <a:ext cx="504825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9755" name="Text Box 59"/>
          <p:cNvSpPr txBox="1">
            <a:spLocks noChangeArrowheads="1"/>
          </p:cNvSpPr>
          <p:nvPr/>
        </p:nvSpPr>
        <p:spPr bwMode="auto">
          <a:xfrm>
            <a:off x="5292725" y="6007100"/>
            <a:ext cx="124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MX" sz="1200">
                <a:solidFill>
                  <a:srgbClr val="CC0000"/>
                </a:solidFill>
              </a:rPr>
              <a:t>Tiroteos en colegios EU</a:t>
            </a:r>
            <a:endParaRPr lang="es-ES" sz="1200">
              <a:solidFill>
                <a:srgbClr val="CC0000"/>
              </a:solidFill>
            </a:endParaRPr>
          </a:p>
        </p:txBody>
      </p:sp>
      <p:sp>
        <p:nvSpPr>
          <p:cNvPr id="29757" name="Line 61"/>
          <p:cNvSpPr>
            <a:spLocks noChangeShapeType="1"/>
          </p:cNvSpPr>
          <p:nvPr/>
        </p:nvSpPr>
        <p:spPr bwMode="auto">
          <a:xfrm flipV="1">
            <a:off x="5867400" y="4724400"/>
            <a:ext cx="217488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132" name="AutoShape 63" descr="Z"/>
          <p:cNvSpPr>
            <a:spLocks noChangeAspect="1" noChangeArrowheads="1"/>
          </p:cNvSpPr>
          <p:nvPr/>
        </p:nvSpPr>
        <p:spPr bwMode="auto">
          <a:xfrm>
            <a:off x="3724275" y="2581275"/>
            <a:ext cx="16954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4133" name="AutoShape 65" descr="Z"/>
          <p:cNvSpPr>
            <a:spLocks noChangeAspect="1" noChangeArrowheads="1"/>
          </p:cNvSpPr>
          <p:nvPr/>
        </p:nvSpPr>
        <p:spPr bwMode="auto">
          <a:xfrm>
            <a:off x="3724275" y="2581275"/>
            <a:ext cx="16954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pic>
        <p:nvPicPr>
          <p:cNvPr id="29763" name="Picture 67" descr="ANd9GcQ3oTOj1s7ZQpO2f5g12wv7aeOv3hpHibUsD8uzJ59xQWBqpE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4117975"/>
            <a:ext cx="3603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65" name="Picture 69" descr="ANd9GcQGgT9IuIw1quwb_SwTBe4I-sHC4oUcVenilYRodAFYpEBHiJf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2163" y="4149725"/>
            <a:ext cx="2841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06" grpId="0" animBg="1"/>
      <p:bldP spid="29722" grpId="0"/>
      <p:bldP spid="29723" grpId="0" animBg="1"/>
      <p:bldP spid="29724" grpId="0"/>
      <p:bldP spid="29725" grpId="0" animBg="1"/>
      <p:bldP spid="29726" grpId="0" animBg="1"/>
      <p:bldP spid="29727" grpId="0"/>
      <p:bldP spid="29728" grpId="0"/>
      <p:bldP spid="29732" grpId="0" animBg="1"/>
      <p:bldP spid="29733" grpId="0"/>
      <p:bldP spid="29734" grpId="0" animBg="1"/>
      <p:bldP spid="29735" grpId="0"/>
      <p:bldP spid="29736" grpId="0" animBg="1"/>
      <p:bldP spid="29737" grpId="0"/>
      <p:bldP spid="29738" grpId="0" animBg="1"/>
      <p:bldP spid="29739" grpId="0"/>
      <p:bldP spid="29740" grpId="0" animBg="1"/>
      <p:bldP spid="29741" grpId="0"/>
      <p:bldP spid="29742" grpId="0" animBg="1"/>
      <p:bldP spid="29749" grpId="0"/>
      <p:bldP spid="29750" grpId="0" animBg="1"/>
      <p:bldP spid="29755" grpId="0"/>
      <p:bldP spid="2975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727392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5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s-MX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resultados</a:t>
            </a:r>
            <a:endParaRPr kumimoji="0" lang="es-ES" sz="3600" b="0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254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Autolesiones y Psicopatología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383441"/>
              </p:ext>
            </p:extLst>
          </p:nvPr>
        </p:nvGraphicFramePr>
        <p:xfrm>
          <a:off x="179512" y="1514475"/>
          <a:ext cx="8712968" cy="461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037248" y="5947459"/>
            <a:ext cx="21037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/>
              <a:t>Chávez, y Albores 2011</a:t>
            </a:r>
          </a:p>
          <a:p>
            <a:r>
              <a:rPr lang="es-ES_tradnl" sz="1400" dirty="0" smtClean="0"/>
              <a:t>Espinosa y Albores 2012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5872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Autolesiones y abuso sexual</a:t>
            </a:r>
            <a:endParaRPr lang="es-ES_tradnl" dirty="0"/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882775"/>
              </p:ext>
            </p:extLst>
          </p:nvPr>
        </p:nvGraphicFramePr>
        <p:xfrm>
          <a:off x="215516" y="1625160"/>
          <a:ext cx="8712968" cy="461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977120" y="6082959"/>
            <a:ext cx="228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/>
              <a:t>Navarro y Albores 2015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67013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589084"/>
              </p:ext>
            </p:extLst>
          </p:nvPr>
        </p:nvGraphicFramePr>
        <p:xfrm>
          <a:off x="0" y="1264392"/>
          <a:ext cx="9190910" cy="5231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arcador de contenido 2"/>
          <p:cNvSpPr>
            <a:spLocks noGrp="1"/>
          </p:cNvSpPr>
          <p:nvPr>
            <p:ph type="title"/>
          </p:nvPr>
        </p:nvSpPr>
        <p:spPr>
          <a:xfrm>
            <a:off x="6696" y="69289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effectLst/>
              </a:rPr>
              <a:t>mecanismo </a:t>
            </a:r>
            <a:r>
              <a:rPr lang="es-MX" dirty="0">
                <a:effectLst/>
              </a:rPr>
              <a:t>de autolesión </a:t>
            </a:r>
            <a:r>
              <a:rPr lang="es-MX" sz="32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s-MX" sz="3200" dirty="0">
                <a:effectLst/>
                <a:latin typeface="Calibri"/>
                <a:ea typeface="Calibri"/>
                <a:cs typeface="Times New Roman"/>
              </a:rPr>
            </a:b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7217632" y="6194888"/>
            <a:ext cx="197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/>
              <a:t>M</a:t>
            </a:r>
            <a:r>
              <a:rPr lang="es-ES" sz="1400" dirty="0" err="1" smtClean="0"/>
              <a:t>éndez</a:t>
            </a:r>
            <a:r>
              <a:rPr lang="es-ES" sz="1400" dirty="0" smtClean="0"/>
              <a:t> y Albores 2012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367682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22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effectLst/>
              </a:rPr>
              <a:t>topografía</a:t>
            </a:r>
            <a:r>
              <a:rPr lang="es-MX" sz="32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s-MX" sz="3200" dirty="0">
                <a:effectLst/>
                <a:latin typeface="Calibri"/>
                <a:ea typeface="Calibri"/>
                <a:cs typeface="Times New Roman"/>
              </a:rPr>
            </a:br>
            <a:endParaRPr lang="es-MX" dirty="0"/>
          </a:p>
        </p:txBody>
      </p:sp>
      <p:graphicFrame>
        <p:nvGraphicFramePr>
          <p:cNvPr id="3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92745"/>
              </p:ext>
            </p:extLst>
          </p:nvPr>
        </p:nvGraphicFramePr>
        <p:xfrm>
          <a:off x="-178112" y="1370013"/>
          <a:ext cx="9144000" cy="5101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84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029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effectLst/>
              </a:rPr>
              <a:t>precipitantes </a:t>
            </a:r>
            <a:r>
              <a:rPr lang="es-MX" dirty="0">
                <a:effectLst/>
              </a:rPr>
              <a:t>psicológicos</a:t>
            </a:r>
            <a:r>
              <a:rPr lang="es-MX" sz="32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s-MX" sz="3200" dirty="0">
                <a:effectLst/>
                <a:latin typeface="Calibri"/>
                <a:ea typeface="Calibri"/>
                <a:cs typeface="Times New Roman"/>
              </a:rPr>
            </a:b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716027"/>
              </p:ext>
            </p:extLst>
          </p:nvPr>
        </p:nvGraphicFramePr>
        <p:xfrm>
          <a:off x="0" y="1384648"/>
          <a:ext cx="9144000" cy="5110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217632" y="6014504"/>
            <a:ext cx="1563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/>
              <a:t>Albores et al, 2012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178824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165960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745B0B8-F12E-4BA6-AED8-2FA9328FAD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TS010165960</Template>
  <TotalTime>0</TotalTime>
  <Words>3022</Words>
  <Application>Microsoft Macintosh PowerPoint</Application>
  <PresentationFormat>Presentación en pantalla (4:3)</PresentationFormat>
  <Paragraphs>1178</Paragraphs>
  <Slides>41</Slides>
  <Notes>1</Notes>
  <HiddenSlides>13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51" baseType="lpstr">
      <vt:lpstr>Aharoni</vt:lpstr>
      <vt:lpstr>Bradley Hand ITC</vt:lpstr>
      <vt:lpstr>Calibri</vt:lpstr>
      <vt:lpstr>Cambria</vt:lpstr>
      <vt:lpstr>Mangal</vt:lpstr>
      <vt:lpstr>SimSun</vt:lpstr>
      <vt:lpstr>Times New Roman</vt:lpstr>
      <vt:lpstr>Wingdings</vt:lpstr>
      <vt:lpstr>Arial</vt:lpstr>
      <vt:lpstr>TS010165960</vt:lpstr>
      <vt:lpstr>La importancia de las Autolesiones  en la edad pediatrica</vt:lpstr>
      <vt:lpstr>Presentación de PowerPoint</vt:lpstr>
      <vt:lpstr>Importancia </vt:lpstr>
      <vt:lpstr>Importancia </vt:lpstr>
      <vt:lpstr>Autolesiones y Psicopatología</vt:lpstr>
      <vt:lpstr>Autolesiones y abuso sexual</vt:lpstr>
      <vt:lpstr>mecanismo de autolesión  </vt:lpstr>
      <vt:lpstr>topografía </vt:lpstr>
      <vt:lpstr>precipitantes psicológicos </vt:lpstr>
      <vt:lpstr>discusión</vt:lpstr>
      <vt:lpstr>recomendaciones</vt:lpstr>
      <vt:lpstr>Presentación de PowerPoint</vt:lpstr>
      <vt:lpstr>Presentación de PowerPoint</vt:lpstr>
      <vt:lpstr>Presentación de PowerPoint</vt:lpstr>
      <vt:lpstr>resultados</vt:lpstr>
      <vt:lpstr>resultados</vt:lpstr>
      <vt:lpstr>resultados</vt:lpstr>
      <vt:lpstr>Diferencias sexuales por explicativas </vt:lpstr>
      <vt:lpstr>componente adictivo de las autolesiones no suicidas </vt:lpstr>
      <vt:lpstr>Frecuencia del acoso escolar en los últimos 3 meses</vt:lpstr>
      <vt:lpstr>Frecuencia del acoso escolar en los últimos 3 meses</vt:lpstr>
      <vt:lpstr>Impacto del acoso escolar</vt:lpstr>
      <vt:lpstr>resultados</vt:lpstr>
      <vt:lpstr>psicopatología</vt:lpstr>
      <vt:lpstr>Psicopatología  Por sexo</vt:lpstr>
      <vt:lpstr>Psicopatología  Por sexo</vt:lpstr>
      <vt:lpstr>Psicopatología  Por sexo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Distribución de los grupos por sexo</vt:lpstr>
      <vt:lpstr>Presentación de PowerPoint</vt:lpstr>
      <vt:lpstr>Presentación de PowerPoint</vt:lpstr>
      <vt:lpstr>Metodología</vt:lpstr>
      <vt:lpstr>Presentación de PowerPoint</vt:lpstr>
      <vt:lpstr>Presentación de PowerPoint</vt:lpstr>
      <vt:lpstr>Presentación de PowerPoint</vt:lpstr>
      <vt:lpstr>Historia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2016-03-17T00:22:50Z</cp:lastPrinted>
  <dcterms:created xsi:type="dcterms:W3CDTF">2011-10-19T15:58:42Z</dcterms:created>
  <dcterms:modified xsi:type="dcterms:W3CDTF">2016-03-17T00:25:43Z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TC101659609990</vt:lpwstr>
  </property>
</Properties>
</file>