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77" r:id="rId3"/>
    <p:sldId id="278" r:id="rId4"/>
    <p:sldId id="283" r:id="rId5"/>
    <p:sldId id="288" r:id="rId6"/>
    <p:sldId id="287" r:id="rId7"/>
    <p:sldId id="284" r:id="rId8"/>
    <p:sldId id="285" r:id="rId9"/>
    <p:sldId id="286" r:id="rId10"/>
    <p:sldId id="280" r:id="rId11"/>
    <p:sldId id="282" r:id="rId12"/>
    <p:sldId id="260" r:id="rId13"/>
    <p:sldId id="279" r:id="rId14"/>
    <p:sldId id="264" r:id="rId15"/>
    <p:sldId id="265" r:id="rId16"/>
    <p:sldId id="268" r:id="rId17"/>
    <p:sldId id="269" r:id="rId18"/>
    <p:sldId id="270" r:id="rId19"/>
    <p:sldId id="275" r:id="rId20"/>
    <p:sldId id="271" r:id="rId21"/>
    <p:sldId id="272" r:id="rId22"/>
    <p:sldId id="276" r:id="rId23"/>
    <p:sldId id="289" r:id="rId24"/>
    <p:sldId id="291" r:id="rId25"/>
    <p:sldId id="292" r:id="rId26"/>
    <p:sldId id="301" r:id="rId27"/>
    <p:sldId id="293" r:id="rId28"/>
    <p:sldId id="295" r:id="rId29"/>
    <p:sldId id="29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D55"/>
    <a:srgbClr val="10B7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3" d="100"/>
          <a:sy n="83"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99340041335478"/>
          <c:y val="0.0"/>
          <c:w val="0.760316491688539"/>
          <c:h val="1.0"/>
        </c:manualLayout>
      </c:layout>
      <c:pieChart>
        <c:varyColors val="1"/>
        <c:ser>
          <c:idx val="0"/>
          <c:order val="0"/>
          <c:spPr>
            <a:solidFill>
              <a:srgbClr val="10B7E0"/>
            </a:solidFill>
          </c:spPr>
          <c:explosion val="25"/>
          <c:dPt>
            <c:idx val="0"/>
            <c:bubble3D val="0"/>
            <c:explosion val="0"/>
            <c:spPr>
              <a:solidFill>
                <a:srgbClr val="133D55"/>
              </a:solidFill>
            </c:spPr>
          </c:dPt>
          <c:dLbls>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BAJO PESO</c:v>
                </c:pt>
                <c:pt idx="1">
                  <c:v>NORMAL</c:v>
                </c:pt>
              </c:strCache>
            </c:strRef>
          </c:cat>
          <c:val>
            <c:numRef>
              <c:f>Sheet1!$B$2:$B$3</c:f>
              <c:numCache>
                <c:formatCode>General</c:formatCode>
                <c:ptCount val="2"/>
                <c:pt idx="0">
                  <c:v>95.0</c:v>
                </c:pt>
                <c:pt idx="1">
                  <c:v>79.0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explosion val="25"/>
          <c:dLbls>
            <c:showLegendKey val="0"/>
            <c:showVal val="1"/>
            <c:showCatName val="0"/>
            <c:showSerName val="0"/>
            <c:showPercent val="1"/>
            <c:showBubbleSize val="0"/>
            <c:showLeaderLines val="1"/>
          </c:dLbls>
          <c:cat>
            <c:strRef>
              <c:f>Sheet1!$A$2:$A$4</c:f>
              <c:strCache>
                <c:ptCount val="3"/>
                <c:pt idx="0">
                  <c:v>Bajo peso</c:v>
                </c:pt>
                <c:pt idx="1">
                  <c:v>Normopeso</c:v>
                </c:pt>
                <c:pt idx="2">
                  <c:v>Sobrepeso/obesidad</c:v>
                </c:pt>
              </c:strCache>
            </c:strRef>
          </c:cat>
          <c:val>
            <c:numRef>
              <c:f>Sheet1!$B$2:$B$4</c:f>
              <c:numCache>
                <c:formatCode>General</c:formatCode>
                <c:ptCount val="3"/>
                <c:pt idx="0">
                  <c:v>2.0</c:v>
                </c:pt>
                <c:pt idx="1">
                  <c:v>135.0</c:v>
                </c:pt>
                <c:pt idx="2">
                  <c:v>37.0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27EEE-1C32-664F-8571-9BA92BC4982C}" type="datetimeFigureOut">
              <a:rPr lang="es-ES_tradnl" smtClean="0"/>
              <a:t>3/16/16</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A4312-248F-044D-8D44-7838304CC63D}" type="slidenum">
              <a:rPr lang="es-ES_tradnl" smtClean="0"/>
              <a:t>‹#›</a:t>
            </a:fld>
            <a:endParaRPr lang="es-ES_tradnl"/>
          </a:p>
        </p:txBody>
      </p:sp>
    </p:spTree>
    <p:extLst>
      <p:ext uri="{BB962C8B-B14F-4D97-AF65-F5344CB8AC3E}">
        <p14:creationId xmlns:p14="http://schemas.microsoft.com/office/powerpoint/2010/main" val="189125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DB1A4312-248F-044D-8D44-7838304CC63D}" type="slidenum">
              <a:rPr lang="es-ES_tradnl" smtClean="0"/>
              <a:t>16</a:t>
            </a:fld>
            <a:endParaRPr lang="es-ES_tradnl"/>
          </a:p>
        </p:txBody>
      </p:sp>
    </p:spTree>
    <p:extLst>
      <p:ext uri="{BB962C8B-B14F-4D97-AF65-F5344CB8AC3E}">
        <p14:creationId xmlns:p14="http://schemas.microsoft.com/office/powerpoint/2010/main" val="139203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45019C-1CBD-4748-9E8D-FD97B828B706}"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381483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5019C-1CBD-4748-9E8D-FD97B828B706}"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213661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5019C-1CBD-4748-9E8D-FD97B828B706}"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410524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5019C-1CBD-4748-9E8D-FD97B828B706}"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348792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5019C-1CBD-4748-9E8D-FD97B828B706}"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339139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45019C-1CBD-4748-9E8D-FD97B828B706}"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184385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5019C-1CBD-4748-9E8D-FD97B828B706}" type="datetimeFigureOut">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84548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45019C-1CBD-4748-9E8D-FD97B828B706}" type="datetimeFigureOut">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56200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5019C-1CBD-4748-9E8D-FD97B828B706}" type="datetimeFigureOut">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310566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5019C-1CBD-4748-9E8D-FD97B828B706}"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164853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5019C-1CBD-4748-9E8D-FD97B828B706}"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D7932-05B8-C94A-BDEB-5EDD8B1DA0CE}" type="slidenum">
              <a:rPr lang="en-US" smtClean="0"/>
              <a:t>‹#›</a:t>
            </a:fld>
            <a:endParaRPr lang="en-US"/>
          </a:p>
        </p:txBody>
      </p:sp>
    </p:spTree>
    <p:extLst>
      <p:ext uri="{BB962C8B-B14F-4D97-AF65-F5344CB8AC3E}">
        <p14:creationId xmlns:p14="http://schemas.microsoft.com/office/powerpoint/2010/main" val="3611239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5019C-1CBD-4748-9E8D-FD97B828B706}" type="datetimeFigureOut">
              <a:rPr lang="en-US" smtClean="0"/>
              <a:t>3/16/16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D7932-05B8-C94A-BDEB-5EDD8B1DA0CE}" type="slidenum">
              <a:rPr lang="en-US" smtClean="0"/>
              <a:t>‹#›</a:t>
            </a:fld>
            <a:endParaRPr lang="en-US"/>
          </a:p>
        </p:txBody>
      </p:sp>
    </p:spTree>
    <p:extLst>
      <p:ext uri="{BB962C8B-B14F-4D97-AF65-F5344CB8AC3E}">
        <p14:creationId xmlns:p14="http://schemas.microsoft.com/office/powerpoint/2010/main" val="318722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21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5137"/>
            <a:ext cx="8229600" cy="4525963"/>
          </a:xfrm>
        </p:spPr>
        <p:txBody>
          <a:bodyPr>
            <a:noAutofit/>
          </a:bodyPr>
          <a:lstStyle/>
          <a:p>
            <a:pPr>
              <a:buClr>
                <a:srgbClr val="10B7E0"/>
              </a:buClr>
            </a:pPr>
            <a:r>
              <a:rPr lang="es-ES" sz="2400" dirty="0">
                <a:solidFill>
                  <a:schemeClr val="tx1">
                    <a:lumMod val="50000"/>
                    <a:lumOff val="50000"/>
                  </a:schemeClr>
                </a:solidFill>
                <a:latin typeface="Arial" panose="020B0604020202020204" pitchFamily="34" charset="0"/>
                <a:cs typeface="Arial" panose="020B0604020202020204" pitchFamily="34" charset="0"/>
              </a:rPr>
              <a:t>Debido a la creciente importancia atribuida a la apariencia </a:t>
            </a:r>
            <a:r>
              <a:rPr lang="es-ES" sz="2400" dirty="0" smtClean="0">
                <a:solidFill>
                  <a:schemeClr val="tx1">
                    <a:lumMod val="50000"/>
                    <a:lumOff val="50000"/>
                  </a:schemeClr>
                </a:solidFill>
                <a:latin typeface="Arial" panose="020B0604020202020204" pitchFamily="34" charset="0"/>
                <a:cs typeface="Arial" panose="020B0604020202020204" pitchFamily="34" charset="0"/>
              </a:rPr>
              <a:t>física, </a:t>
            </a:r>
            <a:r>
              <a:rPr lang="es-ES" sz="2400" dirty="0">
                <a:solidFill>
                  <a:schemeClr val="tx1">
                    <a:lumMod val="50000"/>
                    <a:lumOff val="50000"/>
                  </a:schemeClr>
                </a:solidFill>
                <a:latin typeface="Arial" panose="020B0604020202020204" pitchFamily="34" charset="0"/>
                <a:cs typeface="Arial" panose="020B0604020202020204" pitchFamily="34" charset="0"/>
              </a:rPr>
              <a:t>entre los </a:t>
            </a:r>
            <a:r>
              <a:rPr lang="es-ES" sz="2400" dirty="0" smtClean="0">
                <a:solidFill>
                  <a:schemeClr val="tx1">
                    <a:lumMod val="50000"/>
                    <a:lumOff val="50000"/>
                  </a:schemeClr>
                </a:solidFill>
                <a:latin typeface="Arial" panose="020B0604020202020204" pitchFamily="34" charset="0"/>
                <a:cs typeface="Arial" panose="020B0604020202020204" pitchFamily="34" charset="0"/>
              </a:rPr>
              <a:t>adolescentes, </a:t>
            </a:r>
            <a:r>
              <a:rPr lang="es-ES" sz="2400" dirty="0">
                <a:solidFill>
                  <a:schemeClr val="tx1">
                    <a:lumMod val="50000"/>
                    <a:lumOff val="50000"/>
                  </a:schemeClr>
                </a:solidFill>
                <a:latin typeface="Arial" panose="020B0604020202020204" pitchFamily="34" charset="0"/>
                <a:cs typeface="Arial" panose="020B0604020202020204" pitchFamily="34" charset="0"/>
              </a:rPr>
              <a:t>el sobrepeso parece ser una característica indeseable que se desvía de las normas e ideales culturales </a:t>
            </a:r>
            <a:r>
              <a:rPr lang="es-ES" sz="2400" dirty="0" smtClean="0">
                <a:solidFill>
                  <a:schemeClr val="tx1">
                    <a:lumMod val="50000"/>
                    <a:lumOff val="50000"/>
                  </a:schemeClr>
                </a:solidFill>
                <a:latin typeface="Arial" panose="020B0604020202020204" pitchFamily="34" charset="0"/>
                <a:cs typeface="Arial" panose="020B0604020202020204" pitchFamily="34" charset="0"/>
              </a:rPr>
              <a:t>predominantes</a:t>
            </a:r>
          </a:p>
          <a:p>
            <a:pPr>
              <a:buClr>
                <a:srgbClr val="10B7E0"/>
              </a:buClr>
            </a:pPr>
            <a:r>
              <a:rPr lang="es-ES" sz="2400" dirty="0" smtClean="0">
                <a:solidFill>
                  <a:schemeClr val="tx1">
                    <a:lumMod val="50000"/>
                    <a:lumOff val="50000"/>
                  </a:schemeClr>
                </a:solidFill>
                <a:latin typeface="Arial" panose="020B0604020202020204" pitchFamily="34" charset="0"/>
                <a:cs typeface="Arial" panose="020B0604020202020204" pitchFamily="34" charset="0"/>
              </a:rPr>
              <a:t>Las </a:t>
            </a:r>
            <a:r>
              <a:rPr lang="es-ES" sz="2400" dirty="0">
                <a:solidFill>
                  <a:schemeClr val="tx1">
                    <a:lumMod val="50000"/>
                    <a:lumOff val="50000"/>
                  </a:schemeClr>
                </a:solidFill>
                <a:latin typeface="Arial" panose="020B0604020202020204" pitchFamily="34" charset="0"/>
                <a:cs typeface="Arial" panose="020B0604020202020204" pitchFamily="34" charset="0"/>
              </a:rPr>
              <a:t>consecuencias negativas del exceso de peso en la infancia y la adolescencia son sobre todo de naturaleza psicológica, y las dificultades psicológicas y sociales parecen estar estrechamente relacionadas con los estereotipos negativos de tener un peso elevado </a:t>
            </a:r>
            <a:r>
              <a:rPr lang="es-ES" sz="2400" b="1" dirty="0">
                <a:solidFill>
                  <a:schemeClr val="tx1">
                    <a:lumMod val="50000"/>
                    <a:lumOff val="50000"/>
                  </a:schemeClr>
                </a:solidFill>
                <a:latin typeface="Arial" panose="020B0604020202020204" pitchFamily="34" charset="0"/>
                <a:cs typeface="Arial" panose="020B0604020202020204" pitchFamily="34" charset="0"/>
              </a:rPr>
              <a:t>(</a:t>
            </a:r>
            <a:r>
              <a:rPr lang="es-ES" sz="2400" b="1" dirty="0" err="1">
                <a:solidFill>
                  <a:schemeClr val="tx1">
                    <a:lumMod val="50000"/>
                    <a:lumOff val="50000"/>
                  </a:schemeClr>
                </a:solidFill>
                <a:latin typeface="Arial" panose="020B0604020202020204" pitchFamily="34" charset="0"/>
                <a:cs typeface="Arial" panose="020B0604020202020204" pitchFamily="34" charset="0"/>
              </a:rPr>
              <a:t>Giletta</a:t>
            </a:r>
            <a:r>
              <a:rPr lang="es-ES" sz="2400" b="1" dirty="0">
                <a:solidFill>
                  <a:schemeClr val="tx1">
                    <a:lumMod val="50000"/>
                    <a:lumOff val="50000"/>
                  </a:schemeClr>
                </a:solidFill>
                <a:latin typeface="Arial" panose="020B0604020202020204" pitchFamily="34" charset="0"/>
                <a:cs typeface="Arial" panose="020B0604020202020204" pitchFamily="34" charset="0"/>
              </a:rPr>
              <a:t> y </a:t>
            </a:r>
            <a:r>
              <a:rPr lang="es-ES" sz="2400" b="1" dirty="0" err="1">
                <a:solidFill>
                  <a:schemeClr val="tx1">
                    <a:lumMod val="50000"/>
                    <a:lumOff val="50000"/>
                  </a:schemeClr>
                </a:solidFill>
                <a:latin typeface="Arial" panose="020B0604020202020204" pitchFamily="34" charset="0"/>
                <a:cs typeface="Arial" panose="020B0604020202020204" pitchFamily="34" charset="0"/>
              </a:rPr>
              <a:t>cols</a:t>
            </a:r>
            <a:r>
              <a:rPr lang="es-ES" sz="2400" b="1" dirty="0">
                <a:solidFill>
                  <a:schemeClr val="tx1">
                    <a:lumMod val="50000"/>
                    <a:lumOff val="50000"/>
                  </a:schemeClr>
                </a:solidFill>
                <a:latin typeface="Arial" panose="020B0604020202020204" pitchFamily="34" charset="0"/>
                <a:cs typeface="Arial" panose="020B0604020202020204" pitchFamily="34" charset="0"/>
              </a:rPr>
              <a:t>, 2010) </a:t>
            </a:r>
            <a:r>
              <a:rPr lang="es-ES" sz="2400" dirty="0">
                <a:solidFill>
                  <a:schemeClr val="tx1">
                    <a:lumMod val="50000"/>
                    <a:lumOff val="50000"/>
                  </a:schemeClr>
                </a:solidFill>
                <a:latin typeface="Arial" panose="020B0604020202020204" pitchFamily="34" charset="0"/>
                <a:cs typeface="Arial" panose="020B0604020202020204" pitchFamily="34" charset="0"/>
              </a:rPr>
              <a:t>siendo </a:t>
            </a:r>
            <a:r>
              <a:rPr lang="es-MX" sz="2400" dirty="0">
                <a:solidFill>
                  <a:schemeClr val="tx1">
                    <a:lumMod val="50000"/>
                    <a:lumOff val="50000"/>
                  </a:schemeClr>
                </a:solidFill>
                <a:latin typeface="Arial" panose="020B0604020202020204" pitchFamily="34" charset="0"/>
                <a:cs typeface="Arial" panose="020B0604020202020204" pitchFamily="34" charset="0"/>
              </a:rPr>
              <a:t>particularmente vulnerables, con baja autoestima, y baja satisfacción corporal, lo que los coloca en mayor riesgo de ser hostigados por sus compañeros </a:t>
            </a:r>
            <a:r>
              <a:rPr lang="es-MX" sz="2400" b="1" dirty="0">
                <a:solidFill>
                  <a:schemeClr val="tx1">
                    <a:lumMod val="50000"/>
                    <a:lumOff val="50000"/>
                  </a:schemeClr>
                </a:solidFill>
                <a:latin typeface="Arial" panose="020B0604020202020204" pitchFamily="34" charset="0"/>
                <a:cs typeface="Arial" panose="020B0604020202020204" pitchFamily="34" charset="0"/>
              </a:rPr>
              <a:t>(Fox y cols, 2009</a:t>
            </a:r>
            <a:r>
              <a:rPr lang="es-MX" sz="2400" b="1" dirty="0" smtClean="0">
                <a:solidFill>
                  <a:schemeClr val="tx1">
                    <a:lumMod val="50000"/>
                    <a:lumOff val="50000"/>
                  </a:schemeClr>
                </a:solidFill>
                <a:latin typeface="Arial" panose="020B0604020202020204" pitchFamily="34" charset="0"/>
                <a:cs typeface="Arial" panose="020B0604020202020204" pitchFamily="34" charset="0"/>
              </a:rPr>
              <a:t>)</a:t>
            </a:r>
            <a:endParaRPr lang="en-US" sz="2400" b="1"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20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8274"/>
            <a:ext cx="8229600" cy="5237889"/>
          </a:xfrm>
        </p:spPr>
        <p:txBody>
          <a:bodyPr>
            <a:noAutofit/>
          </a:bodyPr>
          <a:lstStyle/>
          <a:p>
            <a:pPr>
              <a:buClr>
                <a:srgbClr val="10B7E0"/>
              </a:buClr>
            </a:pPr>
            <a:r>
              <a:rPr lang="es-ES" sz="2800" dirty="0">
                <a:solidFill>
                  <a:schemeClr val="tx1">
                    <a:lumMod val="50000"/>
                    <a:lumOff val="50000"/>
                  </a:schemeClr>
                </a:solidFill>
              </a:rPr>
              <a:t>Las experiencias de victimización basada en el peso, son percibidas de forma diferente dependiendo del sexo. </a:t>
            </a:r>
            <a:endParaRPr lang="es-ES" sz="2800" dirty="0" smtClean="0">
              <a:solidFill>
                <a:schemeClr val="tx1">
                  <a:lumMod val="50000"/>
                  <a:lumOff val="50000"/>
                </a:schemeClr>
              </a:solidFill>
            </a:endParaRPr>
          </a:p>
          <a:p>
            <a:pPr>
              <a:buClr>
                <a:srgbClr val="10B7E0"/>
              </a:buClr>
            </a:pPr>
            <a:r>
              <a:rPr lang="es-ES" sz="2800" dirty="0" smtClean="0">
                <a:solidFill>
                  <a:schemeClr val="tx1">
                    <a:lumMod val="50000"/>
                    <a:lumOff val="50000"/>
                  </a:schemeClr>
                </a:solidFill>
              </a:rPr>
              <a:t>Las </a:t>
            </a:r>
            <a:r>
              <a:rPr lang="es-ES" sz="2800" b="1" dirty="0">
                <a:solidFill>
                  <a:srgbClr val="10B7E0"/>
                </a:solidFill>
              </a:rPr>
              <a:t>niñas</a:t>
            </a:r>
            <a:r>
              <a:rPr lang="es-ES" sz="2800" dirty="0">
                <a:solidFill>
                  <a:schemeClr val="tx1">
                    <a:lumMod val="50000"/>
                    <a:lumOff val="50000"/>
                  </a:schemeClr>
                </a:solidFill>
              </a:rPr>
              <a:t> presentan un mayor riesgo en la relación del peso con la victimización ya que sus cuerpos  son criticados más de cerca en comparación con los hombres, siendo objeto de burlas con mayor frecuencia en comparación con los varones </a:t>
            </a:r>
            <a:r>
              <a:rPr lang="es-ES" sz="2800" b="1" dirty="0">
                <a:solidFill>
                  <a:schemeClr val="tx1">
                    <a:lumMod val="50000"/>
                    <a:lumOff val="50000"/>
                  </a:schemeClr>
                </a:solidFill>
              </a:rPr>
              <a:t>( – 0.067 en las mujeres,  vs -0.020 en varones) </a:t>
            </a:r>
            <a:endParaRPr lang="es-ES" sz="2800" b="1" dirty="0" smtClean="0">
              <a:solidFill>
                <a:schemeClr val="tx1">
                  <a:lumMod val="50000"/>
                  <a:lumOff val="50000"/>
                </a:schemeClr>
              </a:solidFill>
            </a:endParaRPr>
          </a:p>
          <a:p>
            <a:pPr marL="0" indent="0" algn="r">
              <a:buClr>
                <a:srgbClr val="10B7E0"/>
              </a:buClr>
              <a:buNone/>
            </a:pPr>
            <a:endParaRPr lang="es-ES" sz="2800" dirty="0" smtClean="0">
              <a:solidFill>
                <a:schemeClr val="tx1">
                  <a:lumMod val="50000"/>
                  <a:lumOff val="50000"/>
                </a:schemeClr>
              </a:solidFill>
            </a:endParaRPr>
          </a:p>
          <a:p>
            <a:pPr marL="0" indent="0" algn="r">
              <a:buClr>
                <a:srgbClr val="10B7E0"/>
              </a:buClr>
              <a:buNone/>
            </a:pPr>
            <a:endParaRPr lang="es-ES" sz="2800" dirty="0" smtClean="0">
              <a:solidFill>
                <a:schemeClr val="tx1">
                  <a:lumMod val="50000"/>
                  <a:lumOff val="50000"/>
                </a:schemeClr>
              </a:solidFill>
            </a:endParaRPr>
          </a:p>
          <a:p>
            <a:pPr marL="0" indent="0" algn="r">
              <a:buClr>
                <a:srgbClr val="10B7E0"/>
              </a:buClr>
              <a:buNone/>
            </a:pPr>
            <a:r>
              <a:rPr lang="es-ES" sz="2400" dirty="0" smtClean="0">
                <a:solidFill>
                  <a:schemeClr val="tx1">
                    <a:lumMod val="50000"/>
                    <a:lumOff val="50000"/>
                  </a:schemeClr>
                </a:solidFill>
              </a:rPr>
              <a:t>(Peterson y </a:t>
            </a:r>
            <a:r>
              <a:rPr lang="es-ES" sz="2400" dirty="0" err="1" smtClean="0">
                <a:solidFill>
                  <a:schemeClr val="tx1">
                    <a:lumMod val="50000"/>
                    <a:lumOff val="50000"/>
                  </a:schemeClr>
                </a:solidFill>
              </a:rPr>
              <a:t>cols</a:t>
            </a:r>
            <a:r>
              <a:rPr lang="es-ES" sz="2400" dirty="0" smtClean="0">
                <a:solidFill>
                  <a:schemeClr val="tx1">
                    <a:lumMod val="50000"/>
                    <a:lumOff val="50000"/>
                  </a:schemeClr>
                </a:solidFill>
              </a:rPr>
              <a:t>, 2011)</a:t>
            </a:r>
            <a:endParaRPr lang="en-US" sz="2400" dirty="0" smtClean="0">
              <a:solidFill>
                <a:schemeClr val="tx1">
                  <a:lumMod val="50000"/>
                  <a:lumOff val="50000"/>
                </a:schemeClr>
              </a:solidFill>
            </a:endParaRPr>
          </a:p>
          <a:p>
            <a:pPr>
              <a:buClr>
                <a:srgbClr val="10B7E0"/>
              </a:buClr>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110393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84070"/>
            <a:ext cx="8229600" cy="5142094"/>
          </a:xfrm>
        </p:spPr>
        <p:txBody>
          <a:bodyPr>
            <a:normAutofit/>
          </a:bodyPr>
          <a:lstStyle/>
          <a:p>
            <a:pPr>
              <a:buClr>
                <a:srgbClr val="10B7E0"/>
              </a:buClr>
            </a:pPr>
            <a:r>
              <a:rPr lang="es-MX" sz="2800" b="1" dirty="0" smtClean="0">
                <a:solidFill>
                  <a:schemeClr val="tx1">
                    <a:lumMod val="50000"/>
                    <a:lumOff val="50000"/>
                  </a:schemeClr>
                </a:solidFill>
                <a:latin typeface="Arial" panose="020B0604020202020204" pitchFamily="34" charset="0"/>
                <a:cs typeface="Arial" panose="020B0604020202020204" pitchFamily="34" charset="0"/>
              </a:rPr>
              <a:t>El </a:t>
            </a:r>
            <a:r>
              <a:rPr lang="es-MX" sz="2800" b="1" dirty="0">
                <a:solidFill>
                  <a:schemeClr val="tx1">
                    <a:lumMod val="50000"/>
                    <a:lumOff val="50000"/>
                  </a:schemeClr>
                </a:solidFill>
                <a:latin typeface="Arial" panose="020B0604020202020204" pitchFamily="34" charset="0"/>
                <a:cs typeface="Arial" panose="020B0604020202020204" pitchFamily="34" charset="0"/>
              </a:rPr>
              <a:t>21% </a:t>
            </a:r>
            <a:r>
              <a:rPr lang="es-MX" sz="2800" b="1" dirty="0" smtClean="0">
                <a:solidFill>
                  <a:schemeClr val="tx1">
                    <a:lumMod val="50000"/>
                    <a:lumOff val="50000"/>
                  </a:schemeClr>
                </a:solidFill>
                <a:latin typeface="Arial" panose="020B0604020202020204" pitchFamily="34" charset="0"/>
                <a:cs typeface="Arial" panose="020B0604020202020204" pitchFamily="34" charset="0"/>
              </a:rPr>
              <a:t>de 100 físico-culturistas </a:t>
            </a:r>
            <a:r>
              <a:rPr lang="es-MX" sz="2800" dirty="0" smtClean="0">
                <a:solidFill>
                  <a:schemeClr val="tx1">
                    <a:lumMod val="50000"/>
                    <a:lumOff val="50000"/>
                  </a:schemeClr>
                </a:solidFill>
                <a:latin typeface="Arial" panose="020B0604020202020204" pitchFamily="34" charset="0"/>
                <a:cs typeface="Arial" panose="020B0604020202020204" pitchFamily="34" charset="0"/>
              </a:rPr>
              <a:t>reportó </a:t>
            </a:r>
            <a:r>
              <a:rPr lang="es-MX" sz="2800" dirty="0">
                <a:solidFill>
                  <a:schemeClr val="tx1">
                    <a:lumMod val="50000"/>
                    <a:lumOff val="50000"/>
                  </a:schemeClr>
                </a:solidFill>
                <a:latin typeface="Arial" panose="020B0604020202020204" pitchFamily="34" charset="0"/>
                <a:cs typeface="Arial" panose="020B0604020202020204" pitchFamily="34" charset="0"/>
              </a:rPr>
              <a:t>hostigamiento frecuente en la infancia, con un promedio de edad a los </a:t>
            </a:r>
            <a:r>
              <a:rPr lang="es-MX" sz="2800" dirty="0" smtClean="0">
                <a:solidFill>
                  <a:schemeClr val="tx1">
                    <a:lumMod val="50000"/>
                    <a:lumOff val="50000"/>
                  </a:schemeClr>
                </a:solidFill>
                <a:latin typeface="Arial" panose="020B0604020202020204" pitchFamily="34" charset="0"/>
                <a:cs typeface="Arial" panose="020B0604020202020204" pitchFamily="34" charset="0"/>
              </a:rPr>
              <a:t>10.5 años</a:t>
            </a:r>
          </a:p>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R</a:t>
            </a:r>
            <a:r>
              <a:rPr lang="es-MX" sz="2800" dirty="0" smtClean="0">
                <a:solidFill>
                  <a:schemeClr val="tx1">
                    <a:lumMod val="50000"/>
                    <a:lumOff val="50000"/>
                  </a:schemeClr>
                </a:solidFill>
                <a:latin typeface="Arial" panose="020B0604020202020204" pitchFamily="34" charset="0"/>
                <a:cs typeface="Arial" panose="020B0604020202020204" pitchFamily="34" charset="0"/>
              </a:rPr>
              <a:t>epercusión </a:t>
            </a:r>
            <a:r>
              <a:rPr lang="es-MX" sz="2800" dirty="0">
                <a:solidFill>
                  <a:schemeClr val="tx1">
                    <a:lumMod val="50000"/>
                    <a:lumOff val="50000"/>
                  </a:schemeClr>
                </a:solidFill>
                <a:latin typeface="Arial" panose="020B0604020202020204" pitchFamily="34" charset="0"/>
                <a:cs typeface="Arial" panose="020B0604020202020204" pitchFamily="34" charset="0"/>
              </a:rPr>
              <a:t>negativa en la </a:t>
            </a:r>
            <a:r>
              <a:rPr lang="es-MX" sz="2800" dirty="0" smtClean="0">
                <a:solidFill>
                  <a:schemeClr val="tx1">
                    <a:lumMod val="50000"/>
                    <a:lumOff val="50000"/>
                  </a:schemeClr>
                </a:solidFill>
                <a:latin typeface="Arial" panose="020B0604020202020204" pitchFamily="34" charset="0"/>
                <a:cs typeface="Arial" panose="020B0604020202020204" pitchFamily="34" charset="0"/>
              </a:rPr>
              <a:t>vida adulta, </a:t>
            </a:r>
            <a:r>
              <a:rPr lang="es-MX" sz="2800" dirty="0">
                <a:solidFill>
                  <a:schemeClr val="tx1">
                    <a:lumMod val="50000"/>
                    <a:lumOff val="50000"/>
                  </a:schemeClr>
                </a:solidFill>
                <a:latin typeface="Arial" panose="020B0604020202020204" pitchFamily="34" charset="0"/>
                <a:cs typeface="Arial" panose="020B0604020202020204" pitchFamily="34" charset="0"/>
              </a:rPr>
              <a:t>favoreciendo una baja autoestima y desarrollo de psicopatología principalmente de síntomas depresivos y </a:t>
            </a:r>
            <a:r>
              <a:rPr lang="es-MX" sz="2800" dirty="0" smtClean="0">
                <a:solidFill>
                  <a:schemeClr val="tx1">
                    <a:lumMod val="50000"/>
                    <a:lumOff val="50000"/>
                  </a:schemeClr>
                </a:solidFill>
                <a:latin typeface="Arial" panose="020B0604020202020204" pitchFamily="34" charset="0"/>
                <a:cs typeface="Arial" panose="020B0604020202020204" pitchFamily="34" charset="0"/>
              </a:rPr>
              <a:t>obsesivo-compulsivos </a:t>
            </a:r>
          </a:p>
          <a:p>
            <a:pPr>
              <a:buClr>
                <a:srgbClr val="10B7E0"/>
              </a:buClr>
            </a:pP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800" dirty="0" smtClean="0">
                <a:solidFill>
                  <a:schemeClr val="tx1">
                    <a:lumMod val="50000"/>
                    <a:lumOff val="50000"/>
                  </a:schemeClr>
                </a:solidFill>
                <a:latin typeface="Arial" panose="020B0604020202020204" pitchFamily="34" charset="0"/>
                <a:cs typeface="Arial" panose="020B0604020202020204" pitchFamily="34" charset="0"/>
              </a:rPr>
              <a:t>Sapouna </a:t>
            </a:r>
            <a:r>
              <a:rPr lang="es-MX" sz="2800" dirty="0">
                <a:solidFill>
                  <a:schemeClr val="tx1">
                    <a:lumMod val="50000"/>
                    <a:lumOff val="50000"/>
                  </a:schemeClr>
                </a:solidFill>
                <a:latin typeface="Arial" panose="020B0604020202020204" pitchFamily="34" charset="0"/>
                <a:cs typeface="Arial" panose="020B0604020202020204" pitchFamily="34" charset="0"/>
              </a:rPr>
              <a:t>y cols, </a:t>
            </a:r>
            <a:r>
              <a:rPr lang="es-MX" sz="2800" dirty="0" smtClean="0">
                <a:solidFill>
                  <a:schemeClr val="tx1">
                    <a:lumMod val="50000"/>
                    <a:lumOff val="50000"/>
                  </a:schemeClr>
                </a:solidFill>
                <a:latin typeface="Arial" panose="020B0604020202020204" pitchFamily="34" charset="0"/>
                <a:cs typeface="Arial" panose="020B0604020202020204" pitchFamily="34" charset="0"/>
              </a:rPr>
              <a:t>2008</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74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623"/>
            <a:ext cx="8229600" cy="4525963"/>
          </a:xfrm>
        </p:spPr>
        <p:txBody>
          <a:bodyPr>
            <a:noAutofit/>
          </a:bodyPr>
          <a:lstStyle/>
          <a:p>
            <a:pPr>
              <a:buClr>
                <a:srgbClr val="10B7E0"/>
              </a:buClr>
            </a:pPr>
            <a:r>
              <a:rPr lang="es-ES" sz="2400" dirty="0" smtClean="0">
                <a:solidFill>
                  <a:schemeClr val="tx1">
                    <a:lumMod val="50000"/>
                    <a:lumOff val="50000"/>
                  </a:schemeClr>
                </a:solidFill>
                <a:latin typeface="Arial" panose="020B0604020202020204" pitchFamily="34" charset="0"/>
                <a:cs typeface="Arial" panose="020B0604020202020204" pitchFamily="34" charset="0"/>
              </a:rPr>
              <a:t>Estudio realizado a 3 grupos de adolescentes de 10, 13, 16 años. Se les aplicaron cuestionarios de: </a:t>
            </a:r>
            <a:r>
              <a:rPr lang="es-ES" sz="2400" dirty="0">
                <a:solidFill>
                  <a:schemeClr val="tx1">
                    <a:lumMod val="50000"/>
                    <a:lumOff val="50000"/>
                  </a:schemeClr>
                </a:solidFill>
                <a:latin typeface="Arial" panose="020B0604020202020204" pitchFamily="34" charset="0"/>
                <a:cs typeface="Arial" panose="020B0604020202020204" pitchFamily="34" charset="0"/>
              </a:rPr>
              <a:t>a</a:t>
            </a:r>
            <a:r>
              <a:rPr lang="es-ES" sz="2400" dirty="0" smtClean="0">
                <a:solidFill>
                  <a:schemeClr val="tx1">
                    <a:lumMod val="50000"/>
                    <a:lumOff val="50000"/>
                  </a:schemeClr>
                </a:solidFill>
                <a:latin typeface="Arial" panose="020B0604020202020204" pitchFamily="34" charset="0"/>
                <a:cs typeface="Arial" panose="020B0604020202020204" pitchFamily="34" charset="0"/>
              </a:rPr>
              <a:t>ctitudes hacia la obesidad, causas de obesidad, actitudes socioculturales de la apariencia (idealización de la apariencia) y una escala de imagen corporal</a:t>
            </a:r>
          </a:p>
          <a:p>
            <a:pPr>
              <a:buClr>
                <a:srgbClr val="10B7E0"/>
              </a:buClr>
            </a:pPr>
            <a:r>
              <a:rPr lang="es-ES" sz="2400" dirty="0" smtClean="0">
                <a:solidFill>
                  <a:schemeClr val="tx1">
                    <a:lumMod val="50000"/>
                    <a:lumOff val="50000"/>
                  </a:schemeClr>
                </a:solidFill>
                <a:latin typeface="Arial" panose="020B0604020202020204" pitchFamily="34" charset="0"/>
                <a:cs typeface="Arial" panose="020B0604020202020204" pitchFamily="34" charset="0"/>
              </a:rPr>
              <a:t>Resultados: con la edad se incrementan los puntajes de la actitud negativa hacia la obesidad y la idealización de la apariencia física</a:t>
            </a:r>
          </a:p>
          <a:p>
            <a:pPr>
              <a:buClr>
                <a:srgbClr val="10B7E0"/>
              </a:buClr>
            </a:pPr>
            <a:r>
              <a:rPr lang="es-ES" sz="2400" dirty="0">
                <a:solidFill>
                  <a:schemeClr val="tx1">
                    <a:lumMod val="50000"/>
                    <a:lumOff val="50000"/>
                  </a:schemeClr>
                </a:solidFill>
                <a:latin typeface="Arial" panose="020B0604020202020204" pitchFamily="34" charset="0"/>
                <a:cs typeface="Arial" panose="020B0604020202020204" pitchFamily="34" charset="0"/>
              </a:rPr>
              <a:t>P</a:t>
            </a:r>
            <a:r>
              <a:rPr lang="es-ES" sz="2400" dirty="0" smtClean="0">
                <a:solidFill>
                  <a:schemeClr val="tx1">
                    <a:lumMod val="50000"/>
                    <a:lumOff val="50000"/>
                  </a:schemeClr>
                </a:solidFill>
                <a:latin typeface="Arial" panose="020B0604020202020204" pitchFamily="34" charset="0"/>
                <a:cs typeface="Arial" panose="020B0604020202020204" pitchFamily="34" charset="0"/>
              </a:rPr>
              <a:t>or sexo las mujeres tienen mayor puntaje en la idealización de la apariencia con respecto a los niños. </a:t>
            </a:r>
          </a:p>
          <a:p>
            <a:pPr>
              <a:buClr>
                <a:srgbClr val="10B7E0"/>
              </a:buClr>
            </a:pPr>
            <a:r>
              <a:rPr lang="es-MX" sz="2400" dirty="0" smtClean="0">
                <a:solidFill>
                  <a:schemeClr val="tx1">
                    <a:lumMod val="50000"/>
                    <a:lumOff val="50000"/>
                  </a:schemeClr>
                </a:solidFill>
                <a:latin typeface="Arial" panose="020B0604020202020204" pitchFamily="34" charset="0"/>
                <a:cs typeface="Arial" panose="020B0604020202020204" pitchFamily="34" charset="0"/>
              </a:rPr>
              <a:t>Los niños obesos y con sobrepeso tienen </a:t>
            </a:r>
            <a:r>
              <a:rPr lang="es-MX" sz="2400" b="1" dirty="0" smtClean="0">
                <a:solidFill>
                  <a:srgbClr val="10B7E0"/>
                </a:solidFill>
                <a:latin typeface="Arial" panose="020B0604020202020204" pitchFamily="34" charset="0"/>
                <a:cs typeface="Arial" panose="020B0604020202020204" pitchFamily="34" charset="0"/>
              </a:rPr>
              <a:t>menos amigos, son aceptados en menos grupos, y se les ofrecen menores oportunidades de participar en grupos sociales, promoviendo la marginalización </a:t>
            </a:r>
          </a:p>
          <a:p>
            <a:pPr>
              <a:buClr>
                <a:srgbClr val="10B7E0"/>
              </a:buClr>
            </a:pPr>
            <a:endParaRPr lang="es-MX" sz="24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000" dirty="0" smtClean="0">
                <a:solidFill>
                  <a:schemeClr val="tx1">
                    <a:lumMod val="50000"/>
                    <a:lumOff val="50000"/>
                  </a:schemeClr>
                </a:solidFill>
                <a:latin typeface="Arial" panose="020B0604020202020204" pitchFamily="34" charset="0"/>
                <a:cs typeface="Arial" panose="020B0604020202020204" pitchFamily="34" charset="0"/>
              </a:rPr>
              <a:t>Klaczynski y cols, 2009</a:t>
            </a: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05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MX" dirty="0"/>
              <a:t>Los adolescentes obesos son más frecuentemente victimas de agresión por los pares y es menos probable que desarrollen relaciones </a:t>
            </a:r>
            <a:r>
              <a:rPr lang="es-MX" dirty="0" smtClean="0"/>
              <a:t>románticas.</a:t>
            </a:r>
          </a:p>
          <a:p>
            <a:r>
              <a:rPr lang="es-MX" dirty="0"/>
              <a:t>M</a:t>
            </a:r>
            <a:r>
              <a:rPr lang="es-MX" dirty="0" smtClean="0"/>
              <a:t>uestra </a:t>
            </a:r>
            <a:r>
              <a:rPr lang="es-MX" dirty="0"/>
              <a:t>de 416 </a:t>
            </a:r>
            <a:r>
              <a:rPr lang="es-MX" dirty="0" smtClean="0"/>
              <a:t>adolescentes, mediciones de victimización: </a:t>
            </a:r>
            <a:r>
              <a:rPr lang="es-MX" b="1" dirty="0" smtClean="0">
                <a:solidFill>
                  <a:srgbClr val="10B7E0"/>
                </a:solidFill>
              </a:rPr>
              <a:t>agresión </a:t>
            </a:r>
            <a:r>
              <a:rPr lang="es-MX" b="1" dirty="0">
                <a:solidFill>
                  <a:srgbClr val="10B7E0"/>
                </a:solidFill>
              </a:rPr>
              <a:t>abierta y de relación </a:t>
            </a:r>
            <a:r>
              <a:rPr lang="es-MX" dirty="0"/>
              <a:t>(Cuestionario de experiencias con los pares, de 9 ítems</a:t>
            </a:r>
            <a:r>
              <a:rPr lang="es-MX" dirty="0" smtClean="0"/>
              <a:t>)</a:t>
            </a:r>
            <a:r>
              <a:rPr lang="es-MX" dirty="0"/>
              <a:t> </a:t>
            </a:r>
            <a:r>
              <a:rPr lang="es-MX" dirty="0" smtClean="0"/>
              <a:t>y un cuestionario de </a:t>
            </a:r>
            <a:r>
              <a:rPr lang="es-MX" dirty="0"/>
              <a:t>comportamiento en las citas </a:t>
            </a:r>
            <a:endParaRPr lang="es-MX" dirty="0" smtClean="0"/>
          </a:p>
          <a:p>
            <a:r>
              <a:rPr lang="es-MX" dirty="0" smtClean="0"/>
              <a:t> Adolescentes obesos: más </a:t>
            </a:r>
            <a:r>
              <a:rPr lang="es-MX" dirty="0"/>
              <a:t>experiencias de victimización que sus </a:t>
            </a:r>
            <a:r>
              <a:rPr lang="es-MX" dirty="0" smtClean="0"/>
              <a:t>pares</a:t>
            </a:r>
          </a:p>
          <a:p>
            <a:r>
              <a:rPr lang="es-MX" b="1" dirty="0">
                <a:solidFill>
                  <a:srgbClr val="10B7E0"/>
                </a:solidFill>
              </a:rPr>
              <a:t>N</a:t>
            </a:r>
            <a:r>
              <a:rPr lang="es-MX" b="1" dirty="0" smtClean="0">
                <a:solidFill>
                  <a:srgbClr val="10B7E0"/>
                </a:solidFill>
              </a:rPr>
              <a:t>iños obe</a:t>
            </a:r>
            <a:r>
              <a:rPr lang="es-MX" dirty="0" smtClean="0">
                <a:solidFill>
                  <a:srgbClr val="10B7E0"/>
                </a:solidFill>
              </a:rPr>
              <a:t>sos</a:t>
            </a:r>
            <a:r>
              <a:rPr lang="es-MX" dirty="0" smtClean="0"/>
              <a:t>: victimizados más  </a:t>
            </a:r>
            <a:r>
              <a:rPr lang="es-MX" dirty="0"/>
              <a:t>abiertamente que sus pares, </a:t>
            </a:r>
            <a:r>
              <a:rPr lang="es-MX" dirty="0" smtClean="0"/>
              <a:t>mas burlas y mas golpes que </a:t>
            </a:r>
            <a:r>
              <a:rPr lang="es-MX" dirty="0"/>
              <a:t>sus pares con peso normal y sobrepeso. </a:t>
            </a:r>
            <a:endParaRPr lang="es-MX" dirty="0" smtClean="0"/>
          </a:p>
          <a:p>
            <a:r>
              <a:rPr lang="es-MX" b="1" dirty="0" smtClean="0">
                <a:solidFill>
                  <a:srgbClr val="10B7E0"/>
                </a:solidFill>
              </a:rPr>
              <a:t>Niñas obesas</a:t>
            </a:r>
            <a:r>
              <a:rPr lang="es-MX" dirty="0" smtClean="0"/>
              <a:t>:  </a:t>
            </a:r>
            <a:r>
              <a:rPr lang="es-MX" dirty="0"/>
              <a:t>más experiencias de victimización relacional que sus pares con peso </a:t>
            </a:r>
            <a:r>
              <a:rPr lang="es-MX" dirty="0" smtClean="0"/>
              <a:t>normal, sus </a:t>
            </a:r>
            <a:r>
              <a:rPr lang="es-MX" dirty="0"/>
              <a:t>pares rehusaban pasar tiempo con ellas, no querían sentarse cerca de ellas en clases o en el </a:t>
            </a:r>
            <a:r>
              <a:rPr lang="es-MX" dirty="0" smtClean="0"/>
              <a:t>recreo</a:t>
            </a:r>
          </a:p>
          <a:p>
            <a:endParaRPr lang="es-MX" dirty="0"/>
          </a:p>
          <a:p>
            <a:pPr marL="0" indent="0" algn="r">
              <a:buNone/>
            </a:pPr>
            <a:r>
              <a:rPr lang="es-MX" dirty="0" smtClean="0"/>
              <a:t> Pearce y cols, 2002</a:t>
            </a:r>
            <a:endParaRPr lang="en-US" dirty="0"/>
          </a:p>
          <a:p>
            <a:endParaRPr lang="en-US" dirty="0"/>
          </a:p>
        </p:txBody>
      </p:sp>
    </p:spTree>
    <p:extLst>
      <p:ext uri="{BB962C8B-B14F-4D97-AF65-F5344CB8AC3E}">
        <p14:creationId xmlns:p14="http://schemas.microsoft.com/office/powerpoint/2010/main" val="316033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smtClean="0">
                <a:solidFill>
                  <a:srgbClr val="133D55"/>
                </a:solidFill>
                <a:latin typeface="Arial" panose="020B0604020202020204" pitchFamily="34" charset="0"/>
                <a:cs typeface="Arial" panose="020B0604020202020204" pitchFamily="34" charset="0"/>
              </a:rPr>
              <a:t>OBJETIVO GENERAL</a:t>
            </a:r>
            <a:endParaRPr lang="en-US"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02971"/>
            <a:ext cx="8229600" cy="3609386"/>
          </a:xfrm>
        </p:spPr>
        <p:txBody>
          <a:bodyPr>
            <a:normAutofit/>
          </a:bodyPr>
          <a:lstStyle/>
          <a:p>
            <a:pPr>
              <a:buClr>
                <a:srgbClr val="10B7E0"/>
              </a:buClr>
              <a:buFont typeface="Arial" panose="020B0604020202020204" pitchFamily="34" charset="0"/>
              <a:buChar cha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buFont typeface="Arial" panose="020B0604020202020204" pitchFamily="34" charset="0"/>
              <a:buChar char="•"/>
            </a:pPr>
            <a:r>
              <a:rPr lang="es-MX" sz="2800" dirty="0" smtClean="0">
                <a:solidFill>
                  <a:schemeClr val="tx1">
                    <a:lumMod val="50000"/>
                    <a:lumOff val="50000"/>
                  </a:schemeClr>
                </a:solidFill>
                <a:latin typeface="Arial" panose="020B0604020202020204" pitchFamily="34" charset="0"/>
                <a:cs typeface="Arial" panose="020B0604020202020204" pitchFamily="34" charset="0"/>
              </a:rPr>
              <a:t>Comparar </a:t>
            </a:r>
            <a:r>
              <a:rPr lang="es-MX" sz="2800" dirty="0">
                <a:solidFill>
                  <a:schemeClr val="tx1">
                    <a:lumMod val="50000"/>
                    <a:lumOff val="50000"/>
                  </a:schemeClr>
                </a:solidFill>
                <a:latin typeface="Arial" panose="020B0604020202020204" pitchFamily="34" charset="0"/>
                <a:cs typeface="Arial" panose="020B0604020202020204" pitchFamily="34" charset="0"/>
              </a:rPr>
              <a:t>la frecuencia de hostigamiento escolar entre niños con sobrepeso y obesidad y los de IMC normal.</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buFont typeface="Arial" panose="020B0604020202020204" pitchFamily="34" charset="0"/>
              <a:buChar cha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170" name="Picture 2" descr="https://encrypted-tbn0.gstatic.com/images?q=tbn:ANd9GcSV4PHunPUoYmeHE0N2DthPlTLk-vJy7SzkvPwruUsoVvqWoVH_2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438" y="3744372"/>
            <a:ext cx="4094207" cy="27245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99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smtClean="0">
                <a:solidFill>
                  <a:srgbClr val="133D55"/>
                </a:solidFill>
                <a:latin typeface="Arial" panose="020B0604020202020204" pitchFamily="34" charset="0"/>
                <a:cs typeface="Arial" panose="020B0604020202020204" pitchFamily="34" charset="0"/>
              </a:rPr>
              <a:t>HIPÓTESIS</a:t>
            </a:r>
            <a:endParaRPr lang="en-US"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94560"/>
            <a:ext cx="8229600" cy="3931603"/>
          </a:xfrm>
        </p:spPr>
        <p:txBody>
          <a:bodyPr>
            <a:normAutofit/>
          </a:bodyPr>
          <a:lstStyle/>
          <a:p>
            <a:pPr marL="0" indent="0">
              <a:buClr>
                <a:srgbClr val="10B7E0"/>
              </a:buClr>
              <a:buNone/>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Niños con sobrepeso y obesidad, tendrán mayores puntajes para hostigamiento escolar, en comparación con los que tienen un peso normal</a:t>
            </a:r>
            <a:r>
              <a:rPr lang="en-US" sz="2800" dirty="0" smtClean="0">
                <a:solidFill>
                  <a:schemeClr val="tx1">
                    <a:lumMod val="50000"/>
                    <a:lumOff val="50000"/>
                  </a:schemeClr>
                </a:solidFill>
                <a:effectLst/>
                <a:latin typeface="Arial" panose="020B0604020202020204" pitchFamily="34" charset="0"/>
                <a:cs typeface="Arial" panose="020B0604020202020204" pitchFamily="34" charset="0"/>
              </a:rPr>
              <a:t> </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29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smtClean="0">
                <a:solidFill>
                  <a:srgbClr val="133D55"/>
                </a:solidFill>
                <a:latin typeface="Arial" panose="020B0604020202020204" pitchFamily="34" charset="0"/>
                <a:cs typeface="Arial" panose="020B0604020202020204" pitchFamily="34" charset="0"/>
              </a:rPr>
              <a:t>SUJETOS</a:t>
            </a:r>
            <a:endParaRPr lang="en-US"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2404"/>
            <a:ext cx="8229600" cy="3922894"/>
          </a:xfrm>
        </p:spPr>
        <p:txBody>
          <a:bodyPr>
            <a:normAutofit/>
          </a:bodyPr>
          <a:lstStyle/>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smtClean="0">
                <a:solidFill>
                  <a:schemeClr val="tx1">
                    <a:lumMod val="50000"/>
                    <a:lumOff val="50000"/>
                  </a:schemeClr>
                </a:solidFill>
                <a:latin typeface="Arial" panose="020B0604020202020204" pitchFamily="34" charset="0"/>
                <a:cs typeface="Arial" panose="020B0604020202020204" pitchFamily="34" charset="0"/>
              </a:rPr>
              <a:t>Escolares</a:t>
            </a:r>
            <a:r>
              <a:rPr lang="es-MX" sz="2800" dirty="0" smtClean="0">
                <a:solidFill>
                  <a:schemeClr val="tx1">
                    <a:lumMod val="50000"/>
                    <a:lumOff val="50000"/>
                  </a:schemeClr>
                </a:solidFill>
                <a:latin typeface="Arial" panose="020B0604020202020204" pitchFamily="34" charset="0"/>
                <a:cs typeface="Arial" panose="020B0604020202020204" pitchFamily="34" charset="0"/>
              </a:rPr>
              <a:t> </a:t>
            </a:r>
            <a:r>
              <a:rPr lang="es-MX" sz="2800" dirty="0">
                <a:solidFill>
                  <a:schemeClr val="tx1">
                    <a:lumMod val="50000"/>
                    <a:lumOff val="50000"/>
                  </a:schemeClr>
                </a:solidFill>
                <a:latin typeface="Arial" panose="020B0604020202020204" pitchFamily="34" charset="0"/>
                <a:cs typeface="Arial" panose="020B0604020202020204" pitchFamily="34" charset="0"/>
              </a:rPr>
              <a:t>de </a:t>
            </a:r>
            <a:r>
              <a:rPr lang="es-MX" sz="2800" dirty="0" smtClean="0">
                <a:solidFill>
                  <a:schemeClr val="tx1">
                    <a:lumMod val="50000"/>
                    <a:lumOff val="50000"/>
                  </a:schemeClr>
                </a:solidFill>
                <a:latin typeface="Arial" panose="020B0604020202020204" pitchFamily="34" charset="0"/>
                <a:cs typeface="Arial" panose="020B0604020202020204" pitchFamily="34" charset="0"/>
              </a:rPr>
              <a:t>1</a:t>
            </a:r>
            <a:r>
              <a:rPr lang="es-ES_tradnl" sz="2800" dirty="0" smtClean="0">
                <a:solidFill>
                  <a:schemeClr val="tx1">
                    <a:lumMod val="50000"/>
                    <a:lumOff val="50000"/>
                  </a:schemeClr>
                </a:solidFill>
                <a:latin typeface="Arial" panose="020B0604020202020204" pitchFamily="34" charset="0"/>
                <a:cs typeface="Arial" panose="020B0604020202020204" pitchFamily="34" charset="0"/>
              </a:rPr>
              <a:t>º</a:t>
            </a:r>
            <a:r>
              <a:rPr lang="es-MX" sz="2800" dirty="0" smtClean="0">
                <a:solidFill>
                  <a:schemeClr val="tx1">
                    <a:lumMod val="50000"/>
                    <a:lumOff val="50000"/>
                  </a:schemeClr>
                </a:solidFill>
                <a:latin typeface="Arial" panose="020B0604020202020204" pitchFamily="34" charset="0"/>
                <a:cs typeface="Arial" panose="020B0604020202020204" pitchFamily="34" charset="0"/>
              </a:rPr>
              <a:t>. </a:t>
            </a:r>
            <a:r>
              <a:rPr lang="es-MX" sz="2800" dirty="0">
                <a:solidFill>
                  <a:schemeClr val="tx1">
                    <a:lumMod val="50000"/>
                    <a:lumOff val="50000"/>
                  </a:schemeClr>
                </a:solidFill>
                <a:latin typeface="Arial" panose="020B0604020202020204" pitchFamily="34" charset="0"/>
                <a:cs typeface="Arial" panose="020B0604020202020204" pitchFamily="34" charset="0"/>
              </a:rPr>
              <a:t>a </a:t>
            </a:r>
            <a:r>
              <a:rPr lang="es-MX" sz="2800" dirty="0" smtClean="0">
                <a:solidFill>
                  <a:schemeClr val="tx1">
                    <a:lumMod val="50000"/>
                    <a:lumOff val="50000"/>
                  </a:schemeClr>
                </a:solidFill>
                <a:latin typeface="Arial" panose="020B0604020202020204" pitchFamily="34" charset="0"/>
                <a:cs typeface="Arial" panose="020B0604020202020204" pitchFamily="34" charset="0"/>
              </a:rPr>
              <a:t>6</a:t>
            </a:r>
            <a:r>
              <a:rPr lang="es-ES_tradnl" sz="2800" dirty="0" smtClean="0">
                <a:solidFill>
                  <a:schemeClr val="tx1">
                    <a:lumMod val="50000"/>
                    <a:lumOff val="50000"/>
                  </a:schemeClr>
                </a:solidFill>
                <a:latin typeface="Arial" panose="020B0604020202020204" pitchFamily="34" charset="0"/>
                <a:cs typeface="Arial" panose="020B0604020202020204" pitchFamily="34" charset="0"/>
              </a:rPr>
              <a:t>º</a:t>
            </a:r>
            <a:r>
              <a:rPr lang="es-MX" sz="2800" dirty="0" smtClean="0">
                <a:solidFill>
                  <a:schemeClr val="tx1">
                    <a:lumMod val="50000"/>
                    <a:lumOff val="50000"/>
                  </a:schemeClr>
                </a:solidFill>
                <a:latin typeface="Arial" panose="020B0604020202020204" pitchFamily="34" charset="0"/>
                <a:cs typeface="Arial" panose="020B0604020202020204" pitchFamily="34" charset="0"/>
              </a:rPr>
              <a:t>. </a:t>
            </a:r>
            <a:r>
              <a:rPr lang="es-MX" sz="2800" dirty="0">
                <a:solidFill>
                  <a:schemeClr val="tx1">
                    <a:lumMod val="50000"/>
                    <a:lumOff val="50000"/>
                  </a:schemeClr>
                </a:solidFill>
                <a:latin typeface="Arial" panose="020B0604020202020204" pitchFamily="34" charset="0"/>
                <a:cs typeface="Arial" panose="020B0604020202020204" pitchFamily="34" charset="0"/>
              </a:rPr>
              <a:t>año de </a:t>
            </a:r>
            <a:r>
              <a:rPr lang="es-MX" sz="2800" dirty="0" smtClean="0">
                <a:solidFill>
                  <a:schemeClr val="tx1">
                    <a:lumMod val="50000"/>
                    <a:lumOff val="50000"/>
                  </a:schemeClr>
                </a:solidFill>
                <a:latin typeface="Arial" panose="020B0604020202020204" pitchFamily="34" charset="0"/>
                <a:cs typeface="Arial" panose="020B0604020202020204" pitchFamily="34" charset="0"/>
              </a:rPr>
              <a:t>primaria</a:t>
            </a:r>
            <a:r>
              <a:rPr lang="es-MX" sz="2800" dirty="0">
                <a:solidFill>
                  <a:schemeClr val="tx1">
                    <a:lumMod val="50000"/>
                    <a:lumOff val="50000"/>
                  </a:schemeClr>
                </a:solidFill>
                <a:latin typeface="Arial" panose="020B0604020202020204" pitchFamily="34" charset="0"/>
                <a:cs typeface="Arial" panose="020B0604020202020204" pitchFamily="34" charset="0"/>
              </a:rPr>
              <a:t>, </a:t>
            </a:r>
            <a:r>
              <a:rPr lang="es-MX" sz="2800" dirty="0" smtClean="0">
                <a:solidFill>
                  <a:schemeClr val="tx1">
                    <a:lumMod val="50000"/>
                    <a:lumOff val="50000"/>
                  </a:schemeClr>
                </a:solidFill>
                <a:latin typeface="Arial" panose="020B0604020202020204" pitchFamily="34" charset="0"/>
                <a:cs typeface="Arial" panose="020B0604020202020204" pitchFamily="34" charset="0"/>
              </a:rPr>
              <a:t>de </a:t>
            </a:r>
            <a:r>
              <a:rPr lang="es-MX" sz="2800" dirty="0">
                <a:solidFill>
                  <a:schemeClr val="tx1">
                    <a:lumMod val="50000"/>
                    <a:lumOff val="50000"/>
                  </a:schemeClr>
                </a:solidFill>
                <a:latin typeface="Arial" panose="020B0604020202020204" pitchFamily="34" charset="0"/>
                <a:cs typeface="Arial" panose="020B0604020202020204" pitchFamily="34" charset="0"/>
              </a:rPr>
              <a:t>7 a 13 años de edad que acudieron a consulta al centro de salud No. 1 </a:t>
            </a:r>
            <a:r>
              <a:rPr lang="es-MX" sz="2800" dirty="0" smtClean="0">
                <a:solidFill>
                  <a:schemeClr val="tx1">
                    <a:lumMod val="50000"/>
                    <a:lumOff val="50000"/>
                  </a:schemeClr>
                </a:solidFill>
                <a:latin typeface="Arial" panose="020B0604020202020204" pitchFamily="34" charset="0"/>
                <a:cs typeface="Arial" panose="020B0604020202020204" pitchFamily="34" charset="0"/>
              </a:rPr>
              <a:t>de la ciudad de Puebla</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Padres de los </a:t>
            </a:r>
            <a:r>
              <a:rPr lang="es-MX" sz="2800" dirty="0" smtClean="0">
                <a:solidFill>
                  <a:schemeClr val="tx1">
                    <a:lumMod val="50000"/>
                    <a:lumOff val="50000"/>
                  </a:schemeClr>
                </a:solidFill>
                <a:latin typeface="Arial" panose="020B0604020202020204" pitchFamily="34" charset="0"/>
                <a:cs typeface="Arial" panose="020B0604020202020204" pitchFamily="34" charset="0"/>
              </a:rPr>
              <a:t>escolares </a:t>
            </a:r>
            <a:r>
              <a:rPr lang="es-MX" sz="2800" dirty="0">
                <a:solidFill>
                  <a:schemeClr val="tx1">
                    <a:lumMod val="50000"/>
                    <a:lumOff val="50000"/>
                  </a:schemeClr>
                </a:solidFill>
                <a:latin typeface="Arial" panose="020B0604020202020204" pitchFamily="34" charset="0"/>
                <a:cs typeface="Arial" panose="020B0604020202020204" pitchFamily="34" charset="0"/>
              </a:rPr>
              <a:t>que aceptaron participar en el </a:t>
            </a:r>
            <a:r>
              <a:rPr lang="es-MX" sz="2800" dirty="0" smtClean="0">
                <a:solidFill>
                  <a:schemeClr val="tx1">
                    <a:lumMod val="50000"/>
                    <a:lumOff val="50000"/>
                  </a:schemeClr>
                </a:solidFill>
                <a:latin typeface="Arial" panose="020B0604020202020204" pitchFamily="34" charset="0"/>
                <a:cs typeface="Arial" panose="020B0604020202020204" pitchFamily="34" charset="0"/>
              </a:rPr>
              <a:t>estudio</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Se excluyeron cuestionarios incompletos (10% de los ítems sin contestar)</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17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133D55"/>
                </a:solidFill>
                <a:latin typeface="Arial" panose="020B0604020202020204" pitchFamily="34" charset="0"/>
                <a:cs typeface="Arial" panose="020B0604020202020204" pitchFamily="34" charset="0"/>
              </a:rPr>
              <a:t>INDICE DE MASA CORPORAL</a:t>
            </a:r>
            <a:endParaRPr lang="en-US" sz="4000" b="1"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C</a:t>
            </a:r>
            <a:r>
              <a:rPr lang="es-MX" sz="2800" dirty="0" smtClean="0">
                <a:solidFill>
                  <a:schemeClr val="tx1">
                    <a:lumMod val="50000"/>
                    <a:lumOff val="50000"/>
                  </a:schemeClr>
                </a:solidFill>
                <a:latin typeface="Arial" panose="020B0604020202020204" pitchFamily="34" charset="0"/>
                <a:cs typeface="Arial" panose="020B0604020202020204" pitchFamily="34" charset="0"/>
              </a:rPr>
              <a:t>riterios </a:t>
            </a:r>
            <a:r>
              <a:rPr lang="es-MX" sz="2800" dirty="0">
                <a:solidFill>
                  <a:schemeClr val="tx1">
                    <a:lumMod val="50000"/>
                    <a:lumOff val="50000"/>
                  </a:schemeClr>
                </a:solidFill>
                <a:latin typeface="Arial" panose="020B0604020202020204" pitchFamily="34" charset="0"/>
                <a:cs typeface="Arial" panose="020B0604020202020204" pitchFamily="34" charset="0"/>
              </a:rPr>
              <a:t>establecidos por la OMS </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fontAlgn="base">
              <a:buClr>
                <a:srgbClr val="10B7E0"/>
              </a:buClr>
            </a:pPr>
            <a:r>
              <a:rPr lang="es-MX" sz="2800" b="1" dirty="0">
                <a:solidFill>
                  <a:schemeClr val="tx1">
                    <a:lumMod val="50000"/>
                    <a:lumOff val="50000"/>
                  </a:schemeClr>
                </a:solidFill>
                <a:latin typeface="Arial" panose="020B0604020202020204" pitchFamily="34" charset="0"/>
                <a:cs typeface="Arial" panose="020B0604020202020204" pitchFamily="34" charset="0"/>
              </a:rPr>
              <a:t>Sobrepeso: </a:t>
            </a:r>
            <a:r>
              <a:rPr lang="es-MX" sz="2800" dirty="0">
                <a:solidFill>
                  <a:schemeClr val="tx1">
                    <a:lumMod val="50000"/>
                    <a:lumOff val="50000"/>
                  </a:schemeClr>
                </a:solidFill>
                <a:latin typeface="Arial" panose="020B0604020202020204" pitchFamily="34" charset="0"/>
                <a:cs typeface="Arial" panose="020B0604020202020204" pitchFamily="34" charset="0"/>
              </a:rPr>
              <a:t>&gt;+1SD (equivalente a un IMC 25 kg/m</a:t>
            </a:r>
            <a:r>
              <a:rPr lang="es-MX" sz="2800" baseline="30000" dirty="0">
                <a:solidFill>
                  <a:schemeClr val="tx1">
                    <a:lumMod val="50000"/>
                    <a:lumOff val="50000"/>
                  </a:schemeClr>
                </a:solidFill>
                <a:latin typeface="Arial" panose="020B0604020202020204" pitchFamily="34" charset="0"/>
                <a:cs typeface="Arial" panose="020B0604020202020204" pitchFamily="34" charset="0"/>
              </a:rPr>
              <a:t>2</a:t>
            </a:r>
            <a:r>
              <a:rPr lang="es-MX" sz="2800" dirty="0">
                <a:solidFill>
                  <a:schemeClr val="tx1">
                    <a:lumMod val="50000"/>
                    <a:lumOff val="50000"/>
                  </a:schemeClr>
                </a:solidFill>
                <a:latin typeface="Arial" panose="020B0604020202020204" pitchFamily="34" charset="0"/>
                <a:cs typeface="Arial" panose="020B0604020202020204" pitchFamily="34" charset="0"/>
              </a:rPr>
              <a:t> a los 19 años) </a:t>
            </a: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fontAlgn="base">
              <a:buClr>
                <a:srgbClr val="10B7E0"/>
              </a:buClr>
            </a:pPr>
            <a:r>
              <a:rPr lang="es-MX" sz="2800" b="1" dirty="0" smtClean="0">
                <a:solidFill>
                  <a:schemeClr val="tx1">
                    <a:lumMod val="50000"/>
                    <a:lumOff val="50000"/>
                  </a:schemeClr>
                </a:solidFill>
                <a:latin typeface="Arial" panose="020B0604020202020204" pitchFamily="34" charset="0"/>
                <a:cs typeface="Arial" panose="020B0604020202020204" pitchFamily="34" charset="0"/>
              </a:rPr>
              <a:t>Obesidad</a:t>
            </a:r>
            <a:r>
              <a:rPr lang="es-MX" sz="2800" b="1" dirty="0">
                <a:solidFill>
                  <a:schemeClr val="tx1">
                    <a:lumMod val="50000"/>
                    <a:lumOff val="50000"/>
                  </a:schemeClr>
                </a:solidFill>
                <a:latin typeface="Arial" panose="020B0604020202020204" pitchFamily="34" charset="0"/>
                <a:cs typeface="Arial" panose="020B0604020202020204" pitchFamily="34" charset="0"/>
              </a:rPr>
              <a:t>: </a:t>
            </a:r>
            <a:r>
              <a:rPr lang="es-MX" sz="2800" dirty="0">
                <a:solidFill>
                  <a:schemeClr val="tx1">
                    <a:lumMod val="50000"/>
                    <a:lumOff val="50000"/>
                  </a:schemeClr>
                </a:solidFill>
                <a:latin typeface="Arial" panose="020B0604020202020204" pitchFamily="34" charset="0"/>
                <a:cs typeface="Arial" panose="020B0604020202020204" pitchFamily="34" charset="0"/>
              </a:rPr>
              <a:t>&gt;+2SD (equivalente a un IMC 30 kg/m</a:t>
            </a:r>
            <a:r>
              <a:rPr lang="es-MX" sz="2800" baseline="30000" dirty="0">
                <a:solidFill>
                  <a:schemeClr val="tx1">
                    <a:lumMod val="50000"/>
                    <a:lumOff val="50000"/>
                  </a:schemeClr>
                </a:solidFill>
                <a:latin typeface="Arial" panose="020B0604020202020204" pitchFamily="34" charset="0"/>
                <a:cs typeface="Arial" panose="020B0604020202020204" pitchFamily="34" charset="0"/>
              </a:rPr>
              <a:t>2</a:t>
            </a:r>
            <a:r>
              <a:rPr lang="es-MX" sz="2800" dirty="0">
                <a:solidFill>
                  <a:schemeClr val="tx1">
                    <a:lumMod val="50000"/>
                    <a:lumOff val="50000"/>
                  </a:schemeClr>
                </a:solidFill>
                <a:latin typeface="Arial" panose="020B0604020202020204" pitchFamily="34" charset="0"/>
                <a:cs typeface="Arial" panose="020B0604020202020204" pitchFamily="34" charset="0"/>
              </a:rPr>
              <a:t> a los 19 años) </a:t>
            </a: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fontAlgn="base">
              <a:buClr>
                <a:srgbClr val="10B7E0"/>
              </a:buClr>
            </a:pPr>
            <a:r>
              <a:rPr lang="es-MX" sz="2800" b="1" dirty="0" smtClean="0">
                <a:solidFill>
                  <a:schemeClr val="tx1">
                    <a:lumMod val="50000"/>
                    <a:lumOff val="50000"/>
                  </a:schemeClr>
                </a:solidFill>
                <a:latin typeface="Arial" panose="020B0604020202020204" pitchFamily="34" charset="0"/>
                <a:cs typeface="Arial" panose="020B0604020202020204" pitchFamily="34" charset="0"/>
              </a:rPr>
              <a:t>Bajo </a:t>
            </a:r>
            <a:r>
              <a:rPr lang="es-MX" sz="2800" b="1" dirty="0">
                <a:solidFill>
                  <a:schemeClr val="tx1">
                    <a:lumMod val="50000"/>
                    <a:lumOff val="50000"/>
                  </a:schemeClr>
                </a:solidFill>
                <a:latin typeface="Arial" panose="020B0604020202020204" pitchFamily="34" charset="0"/>
                <a:cs typeface="Arial" panose="020B0604020202020204" pitchFamily="34" charset="0"/>
              </a:rPr>
              <a:t>peso: </a:t>
            </a:r>
            <a:r>
              <a:rPr lang="es-MX" sz="2800" dirty="0">
                <a:solidFill>
                  <a:schemeClr val="tx1">
                    <a:lumMod val="50000"/>
                    <a:lumOff val="50000"/>
                  </a:schemeClr>
                </a:solidFill>
                <a:latin typeface="Arial" panose="020B0604020202020204" pitchFamily="34" charset="0"/>
                <a:cs typeface="Arial" panose="020B0604020202020204" pitchFamily="34" charset="0"/>
              </a:rPr>
              <a:t>&lt;-</a:t>
            </a:r>
            <a:r>
              <a:rPr lang="es-MX" sz="2800" dirty="0" smtClean="0">
                <a:solidFill>
                  <a:schemeClr val="tx1">
                    <a:lumMod val="50000"/>
                    <a:lumOff val="50000"/>
                  </a:schemeClr>
                </a:solidFill>
                <a:latin typeface="Arial" panose="020B0604020202020204" pitchFamily="34" charset="0"/>
                <a:cs typeface="Arial" panose="020B0604020202020204" pitchFamily="34" charset="0"/>
              </a:rPr>
              <a:t>2SD</a:t>
            </a:r>
          </a:p>
          <a:p>
            <a:pPr fontAlgn="base">
              <a:buClr>
                <a:srgbClr val="10B7E0"/>
              </a:buClr>
            </a:pPr>
            <a:r>
              <a:rPr lang="es-MX" sz="2800" b="1" dirty="0" smtClean="0">
                <a:solidFill>
                  <a:schemeClr val="tx1">
                    <a:lumMod val="50000"/>
                    <a:lumOff val="50000"/>
                  </a:schemeClr>
                </a:solidFill>
                <a:latin typeface="Arial" panose="020B0604020202020204" pitchFamily="34" charset="0"/>
                <a:cs typeface="Arial" panose="020B0604020202020204" pitchFamily="34" charset="0"/>
              </a:rPr>
              <a:t>Bajo </a:t>
            </a:r>
            <a:r>
              <a:rPr lang="es-MX" sz="2800" b="1" dirty="0">
                <a:solidFill>
                  <a:schemeClr val="tx1">
                    <a:lumMod val="50000"/>
                    <a:lumOff val="50000"/>
                  </a:schemeClr>
                </a:solidFill>
                <a:latin typeface="Arial" panose="020B0604020202020204" pitchFamily="34" charset="0"/>
                <a:cs typeface="Arial" panose="020B0604020202020204" pitchFamily="34" charset="0"/>
              </a:rPr>
              <a:t>peso </a:t>
            </a:r>
            <a:r>
              <a:rPr lang="es-MX" sz="2800" b="1" dirty="0" smtClean="0">
                <a:solidFill>
                  <a:schemeClr val="tx1">
                    <a:lumMod val="50000"/>
                    <a:lumOff val="50000"/>
                  </a:schemeClr>
                </a:solidFill>
                <a:latin typeface="Arial" panose="020B0604020202020204" pitchFamily="34" charset="0"/>
                <a:cs typeface="Arial" panose="020B0604020202020204" pitchFamily="34" charset="0"/>
              </a:rPr>
              <a:t>grave: </a:t>
            </a:r>
            <a:r>
              <a:rPr lang="es-MX" sz="2800" dirty="0">
                <a:solidFill>
                  <a:schemeClr val="tx1">
                    <a:lumMod val="50000"/>
                    <a:lumOff val="50000"/>
                  </a:schemeClr>
                </a:solidFill>
                <a:latin typeface="Arial" panose="020B0604020202020204" pitchFamily="34" charset="0"/>
                <a:cs typeface="Arial" panose="020B0604020202020204" pitchFamily="34" charset="0"/>
              </a:rPr>
              <a:t>&lt;-3SD</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90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133D55"/>
                </a:solidFill>
                <a:latin typeface="Arial" panose="020B0604020202020204" pitchFamily="34" charset="0"/>
                <a:cs typeface="Arial" panose="020B0604020202020204" pitchFamily="34" charset="0"/>
              </a:rPr>
              <a:t>INTIMIDACIÓN</a:t>
            </a:r>
            <a:endParaRPr lang="en-US" sz="4000" b="1"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5461"/>
            <a:ext cx="8229600" cy="4525963"/>
          </a:xfrm>
        </p:spPr>
        <p:txBody>
          <a:bodyPr>
            <a:normAutofit/>
          </a:bodyPr>
          <a:lstStyle/>
          <a:p>
            <a:pPr>
              <a:buClr>
                <a:srgbClr val="10B7E0"/>
              </a:buClr>
            </a:pPr>
            <a:r>
              <a:rPr lang="es-MX" sz="2400" dirty="0" smtClean="0">
                <a:solidFill>
                  <a:schemeClr val="tx1">
                    <a:lumMod val="50000"/>
                    <a:lumOff val="50000"/>
                  </a:schemeClr>
                </a:solidFill>
                <a:latin typeface="Arial" panose="020B0604020202020204" pitchFamily="34" charset="0"/>
                <a:cs typeface="Arial" panose="020B0604020202020204" pitchFamily="34" charset="0"/>
              </a:rPr>
              <a:t>Estudio del Cuidado del Niño en la Primera Infancia y el Desarrollo Juvenil del Instituto </a:t>
            </a:r>
            <a:r>
              <a:rPr lang="es-MX" sz="2400" dirty="0">
                <a:solidFill>
                  <a:schemeClr val="tx1">
                    <a:lumMod val="50000"/>
                    <a:lumOff val="50000"/>
                  </a:schemeClr>
                </a:solidFill>
                <a:latin typeface="Arial" panose="020B0604020202020204" pitchFamily="34" charset="0"/>
                <a:cs typeface="Arial" panose="020B0604020202020204" pitchFamily="34" charset="0"/>
              </a:rPr>
              <a:t>Nacional de Salud Infantil y Desarrollo </a:t>
            </a:r>
            <a:r>
              <a:rPr lang="es-MX" sz="2400" dirty="0" smtClean="0">
                <a:solidFill>
                  <a:schemeClr val="tx1">
                    <a:lumMod val="50000"/>
                    <a:lumOff val="50000"/>
                  </a:schemeClr>
                </a:solidFill>
                <a:latin typeface="Arial" panose="020B0604020202020204" pitchFamily="34" charset="0"/>
                <a:cs typeface="Arial" panose="020B0604020202020204" pitchFamily="34" charset="0"/>
              </a:rPr>
              <a:t>Humano “Eunice Kennedy Shriver”</a:t>
            </a:r>
          </a:p>
          <a:p>
            <a:pPr>
              <a:buClr>
                <a:srgbClr val="10B7E0"/>
              </a:buClr>
            </a:pPr>
            <a:r>
              <a:rPr lang="es-MX" sz="2400" dirty="0" smtClean="0">
                <a:solidFill>
                  <a:schemeClr val="tx1">
                    <a:lumMod val="50000"/>
                    <a:lumOff val="50000"/>
                  </a:schemeClr>
                </a:solidFill>
                <a:latin typeface="Arial" panose="020B0604020202020204" pitchFamily="34" charset="0"/>
                <a:cs typeface="Arial" panose="020B0604020202020204" pitchFamily="34" charset="0"/>
              </a:rPr>
              <a:t>Auto-reporte del niño (4 items) y reporte de padres  (7 ítems) </a:t>
            </a:r>
          </a:p>
          <a:p>
            <a:pPr>
              <a:buClr>
                <a:srgbClr val="10B7E0"/>
              </a:buClr>
            </a:pPr>
            <a:endParaRPr lang="es-MX" sz="24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4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4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4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400" dirty="0" smtClean="0">
                <a:solidFill>
                  <a:schemeClr val="tx1">
                    <a:lumMod val="50000"/>
                    <a:lumOff val="50000"/>
                  </a:schemeClr>
                </a:solidFill>
                <a:latin typeface="Arial" panose="020B0604020202020204" pitchFamily="34" charset="0"/>
                <a:cs typeface="Arial" panose="020B0604020202020204" pitchFamily="34" charset="0"/>
              </a:rPr>
              <a:t>Lumeng y cols, 2010</a:t>
            </a:r>
            <a:endParaRPr lang="en-US" sz="24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122" name="Picture 2" descr="https://cardenas693.files.wordpress.com/2013/06/bully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98" y="3608773"/>
            <a:ext cx="4902700" cy="27484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1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33D55"/>
                </a:solidFill>
                <a:latin typeface="Arial" panose="020B0604020202020204" pitchFamily="34" charset="0"/>
                <a:cs typeface="Arial" panose="020B0604020202020204" pitchFamily="34" charset="0"/>
              </a:rPr>
              <a:t>BULLYING</a:t>
            </a:r>
            <a:endParaRPr lang="en-US" b="1"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7638"/>
            <a:ext cx="8229600" cy="5113791"/>
          </a:xfrm>
        </p:spPr>
        <p:txBody>
          <a:bodyPr>
            <a:normAutofit/>
          </a:bodyPr>
          <a:lstStyle/>
          <a:p>
            <a:pPr>
              <a:buClr>
                <a:srgbClr val="10B7E0"/>
              </a:buClr>
            </a:pPr>
            <a:r>
              <a:rPr lang="es-MX" sz="2800" dirty="0" smtClean="0">
                <a:solidFill>
                  <a:schemeClr val="tx1">
                    <a:lumMod val="50000"/>
                    <a:lumOff val="50000"/>
                  </a:schemeClr>
                </a:solidFill>
                <a:latin typeface="Arial" panose="020B0604020202020204" pitchFamily="34" charset="0"/>
                <a:cs typeface="Arial" panose="020B0604020202020204" pitchFamily="34" charset="0"/>
              </a:rPr>
              <a:t>“</a:t>
            </a:r>
            <a:r>
              <a:rPr lang="es-MX" sz="2800" i="1" dirty="0">
                <a:solidFill>
                  <a:schemeClr val="tx1">
                    <a:lumMod val="50000"/>
                    <a:lumOff val="50000"/>
                  </a:schemeClr>
                </a:solidFill>
                <a:latin typeface="Arial" panose="020B0604020202020204" pitchFamily="34" charset="0"/>
                <a:cs typeface="Arial" panose="020B0604020202020204" pitchFamily="34" charset="0"/>
              </a:rPr>
              <a:t>bully</a:t>
            </a:r>
            <a:r>
              <a:rPr lang="es-MX" sz="2800" i="1" dirty="0" smtClean="0">
                <a:solidFill>
                  <a:schemeClr val="tx1">
                    <a:lumMod val="50000"/>
                    <a:lumOff val="50000"/>
                  </a:schemeClr>
                </a:solidFill>
                <a:latin typeface="Arial" panose="020B0604020202020204" pitchFamily="34" charset="0"/>
                <a:cs typeface="Arial" panose="020B0604020202020204" pitchFamily="34" charset="0"/>
              </a:rPr>
              <a:t>”: valentón</a:t>
            </a:r>
            <a:r>
              <a:rPr lang="es-MX" sz="2800" i="1" dirty="0">
                <a:solidFill>
                  <a:schemeClr val="tx1">
                    <a:lumMod val="50000"/>
                    <a:lumOff val="50000"/>
                  </a:schemeClr>
                </a:solidFill>
                <a:latin typeface="Arial" panose="020B0604020202020204" pitchFamily="34" charset="0"/>
                <a:cs typeface="Arial" panose="020B0604020202020204" pitchFamily="34" charset="0"/>
              </a:rPr>
              <a:t>, </a:t>
            </a:r>
            <a:r>
              <a:rPr lang="es-MX" sz="2800" i="1" dirty="0" smtClean="0">
                <a:solidFill>
                  <a:schemeClr val="tx1">
                    <a:lumMod val="50000"/>
                    <a:lumOff val="50000"/>
                  </a:schemeClr>
                </a:solidFill>
                <a:latin typeface="Arial" panose="020B0604020202020204" pitchFamily="34" charset="0"/>
                <a:cs typeface="Arial" panose="020B0604020202020204" pitchFamily="34" charset="0"/>
              </a:rPr>
              <a:t>matón</a:t>
            </a:r>
            <a:endParaRPr lang="es-MX" sz="2800" i="1"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MX" sz="2800" i="1" dirty="0" smtClean="0">
                <a:solidFill>
                  <a:schemeClr val="tx1">
                    <a:lumMod val="50000"/>
                    <a:lumOff val="50000"/>
                  </a:schemeClr>
                </a:solidFill>
                <a:latin typeface="Arial" panose="020B0604020202020204" pitchFamily="34" charset="0"/>
                <a:cs typeface="Arial" panose="020B0604020202020204" pitchFamily="34" charset="0"/>
              </a:rPr>
              <a:t>“bullying”:</a:t>
            </a:r>
            <a:r>
              <a:rPr lang="es-MX" sz="2800" dirty="0" smtClean="0">
                <a:solidFill>
                  <a:schemeClr val="tx1">
                    <a:lumMod val="50000"/>
                    <a:lumOff val="50000"/>
                  </a:schemeClr>
                </a:solidFill>
                <a:latin typeface="Arial" panose="020B0604020202020204" pitchFamily="34" charset="0"/>
                <a:cs typeface="Arial" panose="020B0604020202020204" pitchFamily="34" charset="0"/>
              </a:rPr>
              <a:t> </a:t>
            </a:r>
            <a:r>
              <a:rPr lang="es-MX" sz="2800" i="1" dirty="0" smtClean="0">
                <a:solidFill>
                  <a:schemeClr val="tx1">
                    <a:lumMod val="50000"/>
                    <a:lumOff val="50000"/>
                  </a:schemeClr>
                </a:solidFill>
                <a:latin typeface="Arial" panose="020B0604020202020204" pitchFamily="34" charset="0"/>
                <a:cs typeface="Arial" panose="020B0604020202020204" pitchFamily="34" charset="0"/>
              </a:rPr>
              <a:t>maltratar, amedrentar, intimidar</a:t>
            </a:r>
          </a:p>
          <a:p>
            <a:pPr>
              <a:buClr>
                <a:srgbClr val="10B7E0"/>
              </a:buClr>
            </a:pPr>
            <a:endParaRPr lang="es-MX" sz="2800" i="1"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800" i="1"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endParaRPr lang="es-MX" sz="2800" i="1"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endParaRPr lang="es-MX" sz="2800" i="1" dirty="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endParaRPr lang="es-MX" sz="2800" i="1"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endParaRPr lang="es-MX" sz="2800" i="1"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endParaRPr lang="es-MX" sz="2800" i="1" dirty="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400" dirty="0" smtClean="0">
                <a:solidFill>
                  <a:schemeClr val="tx1">
                    <a:lumMod val="50000"/>
                    <a:lumOff val="50000"/>
                  </a:schemeClr>
                </a:solidFill>
                <a:latin typeface="Arial" panose="020B0604020202020204" pitchFamily="34" charset="0"/>
                <a:cs typeface="Arial" panose="020B0604020202020204" pitchFamily="34" charset="0"/>
              </a:rPr>
              <a:t>Sanders </a:t>
            </a:r>
            <a:r>
              <a:rPr lang="es-MX" sz="2400" dirty="0">
                <a:solidFill>
                  <a:schemeClr val="tx1">
                    <a:lumMod val="50000"/>
                    <a:lumOff val="50000"/>
                  </a:schemeClr>
                </a:solidFill>
                <a:latin typeface="Arial" panose="020B0604020202020204" pitchFamily="34" charset="0"/>
                <a:cs typeface="Arial" panose="020B0604020202020204" pitchFamily="34" charset="0"/>
              </a:rPr>
              <a:t>y cols, </a:t>
            </a:r>
            <a:r>
              <a:rPr lang="es-MX" sz="2400" dirty="0" smtClean="0">
                <a:solidFill>
                  <a:schemeClr val="tx1">
                    <a:lumMod val="50000"/>
                    <a:lumOff val="50000"/>
                  </a:schemeClr>
                </a:solidFill>
                <a:latin typeface="Arial" panose="020B0604020202020204" pitchFamily="34" charset="0"/>
                <a:cs typeface="Arial" panose="020B0604020202020204" pitchFamily="34" charset="0"/>
              </a:rPr>
              <a:t>2004</a:t>
            </a:r>
            <a:endParaRPr lang="en-US" sz="2400" dirty="0">
              <a:solidFill>
                <a:schemeClr val="tx1">
                  <a:lumMod val="50000"/>
                  <a:lumOff val="50000"/>
                </a:schemeClr>
              </a:solidFill>
              <a:latin typeface="Arial" panose="020B0604020202020204" pitchFamily="34" charset="0"/>
              <a:cs typeface="Arial" panose="020B0604020202020204" pitchFamily="34" charset="0"/>
            </a:endParaRPr>
          </a:p>
          <a:p>
            <a:pPr marL="0" indent="0">
              <a:buClr>
                <a:srgbClr val="10B7E0"/>
              </a:buClr>
              <a:buNone/>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052" name="Picture 4" descr="http://2.bp.blogspot.com/-4rIyrwFOboY/VPXjLWn1TUI/AAAAAAAAACw/RwIzpzOARRo/s1600/captura-de-pantalla-2014-11-04-a-las-10-52-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146" y="2560638"/>
            <a:ext cx="6822929" cy="3326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8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4000" b="1" dirty="0" smtClean="0">
                <a:solidFill>
                  <a:srgbClr val="133D55"/>
                </a:solidFill>
                <a:latin typeface="Arial" panose="020B0604020202020204" pitchFamily="34" charset="0"/>
                <a:cs typeface="Arial" panose="020B0604020202020204" pitchFamily="34" charset="0"/>
              </a:rPr>
              <a:t>AUTO-REPORTE DEL NIÑO</a:t>
            </a:r>
            <a:endParaRPr lang="en-US" sz="4000"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a:solidFill>
                  <a:schemeClr val="tx1">
                    <a:lumMod val="50000"/>
                    <a:lumOff val="50000"/>
                  </a:schemeClr>
                </a:solidFill>
                <a:latin typeface="Arial" panose="020B0604020202020204" pitchFamily="34" charset="0"/>
                <a:cs typeface="Arial" panose="020B0604020202020204" pitchFamily="34" charset="0"/>
              </a:rPr>
              <a:t>¿</a:t>
            </a:r>
            <a:r>
              <a:rPr lang="en-US" sz="2800" dirty="0" err="1">
                <a:solidFill>
                  <a:schemeClr val="tx1">
                    <a:lumMod val="50000"/>
                    <a:lumOff val="50000"/>
                  </a:schemeClr>
                </a:solidFill>
                <a:latin typeface="Arial" panose="020B0604020202020204" pitchFamily="34" charset="0"/>
                <a:cs typeface="Arial" panose="020B0604020202020204" pitchFamily="34" charset="0"/>
              </a:rPr>
              <a:t>Alguien</a:t>
            </a:r>
            <a:r>
              <a:rPr lang="en-US" sz="2800" dirty="0">
                <a:solidFill>
                  <a:schemeClr val="tx1">
                    <a:lumMod val="50000"/>
                    <a:lumOff val="50000"/>
                  </a:schemeClr>
                </a:solidFill>
                <a:latin typeface="Arial" panose="020B0604020202020204" pitchFamily="34" charset="0"/>
                <a:cs typeface="Arial" panose="020B0604020202020204" pitchFamily="34" charset="0"/>
              </a:rPr>
              <a:t> de </a:t>
            </a:r>
            <a:r>
              <a:rPr lang="en-US" sz="2800" dirty="0" err="1">
                <a:solidFill>
                  <a:schemeClr val="tx1">
                    <a:lumMod val="50000"/>
                    <a:lumOff val="50000"/>
                  </a:schemeClr>
                </a:solidFill>
                <a:latin typeface="Arial" panose="020B0604020202020204" pitchFamily="34" charset="0"/>
                <a:cs typeface="Arial" panose="020B0604020202020204" pitchFamily="34" charset="0"/>
              </a:rPr>
              <a:t>tu</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clase</a:t>
            </a:r>
            <a:r>
              <a:rPr lang="en-US" sz="2800" dirty="0">
                <a:solidFill>
                  <a:schemeClr val="tx1">
                    <a:lumMod val="50000"/>
                    <a:lumOff val="50000"/>
                  </a:schemeClr>
                </a:solidFill>
                <a:latin typeface="Arial" panose="020B0604020202020204" pitchFamily="34" charset="0"/>
                <a:cs typeface="Arial" panose="020B0604020202020204" pitchFamily="34" charset="0"/>
              </a:rPr>
              <a:t> se mete </a:t>
            </a:r>
            <a:r>
              <a:rPr lang="en-US" sz="2800" dirty="0" err="1">
                <a:solidFill>
                  <a:schemeClr val="tx1">
                    <a:lumMod val="50000"/>
                    <a:lumOff val="50000"/>
                  </a:schemeClr>
                </a:solidFill>
                <a:latin typeface="Arial" panose="020B0604020202020204" pitchFamily="34" charset="0"/>
                <a:cs typeface="Arial" panose="020B0604020202020204" pitchFamily="34" charset="0"/>
              </a:rPr>
              <a:t>contigo</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te</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molesta</a:t>
            </a:r>
            <a:r>
              <a:rPr lang="en-US" sz="2800" dirty="0">
                <a:solidFill>
                  <a:schemeClr val="tx1">
                    <a:lumMod val="50000"/>
                    <a:lumOff val="50000"/>
                  </a:schemeClr>
                </a:solidFill>
                <a:latin typeface="Arial" panose="020B0604020202020204" pitchFamily="34" charset="0"/>
                <a:cs typeface="Arial" panose="020B0604020202020204" pitchFamily="34" charset="0"/>
              </a:rPr>
              <a:t>)? </a:t>
            </a:r>
          </a:p>
          <a:p>
            <a:r>
              <a:rPr lang="en-US" sz="2800" dirty="0">
                <a:solidFill>
                  <a:schemeClr val="tx1">
                    <a:lumMod val="50000"/>
                    <a:lumOff val="50000"/>
                  </a:schemeClr>
                </a:solidFill>
                <a:latin typeface="Arial" panose="020B0604020202020204" pitchFamily="34" charset="0"/>
                <a:cs typeface="Arial" panose="020B0604020202020204" pitchFamily="34" charset="0"/>
              </a:rPr>
              <a:t>¿</a:t>
            </a:r>
            <a:r>
              <a:rPr lang="en-US" sz="2800" dirty="0" err="1">
                <a:solidFill>
                  <a:schemeClr val="tx1">
                    <a:lumMod val="50000"/>
                    <a:lumOff val="50000"/>
                  </a:schemeClr>
                </a:solidFill>
                <a:latin typeface="Arial" panose="020B0604020202020204" pitchFamily="34" charset="0"/>
                <a:cs typeface="Arial" panose="020B0604020202020204" pitchFamily="34" charset="0"/>
              </a:rPr>
              <a:t>Alguien</a:t>
            </a:r>
            <a:r>
              <a:rPr lang="en-US" sz="2800" dirty="0">
                <a:solidFill>
                  <a:schemeClr val="tx1">
                    <a:lumMod val="50000"/>
                    <a:lumOff val="50000"/>
                  </a:schemeClr>
                </a:solidFill>
                <a:latin typeface="Arial" panose="020B0604020202020204" pitchFamily="34" charset="0"/>
                <a:cs typeface="Arial" panose="020B0604020202020204" pitchFamily="34" charset="0"/>
              </a:rPr>
              <a:t> de </a:t>
            </a:r>
            <a:r>
              <a:rPr lang="en-US" sz="2800" dirty="0" err="1">
                <a:solidFill>
                  <a:schemeClr val="tx1">
                    <a:lumMod val="50000"/>
                    <a:lumOff val="50000"/>
                  </a:schemeClr>
                </a:solidFill>
                <a:latin typeface="Arial" panose="020B0604020202020204" pitchFamily="34" charset="0"/>
                <a:cs typeface="Arial" panose="020B0604020202020204" pitchFamily="34" charset="0"/>
              </a:rPr>
              <a:t>tu</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clase</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te</a:t>
            </a:r>
            <a:r>
              <a:rPr lang="en-US" sz="2800" dirty="0">
                <a:solidFill>
                  <a:schemeClr val="tx1">
                    <a:lumMod val="50000"/>
                    <a:lumOff val="50000"/>
                  </a:schemeClr>
                </a:solidFill>
                <a:latin typeface="Arial" panose="020B0604020202020204" pitchFamily="34" charset="0"/>
                <a:cs typeface="Arial" panose="020B0604020202020204" pitchFamily="34" charset="0"/>
              </a:rPr>
              <a:t> dice </a:t>
            </a:r>
            <a:r>
              <a:rPr lang="en-US" sz="2800" dirty="0" err="1">
                <a:solidFill>
                  <a:schemeClr val="tx1">
                    <a:lumMod val="50000"/>
                    <a:lumOff val="50000"/>
                  </a:schemeClr>
                </a:solidFill>
                <a:latin typeface="Arial" panose="020B0604020202020204" pitchFamily="34" charset="0"/>
                <a:cs typeface="Arial" panose="020B0604020202020204" pitchFamily="34" charset="0"/>
              </a:rPr>
              <a:t>cosas</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feas</a:t>
            </a:r>
            <a:r>
              <a:rPr lang="en-US" sz="2800" dirty="0">
                <a:solidFill>
                  <a:schemeClr val="tx1">
                    <a:lumMod val="50000"/>
                    <a:lumOff val="50000"/>
                  </a:schemeClr>
                </a:solidFill>
                <a:latin typeface="Arial" panose="020B0604020202020204" pitchFamily="34" charset="0"/>
                <a:cs typeface="Arial" panose="020B0604020202020204" pitchFamily="34" charset="0"/>
              </a:rPr>
              <a:t> en la </a:t>
            </a:r>
            <a:r>
              <a:rPr lang="en-US" sz="2800" dirty="0" err="1">
                <a:solidFill>
                  <a:schemeClr val="tx1">
                    <a:lumMod val="50000"/>
                    <a:lumOff val="50000"/>
                  </a:schemeClr>
                </a:solidFill>
                <a:latin typeface="Arial" panose="020B0604020202020204" pitchFamily="34" charset="0"/>
                <a:cs typeface="Arial" panose="020B0604020202020204" pitchFamily="34" charset="0"/>
              </a:rPr>
              <a:t>escuela</a:t>
            </a:r>
            <a:r>
              <a:rPr lang="en-US" sz="2800" dirty="0">
                <a:solidFill>
                  <a:schemeClr val="tx1">
                    <a:lumMod val="50000"/>
                    <a:lumOff val="50000"/>
                  </a:schemeClr>
                </a:solidFill>
                <a:latin typeface="Arial" panose="020B0604020202020204" pitchFamily="34" charset="0"/>
                <a:cs typeface="Arial" panose="020B0604020202020204" pitchFamily="34" charset="0"/>
              </a:rPr>
              <a:t>?</a:t>
            </a:r>
          </a:p>
          <a:p>
            <a:r>
              <a:rPr lang="en-US" sz="2800" dirty="0">
                <a:solidFill>
                  <a:schemeClr val="tx1">
                    <a:lumMod val="50000"/>
                    <a:lumOff val="50000"/>
                  </a:schemeClr>
                </a:solidFill>
                <a:latin typeface="Arial" panose="020B0604020202020204" pitchFamily="34" charset="0"/>
                <a:cs typeface="Arial" panose="020B0604020202020204" pitchFamily="34" charset="0"/>
              </a:rPr>
              <a:t>¿</a:t>
            </a:r>
            <a:r>
              <a:rPr lang="en-US" sz="2800" dirty="0" err="1">
                <a:solidFill>
                  <a:schemeClr val="tx1">
                    <a:lumMod val="50000"/>
                    <a:lumOff val="50000"/>
                  </a:schemeClr>
                </a:solidFill>
                <a:latin typeface="Arial" panose="020B0604020202020204" pitchFamily="34" charset="0"/>
                <a:cs typeface="Arial" panose="020B0604020202020204" pitchFamily="34" charset="0"/>
              </a:rPr>
              <a:t>Alguien</a:t>
            </a:r>
            <a:r>
              <a:rPr lang="en-US" sz="2800" dirty="0">
                <a:solidFill>
                  <a:schemeClr val="tx1">
                    <a:lumMod val="50000"/>
                    <a:lumOff val="50000"/>
                  </a:schemeClr>
                </a:solidFill>
                <a:latin typeface="Arial" panose="020B0604020202020204" pitchFamily="34" charset="0"/>
                <a:cs typeface="Arial" panose="020B0604020202020204" pitchFamily="34" charset="0"/>
              </a:rPr>
              <a:t> de </a:t>
            </a:r>
            <a:r>
              <a:rPr lang="en-US" sz="2800" dirty="0" err="1">
                <a:solidFill>
                  <a:schemeClr val="tx1">
                    <a:lumMod val="50000"/>
                    <a:lumOff val="50000"/>
                  </a:schemeClr>
                </a:solidFill>
                <a:latin typeface="Arial" panose="020B0604020202020204" pitchFamily="34" charset="0"/>
                <a:cs typeface="Arial" panose="020B0604020202020204" pitchFamily="34" charset="0"/>
              </a:rPr>
              <a:t>tu</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clase</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habla</a:t>
            </a:r>
            <a:r>
              <a:rPr lang="en-US" sz="2800" dirty="0">
                <a:solidFill>
                  <a:schemeClr val="tx1">
                    <a:lumMod val="50000"/>
                    <a:lumOff val="50000"/>
                  </a:schemeClr>
                </a:solidFill>
                <a:latin typeface="Arial" panose="020B0604020202020204" pitchFamily="34" charset="0"/>
                <a:cs typeface="Arial" panose="020B0604020202020204" pitchFamily="34" charset="0"/>
              </a:rPr>
              <a:t> mal de </a:t>
            </a:r>
            <a:r>
              <a:rPr lang="en-US" sz="2800" dirty="0" err="1">
                <a:solidFill>
                  <a:schemeClr val="tx1">
                    <a:lumMod val="50000"/>
                    <a:lumOff val="50000"/>
                  </a:schemeClr>
                </a:solidFill>
                <a:latin typeface="Arial" panose="020B0604020202020204" pitchFamily="34" charset="0"/>
                <a:cs typeface="Arial" panose="020B0604020202020204" pitchFamily="34" charset="0"/>
              </a:rPr>
              <a:t>ti</a:t>
            </a:r>
            <a:r>
              <a:rPr lang="en-US" sz="2800" dirty="0">
                <a:solidFill>
                  <a:schemeClr val="tx1">
                    <a:lumMod val="50000"/>
                    <a:lumOff val="50000"/>
                  </a:schemeClr>
                </a:solidFill>
                <a:latin typeface="Arial" panose="020B0604020202020204" pitchFamily="34" charset="0"/>
                <a:cs typeface="Arial" panose="020B0604020202020204" pitchFamily="34" charset="0"/>
              </a:rPr>
              <a:t> a </a:t>
            </a:r>
            <a:r>
              <a:rPr lang="en-US" sz="2800" dirty="0" err="1">
                <a:solidFill>
                  <a:schemeClr val="tx1">
                    <a:lumMod val="50000"/>
                    <a:lumOff val="50000"/>
                  </a:schemeClr>
                </a:solidFill>
                <a:latin typeface="Arial" panose="020B0604020202020204" pitchFamily="34" charset="0"/>
                <a:cs typeface="Arial" panose="020B0604020202020204" pitchFamily="34" charset="0"/>
              </a:rPr>
              <a:t>otros</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niños</a:t>
            </a:r>
            <a:r>
              <a:rPr lang="en-US" sz="2800" dirty="0">
                <a:solidFill>
                  <a:schemeClr val="tx1">
                    <a:lumMod val="50000"/>
                    <a:lumOff val="50000"/>
                  </a:schemeClr>
                </a:solidFill>
                <a:latin typeface="Arial" panose="020B0604020202020204" pitchFamily="34" charset="0"/>
                <a:cs typeface="Arial" panose="020B0604020202020204" pitchFamily="34" charset="0"/>
              </a:rPr>
              <a:t> en la </a:t>
            </a:r>
            <a:r>
              <a:rPr lang="en-US" sz="2800" dirty="0" err="1">
                <a:solidFill>
                  <a:schemeClr val="tx1">
                    <a:lumMod val="50000"/>
                    <a:lumOff val="50000"/>
                  </a:schemeClr>
                </a:solidFill>
                <a:latin typeface="Arial" panose="020B0604020202020204" pitchFamily="34" charset="0"/>
                <a:cs typeface="Arial" panose="020B0604020202020204" pitchFamily="34" charset="0"/>
              </a:rPr>
              <a:t>escuela</a:t>
            </a:r>
            <a:r>
              <a:rPr lang="en-US" sz="2800" dirty="0" smtClean="0">
                <a:solidFill>
                  <a:schemeClr val="tx1">
                    <a:lumMod val="50000"/>
                    <a:lumOff val="50000"/>
                  </a:schemeClr>
                </a:solidFill>
                <a:latin typeface="Arial" panose="020B0604020202020204" pitchFamily="34" charset="0"/>
                <a:cs typeface="Arial" panose="020B0604020202020204" pitchFamily="34" charset="0"/>
              </a:rPr>
              <a:t>?</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r>
              <a:rPr lang="en-US" sz="2800" dirty="0">
                <a:solidFill>
                  <a:schemeClr val="tx1">
                    <a:lumMod val="50000"/>
                    <a:lumOff val="50000"/>
                  </a:schemeClr>
                </a:solidFill>
                <a:latin typeface="Arial" panose="020B0604020202020204" pitchFamily="34" charset="0"/>
                <a:cs typeface="Arial" panose="020B0604020202020204" pitchFamily="34" charset="0"/>
              </a:rPr>
              <a:t>¿</a:t>
            </a:r>
            <a:r>
              <a:rPr lang="en-US" sz="2800" dirty="0" err="1">
                <a:solidFill>
                  <a:schemeClr val="tx1">
                    <a:lumMod val="50000"/>
                    <a:lumOff val="50000"/>
                  </a:schemeClr>
                </a:solidFill>
                <a:latin typeface="Arial" panose="020B0604020202020204" pitchFamily="34" charset="0"/>
                <a:cs typeface="Arial" panose="020B0604020202020204" pitchFamily="34" charset="0"/>
              </a:rPr>
              <a:t>Alguien</a:t>
            </a:r>
            <a:r>
              <a:rPr lang="en-US" sz="2800" dirty="0">
                <a:solidFill>
                  <a:schemeClr val="tx1">
                    <a:lumMod val="50000"/>
                    <a:lumOff val="50000"/>
                  </a:schemeClr>
                </a:solidFill>
                <a:latin typeface="Arial" panose="020B0604020202020204" pitchFamily="34" charset="0"/>
                <a:cs typeface="Arial" panose="020B0604020202020204" pitchFamily="34" charset="0"/>
              </a:rPr>
              <a:t> de </a:t>
            </a:r>
            <a:r>
              <a:rPr lang="en-US" sz="2800" dirty="0" err="1">
                <a:solidFill>
                  <a:schemeClr val="tx1">
                    <a:lumMod val="50000"/>
                    <a:lumOff val="50000"/>
                  </a:schemeClr>
                </a:solidFill>
                <a:latin typeface="Arial" panose="020B0604020202020204" pitchFamily="34" charset="0"/>
                <a:cs typeface="Arial" panose="020B0604020202020204" pitchFamily="34" charset="0"/>
              </a:rPr>
              <a:t>tu</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clase</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te</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800" dirty="0" err="1">
                <a:solidFill>
                  <a:schemeClr val="tx1">
                    <a:lumMod val="50000"/>
                    <a:lumOff val="50000"/>
                  </a:schemeClr>
                </a:solidFill>
                <a:latin typeface="Arial" panose="020B0604020202020204" pitchFamily="34" charset="0"/>
                <a:cs typeface="Arial" panose="020B0604020202020204" pitchFamily="34" charset="0"/>
              </a:rPr>
              <a:t>golpea</a:t>
            </a:r>
            <a:r>
              <a:rPr lang="en-US" sz="2800" dirty="0">
                <a:solidFill>
                  <a:schemeClr val="tx1">
                    <a:lumMod val="50000"/>
                    <a:lumOff val="50000"/>
                  </a:schemeClr>
                </a:solidFill>
                <a:latin typeface="Arial" panose="020B0604020202020204" pitchFamily="34" charset="0"/>
                <a:cs typeface="Arial" panose="020B0604020202020204" pitchFamily="34" charset="0"/>
              </a:rPr>
              <a:t> en la </a:t>
            </a:r>
            <a:r>
              <a:rPr lang="en-US" sz="2800" dirty="0" err="1">
                <a:solidFill>
                  <a:schemeClr val="tx1">
                    <a:lumMod val="50000"/>
                    <a:lumOff val="50000"/>
                  </a:schemeClr>
                </a:solidFill>
                <a:latin typeface="Arial" panose="020B0604020202020204" pitchFamily="34" charset="0"/>
                <a:cs typeface="Arial" panose="020B0604020202020204" pitchFamily="34" charset="0"/>
              </a:rPr>
              <a:t>escuela</a:t>
            </a:r>
            <a:r>
              <a:rPr lang="en-US" sz="2800" dirty="0" smtClean="0">
                <a:solidFill>
                  <a:schemeClr val="tx1">
                    <a:lumMod val="50000"/>
                    <a:lumOff val="50000"/>
                  </a:schemeClr>
                </a:solidFill>
                <a:latin typeface="Arial" panose="020B0604020202020204" pitchFamily="34" charset="0"/>
                <a:cs typeface="Arial" panose="020B0604020202020204" pitchFamily="34" charset="0"/>
              </a:rPr>
              <a:t>?</a:t>
            </a:r>
          </a:p>
          <a:p>
            <a:pPr marL="0" indent="0">
              <a:buNone/>
            </a:pPr>
            <a:r>
              <a:rPr lang="en-US" sz="2800" b="1" dirty="0" err="1" smtClean="0">
                <a:solidFill>
                  <a:srgbClr val="10B7E0"/>
                </a:solidFill>
                <a:latin typeface="Arial" panose="020B0604020202020204" pitchFamily="34" charset="0"/>
                <a:cs typeface="Arial" panose="020B0604020202020204" pitchFamily="34" charset="0"/>
              </a:rPr>
              <a:t>Nunca</a:t>
            </a:r>
            <a:r>
              <a:rPr lang="en-US" sz="2800" b="1" dirty="0" smtClean="0">
                <a:solidFill>
                  <a:srgbClr val="10B7E0"/>
                </a:solidFill>
                <a:latin typeface="Arial" panose="020B0604020202020204" pitchFamily="34" charset="0"/>
                <a:cs typeface="Arial" panose="020B0604020202020204" pitchFamily="34" charset="0"/>
              </a:rPr>
              <a:t>, </a:t>
            </a:r>
            <a:r>
              <a:rPr lang="en-US" sz="2800" b="1" dirty="0" err="1" smtClean="0">
                <a:solidFill>
                  <a:srgbClr val="10B7E0"/>
                </a:solidFill>
                <a:latin typeface="Arial" panose="020B0604020202020204" pitchFamily="34" charset="0"/>
                <a:cs typeface="Arial" panose="020B0604020202020204" pitchFamily="34" charset="0"/>
              </a:rPr>
              <a:t>pocas</a:t>
            </a:r>
            <a:r>
              <a:rPr lang="en-US" sz="2800" b="1" dirty="0" smtClean="0">
                <a:solidFill>
                  <a:srgbClr val="10B7E0"/>
                </a:solidFill>
                <a:latin typeface="Arial" panose="020B0604020202020204" pitchFamily="34" charset="0"/>
                <a:cs typeface="Arial" panose="020B0604020202020204" pitchFamily="34" charset="0"/>
              </a:rPr>
              <a:t> </a:t>
            </a:r>
            <a:r>
              <a:rPr lang="en-US" sz="2800" b="1" dirty="0" err="1" smtClean="0">
                <a:solidFill>
                  <a:srgbClr val="10B7E0"/>
                </a:solidFill>
                <a:latin typeface="Arial" panose="020B0604020202020204" pitchFamily="34" charset="0"/>
                <a:cs typeface="Arial" panose="020B0604020202020204" pitchFamily="34" charset="0"/>
              </a:rPr>
              <a:t>veces</a:t>
            </a:r>
            <a:r>
              <a:rPr lang="en-US" sz="2800" b="1" dirty="0" smtClean="0">
                <a:solidFill>
                  <a:srgbClr val="10B7E0"/>
                </a:solidFill>
                <a:latin typeface="Arial" panose="020B0604020202020204" pitchFamily="34" charset="0"/>
                <a:cs typeface="Arial" panose="020B0604020202020204" pitchFamily="34" charset="0"/>
              </a:rPr>
              <a:t>, </a:t>
            </a:r>
            <a:r>
              <a:rPr lang="en-US" sz="2800" b="1" dirty="0" err="1" smtClean="0">
                <a:solidFill>
                  <a:srgbClr val="10B7E0"/>
                </a:solidFill>
                <a:latin typeface="Arial" panose="020B0604020202020204" pitchFamily="34" charset="0"/>
                <a:cs typeface="Arial" panose="020B0604020202020204" pitchFamily="34" charset="0"/>
              </a:rPr>
              <a:t>muchas</a:t>
            </a:r>
            <a:r>
              <a:rPr lang="en-US" sz="2800" b="1" dirty="0" smtClean="0">
                <a:solidFill>
                  <a:srgbClr val="10B7E0"/>
                </a:solidFill>
                <a:latin typeface="Arial" panose="020B0604020202020204" pitchFamily="34" charset="0"/>
                <a:cs typeface="Arial" panose="020B0604020202020204" pitchFamily="34" charset="0"/>
              </a:rPr>
              <a:t> </a:t>
            </a:r>
            <a:r>
              <a:rPr lang="en-US" sz="2800" b="1" dirty="0" err="1" smtClean="0">
                <a:solidFill>
                  <a:srgbClr val="10B7E0"/>
                </a:solidFill>
                <a:latin typeface="Arial" panose="020B0604020202020204" pitchFamily="34" charset="0"/>
                <a:cs typeface="Arial" panose="020B0604020202020204" pitchFamily="34" charset="0"/>
              </a:rPr>
              <a:t>veces</a:t>
            </a:r>
            <a:r>
              <a:rPr lang="en-US" sz="2800" b="1" dirty="0" smtClean="0">
                <a:solidFill>
                  <a:srgbClr val="10B7E0"/>
                </a:solidFill>
                <a:latin typeface="Arial" panose="020B0604020202020204" pitchFamily="34" charset="0"/>
                <a:cs typeface="Arial" panose="020B0604020202020204" pitchFamily="34" charset="0"/>
              </a:rPr>
              <a:t>, </a:t>
            </a:r>
            <a:r>
              <a:rPr lang="en-US" sz="2800" b="1" dirty="0" err="1" smtClean="0">
                <a:solidFill>
                  <a:srgbClr val="10B7E0"/>
                </a:solidFill>
                <a:latin typeface="Arial" panose="020B0604020202020204" pitchFamily="34" charset="0"/>
                <a:cs typeface="Arial" panose="020B0604020202020204" pitchFamily="34" charset="0"/>
              </a:rPr>
              <a:t>casi</a:t>
            </a:r>
            <a:r>
              <a:rPr lang="en-US" sz="2800" b="1" dirty="0" smtClean="0">
                <a:solidFill>
                  <a:srgbClr val="10B7E0"/>
                </a:solidFill>
                <a:latin typeface="Arial" panose="020B0604020202020204" pitchFamily="34" charset="0"/>
                <a:cs typeface="Arial" panose="020B0604020202020204" pitchFamily="34" charset="0"/>
              </a:rPr>
              <a:t> </a:t>
            </a:r>
            <a:r>
              <a:rPr lang="en-US" sz="2800" b="1" dirty="0" err="1" smtClean="0">
                <a:solidFill>
                  <a:srgbClr val="10B7E0"/>
                </a:solidFill>
                <a:latin typeface="Arial" panose="020B0604020202020204" pitchFamily="34" charset="0"/>
                <a:cs typeface="Arial" panose="020B0604020202020204" pitchFamily="34" charset="0"/>
              </a:rPr>
              <a:t>siempre</a:t>
            </a:r>
            <a:r>
              <a:rPr lang="en-US" sz="2800" b="1" dirty="0" smtClean="0">
                <a:solidFill>
                  <a:srgbClr val="10B7E0"/>
                </a:solidFill>
                <a:latin typeface="Arial" panose="020B0604020202020204" pitchFamily="34" charset="0"/>
                <a:cs typeface="Arial" panose="020B0604020202020204" pitchFamily="34" charset="0"/>
              </a:rPr>
              <a:t>, </a:t>
            </a:r>
            <a:r>
              <a:rPr lang="en-US" sz="2800" b="1" dirty="0" err="1" smtClean="0">
                <a:solidFill>
                  <a:srgbClr val="10B7E0"/>
                </a:solidFill>
                <a:latin typeface="Arial" panose="020B0604020202020204" pitchFamily="34" charset="0"/>
                <a:cs typeface="Arial" panose="020B0604020202020204" pitchFamily="34" charset="0"/>
              </a:rPr>
              <a:t>siempre</a:t>
            </a:r>
            <a:endParaRPr lang="en-US" sz="2800" b="1" dirty="0">
              <a:solidFill>
                <a:srgbClr val="10B7E0"/>
              </a:solidFill>
              <a:latin typeface="Arial" panose="020B0604020202020204" pitchFamily="34" charset="0"/>
              <a:cs typeface="Arial" panose="020B0604020202020204" pitchFamily="34" charset="0"/>
            </a:endParaRPr>
          </a:p>
          <a:p>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24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4000" b="1" dirty="0" smtClean="0">
                <a:solidFill>
                  <a:srgbClr val="133D55"/>
                </a:solidFill>
                <a:latin typeface="Arial" panose="020B0604020202020204" pitchFamily="34" charset="0"/>
                <a:cs typeface="Arial" panose="020B0604020202020204" pitchFamily="34" charset="0"/>
              </a:rPr>
              <a:t>REPORTE DE LOS PADRES</a:t>
            </a:r>
            <a:endParaRPr lang="en-US" sz="4000"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62500" lnSpcReduction="20000"/>
          </a:bodyPr>
          <a:lstStyle/>
          <a:p>
            <a:pPr marL="0" indent="0">
              <a:buClr>
                <a:srgbClr val="10B7E0"/>
              </a:buClr>
              <a:buNone/>
            </a:pPr>
            <a:r>
              <a:rPr lang="es-MX" b="1" dirty="0" smtClean="0">
                <a:solidFill>
                  <a:srgbClr val="10B7E0"/>
                </a:solidFill>
                <a:latin typeface="Arial" panose="020B0604020202020204" pitchFamily="34" charset="0"/>
                <a:cs typeface="Arial" panose="020B0604020202020204" pitchFamily="34" charset="0"/>
              </a:rPr>
              <a:t> </a:t>
            </a:r>
            <a:r>
              <a:rPr lang="es-ES_tradnl" b="1" dirty="0">
                <a:solidFill>
                  <a:srgbClr val="10B7E0"/>
                </a:solidFill>
                <a:latin typeface="Arial" panose="020B0604020202020204" pitchFamily="34" charset="0"/>
                <a:cs typeface="Arial" panose="020B0604020202020204" pitchFamily="34" charset="0"/>
              </a:rPr>
              <a:t>Su hijo: </a:t>
            </a:r>
            <a:endParaRPr lang="es-ES_tradnl" b="1" dirty="0" smtClean="0">
              <a:solidFill>
                <a:srgbClr val="10B7E0"/>
              </a:solidFill>
              <a:latin typeface="Arial" panose="020B0604020202020204" pitchFamily="34" charset="0"/>
              <a:cs typeface="Arial" panose="020B0604020202020204" pitchFamily="34" charset="0"/>
            </a:endParaRPr>
          </a:p>
          <a:p>
            <a:pPr>
              <a:buClr>
                <a:srgbClr val="10B7E0"/>
              </a:buClr>
            </a:pPr>
            <a:r>
              <a:rPr lang="es-ES_tradnl" dirty="0">
                <a:solidFill>
                  <a:schemeClr val="tx1">
                    <a:lumMod val="50000"/>
                    <a:lumOff val="50000"/>
                  </a:schemeClr>
                </a:solidFill>
                <a:latin typeface="Arial" panose="020B0604020202020204" pitchFamily="34" charset="0"/>
                <a:cs typeface="Arial" panose="020B0604020202020204" pitchFamily="34" charset="0"/>
              </a:rPr>
              <a:t>¿Es ridiculizado por sus </a:t>
            </a:r>
            <a:r>
              <a:rPr lang="es-ES_tradnl" dirty="0" err="1">
                <a:solidFill>
                  <a:schemeClr val="tx1">
                    <a:lumMod val="50000"/>
                    <a:lumOff val="50000"/>
                  </a:schemeClr>
                </a:solidFill>
                <a:latin typeface="Arial" panose="020B0604020202020204" pitchFamily="34" charset="0"/>
                <a:cs typeface="Arial" panose="020B0604020202020204" pitchFamily="34" charset="0"/>
              </a:rPr>
              <a:t>compañeros</a:t>
            </a:r>
            <a:r>
              <a:rPr lang="es-ES_tradnl" dirty="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_tradnl" dirty="0">
                <a:solidFill>
                  <a:schemeClr val="tx1">
                    <a:lumMod val="50000"/>
                    <a:lumOff val="50000"/>
                  </a:schemeClr>
                </a:solidFill>
                <a:latin typeface="Arial" panose="020B0604020202020204" pitchFamily="34" charset="0"/>
                <a:cs typeface="Arial" panose="020B0604020202020204" pitchFamily="34" charset="0"/>
              </a:rPr>
              <a:t>¿Es molestado por otros </a:t>
            </a:r>
            <a:r>
              <a:rPr lang="es-ES_tradnl" dirty="0" err="1">
                <a:solidFill>
                  <a:schemeClr val="tx1">
                    <a:lumMod val="50000"/>
                    <a:lumOff val="50000"/>
                  </a:schemeClr>
                </a:solidFill>
                <a:latin typeface="Arial" panose="020B0604020202020204" pitchFamily="34" charset="0"/>
                <a:cs typeface="Arial" panose="020B0604020202020204" pitchFamily="34" charset="0"/>
              </a:rPr>
              <a:t>niños</a:t>
            </a:r>
            <a:r>
              <a:rPr lang="es-ES_tradnl" dirty="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_tradnl" dirty="0">
                <a:solidFill>
                  <a:schemeClr val="tx1">
                    <a:lumMod val="50000"/>
                    <a:lumOff val="50000"/>
                  </a:schemeClr>
                </a:solidFill>
                <a:latin typeface="Arial" panose="020B0604020202020204" pitchFamily="34" charset="0"/>
                <a:cs typeface="Arial" panose="020B0604020202020204" pitchFamily="34" charset="0"/>
              </a:rPr>
              <a:t>¿Le han puesto apodos sus </a:t>
            </a:r>
            <a:r>
              <a:rPr lang="es-ES_tradnl" dirty="0" err="1">
                <a:solidFill>
                  <a:schemeClr val="tx1">
                    <a:lumMod val="50000"/>
                    <a:lumOff val="50000"/>
                  </a:schemeClr>
                </a:solidFill>
                <a:latin typeface="Arial" panose="020B0604020202020204" pitchFamily="34" charset="0"/>
                <a:cs typeface="Arial" panose="020B0604020202020204" pitchFamily="34" charset="0"/>
              </a:rPr>
              <a:t>compañeros</a:t>
            </a:r>
            <a:r>
              <a:rPr lang="es-ES_tradnl" dirty="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_tradnl" dirty="0">
                <a:solidFill>
                  <a:schemeClr val="tx1">
                    <a:lumMod val="50000"/>
                    <a:lumOff val="50000"/>
                  </a:schemeClr>
                </a:solidFill>
                <a:latin typeface="Arial" panose="020B0604020202020204" pitchFamily="34" charset="0"/>
                <a:cs typeface="Arial" panose="020B0604020202020204" pitchFamily="34" charset="0"/>
              </a:rPr>
              <a:t>¿Lo han empujado otros </a:t>
            </a:r>
            <a:r>
              <a:rPr lang="es-ES_tradnl" dirty="0" err="1">
                <a:solidFill>
                  <a:schemeClr val="tx1">
                    <a:lumMod val="50000"/>
                    <a:lumOff val="50000"/>
                  </a:schemeClr>
                </a:solidFill>
                <a:latin typeface="Arial" panose="020B0604020202020204" pitchFamily="34" charset="0"/>
                <a:cs typeface="Arial" panose="020B0604020202020204" pitchFamily="34" charset="0"/>
              </a:rPr>
              <a:t>niños</a:t>
            </a:r>
            <a:r>
              <a:rPr lang="es-ES_tradnl" dirty="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_tradnl" dirty="0">
                <a:solidFill>
                  <a:schemeClr val="tx1">
                    <a:lumMod val="50000"/>
                    <a:lumOff val="50000"/>
                  </a:schemeClr>
                </a:solidFill>
                <a:latin typeface="Arial" panose="020B0604020202020204" pitchFamily="34" charset="0"/>
                <a:cs typeface="Arial" panose="020B0604020202020204" pitchFamily="34" charset="0"/>
              </a:rPr>
              <a:t>¿Sus </a:t>
            </a:r>
            <a:r>
              <a:rPr lang="es-ES_tradnl" dirty="0" err="1">
                <a:solidFill>
                  <a:schemeClr val="tx1">
                    <a:lumMod val="50000"/>
                    <a:lumOff val="50000"/>
                  </a:schemeClr>
                </a:solidFill>
                <a:latin typeface="Arial" panose="020B0604020202020204" pitchFamily="34" charset="0"/>
                <a:cs typeface="Arial" panose="020B0604020202020204" pitchFamily="34" charset="0"/>
              </a:rPr>
              <a:t>compañeros</a:t>
            </a:r>
            <a:r>
              <a:rPr lang="es-ES_tradnl" dirty="0">
                <a:solidFill>
                  <a:schemeClr val="tx1">
                    <a:lumMod val="50000"/>
                    <a:lumOff val="50000"/>
                  </a:schemeClr>
                </a:solidFill>
                <a:latin typeface="Arial" panose="020B0604020202020204" pitchFamily="34" charset="0"/>
                <a:cs typeface="Arial" panose="020B0604020202020204" pitchFamily="34" charset="0"/>
              </a:rPr>
              <a:t> hablan mal de </a:t>
            </a:r>
            <a:r>
              <a:rPr lang="es-ES_tradnl" dirty="0" err="1">
                <a:solidFill>
                  <a:schemeClr val="tx1">
                    <a:lumMod val="50000"/>
                    <a:lumOff val="50000"/>
                  </a:schemeClr>
                </a:solidFill>
                <a:latin typeface="Arial" panose="020B0604020202020204" pitchFamily="34" charset="0"/>
                <a:cs typeface="Arial" panose="020B0604020202020204" pitchFamily="34" charset="0"/>
              </a:rPr>
              <a:t>él</a:t>
            </a:r>
            <a:r>
              <a:rPr lang="es-ES_tradnl" dirty="0">
                <a:solidFill>
                  <a:schemeClr val="tx1">
                    <a:lumMod val="50000"/>
                    <a:lumOff val="50000"/>
                  </a:schemeClr>
                </a:solidFill>
                <a:latin typeface="Arial" panose="020B0604020202020204" pitchFamily="34" charset="0"/>
                <a:cs typeface="Arial" panose="020B0604020202020204" pitchFamily="34" charset="0"/>
              </a:rPr>
              <a:t>/ella con otros </a:t>
            </a:r>
            <a:r>
              <a:rPr lang="es-ES_tradnl" dirty="0" err="1">
                <a:solidFill>
                  <a:schemeClr val="tx1">
                    <a:lumMod val="50000"/>
                    <a:lumOff val="50000"/>
                  </a:schemeClr>
                </a:solidFill>
                <a:latin typeface="Arial" panose="020B0604020202020204" pitchFamily="34" charset="0"/>
                <a:cs typeface="Arial" panose="020B0604020202020204" pitchFamily="34" charset="0"/>
              </a:rPr>
              <a:t>niños</a:t>
            </a:r>
            <a:r>
              <a:rPr lang="es-ES_tradnl" dirty="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_tradnl" dirty="0">
                <a:solidFill>
                  <a:schemeClr val="tx1">
                    <a:lumMod val="50000"/>
                    <a:lumOff val="50000"/>
                  </a:schemeClr>
                </a:solidFill>
                <a:latin typeface="Arial" panose="020B0604020202020204" pitchFamily="34" charset="0"/>
                <a:cs typeface="Arial" panose="020B0604020202020204" pitchFamily="34" charset="0"/>
              </a:rPr>
              <a:t>¿Sus </a:t>
            </a:r>
            <a:r>
              <a:rPr lang="es-ES_tradnl" dirty="0" err="1">
                <a:solidFill>
                  <a:schemeClr val="tx1">
                    <a:lumMod val="50000"/>
                    <a:lumOff val="50000"/>
                  </a:schemeClr>
                </a:solidFill>
                <a:latin typeface="Arial" panose="020B0604020202020204" pitchFamily="34" charset="0"/>
                <a:cs typeface="Arial" panose="020B0604020202020204" pitchFamily="34" charset="0"/>
              </a:rPr>
              <a:t>compañeros</a:t>
            </a:r>
            <a:r>
              <a:rPr lang="es-ES_tradnl" dirty="0">
                <a:solidFill>
                  <a:schemeClr val="tx1">
                    <a:lumMod val="50000"/>
                    <a:lumOff val="50000"/>
                  </a:schemeClr>
                </a:solidFill>
                <a:latin typeface="Arial" panose="020B0604020202020204" pitchFamily="34" charset="0"/>
                <a:cs typeface="Arial" panose="020B0604020202020204" pitchFamily="34" charset="0"/>
              </a:rPr>
              <a:t> lo molestan o se burlan de </a:t>
            </a:r>
            <a:r>
              <a:rPr lang="es-ES_tradnl" dirty="0" err="1">
                <a:solidFill>
                  <a:schemeClr val="tx1">
                    <a:lumMod val="50000"/>
                    <a:lumOff val="50000"/>
                  </a:schemeClr>
                </a:solidFill>
                <a:latin typeface="Arial" panose="020B0604020202020204" pitchFamily="34" charset="0"/>
                <a:cs typeface="Arial" panose="020B0604020202020204" pitchFamily="34" charset="0"/>
              </a:rPr>
              <a:t>él</a:t>
            </a:r>
            <a:r>
              <a:rPr lang="es-ES_tradnl" dirty="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_tradnl" dirty="0">
                <a:solidFill>
                  <a:schemeClr val="tx1">
                    <a:lumMod val="50000"/>
                    <a:lumOff val="50000"/>
                  </a:schemeClr>
                </a:solidFill>
                <a:latin typeface="Arial" panose="020B0604020202020204" pitchFamily="34" charset="0"/>
                <a:cs typeface="Arial" panose="020B0604020202020204" pitchFamily="34" charset="0"/>
              </a:rPr>
              <a:t>¿Lo han golpeado o pateado otros </a:t>
            </a:r>
            <a:r>
              <a:rPr lang="es-ES_tradnl" dirty="0" err="1">
                <a:solidFill>
                  <a:schemeClr val="tx1">
                    <a:lumMod val="50000"/>
                    <a:lumOff val="50000"/>
                  </a:schemeClr>
                </a:solidFill>
                <a:latin typeface="Arial" panose="020B0604020202020204" pitchFamily="34" charset="0"/>
                <a:cs typeface="Arial" panose="020B0604020202020204" pitchFamily="34" charset="0"/>
              </a:rPr>
              <a:t>niños</a:t>
            </a:r>
            <a:r>
              <a:rPr lang="es-ES_tradnl" dirty="0">
                <a:solidFill>
                  <a:schemeClr val="tx1">
                    <a:lumMod val="50000"/>
                    <a:lumOff val="50000"/>
                  </a:schemeClr>
                </a:solidFill>
                <a:latin typeface="Arial" panose="020B0604020202020204" pitchFamily="34" charset="0"/>
                <a:cs typeface="Arial" panose="020B0604020202020204" pitchFamily="34" charset="0"/>
              </a:rPr>
              <a:t>?...................................... </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indent="0">
              <a:buClr>
                <a:srgbClr val="10B7E0"/>
              </a:buClr>
              <a:buNone/>
            </a:pPr>
            <a:endParaRPr lang="es-ES_tradnl"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_tradnl" dirty="0">
                <a:solidFill>
                  <a:srgbClr val="133D55"/>
                </a:solidFill>
                <a:latin typeface="Arial" panose="020B0604020202020204" pitchFamily="34" charset="0"/>
                <a:cs typeface="Arial" panose="020B0604020202020204" pitchFamily="34" charset="0"/>
              </a:rPr>
              <a:t>No, Nunca </a:t>
            </a:r>
            <a:endParaRPr lang="es-ES_tradnl" dirty="0" smtClean="0">
              <a:solidFill>
                <a:srgbClr val="133D55"/>
              </a:solidFill>
              <a:latin typeface="Arial" panose="020B0604020202020204" pitchFamily="34" charset="0"/>
              <a:cs typeface="Arial" panose="020B0604020202020204" pitchFamily="34" charset="0"/>
            </a:endParaRPr>
          </a:p>
          <a:p>
            <a:pPr>
              <a:buClr>
                <a:srgbClr val="10B7E0"/>
              </a:buClr>
            </a:pPr>
            <a:r>
              <a:rPr lang="es-ES_tradnl" dirty="0">
                <a:solidFill>
                  <a:srgbClr val="133D55"/>
                </a:solidFill>
                <a:latin typeface="Arial" panose="020B0604020202020204" pitchFamily="34" charset="0"/>
                <a:cs typeface="Arial" panose="020B0604020202020204" pitchFamily="34" charset="0"/>
              </a:rPr>
              <a:t>A veces </a:t>
            </a:r>
            <a:endParaRPr lang="es-ES_tradnl" dirty="0" smtClean="0">
              <a:solidFill>
                <a:srgbClr val="133D55"/>
              </a:solidFill>
              <a:latin typeface="Arial" panose="020B0604020202020204" pitchFamily="34" charset="0"/>
              <a:cs typeface="Arial" panose="020B0604020202020204" pitchFamily="34" charset="0"/>
            </a:endParaRPr>
          </a:p>
          <a:p>
            <a:pPr>
              <a:buClr>
                <a:srgbClr val="10B7E0"/>
              </a:buClr>
            </a:pPr>
            <a:r>
              <a:rPr lang="es-ES_tradnl" dirty="0">
                <a:solidFill>
                  <a:srgbClr val="133D55"/>
                </a:solidFill>
                <a:latin typeface="Arial" panose="020B0604020202020204" pitchFamily="34" charset="0"/>
                <a:cs typeface="Arial" panose="020B0604020202020204" pitchFamily="34" charset="0"/>
              </a:rPr>
              <a:t>A menudo </a:t>
            </a:r>
            <a:endParaRPr lang="es-ES_tradnl" dirty="0" smtClean="0">
              <a:solidFill>
                <a:srgbClr val="133D55"/>
              </a:solidFill>
              <a:latin typeface="Arial" panose="020B0604020202020204" pitchFamily="34" charset="0"/>
              <a:cs typeface="Arial" panose="020B0604020202020204" pitchFamily="34" charset="0"/>
            </a:endParaRPr>
          </a:p>
          <a:p>
            <a:pPr>
              <a:buClr>
                <a:srgbClr val="10B7E0"/>
              </a:buClr>
            </a:pPr>
            <a:endParaRPr lang="es-ES_tradnl"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6146" name="Picture 2" descr="http://www.bogota.gov.co/sites/default/files/styles/large/public/field/image/Bosa%20en%20contra%20del%20acoso%20escolar%20P.jpg?itok=DlByk_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634" y="4055066"/>
            <a:ext cx="3352799"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2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133D55"/>
                </a:solidFill>
                <a:latin typeface="Arial" panose="020B0604020202020204" pitchFamily="34" charset="0"/>
                <a:cs typeface="Arial" panose="020B0604020202020204" pitchFamily="34" charset="0"/>
              </a:rPr>
              <a:t>RESULTADOS</a:t>
            </a:r>
            <a:endParaRPr lang="en-US" b="1" dirty="0">
              <a:solidFill>
                <a:srgbClr val="133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550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smtClean="0">
                <a:solidFill>
                  <a:srgbClr val="133D55"/>
                </a:solidFill>
                <a:latin typeface="Arial" panose="020B0604020202020204" pitchFamily="34" charset="0"/>
                <a:cs typeface="Arial" panose="020B0604020202020204" pitchFamily="34" charset="0"/>
              </a:rPr>
              <a:t>ESCOLARES INCLUIDOS N=174</a:t>
            </a:r>
            <a:br>
              <a:rPr lang="en-US" sz="3600" b="1" dirty="0" smtClean="0">
                <a:solidFill>
                  <a:srgbClr val="133D55"/>
                </a:solidFill>
                <a:latin typeface="Arial" panose="020B0604020202020204" pitchFamily="34" charset="0"/>
                <a:cs typeface="Arial" panose="020B0604020202020204" pitchFamily="34" charset="0"/>
              </a:rPr>
            </a:br>
            <a:r>
              <a:rPr lang="en-US" sz="3600" b="1" dirty="0" err="1">
                <a:solidFill>
                  <a:srgbClr val="133D55"/>
                </a:solidFill>
                <a:latin typeface="Arial" panose="020B0604020202020204" pitchFamily="34" charset="0"/>
                <a:cs typeface="Arial" panose="020B0604020202020204" pitchFamily="34" charset="0"/>
              </a:rPr>
              <a:t>n</a:t>
            </a:r>
            <a:r>
              <a:rPr lang="en-US" sz="3600" b="1" dirty="0" err="1" smtClean="0">
                <a:solidFill>
                  <a:srgbClr val="133D55"/>
                </a:solidFill>
                <a:latin typeface="Arial" panose="020B0604020202020204" pitchFamily="34" charset="0"/>
                <a:cs typeface="Arial" panose="020B0604020202020204" pitchFamily="34" charset="0"/>
              </a:rPr>
              <a:t>iños</a:t>
            </a:r>
            <a:r>
              <a:rPr lang="en-US" sz="3600" b="1" dirty="0" smtClean="0">
                <a:solidFill>
                  <a:srgbClr val="133D55"/>
                </a:solidFill>
                <a:latin typeface="Arial" panose="020B0604020202020204" pitchFamily="34" charset="0"/>
                <a:cs typeface="Arial" panose="020B0604020202020204" pitchFamily="34" charset="0"/>
              </a:rPr>
              <a:t> (95), </a:t>
            </a:r>
            <a:r>
              <a:rPr lang="en-US" sz="3600" b="1" dirty="0" err="1" smtClean="0">
                <a:solidFill>
                  <a:srgbClr val="133D55"/>
                </a:solidFill>
                <a:latin typeface="Arial" panose="020B0604020202020204" pitchFamily="34" charset="0"/>
                <a:cs typeface="Arial" panose="020B0604020202020204" pitchFamily="34" charset="0"/>
              </a:rPr>
              <a:t>niñas</a:t>
            </a:r>
            <a:r>
              <a:rPr lang="en-US" sz="3600" b="1" dirty="0" smtClean="0">
                <a:solidFill>
                  <a:srgbClr val="133D55"/>
                </a:solidFill>
                <a:latin typeface="Arial" panose="020B0604020202020204" pitchFamily="34" charset="0"/>
                <a:cs typeface="Arial" panose="020B0604020202020204" pitchFamily="34" charset="0"/>
              </a:rPr>
              <a:t> (79)</a:t>
            </a:r>
            <a:endParaRPr lang="en-US" sz="3600" b="1" dirty="0">
              <a:solidFill>
                <a:srgbClr val="133D55"/>
              </a:solidFill>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055012008"/>
              </p:ext>
            </p:extLst>
          </p:nvPr>
        </p:nvGraphicFramePr>
        <p:xfrm>
          <a:off x="1523999" y="1417638"/>
          <a:ext cx="6444343" cy="4617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6935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279400"/>
            <a:ext cx="6858000" cy="6299200"/>
          </a:xfrm>
          <a:prstGeom prst="rect">
            <a:avLst/>
          </a:prstGeom>
        </p:spPr>
      </p:pic>
    </p:spTree>
    <p:extLst>
      <p:ext uri="{BB962C8B-B14F-4D97-AF65-F5344CB8AC3E}">
        <p14:creationId xmlns:p14="http://schemas.microsoft.com/office/powerpoint/2010/main" val="186457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1800" y="482600"/>
            <a:ext cx="5740400" cy="5880100"/>
          </a:xfrm>
          <a:prstGeom prst="rect">
            <a:avLst/>
          </a:prstGeom>
        </p:spPr>
      </p:pic>
    </p:spTree>
    <p:extLst>
      <p:ext uri="{BB962C8B-B14F-4D97-AF65-F5344CB8AC3E}">
        <p14:creationId xmlns:p14="http://schemas.microsoft.com/office/powerpoint/2010/main" val="1153273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4299665"/>
              </p:ext>
            </p:extLst>
          </p:nvPr>
        </p:nvGraphicFramePr>
        <p:xfrm>
          <a:off x="1723714" y="2192141"/>
          <a:ext cx="5618134" cy="336437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US" sz="3600" b="1" dirty="0">
                <a:solidFill>
                  <a:srgbClr val="133D55"/>
                </a:solidFill>
                <a:latin typeface="Arial" panose="020B0604020202020204" pitchFamily="34" charset="0"/>
                <a:cs typeface="Arial" panose="020B0604020202020204" pitchFamily="34" charset="0"/>
              </a:rPr>
              <a:t>INDICE DE MASA CORPORAL DE LOS NIÑOS EVALUADOS</a:t>
            </a:r>
            <a:endParaRPr lang="en-US" sz="3600" dirty="0"/>
          </a:p>
        </p:txBody>
      </p:sp>
    </p:spTree>
    <p:extLst>
      <p:ext uri="{BB962C8B-B14F-4D97-AF65-F5344CB8AC3E}">
        <p14:creationId xmlns:p14="http://schemas.microsoft.com/office/powerpoint/2010/main" val="114956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1943100"/>
            <a:ext cx="7810500" cy="2971800"/>
          </a:xfrm>
          <a:prstGeom prst="rect">
            <a:avLst/>
          </a:prstGeom>
        </p:spPr>
      </p:pic>
    </p:spTree>
    <p:extLst>
      <p:ext uri="{BB962C8B-B14F-4D97-AF65-F5344CB8AC3E}">
        <p14:creationId xmlns:p14="http://schemas.microsoft.com/office/powerpoint/2010/main" val="1280640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2800" y="2006600"/>
            <a:ext cx="7505700" cy="2832100"/>
          </a:xfrm>
          <a:prstGeom prst="rect">
            <a:avLst/>
          </a:prstGeom>
        </p:spPr>
      </p:pic>
    </p:spTree>
    <p:extLst>
      <p:ext uri="{BB962C8B-B14F-4D97-AF65-F5344CB8AC3E}">
        <p14:creationId xmlns:p14="http://schemas.microsoft.com/office/powerpoint/2010/main" val="43345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133D55"/>
                </a:solidFill>
                <a:latin typeface="Arial" panose="020B0604020202020204" pitchFamily="34" charset="0"/>
                <a:cs typeface="Arial" panose="020B0604020202020204" pitchFamily="34" charset="0"/>
              </a:rPr>
              <a:t>CONCLUSIONES</a:t>
            </a:r>
            <a:endParaRPr lang="en-US" sz="4000" b="1"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Se </a:t>
            </a:r>
            <a:r>
              <a:rPr lang="en-US" dirty="0" err="1" smtClean="0"/>
              <a:t>confirma</a:t>
            </a:r>
            <a:r>
              <a:rPr lang="en-US" dirty="0" smtClean="0"/>
              <a:t> la hip</a:t>
            </a:r>
            <a:r>
              <a:rPr lang="es-ES" dirty="0" err="1" smtClean="0"/>
              <a:t>ótesis</a:t>
            </a:r>
            <a:r>
              <a:rPr lang="es-ES" dirty="0" smtClean="0"/>
              <a:t> propuesta:</a:t>
            </a:r>
          </a:p>
          <a:p>
            <a:pPr marL="0" indent="0">
              <a:buNone/>
            </a:pPr>
            <a:r>
              <a:rPr lang="es-MX" dirty="0" smtClean="0">
                <a:solidFill>
                  <a:schemeClr val="tx1">
                    <a:lumMod val="50000"/>
                    <a:lumOff val="50000"/>
                  </a:schemeClr>
                </a:solidFill>
                <a:latin typeface="Arial" panose="020B0604020202020204" pitchFamily="34" charset="0"/>
                <a:cs typeface="Arial" panose="020B0604020202020204" pitchFamily="34" charset="0"/>
              </a:rPr>
              <a:t>Los niños </a:t>
            </a:r>
            <a:r>
              <a:rPr lang="es-MX" dirty="0">
                <a:solidFill>
                  <a:schemeClr val="tx1">
                    <a:lumMod val="50000"/>
                    <a:lumOff val="50000"/>
                  </a:schemeClr>
                </a:solidFill>
                <a:latin typeface="Arial" panose="020B0604020202020204" pitchFamily="34" charset="0"/>
                <a:cs typeface="Arial" panose="020B0604020202020204" pitchFamily="34" charset="0"/>
              </a:rPr>
              <a:t>con sobrepeso y obesidad, </a:t>
            </a:r>
            <a:r>
              <a:rPr lang="es-MX" dirty="0" smtClean="0">
                <a:solidFill>
                  <a:schemeClr val="tx1">
                    <a:lumMod val="50000"/>
                    <a:lumOff val="50000"/>
                  </a:schemeClr>
                </a:solidFill>
                <a:latin typeface="Arial" panose="020B0604020202020204" pitchFamily="34" charset="0"/>
                <a:cs typeface="Arial" panose="020B0604020202020204" pitchFamily="34" charset="0"/>
              </a:rPr>
              <a:t>tuvieron </a:t>
            </a:r>
            <a:r>
              <a:rPr lang="es-MX" dirty="0">
                <a:solidFill>
                  <a:schemeClr val="tx1">
                    <a:lumMod val="50000"/>
                    <a:lumOff val="50000"/>
                  </a:schemeClr>
                </a:solidFill>
                <a:latin typeface="Arial" panose="020B0604020202020204" pitchFamily="34" charset="0"/>
                <a:cs typeface="Arial" panose="020B0604020202020204" pitchFamily="34" charset="0"/>
              </a:rPr>
              <a:t>mayores puntajes para hostigamiento escolar, en comparación con los que tienen un peso normal</a:t>
            </a:r>
            <a:r>
              <a:rPr lang="en-US" dirty="0">
                <a:solidFill>
                  <a:schemeClr val="tx1">
                    <a:lumMod val="50000"/>
                    <a:lumOff val="50000"/>
                  </a:schemeClr>
                </a:solidFill>
                <a:latin typeface="Arial" panose="020B0604020202020204" pitchFamily="34" charset="0"/>
                <a:cs typeface="Arial" panose="020B0604020202020204" pitchFamily="34" charset="0"/>
              </a:rPr>
              <a:t> </a:t>
            </a:r>
            <a:endParaRPr lang="en-US"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n-US" dirty="0" err="1" smtClean="0">
                <a:solidFill>
                  <a:schemeClr val="tx1">
                    <a:lumMod val="50000"/>
                    <a:lumOff val="50000"/>
                  </a:schemeClr>
                </a:solidFill>
                <a:latin typeface="Arial" panose="020B0604020202020204" pitchFamily="34" charset="0"/>
                <a:cs typeface="Arial" panose="020B0604020202020204" pitchFamily="34" charset="0"/>
              </a:rPr>
              <a:t>Además</a:t>
            </a:r>
            <a:r>
              <a:rPr lang="en-US" dirty="0" smtClean="0">
                <a:solidFill>
                  <a:schemeClr val="tx1">
                    <a:lumMod val="50000"/>
                    <a:lumOff val="50000"/>
                  </a:schemeClr>
                </a:solidFill>
                <a:latin typeface="Arial" panose="020B0604020202020204" pitchFamily="34" charset="0"/>
                <a:cs typeface="Arial" panose="020B0604020202020204" pitchFamily="34" charset="0"/>
              </a:rPr>
              <a:t> de los </a:t>
            </a:r>
            <a:r>
              <a:rPr lang="en-US" dirty="0" err="1" smtClean="0">
                <a:solidFill>
                  <a:schemeClr val="tx1">
                    <a:lumMod val="50000"/>
                    <a:lumOff val="50000"/>
                  </a:schemeClr>
                </a:solidFill>
                <a:latin typeface="Arial" panose="020B0604020202020204" pitchFamily="34" charset="0"/>
                <a:cs typeface="Arial" panose="020B0604020202020204" pitchFamily="34" charset="0"/>
              </a:rPr>
              <a:t>problemas</a:t>
            </a:r>
            <a:r>
              <a:rPr lang="en-US" dirty="0" smtClean="0">
                <a:solidFill>
                  <a:schemeClr val="tx1">
                    <a:lumMod val="50000"/>
                    <a:lumOff val="50000"/>
                  </a:schemeClr>
                </a:solidFill>
                <a:latin typeface="Arial" panose="020B0604020202020204" pitchFamily="34" charset="0"/>
                <a:cs typeface="Arial" panose="020B0604020202020204" pitchFamily="34" charset="0"/>
              </a:rPr>
              <a:t> de </a:t>
            </a:r>
            <a:r>
              <a:rPr lang="en-US" dirty="0" err="1" smtClean="0">
                <a:solidFill>
                  <a:schemeClr val="tx1">
                    <a:lumMod val="50000"/>
                    <a:lumOff val="50000"/>
                  </a:schemeClr>
                </a:solidFill>
                <a:latin typeface="Arial" panose="020B0604020202020204" pitchFamily="34" charset="0"/>
                <a:cs typeface="Arial" panose="020B0604020202020204" pitchFamily="34" charset="0"/>
              </a:rPr>
              <a:t>salud</a:t>
            </a:r>
            <a:r>
              <a:rPr lang="en-US" dirty="0" smtClean="0">
                <a:solidFill>
                  <a:schemeClr val="tx1">
                    <a:lumMod val="50000"/>
                    <a:lumOff val="50000"/>
                  </a:schemeClr>
                </a:solidFill>
                <a:latin typeface="Arial" panose="020B0604020202020204" pitchFamily="34" charset="0"/>
                <a:cs typeface="Arial" panose="020B0604020202020204" pitchFamily="34" charset="0"/>
              </a:rPr>
              <a:t>, los </a:t>
            </a:r>
            <a:r>
              <a:rPr lang="es-MX" dirty="0">
                <a:solidFill>
                  <a:schemeClr val="tx1">
                    <a:lumMod val="50000"/>
                    <a:lumOff val="50000"/>
                  </a:schemeClr>
                </a:solidFill>
                <a:latin typeface="Arial" panose="020B0604020202020204" pitchFamily="34" charset="0"/>
                <a:cs typeface="Arial" panose="020B0604020202020204" pitchFamily="34" charset="0"/>
              </a:rPr>
              <a:t>niños con sobrepeso y </a:t>
            </a:r>
            <a:r>
              <a:rPr lang="es-MX" dirty="0" smtClean="0">
                <a:solidFill>
                  <a:schemeClr val="tx1">
                    <a:lumMod val="50000"/>
                    <a:lumOff val="50000"/>
                  </a:schemeClr>
                </a:solidFill>
                <a:latin typeface="Arial" panose="020B0604020202020204" pitchFamily="34" charset="0"/>
                <a:cs typeface="Arial" panose="020B0604020202020204" pitchFamily="34" charset="0"/>
              </a:rPr>
              <a:t>obesidad son particularmente vulnerables a los riesgos psicosociales.</a:t>
            </a: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s-ES" dirty="0" smtClean="0"/>
          </a:p>
          <a:p>
            <a:pPr marL="0" indent="0">
              <a:buNone/>
            </a:pPr>
            <a:r>
              <a:rPr lang="es-ES" dirty="0" smtClean="0"/>
              <a:t> </a:t>
            </a:r>
          </a:p>
          <a:p>
            <a:pPr marL="0" indent="0">
              <a:buNone/>
            </a:pPr>
            <a:endParaRPr lang="en-US" dirty="0"/>
          </a:p>
        </p:txBody>
      </p:sp>
    </p:spTree>
    <p:extLst>
      <p:ext uri="{BB962C8B-B14F-4D97-AF65-F5344CB8AC3E}">
        <p14:creationId xmlns:p14="http://schemas.microsoft.com/office/powerpoint/2010/main" val="55999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6752"/>
            <a:ext cx="8229600" cy="5078962"/>
          </a:xfrm>
        </p:spPr>
        <p:txBody>
          <a:bodyPr>
            <a:normAutofit/>
          </a:bodyPr>
          <a:lstStyle/>
          <a:p>
            <a:pPr>
              <a:buClr>
                <a:srgbClr val="10B7E0"/>
              </a:buClr>
            </a:pPr>
            <a:r>
              <a:rPr lang="es-MX" sz="2400" dirty="0" smtClean="0">
                <a:solidFill>
                  <a:schemeClr val="tx1">
                    <a:lumMod val="50000"/>
                    <a:lumOff val="50000"/>
                  </a:schemeClr>
                </a:solidFill>
                <a:latin typeface="Arial" panose="020B0604020202020204" pitchFamily="34" charset="0"/>
                <a:cs typeface="Arial" panose="020B0604020202020204" pitchFamily="34" charset="0"/>
              </a:rPr>
              <a:t>Uso repetido y deliberado de agresiones verbales, psicológicas o físicas para lastimar y dominar a otro niño</a:t>
            </a:r>
          </a:p>
          <a:p>
            <a:pPr>
              <a:buClr>
                <a:srgbClr val="10B7E0"/>
              </a:buClr>
            </a:pPr>
            <a:r>
              <a:rPr lang="es-MX" sz="2400" dirty="0">
                <a:solidFill>
                  <a:schemeClr val="tx1">
                    <a:lumMod val="50000"/>
                    <a:lumOff val="50000"/>
                  </a:schemeClr>
                </a:solidFill>
                <a:latin typeface="Arial" panose="020B0604020202020204" pitchFamily="34" charset="0"/>
                <a:cs typeface="Arial" panose="020B0604020202020204" pitchFamily="34" charset="0"/>
              </a:rPr>
              <a:t>E</a:t>
            </a:r>
            <a:r>
              <a:rPr lang="es-MX" sz="2400" dirty="0" smtClean="0">
                <a:solidFill>
                  <a:schemeClr val="tx1">
                    <a:lumMod val="50000"/>
                    <a:lumOff val="50000"/>
                  </a:schemeClr>
                </a:solidFill>
                <a:latin typeface="Arial" panose="020B0604020202020204" pitchFamily="34" charset="0"/>
                <a:cs typeface="Arial" panose="020B0604020202020204" pitchFamily="34" charset="0"/>
              </a:rPr>
              <a:t>s realizado por una persona o un grupo sin que haya sido precedido de una provocación y en el  entendimiento de que la víctima carece de posibilidades de defenderse</a:t>
            </a:r>
          </a:p>
          <a:p>
            <a:pPr>
              <a:buClr>
                <a:srgbClr val="10B7E0"/>
              </a:buClr>
            </a:pPr>
            <a:r>
              <a:rPr lang="es-MX" sz="2400" dirty="0" smtClean="0">
                <a:solidFill>
                  <a:schemeClr val="tx1">
                    <a:lumMod val="50000"/>
                    <a:lumOff val="50000"/>
                  </a:schemeClr>
                </a:solidFill>
                <a:latin typeface="Arial" panose="020B0604020202020204" pitchFamily="34" charset="0"/>
                <a:cs typeface="Arial" panose="020B0604020202020204" pitchFamily="34" charset="0"/>
              </a:rPr>
              <a:t>Implícitamente hay una diferencia de poder </a:t>
            </a:r>
          </a:p>
          <a:p>
            <a:pPr>
              <a:buClr>
                <a:srgbClr val="10B7E0"/>
              </a:buClr>
            </a:pPr>
            <a:endParaRPr lang="es-MX" sz="24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4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400" dirty="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400" dirty="0" smtClean="0">
                <a:solidFill>
                  <a:schemeClr val="tx1">
                    <a:lumMod val="50000"/>
                    <a:lumOff val="50000"/>
                  </a:schemeClr>
                </a:solidFill>
                <a:latin typeface="Arial" panose="020B0604020202020204" pitchFamily="34" charset="0"/>
                <a:cs typeface="Arial" panose="020B0604020202020204" pitchFamily="34" charset="0"/>
              </a:rPr>
              <a:t>Goodman y col, 2005</a:t>
            </a:r>
            <a:r>
              <a:rPr lang="en-US" sz="2400" dirty="0" smtClean="0">
                <a:solidFill>
                  <a:schemeClr val="tx1">
                    <a:lumMod val="50000"/>
                    <a:lumOff val="50000"/>
                  </a:schemeClr>
                </a:solidFill>
                <a:effectLst/>
                <a:latin typeface="Arial" panose="020B0604020202020204" pitchFamily="34" charset="0"/>
                <a:cs typeface="Arial" panose="020B0604020202020204" pitchFamily="34" charset="0"/>
              </a:rPr>
              <a:t> </a:t>
            </a:r>
            <a:endParaRPr lang="en-US" sz="24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57200" y="274638"/>
            <a:ext cx="8229600" cy="1143000"/>
          </a:xfrm>
        </p:spPr>
        <p:txBody>
          <a:bodyPr/>
          <a:lstStyle/>
          <a:p>
            <a:r>
              <a:rPr lang="en-US" b="1" dirty="0" smtClean="0">
                <a:solidFill>
                  <a:srgbClr val="133D55"/>
                </a:solidFill>
                <a:latin typeface="Arial" panose="020B0604020202020204" pitchFamily="34" charset="0"/>
                <a:cs typeface="Arial" panose="020B0604020202020204" pitchFamily="34" charset="0"/>
              </a:rPr>
              <a:t>BULLYING</a:t>
            </a:r>
            <a:endParaRPr lang="en-US" b="1" dirty="0">
              <a:solidFill>
                <a:srgbClr val="133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81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6097"/>
            <a:ext cx="8229600" cy="4525963"/>
          </a:xfrm>
        </p:spPr>
        <p:txBody>
          <a:bodyPr>
            <a:normAutofit/>
          </a:bodyPr>
          <a:lstStyle/>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Enfermedades somáticas </a:t>
            </a:r>
            <a:r>
              <a:rPr lang="es-MX" sz="2800" dirty="0" smtClean="0">
                <a:solidFill>
                  <a:schemeClr val="tx1">
                    <a:lumMod val="50000"/>
                    <a:lumOff val="50000"/>
                  </a:schemeClr>
                </a:solidFill>
                <a:latin typeface="Arial" panose="020B0604020202020204" pitchFamily="34" charset="0"/>
                <a:cs typeface="Arial" panose="020B0604020202020204" pitchFamily="34" charset="0"/>
              </a:rPr>
              <a:t>crónicas, </a:t>
            </a:r>
            <a:r>
              <a:rPr lang="es-MX" sz="2800" dirty="0">
                <a:solidFill>
                  <a:schemeClr val="tx1">
                    <a:lumMod val="50000"/>
                    <a:lumOff val="50000"/>
                  </a:schemeClr>
                </a:solidFill>
                <a:latin typeface="Arial" panose="020B0604020202020204" pitchFamily="34" charset="0"/>
                <a:cs typeface="Arial" panose="020B0604020202020204" pitchFamily="34" charset="0"/>
              </a:rPr>
              <a:t>que necesitan de una atención regular como las alergias y el asma se han visto asociadas a hostigamiento, especialmente entre los niños (OR=2.5, P=0.041) </a:t>
            </a: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400" dirty="0" smtClean="0">
                <a:solidFill>
                  <a:schemeClr val="tx1">
                    <a:lumMod val="50000"/>
                    <a:lumOff val="50000"/>
                  </a:schemeClr>
                </a:solidFill>
                <a:latin typeface="Arial" panose="020B0604020202020204" pitchFamily="34" charset="0"/>
                <a:cs typeface="Arial" panose="020B0604020202020204" pitchFamily="34" charset="0"/>
              </a:rPr>
              <a:t>Luukkonen </a:t>
            </a:r>
            <a:r>
              <a:rPr lang="es-MX" sz="2400" dirty="0">
                <a:solidFill>
                  <a:schemeClr val="tx1">
                    <a:lumMod val="50000"/>
                    <a:lumOff val="50000"/>
                  </a:schemeClr>
                </a:solidFill>
                <a:latin typeface="Arial" panose="020B0604020202020204" pitchFamily="34" charset="0"/>
                <a:cs typeface="Arial" panose="020B0604020202020204" pitchFamily="34" charset="0"/>
              </a:rPr>
              <a:t>y cols, </a:t>
            </a:r>
            <a:r>
              <a:rPr lang="es-MX" sz="2400" dirty="0" smtClean="0">
                <a:solidFill>
                  <a:schemeClr val="tx1">
                    <a:lumMod val="50000"/>
                    <a:lumOff val="50000"/>
                  </a:schemeClr>
                </a:solidFill>
                <a:latin typeface="Arial" panose="020B0604020202020204" pitchFamily="34" charset="0"/>
                <a:cs typeface="Arial" panose="020B0604020202020204" pitchFamily="34" charset="0"/>
              </a:rPr>
              <a:t>2010 </a:t>
            </a:r>
            <a:endParaRPr lang="en-US" sz="24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2" descr="http://www.mateobuenoabogado.com/wp-content/uploads/2015/08/F7-Acoso-escolar-men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94" y="3561806"/>
            <a:ext cx="3734911" cy="2905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4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0235"/>
            <a:ext cx="8229600" cy="4525963"/>
          </a:xfrm>
        </p:spPr>
        <p:txBody>
          <a:bodyPr>
            <a:normAutofit lnSpcReduction="10000"/>
          </a:bodyPr>
          <a:lstStyle/>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D</a:t>
            </a:r>
            <a:r>
              <a:rPr lang="es-MX" sz="2800" dirty="0" smtClean="0">
                <a:solidFill>
                  <a:schemeClr val="tx1">
                    <a:lumMod val="50000"/>
                    <a:lumOff val="50000"/>
                  </a:schemeClr>
                </a:solidFill>
                <a:latin typeface="Arial" panose="020B0604020202020204" pitchFamily="34" charset="0"/>
                <a:cs typeface="Arial" panose="020B0604020202020204" pitchFamily="34" charset="0"/>
              </a:rPr>
              <a:t>elegaciones </a:t>
            </a:r>
            <a:r>
              <a:rPr lang="es-MX" sz="2800" dirty="0">
                <a:solidFill>
                  <a:schemeClr val="tx1">
                    <a:lumMod val="50000"/>
                    <a:lumOff val="50000"/>
                  </a:schemeClr>
                </a:solidFill>
                <a:latin typeface="Arial" panose="020B0604020202020204" pitchFamily="34" charset="0"/>
                <a:cs typeface="Arial" panose="020B0604020202020204" pitchFamily="34" charset="0"/>
              </a:rPr>
              <a:t>de Iztapalapa y Tlalpan del Distrito </a:t>
            </a:r>
            <a:r>
              <a:rPr lang="es-MX" sz="2800" dirty="0" smtClean="0">
                <a:solidFill>
                  <a:schemeClr val="tx1">
                    <a:lumMod val="50000"/>
                    <a:lumOff val="50000"/>
                  </a:schemeClr>
                </a:solidFill>
                <a:latin typeface="Arial" panose="020B0604020202020204" pitchFamily="34" charset="0"/>
                <a:cs typeface="Arial" panose="020B0604020202020204" pitchFamily="34" charset="0"/>
              </a:rPr>
              <a:t>Federal</a:t>
            </a:r>
          </a:p>
          <a:p>
            <a:pPr>
              <a:buClr>
                <a:srgbClr val="10B7E0"/>
              </a:buClr>
            </a:pPr>
            <a:r>
              <a:rPr lang="es-MX" sz="2800" dirty="0">
                <a:solidFill>
                  <a:schemeClr val="tx1">
                    <a:lumMod val="50000"/>
                    <a:lumOff val="50000"/>
                  </a:schemeClr>
                </a:solidFill>
                <a:latin typeface="Arial" panose="020B0604020202020204" pitchFamily="34" charset="0"/>
                <a:cs typeface="Arial" panose="020B0604020202020204" pitchFamily="34" charset="0"/>
              </a:rPr>
              <a:t>M</a:t>
            </a:r>
            <a:r>
              <a:rPr lang="es-MX" sz="2800" dirty="0" smtClean="0">
                <a:solidFill>
                  <a:schemeClr val="tx1">
                    <a:lumMod val="50000"/>
                    <a:lumOff val="50000"/>
                  </a:schemeClr>
                </a:solidFill>
                <a:latin typeface="Arial" panose="020B0604020202020204" pitchFamily="34" charset="0"/>
                <a:cs typeface="Arial" panose="020B0604020202020204" pitchFamily="34" charset="0"/>
              </a:rPr>
              <a:t>uestra </a:t>
            </a:r>
            <a:r>
              <a:rPr lang="es-MX" sz="2800" dirty="0">
                <a:solidFill>
                  <a:schemeClr val="tx1">
                    <a:lumMod val="50000"/>
                    <a:lumOff val="50000"/>
                  </a:schemeClr>
                </a:solidFill>
                <a:latin typeface="Arial" panose="020B0604020202020204" pitchFamily="34" charset="0"/>
                <a:cs typeface="Arial" panose="020B0604020202020204" pitchFamily="34" charset="0"/>
              </a:rPr>
              <a:t>de 1 092 alumnos, en primaria </a:t>
            </a: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MX" sz="2800" b="1" dirty="0" smtClean="0">
                <a:solidFill>
                  <a:srgbClr val="10B7E0"/>
                </a:solidFill>
                <a:latin typeface="Arial" panose="020B0604020202020204" pitchFamily="34" charset="0"/>
                <a:cs typeface="Arial" panose="020B0604020202020204" pitchFamily="34" charset="0"/>
              </a:rPr>
              <a:t>24.2 </a:t>
            </a:r>
            <a:r>
              <a:rPr lang="es-MX" sz="2800" b="1" dirty="0">
                <a:solidFill>
                  <a:srgbClr val="10B7E0"/>
                </a:solidFill>
                <a:latin typeface="Arial" panose="020B0604020202020204" pitchFamily="34" charset="0"/>
                <a:cs typeface="Arial" panose="020B0604020202020204" pitchFamily="34" charset="0"/>
              </a:rPr>
              <a:t>%</a:t>
            </a:r>
            <a:r>
              <a:rPr lang="es-MX" sz="2800" b="1" dirty="0">
                <a:solidFill>
                  <a:schemeClr val="tx1">
                    <a:lumMod val="50000"/>
                    <a:lumOff val="50000"/>
                  </a:schemeClr>
                </a:solidFill>
                <a:latin typeface="Arial" panose="020B0604020202020204" pitchFamily="34" charset="0"/>
                <a:cs typeface="Arial" panose="020B0604020202020204" pitchFamily="34" charset="0"/>
              </a:rPr>
              <a:t> afirmaron </a:t>
            </a:r>
            <a:r>
              <a:rPr lang="es-MX" sz="2800" dirty="0">
                <a:solidFill>
                  <a:schemeClr val="tx1">
                    <a:lumMod val="50000"/>
                    <a:lumOff val="50000"/>
                  </a:schemeClr>
                </a:solidFill>
                <a:latin typeface="Arial" panose="020B0604020202020204" pitchFamily="34" charset="0"/>
                <a:cs typeface="Arial" panose="020B0604020202020204" pitchFamily="34" charset="0"/>
              </a:rPr>
              <a:t>que sus compañeros se </a:t>
            </a:r>
            <a:r>
              <a:rPr lang="es-MX" sz="2800" b="1" dirty="0">
                <a:solidFill>
                  <a:srgbClr val="10B7E0"/>
                </a:solidFill>
                <a:latin typeface="Arial" panose="020B0604020202020204" pitchFamily="34" charset="0"/>
                <a:cs typeface="Arial" panose="020B0604020202020204" pitchFamily="34" charset="0"/>
              </a:rPr>
              <a:t>burlaban</a:t>
            </a:r>
            <a:r>
              <a:rPr lang="es-MX" sz="2800" dirty="0">
                <a:solidFill>
                  <a:schemeClr val="tx1">
                    <a:lumMod val="50000"/>
                    <a:lumOff val="50000"/>
                  </a:schemeClr>
                </a:solidFill>
                <a:latin typeface="Arial" panose="020B0604020202020204" pitchFamily="34" charset="0"/>
                <a:cs typeface="Arial" panose="020B0604020202020204" pitchFamily="34" charset="0"/>
              </a:rPr>
              <a:t> de ellos </a:t>
            </a:r>
            <a:r>
              <a:rPr lang="es-MX" sz="2800" dirty="0" smtClean="0">
                <a:solidFill>
                  <a:schemeClr val="tx1">
                    <a:lumMod val="50000"/>
                    <a:lumOff val="50000"/>
                  </a:schemeClr>
                </a:solidFill>
                <a:latin typeface="Arial" panose="020B0604020202020204" pitchFamily="34" charset="0"/>
                <a:cs typeface="Arial" panose="020B0604020202020204" pitchFamily="34" charset="0"/>
              </a:rPr>
              <a:t>constantemente</a:t>
            </a:r>
            <a:endParaRPr lang="es-MX"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MX" sz="2800" b="1" dirty="0" smtClean="0">
                <a:solidFill>
                  <a:srgbClr val="10B7E0"/>
                </a:solidFill>
                <a:latin typeface="Arial" panose="020B0604020202020204" pitchFamily="34" charset="0"/>
                <a:cs typeface="Arial" panose="020B0604020202020204" pitchFamily="34" charset="0"/>
              </a:rPr>
              <a:t>17</a:t>
            </a:r>
            <a:r>
              <a:rPr lang="es-MX" sz="2800" b="1" dirty="0">
                <a:solidFill>
                  <a:srgbClr val="10B7E0"/>
                </a:solidFill>
                <a:latin typeface="Arial" panose="020B0604020202020204" pitchFamily="34" charset="0"/>
                <a:cs typeface="Arial" panose="020B0604020202020204" pitchFamily="34" charset="0"/>
              </a:rPr>
              <a:t>% dijeron haber sido lastimados físicamente </a:t>
            </a:r>
            <a:r>
              <a:rPr lang="es-MX" sz="2800" dirty="0">
                <a:solidFill>
                  <a:schemeClr val="tx1">
                    <a:lumMod val="50000"/>
                    <a:lumOff val="50000"/>
                  </a:schemeClr>
                </a:solidFill>
                <a:latin typeface="Arial" panose="020B0604020202020204" pitchFamily="34" charset="0"/>
                <a:cs typeface="Arial" panose="020B0604020202020204" pitchFamily="34" charset="0"/>
              </a:rPr>
              <a:t>por otro estudiante o grupo de </a:t>
            </a:r>
            <a:r>
              <a:rPr lang="es-MX" sz="2800" dirty="0" smtClean="0">
                <a:solidFill>
                  <a:schemeClr val="tx1">
                    <a:lumMod val="50000"/>
                    <a:lumOff val="50000"/>
                  </a:schemeClr>
                </a:solidFill>
                <a:latin typeface="Arial" panose="020B0604020202020204" pitchFamily="34" charset="0"/>
                <a:cs typeface="Arial" panose="020B0604020202020204" pitchFamily="34" charset="0"/>
              </a:rPr>
              <a:t>compañeros</a:t>
            </a:r>
          </a:p>
          <a:p>
            <a:pPr>
              <a:buClr>
                <a:srgbClr val="10B7E0"/>
              </a:buClr>
            </a:pPr>
            <a:endParaRPr lang="es-MX" sz="2800" dirty="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ES" sz="2400" dirty="0" smtClean="0">
                <a:solidFill>
                  <a:schemeClr val="tx1">
                    <a:lumMod val="50000"/>
                    <a:lumOff val="50000"/>
                  </a:schemeClr>
                </a:solidFill>
                <a:latin typeface="Arial" panose="020B0604020202020204" pitchFamily="34" charset="0"/>
                <a:cs typeface="Arial" panose="020B0604020202020204" pitchFamily="34" charset="0"/>
              </a:rPr>
              <a:t>Albores</a:t>
            </a:r>
            <a:r>
              <a:rPr lang="es-ES" sz="2400" dirty="0">
                <a:solidFill>
                  <a:schemeClr val="tx1">
                    <a:lumMod val="50000"/>
                    <a:lumOff val="50000"/>
                  </a:schemeClr>
                </a:solidFill>
                <a:latin typeface="Arial" panose="020B0604020202020204" pitchFamily="34" charset="0"/>
                <a:cs typeface="Arial" panose="020B0604020202020204" pitchFamily="34" charset="0"/>
              </a:rPr>
              <a:t>-Gallo y </a:t>
            </a:r>
            <a:r>
              <a:rPr lang="es-ES" sz="2400" dirty="0" err="1">
                <a:solidFill>
                  <a:schemeClr val="tx1">
                    <a:lumMod val="50000"/>
                    <a:lumOff val="50000"/>
                  </a:schemeClr>
                </a:solidFill>
                <a:latin typeface="Arial" panose="020B0604020202020204" pitchFamily="34" charset="0"/>
                <a:cs typeface="Arial" panose="020B0604020202020204" pitchFamily="34" charset="0"/>
              </a:rPr>
              <a:t>cols</a:t>
            </a:r>
            <a:r>
              <a:rPr lang="es-ES" sz="2400" dirty="0">
                <a:solidFill>
                  <a:schemeClr val="tx1">
                    <a:lumMod val="50000"/>
                    <a:lumOff val="50000"/>
                  </a:schemeClr>
                </a:solidFill>
                <a:latin typeface="Arial" panose="020B0604020202020204" pitchFamily="34" charset="0"/>
                <a:cs typeface="Arial" panose="020B0604020202020204" pitchFamily="34" charset="0"/>
              </a:rPr>
              <a:t>, </a:t>
            </a:r>
            <a:r>
              <a:rPr lang="es-ES" sz="2400" dirty="0" smtClean="0">
                <a:solidFill>
                  <a:schemeClr val="tx1">
                    <a:lumMod val="50000"/>
                    <a:lumOff val="50000"/>
                  </a:schemeClr>
                </a:solidFill>
                <a:latin typeface="Arial" panose="020B0604020202020204" pitchFamily="34" charset="0"/>
                <a:cs typeface="Arial" panose="020B0604020202020204" pitchFamily="34" charset="0"/>
              </a:rPr>
              <a:t>2011</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58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0337"/>
            <a:ext cx="8229600" cy="4997811"/>
          </a:xfrm>
        </p:spPr>
        <p:txBody>
          <a:bodyPr>
            <a:noAutofit/>
          </a:bodyPr>
          <a:lstStyle/>
          <a:p>
            <a:pPr>
              <a:buClr>
                <a:srgbClr val="10B7E0"/>
              </a:buClr>
            </a:pPr>
            <a:r>
              <a:rPr lang="es-ES" sz="2400" dirty="0">
                <a:solidFill>
                  <a:schemeClr val="tx1">
                    <a:lumMod val="50000"/>
                    <a:lumOff val="50000"/>
                  </a:schemeClr>
                </a:solidFill>
                <a:latin typeface="Arial" panose="020B0604020202020204" pitchFamily="34" charset="0"/>
                <a:cs typeface="Arial" panose="020B0604020202020204" pitchFamily="34" charset="0"/>
              </a:rPr>
              <a:t>En estudios previos cuando se preguntó por qué los adolescentes son víctimas de hostigamiento, la respuesta más común fue que es porque las víctimas tienen un aspecto </a:t>
            </a:r>
            <a:r>
              <a:rPr lang="es-ES" sz="2400" dirty="0" smtClean="0">
                <a:solidFill>
                  <a:schemeClr val="tx1">
                    <a:lumMod val="50000"/>
                    <a:lumOff val="50000"/>
                  </a:schemeClr>
                </a:solidFill>
                <a:latin typeface="Arial" panose="020B0604020202020204" pitchFamily="34" charset="0"/>
                <a:cs typeface="Arial" panose="020B0604020202020204" pitchFamily="34" charset="0"/>
              </a:rPr>
              <a:t>diferente </a:t>
            </a:r>
          </a:p>
          <a:p>
            <a:pPr>
              <a:buClr>
                <a:srgbClr val="10B7E0"/>
              </a:buClr>
            </a:pPr>
            <a:r>
              <a:rPr lang="es-ES" sz="2400" dirty="0" smtClean="0">
                <a:solidFill>
                  <a:schemeClr val="tx1">
                    <a:lumMod val="50000"/>
                    <a:lumOff val="50000"/>
                  </a:schemeClr>
                </a:solidFill>
                <a:latin typeface="Arial" panose="020B0604020202020204" pitchFamily="34" charset="0"/>
                <a:cs typeface="Arial" panose="020B0604020202020204" pitchFamily="34" charset="0"/>
              </a:rPr>
              <a:t>Por </a:t>
            </a:r>
            <a:r>
              <a:rPr lang="es-ES" sz="2400" dirty="0">
                <a:solidFill>
                  <a:schemeClr val="tx1">
                    <a:lumMod val="50000"/>
                    <a:lumOff val="50000"/>
                  </a:schemeClr>
                </a:solidFill>
                <a:latin typeface="Arial" panose="020B0604020202020204" pitchFamily="34" charset="0"/>
                <a:cs typeface="Arial" panose="020B0604020202020204" pitchFamily="34" charset="0"/>
              </a:rPr>
              <a:t>ejemplo, adolescentes con sobrepeso y obesos tienen un mayor riesgo de sufrir hostigamiento </a:t>
            </a:r>
            <a:r>
              <a:rPr lang="es-ES" sz="2400" dirty="0" smtClean="0">
                <a:solidFill>
                  <a:schemeClr val="tx1">
                    <a:lumMod val="50000"/>
                    <a:lumOff val="50000"/>
                  </a:schemeClr>
                </a:solidFill>
                <a:latin typeface="Arial" panose="020B0604020202020204" pitchFamily="34" charset="0"/>
                <a:cs typeface="Arial" panose="020B0604020202020204" pitchFamily="34" charset="0"/>
              </a:rPr>
              <a:t>escolar</a:t>
            </a:r>
            <a:endParaRPr lang="es-ES" sz="24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 sz="2400" dirty="0" smtClean="0">
                <a:solidFill>
                  <a:schemeClr val="tx1">
                    <a:lumMod val="50000"/>
                    <a:lumOff val="50000"/>
                  </a:schemeClr>
                </a:solidFill>
                <a:latin typeface="Arial" panose="020B0604020202020204" pitchFamily="34" charset="0"/>
                <a:cs typeface="Arial" panose="020B0604020202020204" pitchFamily="34" charset="0"/>
              </a:rPr>
              <a:t>De </a:t>
            </a:r>
            <a:r>
              <a:rPr lang="es-ES" sz="2400" dirty="0">
                <a:solidFill>
                  <a:schemeClr val="tx1">
                    <a:lumMod val="50000"/>
                    <a:lumOff val="50000"/>
                  </a:schemeClr>
                </a:solidFill>
                <a:latin typeface="Arial" panose="020B0604020202020204" pitchFamily="34" charset="0"/>
                <a:cs typeface="Arial" panose="020B0604020202020204" pitchFamily="34" charset="0"/>
              </a:rPr>
              <a:t>una muestra de 6,939 adolescentes con un promedio de edad de </a:t>
            </a:r>
            <a:r>
              <a:rPr lang="es-ES" sz="2400" i="1" dirty="0">
                <a:solidFill>
                  <a:schemeClr val="tx1">
                    <a:lumMod val="50000"/>
                    <a:lumOff val="50000"/>
                  </a:schemeClr>
                </a:solidFill>
                <a:latin typeface="Arial" panose="020B0604020202020204" pitchFamily="34" charset="0"/>
                <a:cs typeface="Arial" panose="020B0604020202020204" pitchFamily="34" charset="0"/>
              </a:rPr>
              <a:t>14.4 años, los</a:t>
            </a:r>
            <a:r>
              <a:rPr lang="es-ES" sz="2400" i="1" dirty="0">
                <a:solidFill>
                  <a:srgbClr val="10B7E0"/>
                </a:solidFill>
                <a:latin typeface="Arial" panose="020B0604020202020204" pitchFamily="34" charset="0"/>
                <a:cs typeface="Arial" panose="020B0604020202020204" pitchFamily="34" charset="0"/>
              </a:rPr>
              <a:t> hombres con </a:t>
            </a:r>
            <a:r>
              <a:rPr lang="es-ES" sz="2400" i="1" dirty="0" smtClean="0">
                <a:solidFill>
                  <a:srgbClr val="10B7E0"/>
                </a:solidFill>
                <a:latin typeface="Arial" panose="020B0604020202020204" pitchFamily="34" charset="0"/>
                <a:cs typeface="Arial" panose="020B0604020202020204" pitchFamily="34" charset="0"/>
              </a:rPr>
              <a:t>sobrepeso/obesidad </a:t>
            </a:r>
            <a:r>
              <a:rPr lang="es-ES" sz="2400" i="1" dirty="0">
                <a:solidFill>
                  <a:srgbClr val="10B7E0"/>
                </a:solidFill>
                <a:latin typeface="Arial" panose="020B0604020202020204" pitchFamily="34" charset="0"/>
                <a:cs typeface="Arial" panose="020B0604020202020204" pitchFamily="34" charset="0"/>
              </a:rPr>
              <a:t>tuvieron un OR= 1.27</a:t>
            </a:r>
            <a:r>
              <a:rPr lang="es-ES" sz="2400" i="1" dirty="0">
                <a:solidFill>
                  <a:schemeClr val="tx1">
                    <a:lumMod val="50000"/>
                    <a:lumOff val="50000"/>
                  </a:schemeClr>
                </a:solidFill>
                <a:latin typeface="Arial" panose="020B0604020202020204" pitchFamily="34" charset="0"/>
                <a:cs typeface="Arial" panose="020B0604020202020204" pitchFamily="34" charset="0"/>
              </a:rPr>
              <a:t> y </a:t>
            </a:r>
            <a:r>
              <a:rPr lang="es-ES" sz="2400" i="1" dirty="0" smtClean="0">
                <a:solidFill>
                  <a:schemeClr val="tx1">
                    <a:lumMod val="50000"/>
                    <a:lumOff val="50000"/>
                  </a:schemeClr>
                </a:solidFill>
                <a:latin typeface="Arial" panose="020B0604020202020204" pitchFamily="34" charset="0"/>
                <a:cs typeface="Arial" panose="020B0604020202020204" pitchFamily="34" charset="0"/>
              </a:rPr>
              <a:t>las un</a:t>
            </a:r>
            <a:r>
              <a:rPr lang="es-ES" sz="2400" i="1" dirty="0" smtClean="0">
                <a:solidFill>
                  <a:srgbClr val="10B7E0"/>
                </a:solidFill>
                <a:latin typeface="Arial" panose="020B0604020202020204" pitchFamily="34" charset="0"/>
                <a:cs typeface="Arial" panose="020B0604020202020204" pitchFamily="34" charset="0"/>
              </a:rPr>
              <a:t> </a:t>
            </a:r>
            <a:r>
              <a:rPr lang="es-ES" sz="2400" i="1" dirty="0">
                <a:solidFill>
                  <a:srgbClr val="10B7E0"/>
                </a:solidFill>
                <a:latin typeface="Arial" panose="020B0604020202020204" pitchFamily="34" charset="0"/>
                <a:cs typeface="Arial" panose="020B0604020202020204" pitchFamily="34" charset="0"/>
              </a:rPr>
              <a:t>OR= 1.36 para sufrir hostigamiento verbal</a:t>
            </a:r>
            <a:r>
              <a:rPr lang="es-ES" sz="2400" i="1" dirty="0">
                <a:solidFill>
                  <a:schemeClr val="tx1">
                    <a:lumMod val="50000"/>
                    <a:lumOff val="50000"/>
                  </a:schemeClr>
                </a:solidFill>
                <a:latin typeface="Arial" panose="020B0604020202020204" pitchFamily="34" charset="0"/>
                <a:cs typeface="Arial" panose="020B0604020202020204" pitchFamily="34" charset="0"/>
              </a:rPr>
              <a:t> </a:t>
            </a:r>
            <a:r>
              <a:rPr lang="es-ES" sz="2400" dirty="0" smtClean="0">
                <a:solidFill>
                  <a:schemeClr val="tx1">
                    <a:lumMod val="50000"/>
                    <a:lumOff val="50000"/>
                  </a:schemeClr>
                </a:solidFill>
                <a:latin typeface="Arial" panose="020B0604020202020204" pitchFamily="34" charset="0"/>
                <a:cs typeface="Arial" panose="020B0604020202020204" pitchFamily="34" charset="0"/>
              </a:rPr>
              <a:t>sugiriendo </a:t>
            </a:r>
            <a:r>
              <a:rPr lang="es-ES" sz="2400" dirty="0">
                <a:solidFill>
                  <a:schemeClr val="tx1">
                    <a:lumMod val="50000"/>
                    <a:lumOff val="50000"/>
                  </a:schemeClr>
                </a:solidFill>
                <a:latin typeface="Arial" panose="020B0604020202020204" pitchFamily="34" charset="0"/>
                <a:cs typeface="Arial" panose="020B0604020202020204" pitchFamily="34" charset="0"/>
              </a:rPr>
              <a:t>que el estado del peso podría estar relacionado con la victimización por </a:t>
            </a:r>
            <a:r>
              <a:rPr lang="es-ES" sz="2400" dirty="0" smtClean="0">
                <a:solidFill>
                  <a:schemeClr val="tx1">
                    <a:lumMod val="50000"/>
                    <a:lumOff val="50000"/>
                  </a:schemeClr>
                </a:solidFill>
                <a:latin typeface="Arial" panose="020B0604020202020204" pitchFamily="34" charset="0"/>
                <a:cs typeface="Arial" panose="020B0604020202020204" pitchFamily="34" charset="0"/>
              </a:rPr>
              <a:t>pares</a:t>
            </a:r>
          </a:p>
          <a:p>
            <a:pPr marL="0" indent="0">
              <a:buClr>
                <a:srgbClr val="10B7E0"/>
              </a:buClr>
              <a:buNone/>
            </a:pPr>
            <a:endParaRPr lang="es-ES" sz="2400" dirty="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000" dirty="0" smtClean="0">
                <a:solidFill>
                  <a:schemeClr val="tx1">
                    <a:lumMod val="50000"/>
                    <a:lumOff val="50000"/>
                  </a:schemeClr>
                </a:solidFill>
                <a:latin typeface="Arial" panose="020B0604020202020204" pitchFamily="34" charset="0"/>
                <a:cs typeface="Arial" panose="020B0604020202020204" pitchFamily="34" charset="0"/>
              </a:rPr>
              <a:t>Wang y cols, 2009</a:t>
            </a:r>
            <a:r>
              <a:rPr lang="es-ES" sz="2000" dirty="0" smtClean="0">
                <a:solidFill>
                  <a:schemeClr val="tx1">
                    <a:lumMod val="50000"/>
                    <a:lumOff val="50000"/>
                  </a:schemeClr>
                </a:solidFill>
                <a:latin typeface="Arial" panose="020B0604020202020204" pitchFamily="34" charset="0"/>
                <a:cs typeface="Arial" panose="020B0604020202020204" pitchFamily="34" charset="0"/>
              </a:rPr>
              <a:t> </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82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133D55"/>
                </a:solidFill>
                <a:latin typeface="Arial" panose="020B0604020202020204" pitchFamily="34" charset="0"/>
                <a:cs typeface="Arial" panose="020B0604020202020204" pitchFamily="34" charset="0"/>
              </a:rPr>
              <a:t>SOBREPESO Y OBESIDAD EN NIÑOS DE EDAD ESCOLAR EN MÉXICO</a:t>
            </a:r>
            <a:endParaRPr lang="en-US" sz="3200" b="1" dirty="0">
              <a:solidFill>
                <a:srgbClr val="133D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83080"/>
            <a:ext cx="8229600" cy="4525963"/>
          </a:xfrm>
        </p:spPr>
        <p:txBody>
          <a:bodyPr>
            <a:normAutofit/>
          </a:bodyPr>
          <a:lstStyle/>
          <a:p>
            <a:r>
              <a:rPr lang="es-MX" sz="2800" dirty="0">
                <a:solidFill>
                  <a:schemeClr val="tx1">
                    <a:lumMod val="50000"/>
                    <a:lumOff val="50000"/>
                  </a:schemeClr>
                </a:solidFill>
                <a:latin typeface="Arial" panose="020B0604020202020204" pitchFamily="34" charset="0"/>
                <a:cs typeface="Arial" panose="020B0604020202020204" pitchFamily="34" charset="0"/>
              </a:rPr>
              <a:t>La prevalencia nacional combinada de sobrepeso y </a:t>
            </a:r>
            <a:r>
              <a:rPr lang="es-MX" sz="2800" dirty="0" smtClean="0">
                <a:solidFill>
                  <a:schemeClr val="tx1">
                    <a:lumMod val="50000"/>
                    <a:lumOff val="50000"/>
                  </a:schemeClr>
                </a:solidFill>
                <a:latin typeface="Arial" panose="020B0604020202020204" pitchFamily="34" charset="0"/>
                <a:cs typeface="Arial" panose="020B0604020202020204" pitchFamily="34" charset="0"/>
              </a:rPr>
              <a:t>obesidad, </a:t>
            </a:r>
            <a:r>
              <a:rPr lang="es-MX" sz="2800" dirty="0">
                <a:solidFill>
                  <a:schemeClr val="tx1">
                    <a:lumMod val="50000"/>
                    <a:lumOff val="50000"/>
                  </a:schemeClr>
                </a:solidFill>
                <a:latin typeface="Arial" panose="020B0604020202020204" pitchFamily="34" charset="0"/>
                <a:cs typeface="Arial" panose="020B0604020202020204" pitchFamily="34" charset="0"/>
              </a:rPr>
              <a:t>utilizando los criterios de la OMS, fue de </a:t>
            </a:r>
            <a:r>
              <a:rPr lang="es-MX" sz="2800" i="1" dirty="0">
                <a:solidFill>
                  <a:schemeClr val="tx1">
                    <a:lumMod val="50000"/>
                    <a:lumOff val="50000"/>
                  </a:schemeClr>
                </a:solidFill>
                <a:latin typeface="Arial" panose="020B0604020202020204" pitchFamily="34" charset="0"/>
                <a:cs typeface="Arial" panose="020B0604020202020204" pitchFamily="34" charset="0"/>
              </a:rPr>
              <a:t>34.4% (19.8 y 14.6%, respectivamente</a:t>
            </a:r>
            <a:r>
              <a:rPr lang="es-MX" sz="2800" i="1" dirty="0" smtClean="0">
                <a:solidFill>
                  <a:schemeClr val="tx1">
                    <a:lumMod val="50000"/>
                    <a:lumOff val="50000"/>
                  </a:schemeClr>
                </a:solidFill>
                <a:latin typeface="Arial" panose="020B0604020202020204" pitchFamily="34" charset="0"/>
                <a:cs typeface="Arial" panose="020B0604020202020204" pitchFamily="34" charset="0"/>
              </a:rPr>
              <a:t>)</a:t>
            </a:r>
          </a:p>
          <a:p>
            <a:r>
              <a:rPr lang="es-MX" sz="2800" b="1" dirty="0" smtClean="0">
                <a:solidFill>
                  <a:schemeClr val="tx1">
                    <a:lumMod val="50000"/>
                    <a:lumOff val="50000"/>
                  </a:schemeClr>
                </a:solidFill>
                <a:latin typeface="Arial" panose="020B0604020202020204" pitchFamily="34" charset="0"/>
                <a:cs typeface="Arial" panose="020B0604020202020204" pitchFamily="34" charset="0"/>
              </a:rPr>
              <a:t>Niñas:</a:t>
            </a:r>
            <a:r>
              <a:rPr lang="es-MX" sz="2800" dirty="0" smtClean="0">
                <a:solidFill>
                  <a:schemeClr val="tx1">
                    <a:lumMod val="50000"/>
                    <a:lumOff val="50000"/>
                  </a:schemeClr>
                </a:solidFill>
                <a:latin typeface="Arial" panose="020B0604020202020204" pitchFamily="34" charset="0"/>
                <a:cs typeface="Arial" panose="020B0604020202020204" pitchFamily="34" charset="0"/>
              </a:rPr>
              <a:t> </a:t>
            </a:r>
            <a:r>
              <a:rPr lang="es-MX" sz="2800" dirty="0" smtClean="0">
                <a:solidFill>
                  <a:srgbClr val="10B7E0"/>
                </a:solidFill>
                <a:latin typeface="Arial" panose="020B0604020202020204" pitchFamily="34" charset="0"/>
                <a:cs typeface="Arial" panose="020B0604020202020204" pitchFamily="34" charset="0"/>
              </a:rPr>
              <a:t>32</a:t>
            </a:r>
            <a:r>
              <a:rPr lang="es-MX" sz="2800" dirty="0">
                <a:solidFill>
                  <a:srgbClr val="10B7E0"/>
                </a:solidFill>
                <a:latin typeface="Arial" panose="020B0604020202020204" pitchFamily="34" charset="0"/>
                <a:cs typeface="Arial" panose="020B0604020202020204" pitchFamily="34" charset="0"/>
              </a:rPr>
              <a:t>% (20.2 y 11.8</a:t>
            </a:r>
            <a:r>
              <a:rPr lang="es-MX" sz="2800" dirty="0" smtClean="0">
                <a:solidFill>
                  <a:srgbClr val="10B7E0"/>
                </a:solidFill>
                <a:latin typeface="Arial" panose="020B0604020202020204" pitchFamily="34" charset="0"/>
                <a:cs typeface="Arial" panose="020B0604020202020204" pitchFamily="34" charset="0"/>
              </a:rPr>
              <a:t>%) </a:t>
            </a:r>
            <a:endParaRPr lang="es-MX" sz="2800" dirty="0">
              <a:solidFill>
                <a:srgbClr val="10B7E0"/>
              </a:solidFill>
              <a:latin typeface="Arial" panose="020B0604020202020204" pitchFamily="34" charset="0"/>
              <a:cs typeface="Arial" panose="020B0604020202020204" pitchFamily="34" charset="0"/>
            </a:endParaRPr>
          </a:p>
          <a:p>
            <a:r>
              <a:rPr lang="es-MX" sz="2800" b="1" dirty="0" smtClean="0">
                <a:solidFill>
                  <a:schemeClr val="tx1">
                    <a:lumMod val="50000"/>
                    <a:lumOff val="50000"/>
                  </a:schemeClr>
                </a:solidFill>
                <a:latin typeface="Arial" panose="020B0604020202020204" pitchFamily="34" charset="0"/>
                <a:cs typeface="Arial" panose="020B0604020202020204" pitchFamily="34" charset="0"/>
              </a:rPr>
              <a:t>Niños:</a:t>
            </a:r>
            <a:r>
              <a:rPr lang="es-MX" sz="2800" dirty="0">
                <a:solidFill>
                  <a:schemeClr val="tx1">
                    <a:lumMod val="50000"/>
                    <a:lumOff val="50000"/>
                  </a:schemeClr>
                </a:solidFill>
                <a:latin typeface="Arial" panose="020B0604020202020204" pitchFamily="34" charset="0"/>
                <a:cs typeface="Arial" panose="020B0604020202020204" pitchFamily="34" charset="0"/>
              </a:rPr>
              <a:t> </a:t>
            </a:r>
            <a:r>
              <a:rPr lang="es-MX" sz="2800" dirty="0" smtClean="0">
                <a:solidFill>
                  <a:srgbClr val="10B7E0"/>
                </a:solidFill>
                <a:latin typeface="Arial" panose="020B0604020202020204" pitchFamily="34" charset="0"/>
                <a:cs typeface="Arial" panose="020B0604020202020204" pitchFamily="34" charset="0"/>
              </a:rPr>
              <a:t>36.9</a:t>
            </a:r>
            <a:r>
              <a:rPr lang="es-MX" sz="2800" dirty="0">
                <a:solidFill>
                  <a:srgbClr val="10B7E0"/>
                </a:solidFill>
                <a:latin typeface="Arial" panose="020B0604020202020204" pitchFamily="34" charset="0"/>
                <a:cs typeface="Arial" panose="020B0604020202020204" pitchFamily="34" charset="0"/>
              </a:rPr>
              <a:t>%  (19.5 y 17.4</a:t>
            </a:r>
            <a:r>
              <a:rPr lang="es-MX" sz="2800" dirty="0" smtClean="0">
                <a:solidFill>
                  <a:srgbClr val="10B7E0"/>
                </a:solidFill>
                <a:latin typeface="Arial" panose="020B0604020202020204" pitchFamily="34" charset="0"/>
                <a:cs typeface="Arial" panose="020B0604020202020204" pitchFamily="34" charset="0"/>
              </a:rPr>
              <a:t>%) </a:t>
            </a:r>
          </a:p>
          <a:p>
            <a:r>
              <a:rPr lang="es-MX" sz="2800" dirty="0">
                <a:solidFill>
                  <a:schemeClr val="tx1">
                    <a:lumMod val="50000"/>
                    <a:lumOff val="50000"/>
                  </a:schemeClr>
                </a:solidFill>
                <a:latin typeface="Arial" panose="020B0604020202020204" pitchFamily="34" charset="0"/>
                <a:cs typeface="Arial" panose="020B0604020202020204" pitchFamily="34" charset="0"/>
              </a:rPr>
              <a:t>A</a:t>
            </a:r>
            <a:r>
              <a:rPr lang="es-MX" sz="2800" dirty="0" smtClean="0">
                <a:solidFill>
                  <a:schemeClr val="tx1">
                    <a:lumMod val="50000"/>
                    <a:lumOff val="50000"/>
                  </a:schemeClr>
                </a:solidFill>
                <a:latin typeface="Arial" panose="020B0604020202020204" pitchFamily="34" charset="0"/>
                <a:cs typeface="Arial" panose="020B0604020202020204" pitchFamily="34" charset="0"/>
              </a:rPr>
              <a:t>lrededor </a:t>
            </a:r>
            <a:r>
              <a:rPr lang="es-MX" sz="2800" dirty="0">
                <a:solidFill>
                  <a:schemeClr val="tx1">
                    <a:lumMod val="50000"/>
                    <a:lumOff val="50000"/>
                  </a:schemeClr>
                </a:solidFill>
                <a:latin typeface="Arial" panose="020B0604020202020204" pitchFamily="34" charset="0"/>
                <a:cs typeface="Arial" panose="020B0604020202020204" pitchFamily="34" charset="0"/>
              </a:rPr>
              <a:t>de </a:t>
            </a:r>
            <a:r>
              <a:rPr lang="es-MX" sz="2800" b="1" dirty="0">
                <a:solidFill>
                  <a:schemeClr val="tx1">
                    <a:lumMod val="50000"/>
                    <a:lumOff val="50000"/>
                  </a:schemeClr>
                </a:solidFill>
                <a:latin typeface="Arial" panose="020B0604020202020204" pitchFamily="34" charset="0"/>
                <a:cs typeface="Arial" panose="020B0604020202020204" pitchFamily="34" charset="0"/>
              </a:rPr>
              <a:t>5 664 870 niños con sobrepeso y obesidad</a:t>
            </a:r>
            <a:r>
              <a:rPr lang="es-MX" sz="2800" dirty="0">
                <a:solidFill>
                  <a:schemeClr val="tx1">
                    <a:lumMod val="50000"/>
                    <a:lumOff val="50000"/>
                  </a:schemeClr>
                </a:solidFill>
                <a:latin typeface="Arial" panose="020B0604020202020204" pitchFamily="34" charset="0"/>
                <a:cs typeface="Arial" panose="020B0604020202020204" pitchFamily="34" charset="0"/>
              </a:rPr>
              <a:t> en el ámbito nacional </a:t>
            </a:r>
            <a:endParaRPr lang="es-MX" sz="28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None/>
            </a:pPr>
            <a:r>
              <a:rPr lang="es-MX" sz="2400" dirty="0" smtClean="0">
                <a:solidFill>
                  <a:schemeClr val="tx1">
                    <a:lumMod val="50000"/>
                    <a:lumOff val="50000"/>
                  </a:schemeClr>
                </a:solidFill>
                <a:latin typeface="Arial" panose="020B0604020202020204" pitchFamily="34" charset="0"/>
                <a:cs typeface="Arial" panose="020B0604020202020204" pitchFamily="34" charset="0"/>
              </a:rPr>
              <a:t>ENSANUT 2012</a:t>
            </a:r>
            <a:endParaRPr lang="en-US" sz="2400" dirty="0">
              <a:solidFill>
                <a:schemeClr val="tx1">
                  <a:lumMod val="50000"/>
                  <a:lumOff val="50000"/>
                </a:schemeClr>
              </a:solidFill>
              <a:latin typeface="Arial" panose="020B0604020202020204" pitchFamily="34" charset="0"/>
              <a:cs typeface="Arial" panose="020B0604020202020204" pitchFamily="34" charset="0"/>
            </a:endParaRPr>
          </a:p>
          <a:p>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03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
            <a:ext cx="8229600" cy="4525963"/>
          </a:xfrm>
        </p:spPr>
        <p:txBody>
          <a:bodyPr>
            <a:normAutofit/>
          </a:bodyPr>
          <a:lstStyle/>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 sz="2800" dirty="0">
                <a:solidFill>
                  <a:schemeClr val="tx1">
                    <a:lumMod val="50000"/>
                    <a:lumOff val="50000"/>
                  </a:schemeClr>
                </a:solidFill>
                <a:latin typeface="Arial" panose="020B0604020202020204" pitchFamily="34" charset="0"/>
                <a:cs typeface="Arial" panose="020B0604020202020204" pitchFamily="34" charset="0"/>
              </a:rPr>
              <a:t>El estereotipo de la obesidad se integra tempranamente en la vida y se fortalece entre los tres y cinco años de edad </a:t>
            </a:r>
          </a:p>
          <a:p>
            <a:pPr>
              <a:buClr>
                <a:srgbClr val="10B7E0"/>
              </a:buClr>
            </a:pPr>
            <a:r>
              <a:rPr lang="es-ES" sz="2800" dirty="0" smtClean="0">
                <a:solidFill>
                  <a:schemeClr val="tx1">
                    <a:lumMod val="50000"/>
                    <a:lumOff val="50000"/>
                  </a:schemeClr>
                </a:solidFill>
                <a:latin typeface="Arial" panose="020B0604020202020204" pitchFamily="34" charset="0"/>
                <a:cs typeface="Arial" panose="020B0604020202020204" pitchFamily="34" charset="0"/>
              </a:rPr>
              <a:t>Aumenta conforme </a:t>
            </a:r>
            <a:r>
              <a:rPr lang="es-ES" sz="2800" dirty="0">
                <a:solidFill>
                  <a:schemeClr val="tx1">
                    <a:lumMod val="50000"/>
                    <a:lumOff val="50000"/>
                  </a:schemeClr>
                </a:solidFill>
                <a:latin typeface="Arial" panose="020B0604020202020204" pitchFamily="34" charset="0"/>
                <a:cs typeface="Arial" panose="020B0604020202020204" pitchFamily="34" charset="0"/>
              </a:rPr>
              <a:t>avanza la </a:t>
            </a:r>
            <a:r>
              <a:rPr lang="es-ES" sz="2800" dirty="0" smtClean="0">
                <a:solidFill>
                  <a:schemeClr val="tx1">
                    <a:lumMod val="50000"/>
                    <a:lumOff val="50000"/>
                  </a:schemeClr>
                </a:solidFill>
                <a:latin typeface="Arial" panose="020B0604020202020204" pitchFamily="34" charset="0"/>
                <a:cs typeface="Arial" panose="020B0604020202020204" pitchFamily="34" charset="0"/>
              </a:rPr>
              <a:t>edad</a:t>
            </a:r>
            <a:endParaRPr lang="es-E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r>
              <a:rPr lang="es-ES" sz="2800" dirty="0" smtClean="0">
                <a:solidFill>
                  <a:schemeClr val="tx1">
                    <a:lumMod val="50000"/>
                    <a:lumOff val="50000"/>
                  </a:schemeClr>
                </a:solidFill>
                <a:latin typeface="Arial" panose="020B0604020202020204" pitchFamily="34" charset="0"/>
                <a:cs typeface="Arial" panose="020B0604020202020204" pitchFamily="34" charset="0"/>
              </a:rPr>
              <a:t>Es </a:t>
            </a:r>
            <a:r>
              <a:rPr lang="es-ES" sz="2800" dirty="0">
                <a:solidFill>
                  <a:schemeClr val="tx1">
                    <a:lumMod val="50000"/>
                    <a:lumOff val="50000"/>
                  </a:schemeClr>
                </a:solidFill>
                <a:latin typeface="Arial" panose="020B0604020202020204" pitchFamily="34" charset="0"/>
                <a:cs typeface="Arial" panose="020B0604020202020204" pitchFamily="34" charset="0"/>
              </a:rPr>
              <a:t>considerado un predictor de la idealización de la apariencia </a:t>
            </a:r>
          </a:p>
          <a:p>
            <a:pPr>
              <a:buClr>
                <a:srgbClr val="10B7E0"/>
              </a:buClr>
            </a:pPr>
            <a:endParaRPr lang="es-ES" sz="28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lgn="r">
              <a:buClr>
                <a:srgbClr val="10B7E0"/>
              </a:buClr>
              <a:buNone/>
            </a:pPr>
            <a:r>
              <a:rPr lang="es-MX" sz="2400" dirty="0" smtClean="0">
                <a:solidFill>
                  <a:schemeClr val="tx1">
                    <a:lumMod val="50000"/>
                    <a:lumOff val="50000"/>
                  </a:schemeClr>
                </a:solidFill>
                <a:latin typeface="Arial" panose="020B0604020202020204" pitchFamily="34" charset="0"/>
                <a:cs typeface="Arial" panose="020B0604020202020204" pitchFamily="34" charset="0"/>
              </a:rPr>
              <a:t>Klaczynski </a:t>
            </a:r>
            <a:r>
              <a:rPr lang="es-MX" sz="2400" dirty="0">
                <a:solidFill>
                  <a:schemeClr val="tx1">
                    <a:lumMod val="50000"/>
                    <a:lumOff val="50000"/>
                  </a:schemeClr>
                </a:solidFill>
                <a:latin typeface="Arial" panose="020B0604020202020204" pitchFamily="34" charset="0"/>
                <a:cs typeface="Arial" panose="020B0604020202020204" pitchFamily="34" charset="0"/>
              </a:rPr>
              <a:t>y cols, </a:t>
            </a:r>
            <a:r>
              <a:rPr lang="es-MX" sz="2400" dirty="0" smtClean="0">
                <a:solidFill>
                  <a:schemeClr val="tx1">
                    <a:lumMod val="50000"/>
                    <a:lumOff val="50000"/>
                  </a:schemeClr>
                </a:solidFill>
                <a:latin typeface="Arial" panose="020B0604020202020204" pitchFamily="34" charset="0"/>
                <a:cs typeface="Arial" panose="020B0604020202020204" pitchFamily="34" charset="0"/>
              </a:rPr>
              <a:t>2009</a:t>
            </a:r>
            <a:endParaRPr lang="en-US" sz="2400" dirty="0">
              <a:solidFill>
                <a:schemeClr val="tx1">
                  <a:lumMod val="50000"/>
                  <a:lumOff val="50000"/>
                </a:schemeClr>
              </a:solidFill>
              <a:latin typeface="Arial" panose="020B0604020202020204" pitchFamily="34" charset="0"/>
              <a:cs typeface="Arial" panose="020B0604020202020204" pitchFamily="34" charset="0"/>
            </a:endParaRPr>
          </a:p>
          <a:p>
            <a:pPr marL="0" indent="0">
              <a:buClr>
                <a:srgbClr val="10B7E0"/>
              </a:buClr>
              <a:buNone/>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a:buClr>
                <a:srgbClr val="10B7E0"/>
              </a:buClr>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1" descr="imagen bully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508" y="3550902"/>
            <a:ext cx="2333897" cy="3098094"/>
          </a:xfrm>
          <a:prstGeom prst="rect">
            <a:avLst/>
          </a:prstGeom>
          <a:ln>
            <a:noFill/>
          </a:ln>
          <a:effectLst>
            <a:softEdge rad="112500"/>
          </a:effectLst>
        </p:spPr>
      </p:pic>
    </p:spTree>
    <p:extLst>
      <p:ext uri="{BB962C8B-B14F-4D97-AF65-F5344CB8AC3E}">
        <p14:creationId xmlns:p14="http://schemas.microsoft.com/office/powerpoint/2010/main" val="7469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rgbClr val="10B7E0"/>
              </a:buClr>
            </a:pPr>
            <a:r>
              <a:rPr lang="es-ES" sz="2800" dirty="0" smtClean="0">
                <a:solidFill>
                  <a:schemeClr val="tx1">
                    <a:lumMod val="50000"/>
                    <a:lumOff val="50000"/>
                  </a:schemeClr>
                </a:solidFill>
                <a:latin typeface="Arial" panose="020B0604020202020204" pitchFamily="34" charset="0"/>
                <a:cs typeface="Arial" panose="020B0604020202020204" pitchFamily="34" charset="0"/>
              </a:rPr>
              <a:t>Los obesos son de los grupos sociales más estigmatizados </a:t>
            </a:r>
          </a:p>
          <a:p>
            <a:pPr>
              <a:buClr>
                <a:srgbClr val="10B7E0"/>
              </a:buClr>
            </a:pPr>
            <a:r>
              <a:rPr lang="es-ES" sz="2800" b="1" dirty="0" smtClean="0">
                <a:solidFill>
                  <a:schemeClr val="tx1">
                    <a:lumMod val="50000"/>
                    <a:lumOff val="50000"/>
                  </a:schemeClr>
                </a:solidFill>
                <a:latin typeface="Arial" panose="020B0604020202020204" pitchFamily="34" charset="0"/>
                <a:cs typeface="Arial" panose="020B0604020202020204" pitchFamily="34" charset="0"/>
              </a:rPr>
              <a:t>Niños y adultos ven a las personas obesas de forma más negativa: </a:t>
            </a:r>
            <a:r>
              <a:rPr lang="es-ES" sz="2800" dirty="0" smtClean="0">
                <a:solidFill>
                  <a:schemeClr val="tx1">
                    <a:lumMod val="50000"/>
                    <a:lumOff val="50000"/>
                  </a:schemeClr>
                </a:solidFill>
                <a:latin typeface="Arial" panose="020B0604020202020204" pitchFamily="34" charset="0"/>
                <a:cs typeface="Arial" panose="020B0604020202020204" pitchFamily="34" charset="0"/>
              </a:rPr>
              <a:t>menos inteligentes, menos felices, más perezoso que a las minorías étnicas, personas con discapacidades físicas y malformaciones faciales y amputados</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97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1187</Words>
  <Application>Microsoft Macintosh PowerPoint</Application>
  <PresentationFormat>On-screen Show (4:3)</PresentationFormat>
  <Paragraphs>127</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BULLYING</vt:lpstr>
      <vt:lpstr>BULLYING</vt:lpstr>
      <vt:lpstr>PowerPoint Presentation</vt:lpstr>
      <vt:lpstr>PowerPoint Presentation</vt:lpstr>
      <vt:lpstr>PowerPoint Presentation</vt:lpstr>
      <vt:lpstr>SOBREPESO Y OBESIDAD EN NIÑOS DE EDAD ESCOLAR EN MÉXICO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OBJETIVO GENERAL</vt:lpstr>
      <vt:lpstr>HIPÓTESIS</vt:lpstr>
      <vt:lpstr>SUJETOS</vt:lpstr>
      <vt:lpstr>INDICE DE MASA CORPORAL</vt:lpstr>
      <vt:lpstr>INTIMIDACIÓN</vt:lpstr>
      <vt:lpstr>AUTO-REPORTE DEL NIÑO</vt:lpstr>
      <vt:lpstr>REPORTE DE LOS PADRES</vt:lpstr>
      <vt:lpstr>RESULTADOS</vt:lpstr>
      <vt:lpstr>ESCOLARES INCLUIDOS N=174 niños (95), niñas (79)</vt:lpstr>
      <vt:lpstr>PowerPoint Presentation</vt:lpstr>
      <vt:lpstr>PowerPoint Presentation</vt:lpstr>
      <vt:lpstr>INDICE DE MASA CORPORAL DE LOS NIÑOS EVALUADOS</vt:lpstr>
      <vt:lpstr>PowerPoint Presentation</vt:lpstr>
      <vt:lpstr>PowerPoint Presentation</vt:lpstr>
      <vt:lpstr>CONCLUSIONES</vt:lpstr>
    </vt:vector>
  </TitlesOfParts>
  <Company>University of Southern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Southern California University of Southern California</dc:creator>
  <cp:lastModifiedBy>University of Southern California University of Southern California</cp:lastModifiedBy>
  <cp:revision>41</cp:revision>
  <dcterms:created xsi:type="dcterms:W3CDTF">2016-03-15T03:35:05Z</dcterms:created>
  <dcterms:modified xsi:type="dcterms:W3CDTF">2016-03-17T00:39:36Z</dcterms:modified>
</cp:coreProperties>
</file>