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09" r:id="rId2"/>
    <p:sldId id="310" r:id="rId3"/>
    <p:sldId id="311" r:id="rId4"/>
    <p:sldId id="313" r:id="rId5"/>
    <p:sldId id="316" r:id="rId6"/>
    <p:sldId id="322" r:id="rId7"/>
    <p:sldId id="323" r:id="rId8"/>
    <p:sldId id="599" r:id="rId9"/>
    <p:sldId id="614" r:id="rId10"/>
    <p:sldId id="697" r:id="rId11"/>
    <p:sldId id="707" r:id="rId12"/>
    <p:sldId id="708" r:id="rId13"/>
    <p:sldId id="709" r:id="rId14"/>
    <p:sldId id="351" r:id="rId15"/>
    <p:sldId id="661" r:id="rId16"/>
    <p:sldId id="675" r:id="rId17"/>
    <p:sldId id="556" r:id="rId18"/>
    <p:sldId id="557" r:id="rId19"/>
    <p:sldId id="663" r:id="rId20"/>
    <p:sldId id="664" r:id="rId21"/>
    <p:sldId id="558" r:id="rId22"/>
    <p:sldId id="669" r:id="rId23"/>
    <p:sldId id="667" r:id="rId24"/>
    <p:sldId id="672" r:id="rId25"/>
    <p:sldId id="665" r:id="rId26"/>
    <p:sldId id="668" r:id="rId27"/>
    <p:sldId id="758" r:id="rId28"/>
    <p:sldId id="763" r:id="rId29"/>
    <p:sldId id="764" r:id="rId30"/>
    <p:sldId id="766" r:id="rId31"/>
    <p:sldId id="767" r:id="rId32"/>
    <p:sldId id="768" r:id="rId33"/>
    <p:sldId id="673" r:id="rId34"/>
    <p:sldId id="777" r:id="rId35"/>
    <p:sldId id="623" r:id="rId36"/>
    <p:sldId id="724" r:id="rId37"/>
    <p:sldId id="725" r:id="rId38"/>
    <p:sldId id="649" r:id="rId39"/>
    <p:sldId id="731" r:id="rId40"/>
    <p:sldId id="732" r:id="rId41"/>
    <p:sldId id="733" r:id="rId42"/>
    <p:sldId id="744" r:id="rId43"/>
    <p:sldId id="738" r:id="rId44"/>
    <p:sldId id="745" r:id="rId45"/>
    <p:sldId id="775" r:id="rId46"/>
    <p:sldId id="776" r:id="rId4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2"/>
    <p:restoredTop sz="91484"/>
  </p:normalViewPr>
  <p:slideViewPr>
    <p:cSldViewPr snapToGrid="0" snapToObjects="1">
      <p:cViewPr>
        <p:scale>
          <a:sx n="102" d="100"/>
          <a:sy n="102" d="100"/>
        </p:scale>
        <p:origin x="7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38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9941C-AB8A-354B-816C-7A4939209A5D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988F8-0C4E-F740-85D5-083C2C2FCB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902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988F8-0C4E-F740-85D5-083C2C2FCBA5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85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858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52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3013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s-ES_tradnl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latin typeface="Verdana" pitchFamily="-96" charset="0"/>
              </a:defRPr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447057-DB32-F04C-A0A9-05657D5A802D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390356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285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472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04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444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01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866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632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601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D867B-C75C-F642-B326-874DD44C11CA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A2795-1843-D14E-8EF4-F5603C72D0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0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rjorgealatorre@yahoo.com.mx" TargetMode="External"/><Relationship Id="rId4" Type="http://schemas.openxmlformats.org/officeDocument/2006/relationships/image" Target="../media/image2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336365"/>
            <a:ext cx="12192000" cy="2387600"/>
          </a:xfrm>
        </p:spPr>
        <p:txBody>
          <a:bodyPr>
            <a:normAutofit/>
          </a:bodyPr>
          <a:lstStyle/>
          <a:p>
            <a:r>
              <a:rPr lang="es-ES_tradnl" sz="4800" b="1" dirty="0" smtClean="0">
                <a:solidFill>
                  <a:schemeClr val="accent4">
                    <a:lumMod val="50000"/>
                  </a:schemeClr>
                </a:solidFill>
              </a:rPr>
              <a:t>¿Sirve hacer Tamizaje en Cáncer De Pulmón?</a:t>
            </a:r>
            <a:endParaRPr lang="es-ES_tradnl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274618" y="4819466"/>
            <a:ext cx="9642764" cy="1655762"/>
          </a:xfrm>
        </p:spPr>
        <p:txBody>
          <a:bodyPr>
            <a:normAutofit/>
          </a:bodyPr>
          <a:lstStyle/>
          <a:p>
            <a:r>
              <a:rPr lang="es-ES_tradnl" b="1" dirty="0" smtClean="0"/>
              <a:t>Dr. Jorge Arturo Alatorre Alexander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_tradnl" dirty="0" smtClean="0"/>
              <a:t> Coordinador de la Clínica de Oncología Torácica INER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_tradnl" dirty="0" smtClean="0"/>
              <a:t>Profesor Titular del Curso de Alta Especialidad en oncología Torácica INER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20" y="561417"/>
            <a:ext cx="8729318" cy="3314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" y="408970"/>
            <a:ext cx="1601396" cy="1123367"/>
          </a:xfrm>
          <a:prstGeom prst="rect">
            <a:avLst/>
          </a:prstGeom>
        </p:spPr>
      </p:pic>
      <p:pic>
        <p:nvPicPr>
          <p:cNvPr id="11" name="Imagen 10" descr="in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761" y="436273"/>
            <a:ext cx="1056709" cy="10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3"/>
          <p:cNvPicPr>
            <a:picLocks noChangeAspect="1"/>
          </p:cNvPicPr>
          <p:nvPr/>
        </p:nvPicPr>
        <p:blipFill>
          <a:blip r:embed="rId2"/>
          <a:srcRect l="-1376" r="-1492" b="5836"/>
          <a:stretch>
            <a:fillRect/>
          </a:stretch>
        </p:blipFill>
        <p:spPr>
          <a:xfrm>
            <a:off x="473962" y="641014"/>
            <a:ext cx="5931672" cy="5220286"/>
          </a:xfrm>
          <a:prstGeom prst="rect">
            <a:avLst/>
          </a:prstGeom>
        </p:spPr>
      </p:pic>
      <p:pic>
        <p:nvPicPr>
          <p:cNvPr id="3" name="Imagen 2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0" y="2202933"/>
            <a:ext cx="2405054" cy="1834205"/>
          </a:xfrm>
          <a:prstGeom prst="rect">
            <a:avLst/>
          </a:prstGeom>
        </p:spPr>
      </p:pic>
      <p:pic>
        <p:nvPicPr>
          <p:cNvPr id="6" name="Marcador de contenido 3" descr="ambien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940" y="613168"/>
            <a:ext cx="2255249" cy="1589766"/>
          </a:xfrm>
          <a:prstGeom prst="rect">
            <a:avLst/>
          </a:prstGeom>
        </p:spPr>
      </p:pic>
      <p:pic>
        <p:nvPicPr>
          <p:cNvPr id="7" name="Marcador de contenido 3" descr="Unknow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746" y="3892860"/>
            <a:ext cx="2260444" cy="14987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315" y="3935077"/>
            <a:ext cx="2422499" cy="15897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814" y="2229288"/>
            <a:ext cx="2293502" cy="17267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4760" y="613168"/>
            <a:ext cx="2424180" cy="1616120"/>
          </a:xfrm>
          <a:prstGeom prst="rect">
            <a:avLst/>
          </a:prstGeom>
        </p:spPr>
      </p:pic>
      <p:pic>
        <p:nvPicPr>
          <p:cNvPr id="11" name="Imagen 10" descr="Unknown-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077" y="5391633"/>
            <a:ext cx="1107338" cy="110733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503594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Anillo 14"/>
          <p:cNvSpPr/>
          <p:nvPr/>
        </p:nvSpPr>
        <p:spPr>
          <a:xfrm>
            <a:off x="2982351" y="3892860"/>
            <a:ext cx="457447" cy="1498773"/>
          </a:xfrm>
          <a:prstGeom prst="donut">
            <a:avLst>
              <a:gd name="adj" fmla="val 157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La Importancia de Diagnosticar Cáncer de Pulmón Temprano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9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03384" y="382772"/>
            <a:ext cx="1043822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_tradnl" sz="3600" b="1" dirty="0" smtClean="0">
                <a:solidFill>
                  <a:schemeClr val="accent4">
                    <a:lumMod val="50000"/>
                  </a:schemeClr>
                </a:solidFill>
                <a:ea typeface="ＭＳ Ｐゴシック" charset="-128"/>
              </a:rPr>
              <a:t>Si se </a:t>
            </a:r>
            <a:r>
              <a:rPr lang="es-ES" altLang="es-ES_tradnl" sz="3600" b="1" dirty="0" err="1" smtClean="0">
                <a:solidFill>
                  <a:schemeClr val="accent4">
                    <a:lumMod val="50000"/>
                  </a:schemeClr>
                </a:solidFill>
                <a:ea typeface="ＭＳ Ｐゴシック" charset="-128"/>
              </a:rPr>
              <a:t>Diagn</a:t>
            </a:r>
            <a:r>
              <a:rPr lang="es-ES_tradnl" altLang="es-ES_tradnl" sz="3600" b="1" dirty="0" err="1" smtClean="0">
                <a:solidFill>
                  <a:schemeClr val="accent4">
                    <a:lumMod val="50000"/>
                  </a:schemeClr>
                </a:solidFill>
                <a:ea typeface="ＭＳ Ｐゴシック" charset="-128"/>
              </a:rPr>
              <a:t>ostíca</a:t>
            </a:r>
            <a:r>
              <a:rPr lang="es-ES_tradnl" altLang="es-ES_tradnl" sz="3600" b="1" dirty="0" smtClean="0">
                <a:solidFill>
                  <a:schemeClr val="accent4">
                    <a:lumMod val="50000"/>
                  </a:schemeClr>
                </a:solidFill>
                <a:ea typeface="ＭＳ Ｐゴシック" charset="-128"/>
              </a:rPr>
              <a:t> de Forma Temprana el Cáncer de Pulmón se tiene mayor probabilidad de cura</a:t>
            </a:r>
            <a:endParaRPr lang="es-ES" altLang="es-ES_tradnl" sz="3600" b="1" dirty="0">
              <a:solidFill>
                <a:schemeClr val="accent4">
                  <a:lumMod val="50000"/>
                </a:schemeClr>
              </a:solidFill>
              <a:ea typeface="ＭＳ Ｐゴシック" charset="-128"/>
            </a:endParaRPr>
          </a:p>
        </p:txBody>
      </p:sp>
      <p:pic>
        <p:nvPicPr>
          <p:cNvPr id="3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6" b="-633"/>
          <a:stretch>
            <a:fillRect/>
          </a:stretch>
        </p:blipFill>
        <p:spPr>
          <a:xfrm>
            <a:off x="2122227" y="1781175"/>
            <a:ext cx="8229600" cy="4210050"/>
          </a:xfrm>
          <a:prstGeom prst="rect">
            <a:avLst/>
          </a:prstGeom>
        </p:spPr>
      </p:pic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6926002" y="2252662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_tradnl" sz="1800" b="1">
                <a:solidFill>
                  <a:srgbClr val="FF0000"/>
                </a:solidFill>
              </a:rPr>
              <a:t>52%</a:t>
            </a:r>
          </a:p>
        </p:txBody>
      </p:sp>
      <p:sp>
        <p:nvSpPr>
          <p:cNvPr id="6" name="CuadroTexto 6"/>
          <p:cNvSpPr txBox="1">
            <a:spLocks noChangeArrowheads="1"/>
          </p:cNvSpPr>
          <p:nvPr/>
        </p:nvSpPr>
        <p:spPr bwMode="auto">
          <a:xfrm>
            <a:off x="8621452" y="4619625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_tradnl" sz="1800" b="1">
                <a:solidFill>
                  <a:srgbClr val="FF0000"/>
                </a:solidFill>
              </a:rPr>
              <a:t>3.6%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503594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2993387" y="6051384"/>
            <a:ext cx="8689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" altLang="es-ES_tradnl" sz="1400" dirty="0"/>
              <a:t>SEER </a:t>
            </a:r>
            <a:r>
              <a:rPr lang="es-ES" altLang="es-ES_tradnl" sz="1400" dirty="0" err="1"/>
              <a:t>Cancer</a:t>
            </a:r>
            <a:r>
              <a:rPr lang="es-ES" altLang="es-ES_tradnl" sz="1400" dirty="0"/>
              <a:t> </a:t>
            </a:r>
            <a:r>
              <a:rPr lang="es-ES" altLang="es-ES_tradnl" sz="1400" dirty="0" err="1"/>
              <a:t>Statistics</a:t>
            </a:r>
            <a:r>
              <a:rPr lang="es-ES" altLang="es-ES_tradnl" sz="1400" dirty="0"/>
              <a:t> </a:t>
            </a:r>
            <a:r>
              <a:rPr lang="es-ES" altLang="es-ES_tradnl" sz="1400" dirty="0" err="1"/>
              <a:t>Review</a:t>
            </a:r>
            <a:r>
              <a:rPr lang="es-ES" altLang="es-ES_tradnl" sz="1400" dirty="0"/>
              <a:t>, 1975–2008</a:t>
            </a:r>
          </a:p>
          <a:p>
            <a:pPr algn="r" eaLnBrk="1" hangingPunct="1"/>
            <a:r>
              <a:rPr lang="da-DK" altLang="es-ES_tradnl" sz="1400" dirty="0" err="1"/>
              <a:t>Clin</a:t>
            </a:r>
            <a:r>
              <a:rPr lang="da-DK" altLang="es-ES_tradnl" sz="1400" dirty="0"/>
              <a:t> </a:t>
            </a:r>
            <a:r>
              <a:rPr lang="da-DK" altLang="es-ES_tradnl" sz="1400" dirty="0" err="1"/>
              <a:t>Chest</a:t>
            </a:r>
            <a:r>
              <a:rPr lang="da-DK" altLang="es-ES_tradnl" sz="1400" dirty="0"/>
              <a:t> Med 2011:(32); 605–644</a:t>
            </a:r>
            <a:endParaRPr lang="es-ES" altLang="es-ES_tradnl" sz="1400" dirty="0"/>
          </a:p>
        </p:txBody>
      </p:sp>
      <p:sp>
        <p:nvSpPr>
          <p:cNvPr id="4" name="Rectángulo 3"/>
          <p:cNvSpPr/>
          <p:nvPr/>
        </p:nvSpPr>
        <p:spPr>
          <a:xfrm>
            <a:off x="2855742" y="3597594"/>
            <a:ext cx="829994" cy="1786597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6794695" y="1977982"/>
            <a:ext cx="900333" cy="3620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74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503594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9569885" y="6532496"/>
            <a:ext cx="393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AJCC 7th </a:t>
            </a:r>
            <a:r>
              <a:rPr lang="es-ES_tradnl" sz="1400" dirty="0" err="1" smtClean="0"/>
              <a:t>Edition</a:t>
            </a:r>
            <a:endParaRPr lang="es-ES_tradnl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518789"/>
            <a:ext cx="1196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PRON</a:t>
            </a:r>
            <a:r>
              <a:rPr lang="es-ES_tradnl" sz="3200" b="1" dirty="0" smtClean="0"/>
              <a:t>ÓSTICO TNM SEGÚN LA SÉPTIMA EDICIÓN </a:t>
            </a:r>
            <a:r>
              <a:rPr lang="es-ES_tradnl" sz="3200" b="1" smtClean="0"/>
              <a:t>DE AJCC EN CPCNP</a:t>
            </a:r>
            <a:endParaRPr lang="es-ES_tradnl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" y="1866379"/>
            <a:ext cx="10990481" cy="42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3385" y="1411263"/>
            <a:ext cx="10515600" cy="2852737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PROS vs CONTRAS Potenciales de  Realizar Tamizaje en Cáncer de Pulmón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73413"/>
              </p:ext>
            </p:extLst>
          </p:nvPr>
        </p:nvGraphicFramePr>
        <p:xfrm>
          <a:off x="745066" y="1794803"/>
          <a:ext cx="10701868" cy="43180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5350934"/>
                <a:gridCol w="5350934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BENEFICIOS POTENCIALES SCREENING EN CP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RIESGOS POTENCIALES DE HACER SCREENING CP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DISMINUCIÓN DE LA MORTALIDAD POR CP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FALSOS POSITIVOS </a:t>
                      </a:r>
                      <a:r>
                        <a:rPr lang="es-ES_tradnl" dirty="0" smtClean="0"/>
                        <a:t>Y FALSOS NEGATIVOS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FACTORES DE RIESGO IDENTIFICADOS (IDENTIFICACIÓN SUJETOS</a:t>
                      </a:r>
                      <a:r>
                        <a:rPr lang="es-ES_tradnl" baseline="0" dirty="0" smtClean="0"/>
                        <a:t> EN RIESGO)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REALIZACIÓN DE EVALUACIONES Y PROCEDIMIENTOS INNECESARIOS</a:t>
                      </a:r>
                      <a:endParaRPr lang="es-ES_tradn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TRATAMIENTO</a:t>
                      </a:r>
                      <a:r>
                        <a:rPr lang="es-ES_tradnl" baseline="0" dirty="0" smtClean="0"/>
                        <a:t> CON POTENCIAL CURATIVO SI SE DETECTA DE FORMA TEMPRANA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COMPLICACIONES</a:t>
                      </a:r>
                      <a:r>
                        <a:rPr lang="es-ES_tradnl" baseline="0" dirty="0" smtClean="0"/>
                        <a:t> ASOCIADAS CON EL ABORDAJE DIAGNÓSTICO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IDENTIFICAR OTRAS</a:t>
                      </a:r>
                      <a:r>
                        <a:rPr lang="es-ES_tradnl" baseline="0" dirty="0" smtClean="0"/>
                        <a:t> ALTERACIONES QUE IMPLIQUEN RIESGOS A LA SALUD (Nódulo tiroideo, aneurisma aórtico, </a:t>
                      </a:r>
                      <a:r>
                        <a:rPr lang="es-ES_tradnl" baseline="0" dirty="0" err="1" smtClean="0"/>
                        <a:t>ca</a:t>
                      </a:r>
                      <a:r>
                        <a:rPr lang="es-ES_tradnl" baseline="0" dirty="0" smtClean="0"/>
                        <a:t> renal, </a:t>
                      </a:r>
                      <a:r>
                        <a:rPr lang="es-ES_tradnl" baseline="0" dirty="0" err="1" smtClean="0"/>
                        <a:t>etc</a:t>
                      </a:r>
                      <a:r>
                        <a:rPr lang="es-ES_tradnl" baseline="0" dirty="0" smtClean="0"/>
                        <a:t>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aseline="0" dirty="0" smtClean="0"/>
                        <a:t>ANSIEDAD AL PACIENTE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SOBREDIAGNÓSTICO DE</a:t>
                      </a:r>
                      <a:r>
                        <a:rPr lang="es-ES_tradnl" baseline="0" dirty="0" smtClean="0"/>
                        <a:t> CÁNCER QUE NO HUBIERA AFECTADO LA MORBIMORTALIDAD DE LA PERSONA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EXPOSICIÓN A RADIACIÓN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COSTOS</a:t>
                      </a:r>
                      <a:endParaRPr lang="es-ES_tradnl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745066" y="667767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/>
              <a:t>PRIMUM NON NOCERE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5893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114" y="918894"/>
            <a:ext cx="10515600" cy="2852737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¿QUÉ RESULTADOS SE HAN OBTENIDO AL HACER TAMIZAJE EN CÁNCER DE PULMÓN?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745588" y="4199957"/>
            <a:ext cx="1000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- PORQUE NO SIRVE LA RADIOGRAFÍA DE TÓRAX PARA HACER SCREENING</a:t>
            </a:r>
          </a:p>
          <a:p>
            <a:r>
              <a:rPr lang="es-ES_tradnl" sz="2400" dirty="0" smtClean="0"/>
              <a:t>- NATIONAL LUNG SCREENING TRIAL</a:t>
            </a:r>
          </a:p>
          <a:p>
            <a:r>
              <a:rPr lang="es-ES_tradnl" sz="2400" dirty="0" smtClean="0"/>
              <a:t>- OTROS ESTUDIOS CORRIENDO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5829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04876"/>
              </p:ext>
            </p:extLst>
          </p:nvPr>
        </p:nvGraphicFramePr>
        <p:xfrm>
          <a:off x="395785" y="2286042"/>
          <a:ext cx="10454186" cy="2077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24227"/>
                <a:gridCol w="1109792"/>
                <a:gridCol w="1596788"/>
                <a:gridCol w="2374710"/>
                <a:gridCol w="1665027"/>
                <a:gridCol w="218364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Estudio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n=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Método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Población de Estudio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Incidencia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Mortalidad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PLCO</a:t>
                      </a:r>
                    </a:p>
                    <a:p>
                      <a:r>
                        <a:rPr lang="en-US" sz="1100" dirty="0" smtClean="0"/>
                        <a:t>JAMA. 2011 Nov;306(17):1865-73.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154,942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Rx</a:t>
                      </a:r>
                      <a:r>
                        <a:rPr lang="es-ES_tradnl" baseline="0" dirty="0" smtClean="0"/>
                        <a:t> anual x 3</a:t>
                      </a:r>
                      <a:r>
                        <a:rPr lang="es-ES_tradnl" dirty="0" smtClean="0"/>
                        <a:t> vs</a:t>
                      </a:r>
                    </a:p>
                    <a:p>
                      <a:r>
                        <a:rPr lang="es-ES_tradnl" dirty="0" smtClean="0"/>
                        <a:t>Vigilancia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55-74</a:t>
                      </a:r>
                      <a:r>
                        <a:rPr lang="es-ES_tradnl" baseline="0" dirty="0" smtClean="0"/>
                        <a:t> años</a:t>
                      </a:r>
                    </a:p>
                    <a:p>
                      <a:r>
                        <a:rPr lang="es-ES_tradnl" baseline="0" dirty="0" smtClean="0"/>
                        <a:t>NO </a:t>
                      </a:r>
                      <a:r>
                        <a:rPr lang="es-ES_tradnl" baseline="0" dirty="0" err="1" smtClean="0"/>
                        <a:t>Px</a:t>
                      </a:r>
                      <a:r>
                        <a:rPr lang="es-ES_tradnl" baseline="0" dirty="0" smtClean="0"/>
                        <a:t> Riesgo (52% </a:t>
                      </a:r>
                      <a:r>
                        <a:rPr lang="es-ES_tradnl" baseline="0" dirty="0" err="1" smtClean="0"/>
                        <a:t>Tab</a:t>
                      </a:r>
                      <a:r>
                        <a:rPr lang="es-ES_tradnl" baseline="0" dirty="0" smtClean="0"/>
                        <a:t>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RR 1.05 </a:t>
                      </a:r>
                    </a:p>
                    <a:p>
                      <a:r>
                        <a:rPr lang="es-ES_tradnl" dirty="0" smtClean="0"/>
                        <a:t>(IC 0.98-1.12)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RR 0.94</a:t>
                      </a:r>
                    </a:p>
                    <a:p>
                      <a:r>
                        <a:rPr lang="es-ES_tradnl" dirty="0" smtClean="0"/>
                        <a:t>(IC 0.87-1.22)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Mayo </a:t>
                      </a:r>
                      <a:r>
                        <a:rPr lang="es-ES_tradnl" b="1" dirty="0" err="1" smtClean="0"/>
                        <a:t>Lung</a:t>
                      </a:r>
                      <a:r>
                        <a:rPr lang="es-ES_tradnl" b="1" dirty="0" smtClean="0"/>
                        <a:t> Project </a:t>
                      </a:r>
                      <a:r>
                        <a:rPr lang="de-DE" sz="1200" dirty="0" smtClean="0"/>
                        <a:t>J </a:t>
                      </a:r>
                      <a:r>
                        <a:rPr lang="de-DE" sz="1200" dirty="0" err="1" smtClean="0"/>
                        <a:t>Natl</a:t>
                      </a:r>
                      <a:r>
                        <a:rPr lang="de-DE" sz="1200" dirty="0" smtClean="0"/>
                        <a:t> Cancer </a:t>
                      </a:r>
                      <a:r>
                        <a:rPr lang="de-DE" sz="1200" dirty="0" err="1" smtClean="0"/>
                        <a:t>Inst</a:t>
                      </a:r>
                      <a:r>
                        <a:rPr lang="de-DE" sz="1200" dirty="0" smtClean="0"/>
                        <a:t>. 2000 Aug 16;92(16):1308</a:t>
                      </a:r>
                      <a:endParaRPr lang="es-ES_trad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smtClean="0"/>
                        <a:t>9,211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Rx</a:t>
                      </a:r>
                      <a:r>
                        <a:rPr lang="es-ES_tradnl" dirty="0" smtClean="0"/>
                        <a:t> + Esputo </a:t>
                      </a:r>
                    </a:p>
                    <a:p>
                      <a:r>
                        <a:rPr lang="es-ES_tradnl" dirty="0" smtClean="0"/>
                        <a:t>c/4 m x6 años vs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Hombres Fumadores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Screen</a:t>
                      </a:r>
                      <a:r>
                        <a:rPr lang="es-ES_tradnl" dirty="0" smtClean="0"/>
                        <a:t> 250 </a:t>
                      </a:r>
                      <a:r>
                        <a:rPr lang="es-ES_tradnl" dirty="0" err="1" smtClean="0"/>
                        <a:t>px</a:t>
                      </a:r>
                      <a:endParaRPr lang="es-ES_tradnl" dirty="0" smtClean="0"/>
                    </a:p>
                    <a:p>
                      <a:r>
                        <a:rPr lang="es-ES_tradnl" baseline="0" dirty="0" smtClean="0"/>
                        <a:t>Control  160 </a:t>
                      </a:r>
                      <a:r>
                        <a:rPr lang="es-ES_tradnl" baseline="0" dirty="0" err="1" smtClean="0"/>
                        <a:t>px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4.4 vs 3.9 x mil personas /año</a:t>
                      </a:r>
                    </a:p>
                    <a:p>
                      <a:r>
                        <a:rPr lang="es-ES_tradnl" dirty="0" smtClean="0"/>
                        <a:t>Sin Diferencia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392072" y="692161"/>
            <a:ext cx="8461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chemeClr val="accent4">
                    <a:lumMod val="50000"/>
                  </a:schemeClr>
                </a:solidFill>
              </a:rPr>
              <a:t>La Radiografía de Tórax NO SIRVE para Tamizaje en CP</a:t>
            </a:r>
            <a:endParaRPr lang="es-ES_tradnl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5785" y="5434423"/>
            <a:ext cx="3234519" cy="523220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i="1" dirty="0" smtClean="0"/>
              <a:t>PLCO seguimiento a 13 años</a:t>
            </a:r>
          </a:p>
          <a:p>
            <a:r>
              <a:rPr lang="es-ES_tradnl" sz="1400" i="1" dirty="0" smtClean="0"/>
              <a:t>Mayo </a:t>
            </a:r>
            <a:r>
              <a:rPr lang="es-ES_tradnl" sz="1400" i="1" dirty="0" err="1" smtClean="0"/>
              <a:t>Lung</a:t>
            </a:r>
            <a:r>
              <a:rPr lang="es-ES_tradnl" sz="1400" i="1" dirty="0" smtClean="0"/>
              <a:t> Project seguimiento a 20 años</a:t>
            </a:r>
            <a:endParaRPr lang="es-ES_tradnl" sz="1400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95785" y="4444187"/>
            <a:ext cx="982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 smtClean="0"/>
              <a:t>Rx</a:t>
            </a:r>
            <a:r>
              <a:rPr lang="es-ES_tradnl" sz="1400" dirty="0" smtClean="0"/>
              <a:t>=Radiografía de Tórax, Es= Esputo, </a:t>
            </a:r>
            <a:r>
              <a:rPr lang="es-ES_tradnl" sz="1400" dirty="0" err="1" smtClean="0"/>
              <a:t>Px</a:t>
            </a:r>
            <a:r>
              <a:rPr lang="es-ES_tradnl" sz="1400" dirty="0" smtClean="0"/>
              <a:t> =Pacientes, RR= Riesgo Relativo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7029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1392072" y="692161"/>
            <a:ext cx="8461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accent4">
                    <a:lumMod val="50000"/>
                  </a:schemeClr>
                </a:solidFill>
              </a:rPr>
              <a:t>Tomografía de Tórax a Dosis Bajas</a:t>
            </a:r>
            <a:endParaRPr lang="es-ES_tradnl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4" y="1733266"/>
            <a:ext cx="4562426" cy="36822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17067" y="2227782"/>
            <a:ext cx="6874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CT </a:t>
            </a:r>
            <a:r>
              <a:rPr lang="es-ES_tradnl" sz="2400" b="1" dirty="0" err="1" smtClean="0"/>
              <a:t>Escaneres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multidetector</a:t>
            </a:r>
            <a:endParaRPr lang="es-ES_tradnl" sz="2400" b="1" dirty="0" smtClean="0"/>
          </a:p>
          <a:p>
            <a:r>
              <a:rPr lang="es-ES_tradnl" sz="2400" dirty="0" smtClean="0"/>
              <a:t>Imágenes de Alta Resolución (intervalo1.0 a 2.5 mm)</a:t>
            </a:r>
          </a:p>
          <a:p>
            <a:r>
              <a:rPr lang="es-ES_tradnl" sz="2400" dirty="0" smtClean="0"/>
              <a:t>2mSv (vs 7mSv dosis estándar)</a:t>
            </a:r>
          </a:p>
          <a:p>
            <a:r>
              <a:rPr lang="es-ES_tradnl" sz="2400" dirty="0" smtClean="0"/>
              <a:t>Sin Contraste</a:t>
            </a:r>
          </a:p>
          <a:p>
            <a:r>
              <a:rPr lang="es-ES_tradnl" sz="2400" dirty="0" smtClean="0"/>
              <a:t>Inspiración máxima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438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7" y="382772"/>
            <a:ext cx="11061700" cy="5029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886265" y="5584874"/>
            <a:ext cx="866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ACRIN: </a:t>
            </a:r>
            <a:r>
              <a:rPr lang="es-ES_tradnl" sz="2400" dirty="0" smtClean="0"/>
              <a:t>American </a:t>
            </a:r>
            <a:r>
              <a:rPr lang="es-ES_tradnl" sz="2400" dirty="0" err="1" smtClean="0"/>
              <a:t>College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Radiology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Imaging</a:t>
            </a:r>
            <a:r>
              <a:rPr lang="es-ES_tradnl" sz="2400" dirty="0" smtClean="0"/>
              <a:t> Network</a:t>
            </a:r>
          </a:p>
          <a:p>
            <a:r>
              <a:rPr lang="es-ES_tradnl" sz="2400" b="1" dirty="0" smtClean="0"/>
              <a:t>LSS: </a:t>
            </a:r>
            <a:r>
              <a:rPr lang="es-ES_tradnl" sz="2400" dirty="0" err="1" smtClean="0"/>
              <a:t>Lung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Screening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Study</a:t>
            </a:r>
            <a:endParaRPr lang="es-ES_tradnl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712677" y="6475228"/>
            <a:ext cx="69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N</a:t>
            </a:r>
            <a:r>
              <a:rPr lang="es-ES_tradnl" dirty="0" err="1" smtClean="0"/>
              <a:t>ational</a:t>
            </a:r>
            <a:r>
              <a:rPr lang="es-ES_tradnl" dirty="0" smtClean="0"/>
              <a:t> </a:t>
            </a:r>
            <a:r>
              <a:rPr lang="es-ES_tradnl" dirty="0" err="1" smtClean="0"/>
              <a:t>Lung</a:t>
            </a:r>
            <a:r>
              <a:rPr lang="es-ES_tradnl" dirty="0" smtClean="0"/>
              <a:t> </a:t>
            </a:r>
            <a:r>
              <a:rPr lang="es-ES_tradnl" dirty="0" err="1" smtClean="0"/>
              <a:t>Screening</a:t>
            </a:r>
            <a:r>
              <a:rPr lang="es-ES_tradnl" dirty="0" smtClean="0"/>
              <a:t> Trial </a:t>
            </a:r>
            <a:r>
              <a:rPr lang="es-ES_tradnl" dirty="0" err="1" smtClean="0"/>
              <a:t>Research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r>
              <a:rPr lang="es-ES_tradnl" dirty="0" smtClean="0"/>
              <a:t> NEJM 2011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085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IMPORTANCIA DEL CÁNCER DE PULMÓN EN MÉXICO Y EN EL MUNDO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41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175975" y="1192646"/>
            <a:ext cx="41486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53,454</a:t>
            </a:r>
            <a:r>
              <a:rPr lang="es-ES_tradnl" sz="2400" dirty="0" smtClean="0"/>
              <a:t> pacientes</a:t>
            </a:r>
          </a:p>
          <a:p>
            <a:r>
              <a:rPr lang="es-ES_tradnl" sz="2400" b="1" dirty="0" smtClean="0">
                <a:solidFill>
                  <a:srgbClr val="C00000"/>
                </a:solidFill>
              </a:rPr>
              <a:t>ALTO RIESGO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Fumadores </a:t>
            </a:r>
          </a:p>
          <a:p>
            <a:r>
              <a:rPr lang="es-ES_tradnl" sz="2400" dirty="0"/>
              <a:t> </a:t>
            </a:r>
            <a:r>
              <a:rPr lang="es-ES_tradnl" sz="2400" dirty="0" smtClean="0"/>
              <a:t>   * Actuales </a:t>
            </a:r>
          </a:p>
          <a:p>
            <a:r>
              <a:rPr lang="es-ES_tradnl" sz="2400" dirty="0"/>
              <a:t> </a:t>
            </a:r>
            <a:r>
              <a:rPr lang="es-ES_tradnl" sz="2400" dirty="0" smtClean="0"/>
              <a:t>   * Previos (&lt; </a:t>
            </a:r>
            <a:r>
              <a:rPr lang="es-ES_tradnl" sz="2400" i="1" dirty="0" smtClean="0"/>
              <a:t>15 años de </a:t>
            </a:r>
            <a:r>
              <a:rPr lang="es-ES_tradnl" sz="2400" i="1" dirty="0" err="1" smtClean="0"/>
              <a:t>susp</a:t>
            </a:r>
            <a:r>
              <a:rPr lang="es-ES_tradnl" sz="2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Índice Tabáquico &gt;30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55-74 años</a:t>
            </a:r>
          </a:p>
          <a:p>
            <a:pPr marL="285750" indent="-285750">
              <a:buFontTx/>
              <a:buChar char="-"/>
            </a:pPr>
            <a:endParaRPr lang="es-ES_tradnl" sz="2400" dirty="0"/>
          </a:p>
          <a:p>
            <a:pPr marL="285750" indent="-285750">
              <a:buFontTx/>
              <a:buChar char="-"/>
            </a:pPr>
            <a:endParaRPr lang="es-ES_tradnl" sz="2400" dirty="0" smtClean="0"/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33 Centros EUA</a:t>
            </a:r>
          </a:p>
          <a:p>
            <a:pPr marL="285750" indent="-285750">
              <a:buFontTx/>
              <a:buChar char="-"/>
            </a:pPr>
            <a:r>
              <a:rPr lang="es-ES_tradnl" sz="2400" dirty="0" err="1" smtClean="0"/>
              <a:t>Enrol</a:t>
            </a:r>
            <a:r>
              <a:rPr lang="es-ES_tradnl" sz="2400" dirty="0" smtClean="0"/>
              <a:t> 2002-2004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Seguimiento hasta Dic 2009</a:t>
            </a:r>
          </a:p>
          <a:p>
            <a:pPr marL="285750" indent="-285750">
              <a:buFontTx/>
              <a:buChar char="-"/>
            </a:pP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4262511" y="2173898"/>
            <a:ext cx="6288259" cy="15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4262511" y="1766881"/>
            <a:ext cx="1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TACBD</a:t>
            </a:r>
            <a:endParaRPr lang="es-ES_tradnl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69879" y="3921703"/>
            <a:ext cx="1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smtClean="0"/>
              <a:t>RX</a:t>
            </a:r>
            <a:endParaRPr lang="es-ES_tradnl" b="1" dirty="0"/>
          </a:p>
        </p:txBody>
      </p:sp>
      <p:sp>
        <p:nvSpPr>
          <p:cNvPr id="13" name="Rectángulo 12"/>
          <p:cNvSpPr/>
          <p:nvPr/>
        </p:nvSpPr>
        <p:spPr>
          <a:xfrm>
            <a:off x="5852160" y="1899721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7294098" y="1899720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/>
          <p:cNvSpPr/>
          <p:nvPr/>
        </p:nvSpPr>
        <p:spPr>
          <a:xfrm>
            <a:off x="8623494" y="1909388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4262510" y="4306906"/>
            <a:ext cx="6288259" cy="1547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852159" y="4032729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ángulo 21"/>
          <p:cNvSpPr/>
          <p:nvPr/>
        </p:nvSpPr>
        <p:spPr>
          <a:xfrm>
            <a:off x="7294097" y="4032728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8623493" y="4042396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CuadroTexto 23"/>
          <p:cNvSpPr txBox="1"/>
          <p:nvPr/>
        </p:nvSpPr>
        <p:spPr>
          <a:xfrm>
            <a:off x="5708485" y="1490133"/>
            <a:ext cx="6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T0</a:t>
            </a:r>
            <a:endParaRPr lang="es-ES_tradnl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111543" y="3694569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T1</a:t>
            </a:r>
            <a:endParaRPr lang="es-ES_tradnl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694159" y="3701628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T</a:t>
            </a:r>
            <a:r>
              <a:rPr lang="es-ES_tradnl" smtClean="0"/>
              <a:t>0</a:t>
            </a:r>
            <a:endParaRPr lang="es-ES_tradnl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206567" y="1490133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T1</a:t>
            </a:r>
            <a:endParaRPr lang="es-ES_tradnl" dirty="0"/>
          </a:p>
        </p:txBody>
      </p:sp>
      <p:sp>
        <p:nvSpPr>
          <p:cNvPr id="29" name="CuadroTexto 28"/>
          <p:cNvSpPr txBox="1"/>
          <p:nvPr/>
        </p:nvSpPr>
        <p:spPr>
          <a:xfrm>
            <a:off x="8454422" y="3694569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T2</a:t>
            </a:r>
            <a:endParaRPr lang="es-ES_tradnl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528927" y="1503557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T2</a:t>
            </a:r>
            <a:endParaRPr lang="es-ES_tradnl" dirty="0"/>
          </a:p>
        </p:txBody>
      </p:sp>
      <p:sp>
        <p:nvSpPr>
          <p:cNvPr id="31" name="Extraer 30"/>
          <p:cNvSpPr/>
          <p:nvPr/>
        </p:nvSpPr>
        <p:spPr>
          <a:xfrm rot="5400000">
            <a:off x="10646338" y="1932783"/>
            <a:ext cx="379988" cy="571127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Extraer 31"/>
          <p:cNvSpPr/>
          <p:nvPr/>
        </p:nvSpPr>
        <p:spPr>
          <a:xfrm rot="5400000">
            <a:off x="10636354" y="4071506"/>
            <a:ext cx="379988" cy="571127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CuadroTexto 32"/>
          <p:cNvSpPr txBox="1"/>
          <p:nvPr/>
        </p:nvSpPr>
        <p:spPr>
          <a:xfrm>
            <a:off x="2626534" y="579434"/>
            <a:ext cx="693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>
                <a:solidFill>
                  <a:schemeClr val="accent2">
                    <a:lumMod val="50000"/>
                  </a:schemeClr>
                </a:solidFill>
              </a:rPr>
              <a:t>NATIONAL LUNG SCREENING TRIAL</a:t>
            </a:r>
            <a:endParaRPr lang="es-ES_tradnl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706880" y="6049928"/>
            <a:ext cx="968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estudio se detuvo después de un </a:t>
            </a:r>
            <a:r>
              <a:rPr lang="es-ES_tradnl" b="1" dirty="0" smtClean="0"/>
              <a:t>análisis Interino </a:t>
            </a:r>
            <a:r>
              <a:rPr lang="es-ES_tradnl" dirty="0" smtClean="0"/>
              <a:t>que mostró beneficio significativo de TACDB</a:t>
            </a:r>
            <a:endParaRPr lang="es-ES_tradnl" dirty="0"/>
          </a:p>
        </p:txBody>
      </p:sp>
      <p:sp>
        <p:nvSpPr>
          <p:cNvPr id="25" name="CuadroTexto 24"/>
          <p:cNvSpPr txBox="1"/>
          <p:nvPr/>
        </p:nvSpPr>
        <p:spPr>
          <a:xfrm>
            <a:off x="4712677" y="6475228"/>
            <a:ext cx="69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N</a:t>
            </a:r>
            <a:r>
              <a:rPr lang="es-ES_tradnl" dirty="0" err="1" smtClean="0"/>
              <a:t>ational</a:t>
            </a:r>
            <a:r>
              <a:rPr lang="es-ES_tradnl" dirty="0" smtClean="0"/>
              <a:t> </a:t>
            </a:r>
            <a:r>
              <a:rPr lang="es-ES_tradnl" dirty="0" err="1" smtClean="0"/>
              <a:t>Lung</a:t>
            </a:r>
            <a:r>
              <a:rPr lang="es-ES_tradnl" dirty="0" smtClean="0"/>
              <a:t> </a:t>
            </a:r>
            <a:r>
              <a:rPr lang="es-ES_tradnl" dirty="0" err="1" smtClean="0"/>
              <a:t>Screening</a:t>
            </a:r>
            <a:r>
              <a:rPr lang="es-ES_tradnl" dirty="0" smtClean="0"/>
              <a:t> Trial </a:t>
            </a:r>
            <a:r>
              <a:rPr lang="es-ES_tradnl" dirty="0" err="1" smtClean="0"/>
              <a:t>Research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r>
              <a:rPr lang="es-ES_tradnl" dirty="0" smtClean="0"/>
              <a:t> NEJM 2011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591515" y="2638976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BASAL</a:t>
            </a:r>
            <a:endParaRPr lang="es-ES_tradnl" dirty="0"/>
          </a:p>
        </p:txBody>
      </p:sp>
      <p:sp>
        <p:nvSpPr>
          <p:cNvPr id="34" name="CuadroTexto 33"/>
          <p:cNvSpPr txBox="1"/>
          <p:nvPr/>
        </p:nvSpPr>
        <p:spPr>
          <a:xfrm>
            <a:off x="7057877" y="2638976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</a:t>
            </a:r>
            <a:r>
              <a:rPr lang="es-ES_tradnl" baseline="30000" dirty="0" smtClean="0"/>
              <a:t> ER </a:t>
            </a:r>
            <a:r>
              <a:rPr lang="es-ES_tradnl" dirty="0" smtClean="0"/>
              <a:t>AÑO</a:t>
            </a:r>
            <a:endParaRPr lang="es-ES_tradnl" dirty="0"/>
          </a:p>
        </p:txBody>
      </p:sp>
      <p:sp>
        <p:nvSpPr>
          <p:cNvPr id="36" name="CuadroTexto 35"/>
          <p:cNvSpPr txBox="1"/>
          <p:nvPr/>
        </p:nvSpPr>
        <p:spPr>
          <a:xfrm>
            <a:off x="8454422" y="2639937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2</a:t>
            </a:r>
            <a:r>
              <a:rPr lang="es-ES_tradnl" baseline="30000" dirty="0" smtClean="0"/>
              <a:t>DO</a:t>
            </a:r>
            <a:r>
              <a:rPr lang="es-ES_tradnl" dirty="0" smtClean="0"/>
              <a:t> AÑO</a:t>
            </a:r>
            <a:endParaRPr lang="es-ES_tradnl" dirty="0"/>
          </a:p>
        </p:txBody>
      </p:sp>
      <p:sp>
        <p:nvSpPr>
          <p:cNvPr id="37" name="CuadroTexto 36"/>
          <p:cNvSpPr txBox="1"/>
          <p:nvPr/>
        </p:nvSpPr>
        <p:spPr>
          <a:xfrm>
            <a:off x="5482753" y="4784500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BASAL</a:t>
            </a:r>
            <a:endParaRPr lang="es-ES_tradnl" dirty="0"/>
          </a:p>
        </p:txBody>
      </p:sp>
      <p:sp>
        <p:nvSpPr>
          <p:cNvPr id="38" name="CuadroTexto 37"/>
          <p:cNvSpPr txBox="1"/>
          <p:nvPr/>
        </p:nvSpPr>
        <p:spPr>
          <a:xfrm>
            <a:off x="6949115" y="4784500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</a:t>
            </a:r>
            <a:r>
              <a:rPr lang="es-ES_tradnl" baseline="30000" dirty="0" smtClean="0"/>
              <a:t> ER </a:t>
            </a:r>
            <a:r>
              <a:rPr lang="es-ES_tradnl" dirty="0" smtClean="0"/>
              <a:t>AÑO</a:t>
            </a:r>
            <a:endParaRPr lang="es-ES_tradnl" dirty="0"/>
          </a:p>
        </p:txBody>
      </p:sp>
      <p:sp>
        <p:nvSpPr>
          <p:cNvPr id="39" name="CuadroTexto 38"/>
          <p:cNvSpPr txBox="1"/>
          <p:nvPr/>
        </p:nvSpPr>
        <p:spPr>
          <a:xfrm>
            <a:off x="8345660" y="4785461"/>
            <a:ext cx="100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2</a:t>
            </a:r>
            <a:r>
              <a:rPr lang="es-ES_tradnl" baseline="30000" dirty="0" smtClean="0"/>
              <a:t>DO</a:t>
            </a:r>
            <a:r>
              <a:rPr lang="es-ES_tradnl" dirty="0" smtClean="0"/>
              <a:t> AÑO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6649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72347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68" y="1952385"/>
            <a:ext cx="5210548" cy="34460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02" y="1890795"/>
            <a:ext cx="5253740" cy="355014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70523" y="5609740"/>
            <a:ext cx="876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Número de personas de </a:t>
            </a:r>
            <a:r>
              <a:rPr lang="es-ES_tradnl" b="1" dirty="0" smtClean="0">
                <a:solidFill>
                  <a:srgbClr val="C00000"/>
                </a:solidFill>
              </a:rPr>
              <a:t>ALTO RIESGO </a:t>
            </a:r>
            <a:r>
              <a:rPr lang="es-ES_tradnl" dirty="0" smtClean="0"/>
              <a:t>que se requieren para prevenir una MUERTE: </a:t>
            </a:r>
            <a:r>
              <a:rPr lang="es-ES_tradnl" b="1" dirty="0" smtClean="0"/>
              <a:t>320</a:t>
            </a:r>
            <a:endParaRPr lang="es-ES_tradnl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98" y="389465"/>
            <a:ext cx="7053084" cy="133253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546921" y="2022161"/>
            <a:ext cx="5432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645 casos por 100,000 personas año (1060 CP)</a:t>
            </a:r>
            <a:endParaRPr lang="es-ES_tradnl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04121" y="4153187"/>
            <a:ext cx="5432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C00000"/>
                </a:solidFill>
              </a:rPr>
              <a:t>572 casos por 100,000 personas año (941 CP)</a:t>
            </a:r>
            <a:endParaRPr lang="es-ES_tradnl" sz="1600" dirty="0">
              <a:solidFill>
                <a:srgbClr val="C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30880" y="366586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HR 1.13 IC 95% 1.03 – 1.23)</a:t>
            </a:r>
            <a:endParaRPr lang="es-ES_tradnl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014444" y="4440232"/>
            <a:ext cx="3306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247 casos por 100,000 personas año </a:t>
            </a:r>
            <a:endParaRPr lang="es-ES_tradnl" sz="16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068972" y="2216731"/>
            <a:ext cx="362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smtClean="0">
                <a:solidFill>
                  <a:srgbClr val="C00000"/>
                </a:solidFill>
              </a:rPr>
              <a:t>309 </a:t>
            </a:r>
            <a:r>
              <a:rPr lang="es-ES_tradnl" sz="1600" dirty="0" smtClean="0">
                <a:solidFill>
                  <a:srgbClr val="C00000"/>
                </a:solidFill>
              </a:rPr>
              <a:t>casos por 100,000 personas </a:t>
            </a:r>
            <a:r>
              <a:rPr lang="es-ES_tradnl" sz="1600" smtClean="0">
                <a:solidFill>
                  <a:srgbClr val="C00000"/>
                </a:solidFill>
              </a:rPr>
              <a:t>año </a:t>
            </a:r>
            <a:endParaRPr lang="es-ES_tradnl" sz="1600" dirty="0">
              <a:solidFill>
                <a:srgbClr val="C0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398371" y="342314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Reducción Mortalidad 20% </a:t>
            </a:r>
          </a:p>
          <a:p>
            <a:r>
              <a:rPr lang="es-ES_tradnl" sz="1400" dirty="0" smtClean="0"/>
              <a:t>( IC 95% 6.8 – 26.7;P=0.004)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870523" y="5926704"/>
            <a:ext cx="699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Reducción Absoluta 62 Muertes </a:t>
            </a:r>
            <a:r>
              <a:rPr lang="es-ES_tradnl" dirty="0"/>
              <a:t>por CP X 100,000 </a:t>
            </a:r>
            <a:r>
              <a:rPr lang="es-ES_tradnl" dirty="0" smtClean="0"/>
              <a:t>per/año</a:t>
            </a:r>
          </a:p>
          <a:p>
            <a:r>
              <a:rPr lang="es-ES_tradnl" b="1" dirty="0" smtClean="0"/>
              <a:t>Reducción relativa de TODAS las causas de Muerte </a:t>
            </a:r>
            <a:r>
              <a:rPr lang="es-ES_tradnl" dirty="0" smtClean="0"/>
              <a:t>en 6.7% (IC 1.2-13.6)</a:t>
            </a:r>
            <a:endParaRPr lang="es-ES_tradnl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712677" y="6475228"/>
            <a:ext cx="69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N</a:t>
            </a:r>
            <a:r>
              <a:rPr lang="es-ES_tradnl" dirty="0" err="1" smtClean="0"/>
              <a:t>ational</a:t>
            </a:r>
            <a:r>
              <a:rPr lang="es-ES_tradnl" dirty="0" smtClean="0"/>
              <a:t> </a:t>
            </a:r>
            <a:r>
              <a:rPr lang="es-ES_tradnl" dirty="0" err="1" smtClean="0"/>
              <a:t>Lung</a:t>
            </a:r>
            <a:r>
              <a:rPr lang="es-ES_tradnl" dirty="0" smtClean="0"/>
              <a:t> </a:t>
            </a:r>
            <a:r>
              <a:rPr lang="es-ES_tradnl" dirty="0" err="1" smtClean="0"/>
              <a:t>Screening</a:t>
            </a:r>
            <a:r>
              <a:rPr lang="es-ES_tradnl" dirty="0" smtClean="0"/>
              <a:t> Trial </a:t>
            </a:r>
            <a:r>
              <a:rPr lang="es-ES_tradnl" dirty="0" err="1" smtClean="0"/>
              <a:t>Research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r>
              <a:rPr lang="es-ES_tradnl" dirty="0" smtClean="0"/>
              <a:t> NEJM 2011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893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9" y="369570"/>
            <a:ext cx="10756957" cy="6107430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6537960" y="731520"/>
            <a:ext cx="45720" cy="56845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o 4"/>
          <p:cNvSpPr/>
          <p:nvPr/>
        </p:nvSpPr>
        <p:spPr>
          <a:xfrm>
            <a:off x="5394960" y="2316480"/>
            <a:ext cx="1036320" cy="1630680"/>
          </a:xfrm>
          <a:prstGeom prst="frame">
            <a:avLst>
              <a:gd name="adj1" fmla="val 297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Marco 5"/>
          <p:cNvSpPr/>
          <p:nvPr/>
        </p:nvSpPr>
        <p:spPr>
          <a:xfrm>
            <a:off x="10027920" y="2316480"/>
            <a:ext cx="1082040" cy="1630680"/>
          </a:xfrm>
          <a:prstGeom prst="frame">
            <a:avLst>
              <a:gd name="adj1" fmla="val 297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0" y="6472347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4712677" y="6475228"/>
            <a:ext cx="69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N</a:t>
            </a:r>
            <a:r>
              <a:rPr lang="es-ES_tradnl" dirty="0" err="1" smtClean="0"/>
              <a:t>ational</a:t>
            </a:r>
            <a:r>
              <a:rPr lang="es-ES_tradnl" dirty="0" smtClean="0"/>
              <a:t> </a:t>
            </a:r>
            <a:r>
              <a:rPr lang="es-ES_tradnl" dirty="0" err="1" smtClean="0"/>
              <a:t>Lung</a:t>
            </a:r>
            <a:r>
              <a:rPr lang="es-ES_tradnl" dirty="0" smtClean="0"/>
              <a:t> </a:t>
            </a:r>
            <a:r>
              <a:rPr lang="es-ES_tradnl" dirty="0" err="1" smtClean="0"/>
              <a:t>Screening</a:t>
            </a:r>
            <a:r>
              <a:rPr lang="es-ES_tradnl" dirty="0" smtClean="0"/>
              <a:t> Trial </a:t>
            </a:r>
            <a:r>
              <a:rPr lang="es-ES_tradnl" dirty="0" err="1" smtClean="0"/>
              <a:t>Research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r>
              <a:rPr lang="es-ES_tradnl" dirty="0" smtClean="0"/>
              <a:t> NEJM 2011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25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1850" y="978218"/>
            <a:ext cx="10515600" cy="2852737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El Principal Problema del NLST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1850" y="3857943"/>
            <a:ext cx="10515600" cy="1500187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FALSOS POSITIVOS</a:t>
            </a:r>
          </a:p>
          <a:p>
            <a:endParaRPr lang="es-ES_tradnl" b="1" dirty="0">
              <a:solidFill>
                <a:schemeClr val="tx1"/>
              </a:solidFill>
            </a:endParaRPr>
          </a:p>
          <a:p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72347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70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92" y="1401266"/>
            <a:ext cx="2959768" cy="43258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92040" y="2036429"/>
            <a:ext cx="5455920" cy="1754326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TACBD</a:t>
            </a:r>
            <a:r>
              <a:rPr lang="es-ES_tradnl" dirty="0" smtClean="0"/>
              <a:t>:</a:t>
            </a:r>
          </a:p>
          <a:p>
            <a:r>
              <a:rPr lang="es-ES_tradnl" dirty="0" smtClean="0"/>
              <a:t>Nódulo Pulmonar No Calcificado</a:t>
            </a:r>
          </a:p>
          <a:p>
            <a:r>
              <a:rPr lang="es-ES_tradnl" dirty="0" smtClean="0"/>
              <a:t>Al menos 4 mm diámetro mayor</a:t>
            </a:r>
          </a:p>
          <a:p>
            <a:endParaRPr lang="es-ES_tradnl" dirty="0" smtClean="0"/>
          </a:p>
          <a:p>
            <a:r>
              <a:rPr lang="es-ES_tradnl" b="1" dirty="0" smtClean="0"/>
              <a:t>Radiografía</a:t>
            </a:r>
          </a:p>
          <a:p>
            <a:r>
              <a:rPr lang="es-ES_tradnl" dirty="0" smtClean="0"/>
              <a:t>Cualquier Nódulo NO Calcificado “SOSPECHOSO”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1432560" y="630409"/>
            <a:ext cx="870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¿Cuando se Determinaba que Un Nódulo era Positivo?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6150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591198"/>
            <a:ext cx="11694828" cy="3712322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6781800" y="2118360"/>
            <a:ext cx="3048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508760" y="2129134"/>
            <a:ext cx="3048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nillo 12"/>
          <p:cNvSpPr/>
          <p:nvPr/>
        </p:nvSpPr>
        <p:spPr>
          <a:xfrm>
            <a:off x="2362200" y="3916680"/>
            <a:ext cx="1569720" cy="1584960"/>
          </a:xfrm>
          <a:prstGeom prst="donut">
            <a:avLst>
              <a:gd name="adj" fmla="val 538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4" name="Anillo 13"/>
          <p:cNvSpPr/>
          <p:nvPr/>
        </p:nvSpPr>
        <p:spPr>
          <a:xfrm>
            <a:off x="7665720" y="3817620"/>
            <a:ext cx="1569720" cy="1584960"/>
          </a:xfrm>
          <a:prstGeom prst="donut">
            <a:avLst>
              <a:gd name="adj" fmla="val 53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25" y="576798"/>
            <a:ext cx="8484585" cy="58510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025"/>
            <a:ext cx="12192000" cy="718002"/>
          </a:xfrm>
          <a:prstGeom prst="rect">
            <a:avLst/>
          </a:prstGeom>
        </p:spPr>
      </p:pic>
      <p:sp>
        <p:nvSpPr>
          <p:cNvPr id="9" name="Marco 8"/>
          <p:cNvSpPr/>
          <p:nvPr/>
        </p:nvSpPr>
        <p:spPr>
          <a:xfrm>
            <a:off x="1583497" y="2753245"/>
            <a:ext cx="8321040" cy="394855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Marco 15"/>
          <p:cNvSpPr/>
          <p:nvPr/>
        </p:nvSpPr>
        <p:spPr>
          <a:xfrm>
            <a:off x="1583497" y="3516488"/>
            <a:ext cx="8321040" cy="394855"/>
          </a:xfrm>
          <a:prstGeom prst="fram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7" name="Marco 16"/>
          <p:cNvSpPr/>
          <p:nvPr/>
        </p:nvSpPr>
        <p:spPr>
          <a:xfrm>
            <a:off x="1583497" y="4223178"/>
            <a:ext cx="8321040" cy="394855"/>
          </a:xfrm>
          <a:prstGeom prst="fra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8" name="Marco 17"/>
          <p:cNvSpPr/>
          <p:nvPr/>
        </p:nvSpPr>
        <p:spPr>
          <a:xfrm>
            <a:off x="1583497" y="4760521"/>
            <a:ext cx="8321040" cy="39485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6934200" y="1627201"/>
            <a:ext cx="30480" cy="427123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7555"/>
            <a:ext cx="11841480" cy="864870"/>
          </a:xfrm>
          <a:prstGeom prst="rect">
            <a:avLst/>
          </a:prstGeom>
        </p:spPr>
      </p:pic>
      <p:sp>
        <p:nvSpPr>
          <p:cNvPr id="23" name="Anillo 22"/>
          <p:cNvSpPr/>
          <p:nvPr/>
        </p:nvSpPr>
        <p:spPr>
          <a:xfrm>
            <a:off x="6553200" y="869866"/>
            <a:ext cx="1310640" cy="1599014"/>
          </a:xfrm>
          <a:prstGeom prst="donut">
            <a:avLst>
              <a:gd name="adj" fmla="val 313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4" name="Anillo 23"/>
          <p:cNvSpPr/>
          <p:nvPr/>
        </p:nvSpPr>
        <p:spPr>
          <a:xfrm>
            <a:off x="10849561" y="946265"/>
            <a:ext cx="1342439" cy="1783080"/>
          </a:xfrm>
          <a:prstGeom prst="donut">
            <a:avLst>
              <a:gd name="adj" fmla="val 396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114" y="918894"/>
            <a:ext cx="10515600" cy="2852737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¿Si seleccionamos MEJOR a la Población podríamos disminuir los Falsos Positivos?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745588" y="4199957"/>
            <a:ext cx="10002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Modelo de Riesgo para desarrollar CP</a:t>
            </a:r>
          </a:p>
          <a:p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4342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57" y="382772"/>
            <a:ext cx="9578828" cy="145363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6485206" y="6463109"/>
            <a:ext cx="562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Kovalchik</a:t>
            </a:r>
            <a:r>
              <a:rPr lang="es-ES_tradnl" dirty="0" smtClean="0"/>
              <a:t> N </a:t>
            </a:r>
            <a:r>
              <a:rPr lang="es-ES_tradnl" dirty="0" err="1" smtClean="0"/>
              <a:t>Engl</a:t>
            </a:r>
            <a:r>
              <a:rPr lang="es-ES_tradnl" dirty="0" smtClean="0"/>
              <a:t> J </a:t>
            </a:r>
            <a:r>
              <a:rPr lang="es-ES_tradnl" dirty="0" err="1" smtClean="0"/>
              <a:t>med</a:t>
            </a:r>
            <a:r>
              <a:rPr lang="es-ES_tradnl" dirty="0" smtClean="0"/>
              <a:t> 2013;369:245-54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69" y="2979216"/>
            <a:ext cx="10415004" cy="31794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6609" y="2016302"/>
            <a:ext cx="1206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Modelo de Predicción de muerte por CP </a:t>
            </a:r>
            <a:r>
              <a:rPr lang="es-ES_tradnl" dirty="0" smtClean="0"/>
              <a:t>(Edad, Sexo, Raza, IMC, IT, Años de suspensión de tabaco, enfisema, familiar 1er grado)</a:t>
            </a:r>
          </a:p>
          <a:p>
            <a:r>
              <a:rPr lang="es-ES_tradnl" b="1" dirty="0" smtClean="0"/>
              <a:t>Previamente validado </a:t>
            </a:r>
            <a:r>
              <a:rPr lang="es-ES_tradnl" dirty="0" smtClean="0"/>
              <a:t>con </a:t>
            </a:r>
            <a:r>
              <a:rPr lang="es-ES_tradnl" dirty="0" err="1" smtClean="0"/>
              <a:t>pax</a:t>
            </a:r>
            <a:r>
              <a:rPr lang="es-ES_tradnl" dirty="0" smtClean="0"/>
              <a:t> PLCO + NLST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371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57" y="382772"/>
            <a:ext cx="9578828" cy="145363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6485206" y="6463109"/>
            <a:ext cx="562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Kovalchik</a:t>
            </a:r>
            <a:r>
              <a:rPr lang="es-ES_tradnl" dirty="0" smtClean="0"/>
              <a:t> N </a:t>
            </a:r>
            <a:r>
              <a:rPr lang="es-ES_tradnl" dirty="0" err="1" smtClean="0"/>
              <a:t>Engl</a:t>
            </a:r>
            <a:r>
              <a:rPr lang="es-ES_tradnl" dirty="0" smtClean="0"/>
              <a:t> J </a:t>
            </a:r>
            <a:r>
              <a:rPr lang="es-ES_tradnl" dirty="0" err="1" smtClean="0"/>
              <a:t>med</a:t>
            </a:r>
            <a:r>
              <a:rPr lang="es-ES_tradnl" dirty="0" smtClean="0"/>
              <a:t> 2013;369:245-54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65" y="1848530"/>
            <a:ext cx="10465811" cy="441275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882683" y="2883877"/>
            <a:ext cx="1519311" cy="322150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5447893" y="2883876"/>
            <a:ext cx="1519311" cy="3221501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7013104" y="2883876"/>
            <a:ext cx="1835474" cy="3221501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10241280" y="2771335"/>
            <a:ext cx="914400" cy="333404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93828" y="359042"/>
            <a:ext cx="10727872" cy="1143000"/>
          </a:xfrm>
        </p:spPr>
        <p:txBody>
          <a:bodyPr/>
          <a:lstStyle/>
          <a:p>
            <a:r>
              <a:rPr lang="es-ES_tradnl" sz="3600" b="1" dirty="0" err="1">
                <a:solidFill>
                  <a:schemeClr val="accent4">
                    <a:lumMod val="50000"/>
                  </a:schemeClr>
                </a:solidFill>
              </a:rPr>
              <a:t>Predicciónes</a:t>
            </a:r>
            <a:r>
              <a:rPr lang="es-ES_tradnl" sz="3600" b="1" dirty="0">
                <a:solidFill>
                  <a:schemeClr val="accent4">
                    <a:lumMod val="50000"/>
                  </a:schemeClr>
                </a:solidFill>
              </a:rPr>
              <a:t> en Incidencia  Cáncer de Pulmón en el Mundo: 2012-2030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25" y="5761929"/>
            <a:ext cx="2077775" cy="53339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484784"/>
            <a:ext cx="8100392" cy="420937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655840" y="354181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1,824,701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211380" y="3558308"/>
            <a:ext cx="1551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2,963,823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¿Cuál es el mejor valor de corte para considerar un resultado Positivo?</a:t>
            </a:r>
            <a:endParaRPr lang="es-ES_tradnl" b="1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00984" y="1490133"/>
            <a:ext cx="414866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53,454</a:t>
            </a:r>
            <a:r>
              <a:rPr lang="es-ES_tradnl" sz="2400" dirty="0" smtClean="0"/>
              <a:t> pacientes</a:t>
            </a:r>
          </a:p>
          <a:p>
            <a:r>
              <a:rPr lang="es-ES_tradnl" sz="2400" b="1" dirty="0" smtClean="0">
                <a:solidFill>
                  <a:srgbClr val="C00000"/>
                </a:solidFill>
              </a:rPr>
              <a:t>ALTO RIESGO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Fumadores </a:t>
            </a:r>
          </a:p>
          <a:p>
            <a:r>
              <a:rPr lang="es-ES_tradnl" sz="2400" dirty="0"/>
              <a:t> </a:t>
            </a:r>
            <a:r>
              <a:rPr lang="es-ES_tradnl" sz="2400" dirty="0" smtClean="0"/>
              <a:t>   * Actuales </a:t>
            </a:r>
          </a:p>
          <a:p>
            <a:r>
              <a:rPr lang="es-ES_tradnl" sz="2400" dirty="0"/>
              <a:t> </a:t>
            </a:r>
            <a:r>
              <a:rPr lang="es-ES_tradnl" sz="2400" dirty="0" smtClean="0"/>
              <a:t>   * Previos (&lt; </a:t>
            </a:r>
            <a:r>
              <a:rPr lang="es-ES_tradnl" sz="2400" i="1" dirty="0" smtClean="0"/>
              <a:t>15 años de </a:t>
            </a:r>
            <a:r>
              <a:rPr lang="es-ES_tradnl" sz="2400" i="1" dirty="0" err="1" smtClean="0"/>
              <a:t>susp</a:t>
            </a:r>
            <a:r>
              <a:rPr lang="es-ES_tradnl" sz="2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Índice Tabáquico &gt;30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55-74 años</a:t>
            </a:r>
          </a:p>
          <a:p>
            <a:pPr marL="285750" indent="-285750">
              <a:buFontTx/>
              <a:buChar char="-"/>
            </a:pPr>
            <a:endParaRPr lang="es-ES_tradnl" sz="2400" dirty="0"/>
          </a:p>
          <a:p>
            <a:pPr marL="285750" indent="-285750">
              <a:buFontTx/>
              <a:buChar char="-"/>
            </a:pPr>
            <a:endParaRPr lang="es-ES_tradnl" sz="2400" dirty="0" smtClean="0"/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33 Centros EUA</a:t>
            </a:r>
          </a:p>
          <a:p>
            <a:pPr marL="285750" indent="-285750">
              <a:buFontTx/>
              <a:buChar char="-"/>
            </a:pPr>
            <a:r>
              <a:rPr lang="es-ES_tradnl" sz="2400" dirty="0" err="1" smtClean="0"/>
              <a:t>Enrol</a:t>
            </a:r>
            <a:r>
              <a:rPr lang="es-ES_tradnl" sz="2400" dirty="0" smtClean="0"/>
              <a:t> 2002-2004</a:t>
            </a:r>
          </a:p>
          <a:p>
            <a:pPr marL="285750" indent="-285750">
              <a:buFontTx/>
              <a:buChar char="-"/>
            </a:pP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4262511" y="2173898"/>
            <a:ext cx="6288259" cy="15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4262511" y="1766881"/>
            <a:ext cx="1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TACBD</a:t>
            </a:r>
            <a:endParaRPr lang="es-ES_tradnl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69879" y="3921703"/>
            <a:ext cx="1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smtClean="0"/>
              <a:t>RX</a:t>
            </a:r>
            <a:endParaRPr lang="es-ES_tradnl" b="1" dirty="0"/>
          </a:p>
        </p:txBody>
      </p:sp>
      <p:sp>
        <p:nvSpPr>
          <p:cNvPr id="13" name="Rectángulo 12"/>
          <p:cNvSpPr/>
          <p:nvPr/>
        </p:nvSpPr>
        <p:spPr>
          <a:xfrm>
            <a:off x="5852160" y="1899721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7294098" y="1899720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/>
          <p:cNvSpPr/>
          <p:nvPr/>
        </p:nvSpPr>
        <p:spPr>
          <a:xfrm>
            <a:off x="8623494" y="1909388"/>
            <a:ext cx="112542" cy="68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4262510" y="4306906"/>
            <a:ext cx="6288259" cy="1547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852159" y="4032729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ángulo 21"/>
          <p:cNvSpPr/>
          <p:nvPr/>
        </p:nvSpPr>
        <p:spPr>
          <a:xfrm>
            <a:off x="7294097" y="4032728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8623493" y="4042396"/>
            <a:ext cx="112542" cy="6837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CuadroTexto 23"/>
          <p:cNvSpPr txBox="1"/>
          <p:nvPr/>
        </p:nvSpPr>
        <p:spPr>
          <a:xfrm>
            <a:off x="5725550" y="1490133"/>
            <a:ext cx="37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</a:t>
            </a:r>
            <a:endParaRPr lang="es-ES_tradnl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190543" y="3694569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2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877950" y="3701668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1</a:t>
            </a:r>
            <a:endParaRPr lang="es-ES_tradnl"/>
          </a:p>
        </p:txBody>
      </p:sp>
      <p:sp>
        <p:nvSpPr>
          <p:cNvPr id="28" name="CuadroTexto 27"/>
          <p:cNvSpPr txBox="1"/>
          <p:nvPr/>
        </p:nvSpPr>
        <p:spPr>
          <a:xfrm>
            <a:off x="7206567" y="1490133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528927" y="3694569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3</a:t>
            </a:r>
            <a:endParaRPr lang="es-ES_tradnl"/>
          </a:p>
        </p:txBody>
      </p:sp>
      <p:sp>
        <p:nvSpPr>
          <p:cNvPr id="30" name="CuadroTexto 29"/>
          <p:cNvSpPr txBox="1"/>
          <p:nvPr/>
        </p:nvSpPr>
        <p:spPr>
          <a:xfrm>
            <a:off x="8528927" y="1503557"/>
            <a:ext cx="95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3</a:t>
            </a:r>
            <a:endParaRPr lang="es-ES_tradnl"/>
          </a:p>
        </p:txBody>
      </p:sp>
      <p:sp>
        <p:nvSpPr>
          <p:cNvPr id="31" name="Extraer 30"/>
          <p:cNvSpPr/>
          <p:nvPr/>
        </p:nvSpPr>
        <p:spPr>
          <a:xfrm rot="5400000">
            <a:off x="10646338" y="1932783"/>
            <a:ext cx="379988" cy="571127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Extraer 31"/>
          <p:cNvSpPr/>
          <p:nvPr/>
        </p:nvSpPr>
        <p:spPr>
          <a:xfrm rot="5400000">
            <a:off x="10636354" y="4071506"/>
            <a:ext cx="379988" cy="571127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CuadroTexto 32"/>
          <p:cNvSpPr txBox="1"/>
          <p:nvPr/>
        </p:nvSpPr>
        <p:spPr>
          <a:xfrm>
            <a:off x="2626534" y="579434"/>
            <a:ext cx="693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>
                <a:solidFill>
                  <a:schemeClr val="accent2">
                    <a:lumMod val="50000"/>
                  </a:schemeClr>
                </a:solidFill>
              </a:rPr>
              <a:t>NATIONAL LUNG SCREENING TRIAL</a:t>
            </a:r>
            <a:endParaRPr lang="es-ES_tradnl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706880" y="6049928"/>
            <a:ext cx="968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estudio se detuvo después de un </a:t>
            </a:r>
            <a:r>
              <a:rPr lang="es-ES_tradnl" b="1" dirty="0" smtClean="0"/>
              <a:t>análisis Interino </a:t>
            </a:r>
            <a:r>
              <a:rPr lang="es-ES_tradnl" dirty="0" smtClean="0"/>
              <a:t>que mostró beneficio significativo de TACDB</a:t>
            </a:r>
            <a:endParaRPr lang="es-ES_tradnl" dirty="0"/>
          </a:p>
        </p:txBody>
      </p:sp>
      <p:sp>
        <p:nvSpPr>
          <p:cNvPr id="4" name="Anillo 3"/>
          <p:cNvSpPr/>
          <p:nvPr/>
        </p:nvSpPr>
        <p:spPr>
          <a:xfrm>
            <a:off x="5275385" y="1225765"/>
            <a:ext cx="1399735" cy="4245395"/>
          </a:xfrm>
          <a:prstGeom prst="donut">
            <a:avLst>
              <a:gd name="adj" fmla="val 866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48275"/>
            <a:ext cx="8326991" cy="47992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473849"/>
            <a:ext cx="11922760" cy="23866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889392"/>
            <a:ext cx="11922760" cy="1229077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6172200" y="2179171"/>
            <a:ext cx="472440" cy="3681361"/>
          </a:xfrm>
          <a:prstGeom prst="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" name="Marco 7"/>
          <p:cNvSpPr/>
          <p:nvPr/>
        </p:nvSpPr>
        <p:spPr>
          <a:xfrm>
            <a:off x="10894495" y="2179171"/>
            <a:ext cx="472440" cy="3681361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1024471" y="548640"/>
            <a:ext cx="74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T0</a:t>
            </a:r>
            <a:endParaRPr lang="es-ES_tradnl" b="1" dirty="0"/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40" y="121920"/>
            <a:ext cx="8026400" cy="17674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44640" y="6463109"/>
            <a:ext cx="546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NLST </a:t>
            </a:r>
            <a:r>
              <a:rPr lang="es-ES_tradnl" dirty="0" err="1" smtClean="0"/>
              <a:t>Research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r>
              <a:rPr lang="es-ES_tradnl" dirty="0" smtClean="0"/>
              <a:t> N </a:t>
            </a:r>
            <a:r>
              <a:rPr lang="es-ES_tradnl" dirty="0" err="1" smtClean="0"/>
              <a:t>Engl</a:t>
            </a:r>
            <a:r>
              <a:rPr lang="es-ES_tradnl" dirty="0" smtClean="0"/>
              <a:t> J </a:t>
            </a:r>
            <a:r>
              <a:rPr lang="es-ES_tradnl" dirty="0" err="1" smtClean="0"/>
              <a:t>med</a:t>
            </a:r>
            <a:r>
              <a:rPr lang="es-ES_tradnl" dirty="0" smtClean="0"/>
              <a:t> 2013;368:1980-91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39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82018"/>
            <a:ext cx="10515600" cy="2086562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ESTUDIOS QUE SE ENCUENTRAN CORRIENDO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38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s-ES_tradnl" b="1" dirty="0" smtClean="0"/>
              <a:t>7 Estudios de Tamizaje Corriendo</a:t>
            </a:r>
            <a:endParaRPr lang="es-ES_tradnl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675448"/>
            <a:ext cx="10515600" cy="4351338"/>
          </a:xfrm>
        </p:spPr>
        <p:txBody>
          <a:bodyPr/>
          <a:lstStyle/>
          <a:p>
            <a:r>
              <a:rPr lang="es-ES_tradnl" sz="2000" b="1" dirty="0" smtClean="0"/>
              <a:t>NELSON</a:t>
            </a:r>
          </a:p>
          <a:p>
            <a:r>
              <a:rPr lang="es-ES_tradnl" sz="2000" dirty="0" smtClean="0"/>
              <a:t>DANTE </a:t>
            </a:r>
          </a:p>
          <a:p>
            <a:r>
              <a:rPr lang="es-ES_tradnl" sz="2000" dirty="0" smtClean="0"/>
              <a:t>DLCST  (</a:t>
            </a:r>
            <a:r>
              <a:rPr lang="es-ES_tradnl" sz="2000" dirty="0" err="1" smtClean="0"/>
              <a:t>Danish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Cancer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Screening</a:t>
            </a:r>
            <a:r>
              <a:rPr lang="es-ES_tradnl" sz="2000" dirty="0" smtClean="0"/>
              <a:t> Trial) </a:t>
            </a:r>
          </a:p>
          <a:p>
            <a:r>
              <a:rPr lang="es-ES_tradnl" sz="2000" dirty="0"/>
              <a:t>MILD </a:t>
            </a:r>
            <a:r>
              <a:rPr lang="es-ES_tradnl" sz="2000" dirty="0" smtClean="0"/>
              <a:t>(</a:t>
            </a:r>
            <a:r>
              <a:rPr lang="es-ES_tradnl" sz="2000" dirty="0" err="1" smtClean="0"/>
              <a:t>Multicentric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Italian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Detection</a:t>
            </a:r>
            <a:r>
              <a:rPr lang="es-ES_tradnl" sz="2000" dirty="0" smtClean="0"/>
              <a:t> Trial)</a:t>
            </a:r>
          </a:p>
          <a:p>
            <a:r>
              <a:rPr lang="es-ES_tradnl" sz="2000" dirty="0" smtClean="0"/>
              <a:t>ITALUNG (</a:t>
            </a:r>
            <a:r>
              <a:rPr lang="es-ES_tradnl" sz="2000" dirty="0" err="1" smtClean="0"/>
              <a:t>Italian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cancer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Computed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Tomography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Screening</a:t>
            </a:r>
            <a:r>
              <a:rPr lang="es-ES_tradnl" sz="2000" dirty="0" smtClean="0"/>
              <a:t> Trial)</a:t>
            </a:r>
          </a:p>
          <a:p>
            <a:r>
              <a:rPr lang="es-ES_tradnl" sz="2000" dirty="0" smtClean="0"/>
              <a:t>LUSI (German </a:t>
            </a:r>
            <a:r>
              <a:rPr lang="es-ES_tradnl" sz="2000" dirty="0" err="1" smtClean="0"/>
              <a:t>Lung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Cancer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Screening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Intervention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Study</a:t>
            </a:r>
            <a:r>
              <a:rPr lang="es-ES_tradnl" sz="2000" dirty="0" smtClean="0"/>
              <a:t>)</a:t>
            </a:r>
          </a:p>
          <a:p>
            <a:r>
              <a:rPr lang="es-ES_tradnl" sz="2000" dirty="0" smtClean="0"/>
              <a:t>UKLS (</a:t>
            </a:r>
            <a:r>
              <a:rPr lang="es-ES_tradnl" sz="2000" dirty="0" err="1" smtClean="0"/>
              <a:t>United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Kingdom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Cancer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Screening</a:t>
            </a:r>
            <a:r>
              <a:rPr lang="es-ES_tradnl" sz="2000" dirty="0" smtClean="0"/>
              <a:t> Trial)</a:t>
            </a:r>
          </a:p>
          <a:p>
            <a:endParaRPr lang="es-ES_tradnl" dirty="0" smtClean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/>
          <p:cNvSpPr/>
          <p:nvPr/>
        </p:nvSpPr>
        <p:spPr>
          <a:xfrm>
            <a:off x="838199" y="1642743"/>
            <a:ext cx="10190871" cy="2889519"/>
          </a:xfrm>
          <a:prstGeom prst="rect">
            <a:avLst/>
          </a:pr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838199" y="4927912"/>
            <a:ext cx="10190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TODOS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 Tienen Fumadores Actuales o Ex-fumadores . </a:t>
            </a:r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TODOS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 los grupos controles NO tienen </a:t>
            </a:r>
            <a:r>
              <a:rPr lang="es-ES_tradnl" dirty="0" err="1" smtClean="0">
                <a:solidFill>
                  <a:schemeClr val="accent2">
                    <a:lumMod val="50000"/>
                  </a:schemeClr>
                </a:solidFill>
              </a:rPr>
              <a:t>screening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DIFIEREN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 en método número de rondas de </a:t>
            </a:r>
            <a:r>
              <a:rPr lang="es-ES_tradnl" dirty="0" err="1" smtClean="0">
                <a:solidFill>
                  <a:schemeClr val="accent2">
                    <a:lumMod val="50000"/>
                  </a:schemeClr>
                </a:solidFill>
              </a:rPr>
              <a:t>screening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NELSON es el único con </a:t>
            </a:r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potencial impacto en reducción de la mortalidad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</a:rPr>
              <a:t>Se planea realizar un análisis de la información (pool) de los 7 estudios</a:t>
            </a:r>
            <a:endParaRPr lang="es-ES_tradn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191386"/>
            <a:ext cx="10515600" cy="1325563"/>
          </a:xfrm>
        </p:spPr>
        <p:txBody>
          <a:bodyPr/>
          <a:lstStyle/>
          <a:p>
            <a:r>
              <a:rPr lang="es-ES_tradnl" b="1" dirty="0" smtClean="0"/>
              <a:t>Nelson</a:t>
            </a:r>
            <a:endParaRPr lang="es-ES_tradn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2" y="3443923"/>
            <a:ext cx="11790936" cy="278806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604910" y="1463040"/>
            <a:ext cx="6794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n= 15,822 </a:t>
            </a:r>
            <a:r>
              <a:rPr lang="es-ES_tradnl" dirty="0" smtClean="0"/>
              <a:t>fumadores o exfumadores</a:t>
            </a:r>
          </a:p>
          <a:p>
            <a:r>
              <a:rPr lang="es-ES_tradnl" dirty="0" smtClean="0"/>
              <a:t>TACDB vs NO hacer </a:t>
            </a:r>
            <a:r>
              <a:rPr lang="es-ES_tradnl" dirty="0" err="1" smtClean="0"/>
              <a:t>screening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Objetivo: Evaluar si </a:t>
            </a:r>
            <a:r>
              <a:rPr lang="es-ES_tradnl" dirty="0" err="1" smtClean="0"/>
              <a:t>Screening</a:t>
            </a:r>
            <a:r>
              <a:rPr lang="es-ES_tradnl" dirty="0" smtClean="0"/>
              <a:t> </a:t>
            </a:r>
            <a:r>
              <a:rPr lang="es-ES_tradnl" dirty="0" err="1" smtClean="0"/>
              <a:t>Dism</a:t>
            </a:r>
            <a:r>
              <a:rPr lang="es-ES_tradnl" dirty="0" smtClean="0"/>
              <a:t> 25% mortalidad a 10 años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838200" y="1466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smtClean="0"/>
              <a:t>Nelson</a:t>
            </a:r>
            <a:endParaRPr lang="es-ES_tradnl" b="1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82751"/>
              </p:ext>
            </p:extLst>
          </p:nvPr>
        </p:nvGraphicFramePr>
        <p:xfrm>
          <a:off x="442351" y="1400558"/>
          <a:ext cx="8127999" cy="2291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R1-R3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R4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Negativo  </a:t>
                      </a:r>
                    </a:p>
                    <a:p>
                      <a:r>
                        <a:rPr lang="es-ES_tradnl" dirty="0" smtClean="0"/>
                        <a:t>(&lt;100 mm</a:t>
                      </a:r>
                      <a:r>
                        <a:rPr lang="es-ES_tradnl" baseline="30000" dirty="0" smtClean="0"/>
                        <a:t>3</a:t>
                      </a:r>
                      <a:r>
                        <a:rPr lang="es-ES_tradnl" dirty="0" smtClean="0"/>
                        <a:t>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87.2%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96%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Indeterminado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(&gt;100- 300 mm</a:t>
                      </a:r>
                      <a:r>
                        <a:rPr lang="es-ES_tradnl" baseline="30000" dirty="0" smtClean="0"/>
                        <a:t>3</a:t>
                      </a:r>
                      <a:r>
                        <a:rPr lang="es-ES_tradnl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10.8%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2.0%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Positivo</a:t>
                      </a:r>
                    </a:p>
                    <a:p>
                      <a:r>
                        <a:rPr lang="es-ES_tradnl" dirty="0" smtClean="0"/>
                        <a:t>(&gt;300 mm</a:t>
                      </a:r>
                      <a:r>
                        <a:rPr lang="es-ES_tradnl" baseline="30000" dirty="0" smtClean="0"/>
                        <a:t>3)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2.0%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2.0%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8278250" y="6461266"/>
            <a:ext cx="3616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 smtClean="0"/>
              <a:t>I </a:t>
            </a:r>
            <a:r>
              <a:rPr lang="es-ES_tradnl" sz="1400" i="1" dirty="0" err="1" smtClean="0"/>
              <a:t>Horeweg</a:t>
            </a:r>
            <a:r>
              <a:rPr lang="es-ES_tradnl" sz="1400" i="1" dirty="0" smtClean="0"/>
              <a:t> y </a:t>
            </a:r>
            <a:r>
              <a:rPr lang="es-ES_tradnl" sz="1400" i="1" dirty="0" err="1" smtClean="0"/>
              <a:t>cols</a:t>
            </a:r>
            <a:r>
              <a:rPr lang="es-ES_tradnl" sz="1400" i="1" dirty="0" smtClean="0"/>
              <a:t> ERJ 2013</a:t>
            </a:r>
            <a:endParaRPr lang="es-ES_tradnl" sz="1400" i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51" y="3814044"/>
            <a:ext cx="5513825" cy="24914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592" y="3875998"/>
            <a:ext cx="5407285" cy="254223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42351" y="3814044"/>
            <a:ext cx="5494215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NÓDULO NUEVO</a:t>
            </a: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76592" y="3814044"/>
            <a:ext cx="5407285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NODULO PREEXISTENTE</a:t>
            </a:r>
            <a:endParaRPr lang="es-ES_trad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5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smtClean="0"/>
              <a:t>Nelson</a:t>
            </a:r>
            <a:endParaRPr lang="es-ES_tradnl" b="1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9752"/>
              </p:ext>
            </p:extLst>
          </p:nvPr>
        </p:nvGraphicFramePr>
        <p:xfrm>
          <a:off x="838200" y="1590722"/>
          <a:ext cx="8842325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8465"/>
                <a:gridCol w="1768465"/>
                <a:gridCol w="1768465"/>
                <a:gridCol w="1768465"/>
                <a:gridCol w="1768465"/>
              </a:tblGrid>
              <a:tr h="697462"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Ronda</a:t>
                      </a:r>
                      <a:r>
                        <a:rPr lang="es-ES_tradnl" sz="2000" baseline="0" dirty="0" smtClean="0"/>
                        <a:t> </a:t>
                      </a:r>
                      <a:r>
                        <a:rPr lang="es-ES_tradnl" sz="2000" baseline="0" dirty="0" err="1" smtClean="0"/>
                        <a:t>Screening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Etapa I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Etapa II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Etapa III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Etapa IV</a:t>
                      </a:r>
                      <a:endParaRPr lang="es-ES_tradn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/>
                        <a:t>Primera</a:t>
                      </a:r>
                      <a:endParaRPr lang="es-ES_trad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64.9%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9.5%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18.9%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6.8%</a:t>
                      </a:r>
                      <a:endParaRPr lang="es-ES_tradn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/>
                        <a:t>Segunda</a:t>
                      </a:r>
                      <a:endParaRPr lang="es-ES_trad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75.8%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6.9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13.7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3.4</a:t>
                      </a:r>
                      <a:endParaRPr lang="es-ES_tradn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/>
                        <a:t>Tercera</a:t>
                      </a:r>
                      <a:endParaRPr lang="es-ES_trad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72.7%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3.9%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19.5%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3.9%</a:t>
                      </a:r>
                      <a:endParaRPr lang="es-ES_tradnl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/>
                        <a:t>Cuarta</a:t>
                      </a:r>
                      <a:endParaRPr lang="es-ES_tradn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62.2%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13.3%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11.1%</a:t>
                      </a:r>
                      <a:endParaRPr lang="es-ES_trad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/>
                        <a:t>13.3%</a:t>
                      </a:r>
                      <a:endParaRPr lang="es-ES_tradnl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Llamada de flecha a la izquierda 10"/>
          <p:cNvSpPr/>
          <p:nvPr/>
        </p:nvSpPr>
        <p:spPr>
          <a:xfrm>
            <a:off x="9835272" y="2572334"/>
            <a:ext cx="1659987" cy="436099"/>
          </a:xfrm>
          <a:prstGeom prst="leftArrowCallout">
            <a:avLst/>
          </a:prstGeom>
          <a:solidFill>
            <a:schemeClr val="accent4">
              <a:alpha val="2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Llamada de flecha a la izquierda 13"/>
          <p:cNvSpPr/>
          <p:nvPr/>
        </p:nvSpPr>
        <p:spPr>
          <a:xfrm>
            <a:off x="9835272" y="2983152"/>
            <a:ext cx="1659987" cy="436099"/>
          </a:xfrm>
          <a:prstGeom prst="leftArrowCallou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Llamada de flecha a la izquierda 14"/>
          <p:cNvSpPr/>
          <p:nvPr/>
        </p:nvSpPr>
        <p:spPr>
          <a:xfrm>
            <a:off x="9835272" y="3440623"/>
            <a:ext cx="1659987" cy="436099"/>
          </a:xfrm>
          <a:prstGeom prst="leftArrowCallout">
            <a:avLst/>
          </a:prstGeom>
          <a:solidFill>
            <a:schemeClr val="accent2">
              <a:lumMod val="75000"/>
              <a:alpha val="26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10482384" y="2572334"/>
            <a:ext cx="87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1 año</a:t>
            </a:r>
            <a:endParaRPr lang="es-ES_tradnl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482384" y="3049919"/>
            <a:ext cx="87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/>
              <a:t>2</a:t>
            </a:r>
            <a:r>
              <a:rPr lang="es-ES_tradnl" smtClean="0"/>
              <a:t> años</a:t>
            </a:r>
            <a:endParaRPr lang="es-ES_tradn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427288" y="3474006"/>
            <a:ext cx="106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2.5 años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278250" y="6461266"/>
            <a:ext cx="3616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 smtClean="0"/>
              <a:t>I </a:t>
            </a:r>
            <a:r>
              <a:rPr lang="es-ES_tradnl" sz="1400" i="1" dirty="0" err="1" smtClean="0"/>
              <a:t>Horeweg</a:t>
            </a:r>
            <a:r>
              <a:rPr lang="es-ES_tradnl" sz="1400" i="1" dirty="0" smtClean="0"/>
              <a:t> y </a:t>
            </a:r>
            <a:r>
              <a:rPr lang="es-ES_tradnl" sz="1400" i="1" dirty="0" err="1" smtClean="0"/>
              <a:t>cols</a:t>
            </a:r>
            <a:r>
              <a:rPr lang="es-ES_tradnl" sz="1400" i="1" dirty="0" smtClean="0"/>
              <a:t> ERJ 2013</a:t>
            </a:r>
            <a:endParaRPr lang="es-ES_tradnl" sz="1400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26082"/>
            <a:ext cx="3962400" cy="2311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25" y="4011660"/>
            <a:ext cx="4140200" cy="2247900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4951828" y="4867422"/>
            <a:ext cx="745587" cy="31436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9680524" y="4586068"/>
            <a:ext cx="251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7030A0"/>
                </a:solidFill>
              </a:rPr>
              <a:t>Distribución por etapas entre R1-3 vs R4</a:t>
            </a:r>
          </a:p>
          <a:p>
            <a:endParaRPr lang="es-ES_tradnl" dirty="0"/>
          </a:p>
          <a:p>
            <a:pPr algn="ctr"/>
            <a:r>
              <a:rPr lang="es-ES_tradnl" b="1" dirty="0" smtClean="0"/>
              <a:t>P&lt;.001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5915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NELSON VS NLST</a:t>
            </a:r>
            <a:endParaRPr lang="es-ES_tradnl" b="1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572996"/>
              </p:ext>
            </p:extLst>
          </p:nvPr>
        </p:nvGraphicFramePr>
        <p:xfrm>
          <a:off x="1722511" y="2055813"/>
          <a:ext cx="8127999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NELSON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NLST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Estudios Positivos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3%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24%</a:t>
                      </a:r>
                      <a:endParaRPr lang="es-ES_tradnl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VPP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40.4%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b="1" dirty="0" smtClean="0"/>
                        <a:t>3.8%</a:t>
                      </a:r>
                      <a:endParaRPr lang="es-ES_tradnl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Sensibilidad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92.5%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93.8%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Especificidad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98.3%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73.4%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Etapas I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62%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59%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Etapas IIIB y IV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18%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23%</a:t>
                      </a:r>
                      <a:endParaRPr lang="es-ES_tradnl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8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512" y="879744"/>
            <a:ext cx="10515600" cy="2852737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DIFERENTES GUÍAS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61512" y="3759469"/>
            <a:ext cx="10515600" cy="1500187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U.S. </a:t>
            </a:r>
            <a:r>
              <a:rPr lang="es-ES_tradnl" b="1" dirty="0" err="1" smtClean="0">
                <a:solidFill>
                  <a:schemeClr val="tx1"/>
                </a:solidFill>
              </a:rPr>
              <a:t>Preventive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err="1" smtClean="0">
                <a:solidFill>
                  <a:schemeClr val="tx1"/>
                </a:solidFill>
              </a:rPr>
              <a:t>Services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err="1" smtClean="0">
                <a:solidFill>
                  <a:schemeClr val="tx1"/>
                </a:solidFill>
              </a:rPr>
              <a:t>Task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err="1" smtClean="0">
                <a:solidFill>
                  <a:schemeClr val="tx1"/>
                </a:solidFill>
              </a:rPr>
              <a:t>Force</a:t>
            </a:r>
            <a:endParaRPr lang="es-ES_tradnl" b="1" dirty="0" smtClean="0">
              <a:solidFill>
                <a:schemeClr val="tx1"/>
              </a:solidFill>
            </a:endParaRPr>
          </a:p>
          <a:p>
            <a:r>
              <a:rPr lang="es-ES_tradnl" b="1" dirty="0" smtClean="0">
                <a:solidFill>
                  <a:schemeClr val="tx1"/>
                </a:solidFill>
              </a:rPr>
              <a:t>NCCN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0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619090" y="525458"/>
            <a:ext cx="9144000" cy="1143000"/>
          </a:xfrm>
        </p:spPr>
        <p:txBody>
          <a:bodyPr/>
          <a:lstStyle/>
          <a:p>
            <a:r>
              <a:rPr lang="es-ES_tradnl" sz="3600" b="1" dirty="0" err="1">
                <a:solidFill>
                  <a:schemeClr val="accent4">
                    <a:lumMod val="50000"/>
                  </a:schemeClr>
                </a:solidFill>
              </a:rPr>
              <a:t>Predicciónes</a:t>
            </a:r>
            <a:r>
              <a:rPr lang="es-ES_tradnl" sz="3600" b="1" dirty="0">
                <a:solidFill>
                  <a:schemeClr val="accent4">
                    <a:lumMod val="50000"/>
                  </a:schemeClr>
                </a:solidFill>
              </a:rPr>
              <a:t> en Mortalidad Cáncer de Pulmón en el Mundo: 2012-2030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202" y="5877855"/>
            <a:ext cx="2077775" cy="5333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498" y="1668459"/>
            <a:ext cx="8172400" cy="414542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541912" y="3742250"/>
            <a:ext cx="17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1,589,800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176120" y="3715137"/>
            <a:ext cx="17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2,612,914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5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033847" y="6316394"/>
            <a:ext cx="54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Koning</a:t>
            </a:r>
            <a:r>
              <a:rPr lang="es-ES_tradnl" dirty="0" smtClean="0"/>
              <a:t> y </a:t>
            </a:r>
            <a:r>
              <a:rPr lang="es-ES_tradnl" dirty="0" err="1" smtClean="0"/>
              <a:t>cols</a:t>
            </a:r>
            <a:r>
              <a:rPr lang="es-ES_tradnl" dirty="0" smtClean="0"/>
              <a:t>, Ann of </a:t>
            </a:r>
            <a:r>
              <a:rPr lang="es-ES_tradnl" dirty="0" err="1" smtClean="0"/>
              <a:t>Intern</a:t>
            </a:r>
            <a:r>
              <a:rPr lang="es-ES_tradnl" dirty="0" smtClean="0"/>
              <a:t> </a:t>
            </a:r>
            <a:r>
              <a:rPr lang="es-ES_tradnl" dirty="0" err="1" smtClean="0"/>
              <a:t>Med</a:t>
            </a:r>
            <a:r>
              <a:rPr lang="es-ES_tradnl" dirty="0" smtClean="0"/>
              <a:t> 2014;160:311-320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76" y="1870240"/>
            <a:ext cx="8944008" cy="44461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81"/>
            <a:ext cx="5372100" cy="14478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8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88" y="735524"/>
            <a:ext cx="10552697" cy="486341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62511" y="1744394"/>
            <a:ext cx="3094892" cy="2110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33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721004"/>
            <a:ext cx="10515600" cy="2852737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PREGUNTAS POR RESOLVER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Preguntas Inherentes al Estudio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s-ES_tradnl" b="1" dirty="0" smtClean="0"/>
              <a:t>POBLACIÓN DE SCREENING</a:t>
            </a:r>
          </a:p>
          <a:p>
            <a:pPr lvl="1"/>
            <a:r>
              <a:rPr lang="es-ES_tradnl" dirty="0" smtClean="0"/>
              <a:t> </a:t>
            </a:r>
            <a:r>
              <a:rPr lang="es-ES_tradnl" dirty="0"/>
              <a:t>EDAD DE </a:t>
            </a:r>
            <a:r>
              <a:rPr lang="es-ES_tradnl" dirty="0" smtClean="0"/>
              <a:t>INICIO</a:t>
            </a:r>
          </a:p>
          <a:p>
            <a:pPr lvl="1"/>
            <a:r>
              <a:rPr lang="es-ES_tradnl" dirty="0" smtClean="0"/>
              <a:t> EDAD DE TERMINO</a:t>
            </a:r>
          </a:p>
          <a:p>
            <a:pPr lvl="1"/>
            <a:r>
              <a:rPr lang="es-ES_tradnl" dirty="0" smtClean="0"/>
              <a:t> INDICE TABÁQUICO PARA INICIAR</a:t>
            </a:r>
          </a:p>
          <a:p>
            <a:pPr lvl="1"/>
            <a:r>
              <a:rPr lang="es-ES_tradnl" dirty="0" smtClean="0"/>
              <a:t> CONSIDERAR OTROS FACTORES DE RIESGO</a:t>
            </a:r>
          </a:p>
          <a:p>
            <a:pPr lvl="1"/>
            <a:endParaRPr lang="es-ES_tradnl" dirty="0" smtClean="0"/>
          </a:p>
          <a:p>
            <a:r>
              <a:rPr lang="es-ES_tradnl" b="1" dirty="0" smtClean="0"/>
              <a:t>TOMOGRAFÍA DE BAJA DOSIS</a:t>
            </a:r>
          </a:p>
          <a:p>
            <a:pPr lvl="1"/>
            <a:r>
              <a:rPr lang="es-ES_tradnl" dirty="0" smtClean="0"/>
              <a:t>VALOR DE CORTE IDEAL PARA CONSIDERAR POSITIVO EL ESTUDIO</a:t>
            </a:r>
          </a:p>
          <a:p>
            <a:pPr lvl="1"/>
            <a:r>
              <a:rPr lang="es-ES_tradnl" dirty="0" smtClean="0"/>
              <a:t>FRECUENCIA DE RONDAS DE SCREENING</a:t>
            </a:r>
          </a:p>
          <a:p>
            <a:pPr lvl="1"/>
            <a:r>
              <a:rPr lang="es-ES_tradnl" dirty="0" smtClean="0"/>
              <a:t>MEDICIÓN VOLUMÉTRICA VS DIÁMETRO MAYOR</a:t>
            </a:r>
          </a:p>
          <a:p>
            <a:pPr lvl="1"/>
            <a:endParaRPr lang="es-ES_tradnl" dirty="0" smtClean="0"/>
          </a:p>
          <a:p>
            <a:r>
              <a:rPr lang="es-ES_tradnl" b="1" dirty="0" smtClean="0"/>
              <a:t>EVALUACIÓN SUBSECUENTE DE CASOS POSITIVOS</a:t>
            </a:r>
          </a:p>
          <a:p>
            <a:endParaRPr lang="es-ES_tradnl" b="1" dirty="0"/>
          </a:p>
          <a:p>
            <a:r>
              <a:rPr lang="es-ES_tradnl" b="1" dirty="0" smtClean="0"/>
              <a:t>COSTO-BENEFICIO</a:t>
            </a:r>
          </a:p>
        </p:txBody>
      </p:sp>
    </p:spTree>
    <p:extLst>
      <p:ext uri="{BB962C8B-B14F-4D97-AF65-F5344CB8AC3E}">
        <p14:creationId xmlns:p14="http://schemas.microsoft.com/office/powerpoint/2010/main" val="19843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¿Se Deben Generalizar los Resultados en Nuestra Población Latinoamericana?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883616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s-ES_tradnl" b="1" dirty="0" smtClean="0"/>
              <a:t>POBLACIÓN DE SCREENING</a:t>
            </a:r>
          </a:p>
          <a:p>
            <a:pPr lvl="1"/>
            <a:r>
              <a:rPr lang="es-ES_tradnl" dirty="0" smtClean="0"/>
              <a:t>PODEMOS GENERALIZAR ESTOS RESULTADOS EN POBLACIÓN LATINA:</a:t>
            </a:r>
          </a:p>
          <a:p>
            <a:pPr marL="457200" lvl="1" indent="0">
              <a:buNone/>
            </a:pPr>
            <a:r>
              <a:rPr lang="es-ES_tradnl" dirty="0"/>
              <a:t>	</a:t>
            </a:r>
            <a:r>
              <a:rPr lang="es-ES_tradnl" dirty="0" smtClean="0"/>
              <a:t>	- &gt; Tb = &gt; # Falsos Positivos</a:t>
            </a:r>
          </a:p>
          <a:p>
            <a:pPr marL="457200" lvl="1" indent="0">
              <a:buNone/>
            </a:pPr>
            <a:r>
              <a:rPr lang="es-ES_tradnl" dirty="0"/>
              <a:t>	</a:t>
            </a:r>
            <a:r>
              <a:rPr lang="es-ES_tradnl" dirty="0" smtClean="0"/>
              <a:t>	- Pacientes no fumadores con exposición al humo de leña</a:t>
            </a:r>
          </a:p>
          <a:p>
            <a:pPr lvl="1"/>
            <a:endParaRPr lang="es-ES_tradnl" dirty="0" smtClean="0"/>
          </a:p>
          <a:p>
            <a:r>
              <a:rPr lang="es-ES_tradnl" b="1" dirty="0" smtClean="0"/>
              <a:t>TOMOGRAFÍA DE BAJA DOSIS</a:t>
            </a:r>
          </a:p>
          <a:p>
            <a:pPr lvl="1"/>
            <a:r>
              <a:rPr lang="es-ES_tradnl" dirty="0" smtClean="0"/>
              <a:t>NO SE CUENTA CON EQUIPO, SOFTWARE Y EXPERTOS</a:t>
            </a:r>
          </a:p>
          <a:p>
            <a:pPr lvl="1"/>
            <a:r>
              <a:rPr lang="es-ES_tradnl" dirty="0" smtClean="0"/>
              <a:t>EL COSTO DEL ESTUDIO ES ALTO PARA LA MAYORÍA DE NUESTRA POBLACIÓN</a:t>
            </a:r>
          </a:p>
          <a:p>
            <a:pPr lvl="1"/>
            <a:endParaRPr lang="es-ES_tradnl" dirty="0" smtClean="0"/>
          </a:p>
          <a:p>
            <a:r>
              <a:rPr lang="es-ES_tradnl" b="1" dirty="0" smtClean="0"/>
              <a:t>EVALUACIÓN SUBSECUENTE DE CASOS POSITIVOS</a:t>
            </a:r>
          </a:p>
          <a:p>
            <a:pPr lvl="1"/>
            <a:r>
              <a:rPr lang="es-ES_tradnl" dirty="0" smtClean="0"/>
              <a:t>SE REQUIEREN CENTROS DE EXCELENCIA (EMD)</a:t>
            </a:r>
          </a:p>
          <a:p>
            <a:endParaRPr lang="es-ES_tradnl" b="1" dirty="0"/>
          </a:p>
          <a:p>
            <a:r>
              <a:rPr lang="es-ES_tradnl" b="1" dirty="0" smtClean="0"/>
              <a:t>COSTO-BENEFICIO</a:t>
            </a:r>
          </a:p>
        </p:txBody>
      </p:sp>
    </p:spTree>
    <p:extLst>
      <p:ext uri="{BB962C8B-B14F-4D97-AF65-F5344CB8AC3E}">
        <p14:creationId xmlns:p14="http://schemas.microsoft.com/office/powerpoint/2010/main" val="18796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503594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32" y="508415"/>
            <a:ext cx="5862405" cy="58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0367"/>
            <a:ext cx="12169649" cy="33576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1182" y="2330925"/>
            <a:ext cx="436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b="1" dirty="0" smtClean="0">
              <a:solidFill>
                <a:srgbClr val="0070C0"/>
              </a:solidFill>
            </a:endParaRPr>
          </a:p>
          <a:p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drjorgealatorre@yahoo.com.mx</a:t>
            </a:r>
            <a:endParaRPr lang="es-ES_tradnl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2400" b="1" dirty="0" smtClean="0">
              <a:solidFill>
                <a:srgbClr val="0070C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47" y="438428"/>
            <a:ext cx="3553371" cy="24926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7" y="261788"/>
            <a:ext cx="2556569" cy="255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625762" y="124482"/>
            <a:ext cx="7770812" cy="1143000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10 Primeras causas de Muerte 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6400800" y="6512725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/>
              <a:t>http://</a:t>
            </a:r>
            <a:r>
              <a:rPr lang="es-ES_tradnl" sz="1400" dirty="0" err="1"/>
              <a:t>www.who.int</a:t>
            </a:r>
            <a:r>
              <a:rPr lang="es-ES_tradnl" sz="1400" dirty="0"/>
              <a:t>/</a:t>
            </a:r>
            <a:r>
              <a:rPr lang="es-ES_tradnl" sz="1400" dirty="0" err="1"/>
              <a:t>mediacentre</a:t>
            </a:r>
            <a:r>
              <a:rPr lang="es-ES_tradnl" sz="1400" dirty="0"/>
              <a:t>/</a:t>
            </a:r>
            <a:r>
              <a:rPr lang="es-ES_tradnl" sz="1400" dirty="0" err="1"/>
              <a:t>factsheets</a:t>
            </a:r>
            <a:r>
              <a:rPr lang="es-ES_tradnl" sz="1400" dirty="0"/>
              <a:t>/fs310/en/index1.</a:t>
            </a:r>
            <a:r>
              <a:rPr lang="es-ES_tradnl" sz="1400" dirty="0" err="1"/>
              <a:t>html</a:t>
            </a:r>
            <a:endParaRPr lang="es-ES_tradnl" sz="1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2" y="1009191"/>
            <a:ext cx="5435600" cy="544687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354" y="1027530"/>
            <a:ext cx="5410200" cy="5410200"/>
          </a:xfrm>
          <a:prstGeom prst="rect">
            <a:avLst/>
          </a:prstGeom>
        </p:spPr>
      </p:pic>
      <p:sp>
        <p:nvSpPr>
          <p:cNvPr id="2" name="Marco 1"/>
          <p:cNvSpPr/>
          <p:nvPr/>
        </p:nvSpPr>
        <p:spPr>
          <a:xfrm>
            <a:off x="6498354" y="2713703"/>
            <a:ext cx="5182369" cy="427703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3" name="Marco 2"/>
          <p:cNvSpPr/>
          <p:nvPr/>
        </p:nvSpPr>
        <p:spPr>
          <a:xfrm>
            <a:off x="457200" y="3023419"/>
            <a:ext cx="4881716" cy="498101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4619" y="1046809"/>
            <a:ext cx="684750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3600" dirty="0" smtClean="0"/>
              <a:t>4ª </a:t>
            </a:r>
            <a:endParaRPr lang="es-ES_tradnl" sz="36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511168" y="1061437"/>
            <a:ext cx="684750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sz="3600" dirty="0"/>
              <a:t>3</a:t>
            </a:r>
            <a:r>
              <a:rPr lang="es-ES_tradnl" sz="3600" dirty="0" smtClean="0"/>
              <a:t>ª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8022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36" y="1219202"/>
            <a:ext cx="9409064" cy="482516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866220" y="355830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8,439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211380" y="3558308"/>
            <a:ext cx="1551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16,381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76385" y="-59420"/>
            <a:ext cx="120797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600" b="1" smtClean="0"/>
              <a:t>Predicciónes en Incidencia  Cáncer de Pulmón en el México: 2012-2030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1264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25" y="6103645"/>
            <a:ext cx="2077775" cy="5333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106170"/>
            <a:ext cx="200009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84300"/>
            <a:ext cx="9144000" cy="469663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541912" y="3742250"/>
            <a:ext cx="17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7,608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176120" y="3715137"/>
            <a:ext cx="17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14,923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0" y="6475228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0" y="-115094"/>
            <a:ext cx="119994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600" b="1" dirty="0" err="1" smtClean="0"/>
              <a:t>Predicciónes</a:t>
            </a:r>
            <a:r>
              <a:rPr lang="es-ES_tradnl" sz="3600" b="1" dirty="0" smtClean="0"/>
              <a:t> en Mortalidad Cáncer de Pulmón en México: </a:t>
            </a:r>
          </a:p>
          <a:p>
            <a:pPr algn="ctr"/>
            <a:r>
              <a:rPr lang="es-ES_tradnl" sz="3600" b="1" dirty="0" smtClean="0"/>
              <a:t>2012-2030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12044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4">
                    <a:lumMod val="50000"/>
                  </a:schemeClr>
                </a:solidFill>
              </a:rPr>
              <a:t>En Cáncer de Pulmón se Conocen Los Factores de Riesgo más Importantes</a:t>
            </a:r>
            <a:endParaRPr lang="es-ES_tradnl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0" y="6427882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53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503594"/>
            <a:ext cx="12192000" cy="3827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1" descr="Slide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4326" b="8002"/>
          <a:stretch>
            <a:fillRect/>
          </a:stretch>
        </p:blipFill>
        <p:spPr bwMode="auto">
          <a:xfrm>
            <a:off x="239941" y="1255594"/>
            <a:ext cx="6605514" cy="495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00181" y="557573"/>
            <a:ext cx="937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chemeClr val="accent4">
                    <a:lumMod val="50000"/>
                  </a:schemeClr>
                </a:solidFill>
              </a:rPr>
              <a:t>La Guerra Contra el Tabaco Debería ser Nuestro Principal Foco</a:t>
            </a:r>
            <a:endParaRPr lang="es-ES_tradnl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274257" y="5734579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Incremento 20 veces el Riesgo de CP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7274257" y="6059606"/>
            <a:ext cx="418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Alberg</a:t>
            </a:r>
            <a:r>
              <a:rPr lang="es-ES_tradnl" dirty="0" smtClean="0"/>
              <a:t> A. y </a:t>
            </a:r>
            <a:r>
              <a:rPr lang="es-ES_tradnl" dirty="0" err="1" smtClean="0"/>
              <a:t>cols</a:t>
            </a:r>
            <a:r>
              <a:rPr lang="es-ES_tradnl" dirty="0" smtClean="0"/>
              <a:t> </a:t>
            </a:r>
            <a:r>
              <a:rPr lang="es-ES_tradnl" dirty="0" err="1" smtClean="0"/>
              <a:t>Chest</a:t>
            </a:r>
            <a:r>
              <a:rPr lang="es-ES_tradnl" dirty="0" smtClean="0"/>
              <a:t> 2003;123:21S-49-S</a:t>
            </a:r>
            <a:endParaRPr lang="es-ES_tradnl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474720" y="1927274"/>
            <a:ext cx="28135" cy="2869809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581" y="3026779"/>
            <a:ext cx="1859411" cy="24537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117" y="3026779"/>
            <a:ext cx="1822923" cy="24537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043" y="1081859"/>
            <a:ext cx="4059897" cy="1843743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>
            <a:off x="3957045" y="1953615"/>
            <a:ext cx="28135" cy="2869809"/>
          </a:xfrm>
          <a:prstGeom prst="straightConnector1">
            <a:avLst/>
          </a:prstGeom>
          <a:ln w="44450">
            <a:solidFill>
              <a:srgbClr val="7030A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17926</TotalTime>
  <Words>1271</Words>
  <Application>Microsoft Macintosh PowerPoint</Application>
  <PresentationFormat>Panorámica</PresentationFormat>
  <Paragraphs>300</Paragraphs>
  <Slides>46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Calibri</vt:lpstr>
      <vt:lpstr>Calibri Light</vt:lpstr>
      <vt:lpstr>ＭＳ Ｐゴシック</vt:lpstr>
      <vt:lpstr>Verdana</vt:lpstr>
      <vt:lpstr>Arial</vt:lpstr>
      <vt:lpstr>Tema de Office</vt:lpstr>
      <vt:lpstr>¿Sirve hacer Tamizaje en Cáncer De Pulmón?</vt:lpstr>
      <vt:lpstr>IMPORTANCIA DEL CÁNCER DE PULMÓN EN MÉXICO Y EN EL MUNDO</vt:lpstr>
      <vt:lpstr>Predicciónes en Incidencia  Cáncer de Pulmón en el Mundo: 2012-2030</vt:lpstr>
      <vt:lpstr>Predicciónes en Mortalidad Cáncer de Pulmón en el Mundo: 2012-2030</vt:lpstr>
      <vt:lpstr>10 Primeras causas de Muerte </vt:lpstr>
      <vt:lpstr>Presentación de PowerPoint</vt:lpstr>
      <vt:lpstr>Presentación de PowerPoint</vt:lpstr>
      <vt:lpstr>En Cáncer de Pulmón se Conocen Los Factores de Riesgo más Importantes</vt:lpstr>
      <vt:lpstr>Presentación de PowerPoint</vt:lpstr>
      <vt:lpstr>Presentación de PowerPoint</vt:lpstr>
      <vt:lpstr>La Importancia de Diagnosticar Cáncer de Pulmón Temprano</vt:lpstr>
      <vt:lpstr>Presentación de PowerPoint</vt:lpstr>
      <vt:lpstr>Presentación de PowerPoint</vt:lpstr>
      <vt:lpstr>PROS vs CONTRAS Potenciales de  Realizar Tamizaje en Cáncer de Pulmón</vt:lpstr>
      <vt:lpstr>Presentación de PowerPoint</vt:lpstr>
      <vt:lpstr>¿QUÉ RESULTADOS SE HAN OBTENIDO AL HACER TAMIZAJE EN CÁNCER DE PULMÓN?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Principal Problema del NLST</vt:lpstr>
      <vt:lpstr>Presentación de PowerPoint</vt:lpstr>
      <vt:lpstr>Presentación de PowerPoint</vt:lpstr>
      <vt:lpstr>Presentación de PowerPoint</vt:lpstr>
      <vt:lpstr>¿Si seleccionamos MEJOR a la Población podríamos disminuir los Falsos Positivos?</vt:lpstr>
      <vt:lpstr>Presentación de PowerPoint</vt:lpstr>
      <vt:lpstr>Presentación de PowerPoint</vt:lpstr>
      <vt:lpstr>¿Cuál es el mejor valor de corte para considerar un resultado Positivo?</vt:lpstr>
      <vt:lpstr>Presentación de PowerPoint</vt:lpstr>
      <vt:lpstr>Presentación de PowerPoint</vt:lpstr>
      <vt:lpstr>ESTUDIOS QUE SE ENCUENTRAN CORRIENDO</vt:lpstr>
      <vt:lpstr>7 Estudios de Tamizaje Corriendo</vt:lpstr>
      <vt:lpstr>Nelson</vt:lpstr>
      <vt:lpstr>Presentación de PowerPoint</vt:lpstr>
      <vt:lpstr>Presentación de PowerPoint</vt:lpstr>
      <vt:lpstr>NELSON VS NLST</vt:lpstr>
      <vt:lpstr>DIFERENTES GUÍAS</vt:lpstr>
      <vt:lpstr>Presentación de PowerPoint</vt:lpstr>
      <vt:lpstr>Presentación de PowerPoint</vt:lpstr>
      <vt:lpstr>PREGUNTAS POR RESOLVER</vt:lpstr>
      <vt:lpstr>Preguntas Inherentes al Estudio</vt:lpstr>
      <vt:lpstr>¿Se Deben Generalizar los Resultados en Nuestra Población Latinoamericana?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Arturo Alatorre Alexander</dc:creator>
  <cp:lastModifiedBy>Jorge Arturo Alatorre Alexander</cp:lastModifiedBy>
  <cp:revision>317</cp:revision>
  <dcterms:created xsi:type="dcterms:W3CDTF">2015-10-04T01:32:07Z</dcterms:created>
  <dcterms:modified xsi:type="dcterms:W3CDTF">2016-04-13T23:22:04Z</dcterms:modified>
</cp:coreProperties>
</file>