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75" r:id="rId8"/>
    <p:sldId id="262" r:id="rId9"/>
    <p:sldId id="265" r:id="rId10"/>
    <p:sldId id="267" r:id="rId11"/>
    <p:sldId id="272" r:id="rId12"/>
    <p:sldId id="271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E8BAB-CC23-46B2-A31A-167543FA087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5743615-FB8E-43F6-87A0-5D37B2C39C8A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accent2">
                  <a:lumMod val="50000"/>
                </a:schemeClr>
              </a:solidFill>
            </a:rPr>
            <a:t>2004</a:t>
          </a:r>
          <a:endParaRPr lang="es-MX" sz="1400" b="1" dirty="0">
            <a:solidFill>
              <a:schemeClr val="accent2">
                <a:lumMod val="50000"/>
              </a:schemeClr>
            </a:solidFill>
          </a:endParaRPr>
        </a:p>
      </dgm:t>
    </dgm:pt>
    <dgm:pt modelId="{9EBA896D-4DA0-441C-A478-532CC334B1B4}" type="parTrans" cxnId="{B40C2656-803F-4352-82F8-F960AF7FB49F}">
      <dgm:prSet/>
      <dgm:spPr/>
      <dgm:t>
        <a:bodyPr/>
        <a:lstStyle/>
        <a:p>
          <a:endParaRPr lang="es-MX"/>
        </a:p>
      </dgm:t>
    </dgm:pt>
    <dgm:pt modelId="{E147DF9A-6730-4A37-A084-6CC22AECB08B}" type="sibTrans" cxnId="{B40C2656-803F-4352-82F8-F960AF7FB49F}">
      <dgm:prSet/>
      <dgm:spPr/>
      <dgm:t>
        <a:bodyPr/>
        <a:lstStyle/>
        <a:p>
          <a:endParaRPr lang="es-MX"/>
        </a:p>
      </dgm:t>
    </dgm:pt>
    <dgm:pt modelId="{93CA34FD-6992-4856-A26E-9D891EED017A}">
      <dgm:prSet phldrT="[Texto]" custT="1"/>
      <dgm:spPr/>
      <dgm:t>
        <a:bodyPr/>
        <a:lstStyle/>
        <a:p>
          <a:r>
            <a:rPr lang="es-ES" sz="1100" b="1" dirty="0" smtClean="0"/>
            <a:t>AR ≤ 1 año de evolución</a:t>
          </a:r>
        </a:p>
        <a:p>
          <a:endParaRPr lang="es-MX" sz="1200" dirty="0"/>
        </a:p>
      </dgm:t>
    </dgm:pt>
    <dgm:pt modelId="{63D0B7B6-734C-4535-BC75-A1BF571AD700}" type="parTrans" cxnId="{1B64EA5A-0FE9-415B-BC50-0C1E134AB072}">
      <dgm:prSet/>
      <dgm:spPr/>
      <dgm:t>
        <a:bodyPr/>
        <a:lstStyle/>
        <a:p>
          <a:endParaRPr lang="es-MX"/>
        </a:p>
      </dgm:t>
    </dgm:pt>
    <dgm:pt modelId="{49AD54D2-3A35-4181-AFEF-0EE0D8EC127A}" type="sibTrans" cxnId="{1B64EA5A-0FE9-415B-BC50-0C1E134AB072}">
      <dgm:prSet/>
      <dgm:spPr/>
      <dgm:t>
        <a:bodyPr/>
        <a:lstStyle/>
        <a:p>
          <a:endParaRPr lang="es-MX"/>
        </a:p>
      </dgm:t>
    </dgm:pt>
    <dgm:pt modelId="{54A687C5-120D-4750-89F6-5CBB156C82DD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accent2">
                  <a:lumMod val="50000"/>
                </a:schemeClr>
              </a:solidFill>
            </a:rPr>
            <a:t>2015</a:t>
          </a:r>
          <a:endParaRPr lang="es-MX" sz="1400" b="1" dirty="0">
            <a:solidFill>
              <a:schemeClr val="accent2">
                <a:lumMod val="50000"/>
              </a:schemeClr>
            </a:solidFill>
          </a:endParaRPr>
        </a:p>
      </dgm:t>
    </dgm:pt>
    <dgm:pt modelId="{EB645FEB-194E-4CEC-9455-E3F87FFFA057}" type="parTrans" cxnId="{2E3B5096-8EFE-48EE-BF0F-6D3B945A8DE0}">
      <dgm:prSet/>
      <dgm:spPr/>
      <dgm:t>
        <a:bodyPr/>
        <a:lstStyle/>
        <a:p>
          <a:endParaRPr lang="es-MX"/>
        </a:p>
      </dgm:t>
    </dgm:pt>
    <dgm:pt modelId="{68CD6937-3DEB-4ECF-B5B0-2EEFD26139A8}" type="sibTrans" cxnId="{2E3B5096-8EFE-48EE-BF0F-6D3B945A8DE0}">
      <dgm:prSet/>
      <dgm:spPr/>
      <dgm:t>
        <a:bodyPr/>
        <a:lstStyle/>
        <a:p>
          <a:endParaRPr lang="es-MX"/>
        </a:p>
      </dgm:t>
    </dgm:pt>
    <dgm:pt modelId="{3A7F63F9-D382-4900-BA57-CF397B944E63}">
      <dgm:prSet phldrT="[Texto]" custT="1"/>
      <dgm:spPr/>
      <dgm:t>
        <a:bodyPr/>
        <a:lstStyle/>
        <a:p>
          <a:r>
            <a:rPr lang="es-ES" sz="1200" b="1" dirty="0" smtClean="0"/>
            <a:t>160 pacientes con seguimiento estrecho activo</a:t>
          </a:r>
          <a:endParaRPr lang="es-MX" sz="1200" b="1" dirty="0"/>
        </a:p>
      </dgm:t>
    </dgm:pt>
    <dgm:pt modelId="{A57060B1-354E-457A-83A0-2359FE00B61D}" type="parTrans" cxnId="{4D051431-9A69-4420-B1DE-C478E3876809}">
      <dgm:prSet/>
      <dgm:spPr/>
      <dgm:t>
        <a:bodyPr/>
        <a:lstStyle/>
        <a:p>
          <a:endParaRPr lang="es-MX"/>
        </a:p>
      </dgm:t>
    </dgm:pt>
    <dgm:pt modelId="{87ABEB56-26A6-4601-AD5B-FF0820202685}" type="sibTrans" cxnId="{4D051431-9A69-4420-B1DE-C478E3876809}">
      <dgm:prSet/>
      <dgm:spPr/>
      <dgm:t>
        <a:bodyPr/>
        <a:lstStyle/>
        <a:p>
          <a:endParaRPr lang="es-MX"/>
        </a:p>
      </dgm:t>
    </dgm:pt>
    <dgm:pt modelId="{8EF241E5-AD87-4380-B969-A11A4792334C}">
      <dgm:prSet phldrT="[Texto]"/>
      <dgm:spPr/>
      <dgm:t>
        <a:bodyPr/>
        <a:lstStyle/>
        <a:p>
          <a:r>
            <a:rPr lang="es-ES" b="1" dirty="0" smtClean="0">
              <a:solidFill>
                <a:schemeClr val="accent2">
                  <a:lumMod val="50000"/>
                </a:schemeClr>
              </a:solidFill>
            </a:rPr>
            <a:t>Seguimiento</a:t>
          </a:r>
          <a:endParaRPr lang="es-MX" b="1" dirty="0">
            <a:solidFill>
              <a:schemeClr val="accent2">
                <a:lumMod val="50000"/>
              </a:schemeClr>
            </a:solidFill>
          </a:endParaRPr>
        </a:p>
      </dgm:t>
    </dgm:pt>
    <dgm:pt modelId="{A6B6DD78-0803-47DB-96C3-23EA75DFCD08}" type="parTrans" cxnId="{D9AE9015-1C46-4632-B6BF-D3DC4390A904}">
      <dgm:prSet/>
      <dgm:spPr/>
      <dgm:t>
        <a:bodyPr/>
        <a:lstStyle/>
        <a:p>
          <a:endParaRPr lang="es-MX"/>
        </a:p>
      </dgm:t>
    </dgm:pt>
    <dgm:pt modelId="{1147BFDF-A0AC-4099-8D0B-CD4F978BEAD5}" type="sibTrans" cxnId="{D9AE9015-1C46-4632-B6BF-D3DC4390A904}">
      <dgm:prSet/>
      <dgm:spPr/>
      <dgm:t>
        <a:bodyPr/>
        <a:lstStyle/>
        <a:p>
          <a:endParaRPr lang="es-MX"/>
        </a:p>
      </dgm:t>
    </dgm:pt>
    <dgm:pt modelId="{23201373-CAAB-45D3-90C2-7247F0608BEF}">
      <dgm:prSet phldrT="[Texto]" custT="1"/>
      <dgm:spPr/>
      <dgm:t>
        <a:bodyPr/>
        <a:lstStyle/>
        <a:p>
          <a:r>
            <a:rPr lang="es-ES" sz="1200" b="1" dirty="0" smtClean="0"/>
            <a:t>4% ≤ 1 año</a:t>
          </a:r>
        </a:p>
        <a:p>
          <a:r>
            <a:rPr lang="es-ES" sz="1200" b="1" dirty="0" smtClean="0"/>
            <a:t>30% 1 a 5 años</a:t>
          </a:r>
        </a:p>
        <a:p>
          <a:r>
            <a:rPr lang="es-ES" sz="1200" b="1" dirty="0" smtClean="0"/>
            <a:t>66% </a:t>
          </a:r>
          <a:r>
            <a:rPr lang="es-ES" sz="1200" b="1" dirty="0" smtClean="0">
              <a:latin typeface="Arial"/>
              <a:cs typeface="Arial"/>
            </a:rPr>
            <a:t>&gt; 5 años</a:t>
          </a:r>
          <a:endParaRPr lang="es-ES" sz="1200" b="1" dirty="0" smtClean="0"/>
        </a:p>
      </dgm:t>
    </dgm:pt>
    <dgm:pt modelId="{CAABE40D-48D1-4AE9-AF2C-A3C608CC34D6}" type="parTrans" cxnId="{9291986B-0A8D-4EFF-A156-20421A5408A7}">
      <dgm:prSet/>
      <dgm:spPr/>
      <dgm:t>
        <a:bodyPr/>
        <a:lstStyle/>
        <a:p>
          <a:endParaRPr lang="es-MX"/>
        </a:p>
      </dgm:t>
    </dgm:pt>
    <dgm:pt modelId="{FB0F5AAE-87B3-4036-B51C-4B76D1D6A114}" type="sibTrans" cxnId="{9291986B-0A8D-4EFF-A156-20421A5408A7}">
      <dgm:prSet/>
      <dgm:spPr/>
      <dgm:t>
        <a:bodyPr/>
        <a:lstStyle/>
        <a:p>
          <a:endParaRPr lang="es-MX"/>
        </a:p>
      </dgm:t>
    </dgm:pt>
    <dgm:pt modelId="{26042FCB-CC71-473A-AB9F-A197FE0D1A5D}" type="pres">
      <dgm:prSet presAssocID="{009E8BAB-CC23-46B2-A31A-167543FA087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73D4F6DC-F6A3-406A-B47B-95A4BDE34DAC}" type="pres">
      <dgm:prSet presAssocID="{75743615-FB8E-43F6-87A0-5D37B2C39C8A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1C96F1-546E-4DD3-98EC-23BA9D4F16EB}" type="pres">
      <dgm:prSet presAssocID="{75743615-FB8E-43F6-87A0-5D37B2C39C8A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0CC417-5C1A-4566-8572-A2A98E552ED4}" type="pres">
      <dgm:prSet presAssocID="{54A687C5-120D-4750-89F6-5CBB156C82DD}" presName="parentText2" presStyleLbl="node1" presStyleIdx="1" presStyleCnt="3" custLinFactNeighborX="625" custLinFactNeighborY="-8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563EBA-2888-45D5-BD4F-92763AD05021}" type="pres">
      <dgm:prSet presAssocID="{54A687C5-120D-4750-89F6-5CBB156C82D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E3F902-1812-4EEA-AE97-F53769E7F5E3}" type="pres">
      <dgm:prSet presAssocID="{8EF241E5-AD87-4380-B969-A11A4792334C}" presName="parentText3" presStyleLbl="node1" presStyleIdx="2" presStyleCnt="3" custLinFactNeighborX="2982" custLinFactNeighborY="-303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E51BE4-EBD0-4676-A643-6556EAE83DC6}" type="pres">
      <dgm:prSet presAssocID="{8EF241E5-AD87-4380-B969-A11A4792334C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0A191D2-F455-42B0-BB3E-E17BAFC73BC9}" type="presOf" srcId="{3A7F63F9-D382-4900-BA57-CF397B944E63}" destId="{29563EBA-2888-45D5-BD4F-92763AD05021}" srcOrd="0" destOrd="0" presId="urn:microsoft.com/office/officeart/2009/3/layout/IncreasingArrowsProcess"/>
    <dgm:cxn modelId="{4D051431-9A69-4420-B1DE-C478E3876809}" srcId="{54A687C5-120D-4750-89F6-5CBB156C82DD}" destId="{3A7F63F9-D382-4900-BA57-CF397B944E63}" srcOrd="0" destOrd="0" parTransId="{A57060B1-354E-457A-83A0-2359FE00B61D}" sibTransId="{87ABEB56-26A6-4601-AD5B-FF0820202685}"/>
    <dgm:cxn modelId="{051FDB9D-70A2-4710-81A7-A11E78489284}" type="presOf" srcId="{75743615-FB8E-43F6-87A0-5D37B2C39C8A}" destId="{73D4F6DC-F6A3-406A-B47B-95A4BDE34DAC}" srcOrd="0" destOrd="0" presId="urn:microsoft.com/office/officeart/2009/3/layout/IncreasingArrowsProcess"/>
    <dgm:cxn modelId="{5B0EF00A-E414-4D7B-99E7-BEE960976241}" type="presOf" srcId="{8EF241E5-AD87-4380-B969-A11A4792334C}" destId="{B0E3F902-1812-4EEA-AE97-F53769E7F5E3}" srcOrd="0" destOrd="0" presId="urn:microsoft.com/office/officeart/2009/3/layout/IncreasingArrowsProcess"/>
    <dgm:cxn modelId="{1B64EA5A-0FE9-415B-BC50-0C1E134AB072}" srcId="{75743615-FB8E-43F6-87A0-5D37B2C39C8A}" destId="{93CA34FD-6992-4856-A26E-9D891EED017A}" srcOrd="0" destOrd="0" parTransId="{63D0B7B6-734C-4535-BC75-A1BF571AD700}" sibTransId="{49AD54D2-3A35-4181-AFEF-0EE0D8EC127A}"/>
    <dgm:cxn modelId="{D0DEDD7B-4E33-416B-92FD-27E11174C378}" type="presOf" srcId="{23201373-CAAB-45D3-90C2-7247F0608BEF}" destId="{BDE51BE4-EBD0-4676-A643-6556EAE83DC6}" srcOrd="0" destOrd="0" presId="urn:microsoft.com/office/officeart/2009/3/layout/IncreasingArrowsProcess"/>
    <dgm:cxn modelId="{D9AE9015-1C46-4632-B6BF-D3DC4390A904}" srcId="{009E8BAB-CC23-46B2-A31A-167543FA0871}" destId="{8EF241E5-AD87-4380-B969-A11A4792334C}" srcOrd="2" destOrd="0" parTransId="{A6B6DD78-0803-47DB-96C3-23EA75DFCD08}" sibTransId="{1147BFDF-A0AC-4099-8D0B-CD4F978BEAD5}"/>
    <dgm:cxn modelId="{7486CCB9-CDF3-4380-B1C4-62087CF99889}" type="presOf" srcId="{009E8BAB-CC23-46B2-A31A-167543FA0871}" destId="{26042FCB-CC71-473A-AB9F-A197FE0D1A5D}" srcOrd="0" destOrd="0" presId="urn:microsoft.com/office/officeart/2009/3/layout/IncreasingArrowsProcess"/>
    <dgm:cxn modelId="{2E3B5096-8EFE-48EE-BF0F-6D3B945A8DE0}" srcId="{009E8BAB-CC23-46B2-A31A-167543FA0871}" destId="{54A687C5-120D-4750-89F6-5CBB156C82DD}" srcOrd="1" destOrd="0" parTransId="{EB645FEB-194E-4CEC-9455-E3F87FFFA057}" sibTransId="{68CD6937-3DEB-4ECF-B5B0-2EEFD26139A8}"/>
    <dgm:cxn modelId="{9291986B-0A8D-4EFF-A156-20421A5408A7}" srcId="{8EF241E5-AD87-4380-B969-A11A4792334C}" destId="{23201373-CAAB-45D3-90C2-7247F0608BEF}" srcOrd="0" destOrd="0" parTransId="{CAABE40D-48D1-4AE9-AF2C-A3C608CC34D6}" sibTransId="{FB0F5AAE-87B3-4036-B51C-4B76D1D6A114}"/>
    <dgm:cxn modelId="{B40C2656-803F-4352-82F8-F960AF7FB49F}" srcId="{009E8BAB-CC23-46B2-A31A-167543FA0871}" destId="{75743615-FB8E-43F6-87A0-5D37B2C39C8A}" srcOrd="0" destOrd="0" parTransId="{9EBA896D-4DA0-441C-A478-532CC334B1B4}" sibTransId="{E147DF9A-6730-4A37-A084-6CC22AECB08B}"/>
    <dgm:cxn modelId="{46C4F789-4DEB-4502-A8C8-C2D9C59F1052}" type="presOf" srcId="{54A687C5-120D-4750-89F6-5CBB156C82DD}" destId="{2D0CC417-5C1A-4566-8572-A2A98E552ED4}" srcOrd="0" destOrd="0" presId="urn:microsoft.com/office/officeart/2009/3/layout/IncreasingArrowsProcess"/>
    <dgm:cxn modelId="{CEFBA647-7253-42B4-932E-214A0BAD246A}" type="presOf" srcId="{93CA34FD-6992-4856-A26E-9D891EED017A}" destId="{991C96F1-546E-4DD3-98EC-23BA9D4F16EB}" srcOrd="0" destOrd="0" presId="urn:microsoft.com/office/officeart/2009/3/layout/IncreasingArrowsProcess"/>
    <dgm:cxn modelId="{A9C41DF3-2A6B-4640-A97D-9771C9F62204}" type="presParOf" srcId="{26042FCB-CC71-473A-AB9F-A197FE0D1A5D}" destId="{73D4F6DC-F6A3-406A-B47B-95A4BDE34DAC}" srcOrd="0" destOrd="0" presId="urn:microsoft.com/office/officeart/2009/3/layout/IncreasingArrowsProcess"/>
    <dgm:cxn modelId="{BCFC27CF-659F-48EA-AA13-866B5CDCDEFF}" type="presParOf" srcId="{26042FCB-CC71-473A-AB9F-A197FE0D1A5D}" destId="{991C96F1-546E-4DD3-98EC-23BA9D4F16EB}" srcOrd="1" destOrd="0" presId="urn:microsoft.com/office/officeart/2009/3/layout/IncreasingArrowsProcess"/>
    <dgm:cxn modelId="{2ACBB3E9-AAC6-4979-A32B-2BFC7F8AC34B}" type="presParOf" srcId="{26042FCB-CC71-473A-AB9F-A197FE0D1A5D}" destId="{2D0CC417-5C1A-4566-8572-A2A98E552ED4}" srcOrd="2" destOrd="0" presId="urn:microsoft.com/office/officeart/2009/3/layout/IncreasingArrowsProcess"/>
    <dgm:cxn modelId="{4DCD218C-BB9B-49A2-9D28-9F931346A892}" type="presParOf" srcId="{26042FCB-CC71-473A-AB9F-A197FE0D1A5D}" destId="{29563EBA-2888-45D5-BD4F-92763AD05021}" srcOrd="3" destOrd="0" presId="urn:microsoft.com/office/officeart/2009/3/layout/IncreasingArrowsProcess"/>
    <dgm:cxn modelId="{B23CB64F-2CF0-478B-9D3D-05317A9C419A}" type="presParOf" srcId="{26042FCB-CC71-473A-AB9F-A197FE0D1A5D}" destId="{B0E3F902-1812-4EEA-AE97-F53769E7F5E3}" srcOrd="4" destOrd="0" presId="urn:microsoft.com/office/officeart/2009/3/layout/IncreasingArrowsProcess"/>
    <dgm:cxn modelId="{A8009277-6313-4B75-8EC1-56EE85DBFC2F}" type="presParOf" srcId="{26042FCB-CC71-473A-AB9F-A197FE0D1A5D}" destId="{BDE51BE4-EBD0-4676-A643-6556EAE83DC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F40580-BED9-4D85-AF0D-2D10AB4CE8A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46C63DB-387E-4621-BE51-2BC97AFC12CF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accent2">
                  <a:lumMod val="50000"/>
                </a:schemeClr>
              </a:solidFill>
            </a:rPr>
            <a:t>Casos </a:t>
          </a:r>
        </a:p>
        <a:p>
          <a:r>
            <a:rPr lang="es-ES" sz="2000" b="1" dirty="0" smtClean="0">
              <a:solidFill>
                <a:schemeClr val="accent2">
                  <a:lumMod val="50000"/>
                </a:schemeClr>
              </a:solidFill>
            </a:rPr>
            <a:t>(N=17)</a:t>
          </a:r>
          <a:endParaRPr lang="es-MX" sz="2000" b="1" dirty="0">
            <a:solidFill>
              <a:schemeClr val="accent2">
                <a:lumMod val="50000"/>
              </a:schemeClr>
            </a:solidFill>
          </a:endParaRPr>
        </a:p>
      </dgm:t>
    </dgm:pt>
    <dgm:pt modelId="{7B77B16F-8671-4FAD-9CDB-7277095FCEE2}" type="parTrans" cxnId="{1D38A80D-F8D6-40DE-A228-F5B53CB38143}">
      <dgm:prSet/>
      <dgm:spPr/>
      <dgm:t>
        <a:bodyPr/>
        <a:lstStyle/>
        <a:p>
          <a:endParaRPr lang="es-MX"/>
        </a:p>
      </dgm:t>
    </dgm:pt>
    <dgm:pt modelId="{E43D5CD9-35F7-4B61-AF35-1193F7A2D41D}" type="sibTrans" cxnId="{1D38A80D-F8D6-40DE-A228-F5B53CB38143}">
      <dgm:prSet/>
      <dgm:spPr/>
      <dgm:t>
        <a:bodyPr/>
        <a:lstStyle/>
        <a:p>
          <a:endParaRPr lang="es-MX"/>
        </a:p>
      </dgm:t>
    </dgm:pt>
    <dgm:pt modelId="{F7F345BE-18BF-4EF6-984E-B15C9A29B538}">
      <dgm:prSet phldrT="[Texto]" custT="1"/>
      <dgm:spPr/>
      <dgm:t>
        <a:bodyPr/>
        <a:lstStyle/>
        <a:p>
          <a:r>
            <a:rPr lang="es-ES" sz="1400" b="1" dirty="0" smtClean="0"/>
            <a:t>DAS28 ≥ 3.2</a:t>
          </a:r>
        </a:p>
        <a:p>
          <a:r>
            <a:rPr lang="es-ES" sz="1100" b="1" i="1" dirty="0" smtClean="0">
              <a:solidFill>
                <a:schemeClr val="accent5">
                  <a:lumMod val="50000"/>
                </a:schemeClr>
              </a:solidFill>
            </a:rPr>
            <a:t>Actividad moderada</a:t>
          </a:r>
          <a:endParaRPr lang="es-MX" sz="1100" b="1" i="1" dirty="0">
            <a:solidFill>
              <a:schemeClr val="accent5">
                <a:lumMod val="50000"/>
              </a:schemeClr>
            </a:solidFill>
          </a:endParaRPr>
        </a:p>
      </dgm:t>
    </dgm:pt>
    <dgm:pt modelId="{C4AE67C5-2B38-4329-91C5-BAAB9281FF7D}" type="parTrans" cxnId="{F186F563-B9C2-41EE-B625-B2C4C8BA9F92}">
      <dgm:prSet/>
      <dgm:spPr/>
      <dgm:t>
        <a:bodyPr/>
        <a:lstStyle/>
        <a:p>
          <a:endParaRPr lang="es-MX"/>
        </a:p>
      </dgm:t>
    </dgm:pt>
    <dgm:pt modelId="{5D55F00D-F845-4923-A2D5-CFB8B2F9C729}" type="sibTrans" cxnId="{F186F563-B9C2-41EE-B625-B2C4C8BA9F92}">
      <dgm:prSet/>
      <dgm:spPr/>
      <dgm:t>
        <a:bodyPr/>
        <a:lstStyle/>
        <a:p>
          <a:endParaRPr lang="es-MX"/>
        </a:p>
      </dgm:t>
    </dgm:pt>
    <dgm:pt modelId="{A4F48263-A270-486F-94C6-58CE2D403736}">
      <dgm:prSet phldrT="[Texto]" custT="1"/>
      <dgm:spPr/>
      <dgm:t>
        <a:bodyPr/>
        <a:lstStyle/>
        <a:p>
          <a:r>
            <a:rPr lang="es-ES" sz="1200" b="1" dirty="0" smtClean="0"/>
            <a:t>Pareados</a:t>
          </a:r>
          <a:endParaRPr lang="es-MX" sz="1200" b="1" dirty="0"/>
        </a:p>
      </dgm:t>
    </dgm:pt>
    <dgm:pt modelId="{F38AD304-297E-4182-AC69-BCEA0444239D}" type="parTrans" cxnId="{6D454341-CEFE-4F64-B5F0-EA01D6FAE589}">
      <dgm:prSet/>
      <dgm:spPr/>
      <dgm:t>
        <a:bodyPr/>
        <a:lstStyle/>
        <a:p>
          <a:endParaRPr lang="es-MX"/>
        </a:p>
      </dgm:t>
    </dgm:pt>
    <dgm:pt modelId="{15098FD8-B33A-4B16-8935-BA00FFA3C2E8}" type="sibTrans" cxnId="{6D454341-CEFE-4F64-B5F0-EA01D6FAE589}">
      <dgm:prSet/>
      <dgm:spPr/>
      <dgm:t>
        <a:bodyPr/>
        <a:lstStyle/>
        <a:p>
          <a:endParaRPr lang="es-MX"/>
        </a:p>
      </dgm:t>
    </dgm:pt>
    <dgm:pt modelId="{613ABC43-ECA0-4B3C-B0FC-ACB9205E1294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accent2">
                  <a:lumMod val="50000"/>
                </a:schemeClr>
              </a:solidFill>
            </a:rPr>
            <a:t>Controles</a:t>
          </a:r>
        </a:p>
        <a:p>
          <a:r>
            <a:rPr lang="es-ES" sz="2000" b="1" dirty="0" smtClean="0">
              <a:solidFill>
                <a:schemeClr val="accent2">
                  <a:lumMod val="50000"/>
                </a:schemeClr>
              </a:solidFill>
            </a:rPr>
            <a:t> (N=17)</a:t>
          </a:r>
          <a:endParaRPr lang="es-MX" sz="2000" b="1" dirty="0">
            <a:solidFill>
              <a:schemeClr val="accent2">
                <a:lumMod val="50000"/>
              </a:schemeClr>
            </a:solidFill>
          </a:endParaRPr>
        </a:p>
      </dgm:t>
    </dgm:pt>
    <dgm:pt modelId="{C017CCAE-7963-4D52-95F1-A220DF796BB2}" type="parTrans" cxnId="{F6302280-9242-44D6-92FF-0E37C42AC4F2}">
      <dgm:prSet/>
      <dgm:spPr/>
      <dgm:t>
        <a:bodyPr/>
        <a:lstStyle/>
        <a:p>
          <a:endParaRPr lang="es-MX"/>
        </a:p>
      </dgm:t>
    </dgm:pt>
    <dgm:pt modelId="{80D08AE7-9343-436A-8C76-F0A826476807}" type="sibTrans" cxnId="{F6302280-9242-44D6-92FF-0E37C42AC4F2}">
      <dgm:prSet/>
      <dgm:spPr/>
      <dgm:t>
        <a:bodyPr/>
        <a:lstStyle/>
        <a:p>
          <a:endParaRPr lang="es-MX"/>
        </a:p>
      </dgm:t>
    </dgm:pt>
    <dgm:pt modelId="{CE0693E4-9B3B-42D4-A28A-98B5FD49A497}">
      <dgm:prSet phldrT="[Texto]" custT="1"/>
      <dgm:spPr/>
      <dgm:t>
        <a:bodyPr/>
        <a:lstStyle/>
        <a:p>
          <a:r>
            <a:rPr lang="es-ES" sz="1400" b="1" dirty="0" smtClean="0"/>
            <a:t>DAS28 ≤ 2.6</a:t>
          </a:r>
        </a:p>
        <a:p>
          <a:r>
            <a:rPr lang="es-ES" sz="1200" b="1" i="1" dirty="0" smtClean="0">
              <a:solidFill>
                <a:schemeClr val="accent5">
                  <a:lumMod val="50000"/>
                </a:schemeClr>
              </a:solidFill>
            </a:rPr>
            <a:t>Remisión  </a:t>
          </a:r>
          <a:endParaRPr lang="es-MX" sz="1200" b="1" i="1" dirty="0">
            <a:solidFill>
              <a:schemeClr val="accent5">
                <a:lumMod val="50000"/>
              </a:schemeClr>
            </a:solidFill>
          </a:endParaRPr>
        </a:p>
      </dgm:t>
    </dgm:pt>
    <dgm:pt modelId="{B1AD7C2E-20EE-4773-897A-50ABD82C4544}" type="parTrans" cxnId="{B7B1C662-4383-486C-932A-7B87526968B8}">
      <dgm:prSet/>
      <dgm:spPr/>
      <dgm:t>
        <a:bodyPr/>
        <a:lstStyle/>
        <a:p>
          <a:endParaRPr lang="es-MX"/>
        </a:p>
      </dgm:t>
    </dgm:pt>
    <dgm:pt modelId="{2E312EBD-7E97-4F6D-8E3C-C430939CC1CB}" type="sibTrans" cxnId="{B7B1C662-4383-486C-932A-7B87526968B8}">
      <dgm:prSet/>
      <dgm:spPr/>
      <dgm:t>
        <a:bodyPr/>
        <a:lstStyle/>
        <a:p>
          <a:endParaRPr lang="es-MX"/>
        </a:p>
      </dgm:t>
    </dgm:pt>
    <dgm:pt modelId="{BBBC16AD-EFD9-488D-9088-4D2C9C6FC26D}">
      <dgm:prSet phldrT="[Texto]" custT="1"/>
      <dgm:spPr/>
      <dgm:t>
        <a:bodyPr/>
        <a:lstStyle/>
        <a:p>
          <a:r>
            <a:rPr lang="es-ES" sz="1200" b="1" dirty="0" smtClean="0"/>
            <a:t>Edad</a:t>
          </a:r>
          <a:endParaRPr lang="es-ES" sz="1200" b="1" dirty="0" smtClean="0">
            <a:latin typeface="Arial"/>
            <a:cs typeface="Arial"/>
          </a:endParaRPr>
        </a:p>
        <a:p>
          <a:r>
            <a:rPr lang="es-ES" sz="1200" b="1" dirty="0" smtClean="0">
              <a:latin typeface="Arial"/>
              <a:cs typeface="Arial"/>
            </a:rPr>
            <a:t>Sexo</a:t>
          </a:r>
        </a:p>
        <a:p>
          <a:r>
            <a:rPr lang="es-ES" sz="1200" b="1" dirty="0" smtClean="0">
              <a:latin typeface="Arial"/>
              <a:cs typeface="Arial"/>
            </a:rPr>
            <a:t>Tiempo evolución </a:t>
          </a:r>
          <a:endParaRPr lang="es-MX" sz="1200" b="1" dirty="0"/>
        </a:p>
      </dgm:t>
    </dgm:pt>
    <dgm:pt modelId="{F8C93FAE-1604-4D24-AC92-6C2C2DEFD5D2}" type="parTrans" cxnId="{F5B43CD6-B784-45FF-A83A-B89E5DA97ACF}">
      <dgm:prSet/>
      <dgm:spPr/>
      <dgm:t>
        <a:bodyPr/>
        <a:lstStyle/>
        <a:p>
          <a:endParaRPr lang="es-MX"/>
        </a:p>
      </dgm:t>
    </dgm:pt>
    <dgm:pt modelId="{5E5D2552-00C4-4ECA-92FF-1360C431228D}" type="sibTrans" cxnId="{F5B43CD6-B784-45FF-A83A-B89E5DA97ACF}">
      <dgm:prSet/>
      <dgm:spPr/>
      <dgm:t>
        <a:bodyPr/>
        <a:lstStyle/>
        <a:p>
          <a:endParaRPr lang="es-MX"/>
        </a:p>
      </dgm:t>
    </dgm:pt>
    <dgm:pt modelId="{AF916DA7-FCD9-411F-AA8A-BBF7E659ACA1}" type="pres">
      <dgm:prSet presAssocID="{43F40580-BED9-4D85-AF0D-2D10AB4CE8A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07209B83-A826-4B64-A90A-BCF3DABB67E7}" type="pres">
      <dgm:prSet presAssocID="{346C63DB-387E-4621-BE51-2BC97AFC12CF}" presName="root" presStyleCnt="0"/>
      <dgm:spPr/>
    </dgm:pt>
    <dgm:pt modelId="{6544F699-082E-4801-B192-C927A1D45FA2}" type="pres">
      <dgm:prSet presAssocID="{346C63DB-387E-4621-BE51-2BC97AFC12CF}" presName="rootComposite" presStyleCnt="0"/>
      <dgm:spPr/>
    </dgm:pt>
    <dgm:pt modelId="{76331FB9-3AA3-42F5-AE0A-FDD22F733ABF}" type="pres">
      <dgm:prSet presAssocID="{346C63DB-387E-4621-BE51-2BC97AFC12CF}" presName="rootText" presStyleLbl="node1" presStyleIdx="0" presStyleCnt="2"/>
      <dgm:spPr/>
      <dgm:t>
        <a:bodyPr/>
        <a:lstStyle/>
        <a:p>
          <a:endParaRPr lang="es-MX"/>
        </a:p>
      </dgm:t>
    </dgm:pt>
    <dgm:pt modelId="{60562018-4162-4B16-A9C2-43F45F16A6D9}" type="pres">
      <dgm:prSet presAssocID="{346C63DB-387E-4621-BE51-2BC97AFC12CF}" presName="rootConnector" presStyleLbl="node1" presStyleIdx="0" presStyleCnt="2"/>
      <dgm:spPr/>
      <dgm:t>
        <a:bodyPr/>
        <a:lstStyle/>
        <a:p>
          <a:endParaRPr lang="es-MX"/>
        </a:p>
      </dgm:t>
    </dgm:pt>
    <dgm:pt modelId="{B76063E1-389D-41E7-B7C8-D1050A5D9C57}" type="pres">
      <dgm:prSet presAssocID="{346C63DB-387E-4621-BE51-2BC97AFC12CF}" presName="childShape" presStyleCnt="0"/>
      <dgm:spPr/>
    </dgm:pt>
    <dgm:pt modelId="{40154D7E-29B8-4E87-9810-F53CC5B1B64A}" type="pres">
      <dgm:prSet presAssocID="{C4AE67C5-2B38-4329-91C5-BAAB9281FF7D}" presName="Name13" presStyleLbl="parChTrans1D2" presStyleIdx="0" presStyleCnt="4"/>
      <dgm:spPr/>
      <dgm:t>
        <a:bodyPr/>
        <a:lstStyle/>
        <a:p>
          <a:endParaRPr lang="es-MX"/>
        </a:p>
      </dgm:t>
    </dgm:pt>
    <dgm:pt modelId="{E7ECEC97-4970-43C9-AC21-9767F43AE233}" type="pres">
      <dgm:prSet presAssocID="{F7F345BE-18BF-4EF6-984E-B15C9A29B538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C9DA50-5157-459A-A42B-1082EC81C655}" type="pres">
      <dgm:prSet presAssocID="{F38AD304-297E-4182-AC69-BCEA0444239D}" presName="Name13" presStyleLbl="parChTrans1D2" presStyleIdx="1" presStyleCnt="4"/>
      <dgm:spPr/>
      <dgm:t>
        <a:bodyPr/>
        <a:lstStyle/>
        <a:p>
          <a:endParaRPr lang="es-MX"/>
        </a:p>
      </dgm:t>
    </dgm:pt>
    <dgm:pt modelId="{B21B5ADF-46FB-484A-A9B0-DDA35801D485}" type="pres">
      <dgm:prSet presAssocID="{A4F48263-A270-486F-94C6-58CE2D403736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8DF83B-ED91-49AA-A857-2EE9DF184F93}" type="pres">
      <dgm:prSet presAssocID="{613ABC43-ECA0-4B3C-B0FC-ACB9205E1294}" presName="root" presStyleCnt="0"/>
      <dgm:spPr/>
    </dgm:pt>
    <dgm:pt modelId="{DBA3B5BC-244D-4798-BFFF-56D79DFA23D0}" type="pres">
      <dgm:prSet presAssocID="{613ABC43-ECA0-4B3C-B0FC-ACB9205E1294}" presName="rootComposite" presStyleCnt="0"/>
      <dgm:spPr/>
    </dgm:pt>
    <dgm:pt modelId="{DFC275AF-DAB9-471B-8456-7E9E19B7CEF3}" type="pres">
      <dgm:prSet presAssocID="{613ABC43-ECA0-4B3C-B0FC-ACB9205E1294}" presName="rootText" presStyleLbl="node1" presStyleIdx="1" presStyleCnt="2"/>
      <dgm:spPr/>
      <dgm:t>
        <a:bodyPr/>
        <a:lstStyle/>
        <a:p>
          <a:endParaRPr lang="es-MX"/>
        </a:p>
      </dgm:t>
    </dgm:pt>
    <dgm:pt modelId="{8169DCF2-4DFB-4A09-85BB-9937FD59BACD}" type="pres">
      <dgm:prSet presAssocID="{613ABC43-ECA0-4B3C-B0FC-ACB9205E1294}" presName="rootConnector" presStyleLbl="node1" presStyleIdx="1" presStyleCnt="2"/>
      <dgm:spPr/>
      <dgm:t>
        <a:bodyPr/>
        <a:lstStyle/>
        <a:p>
          <a:endParaRPr lang="es-MX"/>
        </a:p>
      </dgm:t>
    </dgm:pt>
    <dgm:pt modelId="{5D2B40F5-539C-4A88-9252-A54EF8E91F4C}" type="pres">
      <dgm:prSet presAssocID="{613ABC43-ECA0-4B3C-B0FC-ACB9205E1294}" presName="childShape" presStyleCnt="0"/>
      <dgm:spPr/>
    </dgm:pt>
    <dgm:pt modelId="{3F5A1A95-D4A5-4E5B-8BDE-6687DAB49E63}" type="pres">
      <dgm:prSet presAssocID="{B1AD7C2E-20EE-4773-897A-50ABD82C4544}" presName="Name13" presStyleLbl="parChTrans1D2" presStyleIdx="2" presStyleCnt="4"/>
      <dgm:spPr/>
      <dgm:t>
        <a:bodyPr/>
        <a:lstStyle/>
        <a:p>
          <a:endParaRPr lang="es-MX"/>
        </a:p>
      </dgm:t>
    </dgm:pt>
    <dgm:pt modelId="{B8B1D6FB-4EFF-401B-8EEB-AF19562D3D08}" type="pres">
      <dgm:prSet presAssocID="{CE0693E4-9B3B-42D4-A28A-98B5FD49A497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AF34AC-9A18-49F8-8CE3-3649B8731918}" type="pres">
      <dgm:prSet presAssocID="{F8C93FAE-1604-4D24-AC92-6C2C2DEFD5D2}" presName="Name13" presStyleLbl="parChTrans1D2" presStyleIdx="3" presStyleCnt="4"/>
      <dgm:spPr/>
      <dgm:t>
        <a:bodyPr/>
        <a:lstStyle/>
        <a:p>
          <a:endParaRPr lang="es-MX"/>
        </a:p>
      </dgm:t>
    </dgm:pt>
    <dgm:pt modelId="{393264F9-E71B-40AC-AEB5-BCF158BD1D88}" type="pres">
      <dgm:prSet presAssocID="{BBBC16AD-EFD9-488D-9088-4D2C9C6FC26D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41AC2E0-79FB-4D87-B418-ADAFD8C15DF8}" type="presOf" srcId="{F7F345BE-18BF-4EF6-984E-B15C9A29B538}" destId="{E7ECEC97-4970-43C9-AC21-9767F43AE233}" srcOrd="0" destOrd="0" presId="urn:microsoft.com/office/officeart/2005/8/layout/hierarchy3"/>
    <dgm:cxn modelId="{5D287B90-14A0-46CD-8E3D-1674BAD2D789}" type="presOf" srcId="{346C63DB-387E-4621-BE51-2BC97AFC12CF}" destId="{60562018-4162-4B16-A9C2-43F45F16A6D9}" srcOrd="1" destOrd="0" presId="urn:microsoft.com/office/officeart/2005/8/layout/hierarchy3"/>
    <dgm:cxn modelId="{F6302280-9242-44D6-92FF-0E37C42AC4F2}" srcId="{43F40580-BED9-4D85-AF0D-2D10AB4CE8A1}" destId="{613ABC43-ECA0-4B3C-B0FC-ACB9205E1294}" srcOrd="1" destOrd="0" parTransId="{C017CCAE-7963-4D52-95F1-A220DF796BB2}" sibTransId="{80D08AE7-9343-436A-8C76-F0A826476807}"/>
    <dgm:cxn modelId="{23904847-1604-4BDB-BC8C-31B9B6759335}" type="presOf" srcId="{613ABC43-ECA0-4B3C-B0FC-ACB9205E1294}" destId="{DFC275AF-DAB9-471B-8456-7E9E19B7CEF3}" srcOrd="0" destOrd="0" presId="urn:microsoft.com/office/officeart/2005/8/layout/hierarchy3"/>
    <dgm:cxn modelId="{71512568-2CF0-488E-99E5-C1E063CAE9AB}" type="presOf" srcId="{A4F48263-A270-486F-94C6-58CE2D403736}" destId="{B21B5ADF-46FB-484A-A9B0-DDA35801D485}" srcOrd="0" destOrd="0" presId="urn:microsoft.com/office/officeart/2005/8/layout/hierarchy3"/>
    <dgm:cxn modelId="{FB0A1558-5942-4F9D-94E2-F95EBC09E0F1}" type="presOf" srcId="{43F40580-BED9-4D85-AF0D-2D10AB4CE8A1}" destId="{AF916DA7-FCD9-411F-AA8A-BBF7E659ACA1}" srcOrd="0" destOrd="0" presId="urn:microsoft.com/office/officeart/2005/8/layout/hierarchy3"/>
    <dgm:cxn modelId="{1D38A80D-F8D6-40DE-A228-F5B53CB38143}" srcId="{43F40580-BED9-4D85-AF0D-2D10AB4CE8A1}" destId="{346C63DB-387E-4621-BE51-2BC97AFC12CF}" srcOrd="0" destOrd="0" parTransId="{7B77B16F-8671-4FAD-9CDB-7277095FCEE2}" sibTransId="{E43D5CD9-35F7-4B61-AF35-1193F7A2D41D}"/>
    <dgm:cxn modelId="{CA43A086-8E99-41CF-8156-F34264E46952}" type="presOf" srcId="{C4AE67C5-2B38-4329-91C5-BAAB9281FF7D}" destId="{40154D7E-29B8-4E87-9810-F53CC5B1B64A}" srcOrd="0" destOrd="0" presId="urn:microsoft.com/office/officeart/2005/8/layout/hierarchy3"/>
    <dgm:cxn modelId="{F5B43CD6-B784-45FF-A83A-B89E5DA97ACF}" srcId="{613ABC43-ECA0-4B3C-B0FC-ACB9205E1294}" destId="{BBBC16AD-EFD9-488D-9088-4D2C9C6FC26D}" srcOrd="1" destOrd="0" parTransId="{F8C93FAE-1604-4D24-AC92-6C2C2DEFD5D2}" sibTransId="{5E5D2552-00C4-4ECA-92FF-1360C431228D}"/>
    <dgm:cxn modelId="{2DD93FF0-C4C9-439E-9A0D-F67D9FA11F86}" type="presOf" srcId="{CE0693E4-9B3B-42D4-A28A-98B5FD49A497}" destId="{B8B1D6FB-4EFF-401B-8EEB-AF19562D3D08}" srcOrd="0" destOrd="0" presId="urn:microsoft.com/office/officeart/2005/8/layout/hierarchy3"/>
    <dgm:cxn modelId="{B7B1C662-4383-486C-932A-7B87526968B8}" srcId="{613ABC43-ECA0-4B3C-B0FC-ACB9205E1294}" destId="{CE0693E4-9B3B-42D4-A28A-98B5FD49A497}" srcOrd="0" destOrd="0" parTransId="{B1AD7C2E-20EE-4773-897A-50ABD82C4544}" sibTransId="{2E312EBD-7E97-4F6D-8E3C-C430939CC1CB}"/>
    <dgm:cxn modelId="{6D454341-CEFE-4F64-B5F0-EA01D6FAE589}" srcId="{346C63DB-387E-4621-BE51-2BC97AFC12CF}" destId="{A4F48263-A270-486F-94C6-58CE2D403736}" srcOrd="1" destOrd="0" parTransId="{F38AD304-297E-4182-AC69-BCEA0444239D}" sibTransId="{15098FD8-B33A-4B16-8935-BA00FFA3C2E8}"/>
    <dgm:cxn modelId="{F186F563-B9C2-41EE-B625-B2C4C8BA9F92}" srcId="{346C63DB-387E-4621-BE51-2BC97AFC12CF}" destId="{F7F345BE-18BF-4EF6-984E-B15C9A29B538}" srcOrd="0" destOrd="0" parTransId="{C4AE67C5-2B38-4329-91C5-BAAB9281FF7D}" sibTransId="{5D55F00D-F845-4923-A2D5-CFB8B2F9C729}"/>
    <dgm:cxn modelId="{D5967DB0-16EE-48EE-A1D1-4EAC704EEB78}" type="presOf" srcId="{613ABC43-ECA0-4B3C-B0FC-ACB9205E1294}" destId="{8169DCF2-4DFB-4A09-85BB-9937FD59BACD}" srcOrd="1" destOrd="0" presId="urn:microsoft.com/office/officeart/2005/8/layout/hierarchy3"/>
    <dgm:cxn modelId="{DF365354-91EB-4A92-8E4F-BE59D7B65B6E}" type="presOf" srcId="{346C63DB-387E-4621-BE51-2BC97AFC12CF}" destId="{76331FB9-3AA3-42F5-AE0A-FDD22F733ABF}" srcOrd="0" destOrd="0" presId="urn:microsoft.com/office/officeart/2005/8/layout/hierarchy3"/>
    <dgm:cxn modelId="{38DFC7F0-7318-4FE3-ACBF-102928269D8A}" type="presOf" srcId="{F38AD304-297E-4182-AC69-BCEA0444239D}" destId="{55C9DA50-5157-459A-A42B-1082EC81C655}" srcOrd="0" destOrd="0" presId="urn:microsoft.com/office/officeart/2005/8/layout/hierarchy3"/>
    <dgm:cxn modelId="{ADE90367-2B90-448F-B59B-7A7A88465A7F}" type="presOf" srcId="{B1AD7C2E-20EE-4773-897A-50ABD82C4544}" destId="{3F5A1A95-D4A5-4E5B-8BDE-6687DAB49E63}" srcOrd="0" destOrd="0" presId="urn:microsoft.com/office/officeart/2005/8/layout/hierarchy3"/>
    <dgm:cxn modelId="{DD52CB4A-C82F-4248-919F-4D3CD5C693B6}" type="presOf" srcId="{F8C93FAE-1604-4D24-AC92-6C2C2DEFD5D2}" destId="{04AF34AC-9A18-49F8-8CE3-3649B8731918}" srcOrd="0" destOrd="0" presId="urn:microsoft.com/office/officeart/2005/8/layout/hierarchy3"/>
    <dgm:cxn modelId="{0289CFDB-A780-45FF-A982-B3AAE13401F2}" type="presOf" srcId="{BBBC16AD-EFD9-488D-9088-4D2C9C6FC26D}" destId="{393264F9-E71B-40AC-AEB5-BCF158BD1D88}" srcOrd="0" destOrd="0" presId="urn:microsoft.com/office/officeart/2005/8/layout/hierarchy3"/>
    <dgm:cxn modelId="{EB0B28D5-F94D-47AE-8538-CB1F9AA67BD8}" type="presParOf" srcId="{AF916DA7-FCD9-411F-AA8A-BBF7E659ACA1}" destId="{07209B83-A826-4B64-A90A-BCF3DABB67E7}" srcOrd="0" destOrd="0" presId="urn:microsoft.com/office/officeart/2005/8/layout/hierarchy3"/>
    <dgm:cxn modelId="{C25820EB-6424-4CE4-8B66-1124A6823E7F}" type="presParOf" srcId="{07209B83-A826-4B64-A90A-BCF3DABB67E7}" destId="{6544F699-082E-4801-B192-C927A1D45FA2}" srcOrd="0" destOrd="0" presId="urn:microsoft.com/office/officeart/2005/8/layout/hierarchy3"/>
    <dgm:cxn modelId="{86512667-A7C1-405D-9C2F-C9F58110AAA9}" type="presParOf" srcId="{6544F699-082E-4801-B192-C927A1D45FA2}" destId="{76331FB9-3AA3-42F5-AE0A-FDD22F733ABF}" srcOrd="0" destOrd="0" presId="urn:microsoft.com/office/officeart/2005/8/layout/hierarchy3"/>
    <dgm:cxn modelId="{EC831AC4-D4DF-4D69-AC02-4D1A6B7E5CCD}" type="presParOf" srcId="{6544F699-082E-4801-B192-C927A1D45FA2}" destId="{60562018-4162-4B16-A9C2-43F45F16A6D9}" srcOrd="1" destOrd="0" presId="urn:microsoft.com/office/officeart/2005/8/layout/hierarchy3"/>
    <dgm:cxn modelId="{0D645692-8180-4741-9F4C-C9FEA305C95B}" type="presParOf" srcId="{07209B83-A826-4B64-A90A-BCF3DABB67E7}" destId="{B76063E1-389D-41E7-B7C8-D1050A5D9C57}" srcOrd="1" destOrd="0" presId="urn:microsoft.com/office/officeart/2005/8/layout/hierarchy3"/>
    <dgm:cxn modelId="{56EBFE4C-EE4A-4F8E-A28C-D25FA71BE9FE}" type="presParOf" srcId="{B76063E1-389D-41E7-B7C8-D1050A5D9C57}" destId="{40154D7E-29B8-4E87-9810-F53CC5B1B64A}" srcOrd="0" destOrd="0" presId="urn:microsoft.com/office/officeart/2005/8/layout/hierarchy3"/>
    <dgm:cxn modelId="{34039D82-EA50-4226-A5AD-1C7E2900715A}" type="presParOf" srcId="{B76063E1-389D-41E7-B7C8-D1050A5D9C57}" destId="{E7ECEC97-4970-43C9-AC21-9767F43AE233}" srcOrd="1" destOrd="0" presId="urn:microsoft.com/office/officeart/2005/8/layout/hierarchy3"/>
    <dgm:cxn modelId="{E542C07B-3095-4861-B5A7-71C6AF27449E}" type="presParOf" srcId="{B76063E1-389D-41E7-B7C8-D1050A5D9C57}" destId="{55C9DA50-5157-459A-A42B-1082EC81C655}" srcOrd="2" destOrd="0" presId="urn:microsoft.com/office/officeart/2005/8/layout/hierarchy3"/>
    <dgm:cxn modelId="{7301F76A-38D1-4166-8ED2-A5FBDC5C83B8}" type="presParOf" srcId="{B76063E1-389D-41E7-B7C8-D1050A5D9C57}" destId="{B21B5ADF-46FB-484A-A9B0-DDA35801D485}" srcOrd="3" destOrd="0" presId="urn:microsoft.com/office/officeart/2005/8/layout/hierarchy3"/>
    <dgm:cxn modelId="{62E927BA-3D12-471A-9391-054CB5F818BE}" type="presParOf" srcId="{AF916DA7-FCD9-411F-AA8A-BBF7E659ACA1}" destId="{758DF83B-ED91-49AA-A857-2EE9DF184F93}" srcOrd="1" destOrd="0" presId="urn:microsoft.com/office/officeart/2005/8/layout/hierarchy3"/>
    <dgm:cxn modelId="{6A1EC306-BCD2-4D90-BB55-1E6E945928EA}" type="presParOf" srcId="{758DF83B-ED91-49AA-A857-2EE9DF184F93}" destId="{DBA3B5BC-244D-4798-BFFF-56D79DFA23D0}" srcOrd="0" destOrd="0" presId="urn:microsoft.com/office/officeart/2005/8/layout/hierarchy3"/>
    <dgm:cxn modelId="{72D256E6-AE83-44C3-B053-7F3F1F8ABB42}" type="presParOf" srcId="{DBA3B5BC-244D-4798-BFFF-56D79DFA23D0}" destId="{DFC275AF-DAB9-471B-8456-7E9E19B7CEF3}" srcOrd="0" destOrd="0" presId="urn:microsoft.com/office/officeart/2005/8/layout/hierarchy3"/>
    <dgm:cxn modelId="{2EAAEB48-EDD6-4CC2-9339-80CF2E45CE51}" type="presParOf" srcId="{DBA3B5BC-244D-4798-BFFF-56D79DFA23D0}" destId="{8169DCF2-4DFB-4A09-85BB-9937FD59BACD}" srcOrd="1" destOrd="0" presId="urn:microsoft.com/office/officeart/2005/8/layout/hierarchy3"/>
    <dgm:cxn modelId="{9AD0E89C-C028-48EA-B550-DB5D20680DAA}" type="presParOf" srcId="{758DF83B-ED91-49AA-A857-2EE9DF184F93}" destId="{5D2B40F5-539C-4A88-9252-A54EF8E91F4C}" srcOrd="1" destOrd="0" presId="urn:microsoft.com/office/officeart/2005/8/layout/hierarchy3"/>
    <dgm:cxn modelId="{60997C83-59E7-4460-AC47-FDF5C8BD0CDF}" type="presParOf" srcId="{5D2B40F5-539C-4A88-9252-A54EF8E91F4C}" destId="{3F5A1A95-D4A5-4E5B-8BDE-6687DAB49E63}" srcOrd="0" destOrd="0" presId="urn:microsoft.com/office/officeart/2005/8/layout/hierarchy3"/>
    <dgm:cxn modelId="{1409DD83-CF18-4A61-8017-D07151550C1F}" type="presParOf" srcId="{5D2B40F5-539C-4A88-9252-A54EF8E91F4C}" destId="{B8B1D6FB-4EFF-401B-8EEB-AF19562D3D08}" srcOrd="1" destOrd="0" presId="urn:microsoft.com/office/officeart/2005/8/layout/hierarchy3"/>
    <dgm:cxn modelId="{876F9975-D5F8-4018-9691-D0AFD9F6D905}" type="presParOf" srcId="{5D2B40F5-539C-4A88-9252-A54EF8E91F4C}" destId="{04AF34AC-9A18-49F8-8CE3-3649B8731918}" srcOrd="2" destOrd="0" presId="urn:microsoft.com/office/officeart/2005/8/layout/hierarchy3"/>
    <dgm:cxn modelId="{2D86C200-6A5B-4DF2-8F08-F449F0865E28}" type="presParOf" srcId="{5D2B40F5-539C-4A88-9252-A54EF8E91F4C}" destId="{393264F9-E71B-40AC-AEB5-BCF158BD1D8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BFC0-8E00-4545-9802-3693031B30F8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26B26-94F1-444A-853E-9D4F26FC80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184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3B862-2944-4D6A-A303-C1C69675C3ED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23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C0C5-939D-4EB1-97F2-FC87DD5AE30B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CFD2C8-3D8C-4BCC-B077-45159FA913D2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C0C5-939D-4EB1-97F2-FC87DD5AE30B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D2C8-3D8C-4BCC-B077-45159FA913D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C0C5-939D-4EB1-97F2-FC87DD5AE30B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D2C8-3D8C-4BCC-B077-45159FA913D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1D76-E386-47CA-B0A5-ED718945ED5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728C-D7FE-4EC6-8753-5CB9E73FFB0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53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1D76-E386-47CA-B0A5-ED718945ED5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728C-D7FE-4EC6-8753-5CB9E73FFB0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11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1D76-E386-47CA-B0A5-ED718945ED5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728C-D7FE-4EC6-8753-5CB9E73FFB0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81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1D76-E386-47CA-B0A5-ED718945ED5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728C-D7FE-4EC6-8753-5CB9E73FFB0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76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1D76-E386-47CA-B0A5-ED718945ED5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728C-D7FE-4EC6-8753-5CB9E73FFB0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81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1D76-E386-47CA-B0A5-ED718945ED5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728C-D7FE-4EC6-8753-5CB9E73FFB0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35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1D76-E386-47CA-B0A5-ED718945ED5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728C-D7FE-4EC6-8753-5CB9E73FFB0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89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1D76-E386-47CA-B0A5-ED718945ED5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728C-D7FE-4EC6-8753-5CB9E73FFB0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0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C0C5-939D-4EB1-97F2-FC87DD5AE30B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D2C8-3D8C-4BCC-B077-45159FA913D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1D76-E386-47CA-B0A5-ED718945ED5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728C-D7FE-4EC6-8753-5CB9E73FFB0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35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1D76-E386-47CA-B0A5-ED718945ED5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728C-D7FE-4EC6-8753-5CB9E73FFB0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26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1D76-E386-47CA-B0A5-ED718945ED5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728C-D7FE-4EC6-8753-5CB9E73FFB0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C0C5-939D-4EB1-97F2-FC87DD5AE30B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D2C8-3D8C-4BCC-B077-45159FA913D2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C0C5-939D-4EB1-97F2-FC87DD5AE30B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D2C8-3D8C-4BCC-B077-45159FA913D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C0C5-939D-4EB1-97F2-FC87DD5AE30B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D2C8-3D8C-4BCC-B077-45159FA913D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C0C5-939D-4EB1-97F2-FC87DD5AE30B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D2C8-3D8C-4BCC-B077-45159FA913D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C0C5-939D-4EB1-97F2-FC87DD5AE30B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D2C8-3D8C-4BCC-B077-45159FA913D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C0C5-939D-4EB1-97F2-FC87DD5AE30B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D2C8-3D8C-4BCC-B077-45159FA913D2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C0C5-939D-4EB1-97F2-FC87DD5AE30B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D2C8-3D8C-4BCC-B077-45159FA913D2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8B7C0C5-939D-4EB1-97F2-FC87DD5AE30B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ECFD2C8-3D8C-4BCC-B077-45159FA913D2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F1D76-E386-47CA-B0A5-ED718945ED5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0728C-D7FE-4EC6-8753-5CB9E73FFB0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4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1400" b="1" dirty="0" smtClean="0">
                <a:solidFill>
                  <a:schemeClr val="accent2">
                    <a:lumMod val="50000"/>
                  </a:schemeClr>
                </a:solidFill>
              </a:rPr>
              <a:t>Dra. Virginia pascual ramos</a:t>
            </a:r>
            <a:endParaRPr lang="es-MX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914400" y="2852936"/>
            <a:ext cx="7328514" cy="2775507"/>
          </a:xfrm>
        </p:spPr>
        <p:txBody>
          <a:bodyPr>
            <a:noAutofit/>
          </a:bodyPr>
          <a:lstStyle/>
          <a:p>
            <a:pPr hangingPunct="0">
              <a:lnSpc>
                <a:spcPct val="200000"/>
              </a:lnSpc>
              <a:spcAft>
                <a:spcPts val="0"/>
              </a:spcAft>
            </a:pPr>
            <a:r>
              <a:rPr lang="es-MX" sz="1600" b="1" dirty="0" smtClean="0">
                <a:solidFill>
                  <a:schemeClr val="accent2">
                    <a:lumMod val="75000"/>
                  </a:schemeClr>
                </a:solidFill>
                <a:effectLst/>
                <a:ea typeface="Times New Roman"/>
              </a:rPr>
              <a:t/>
            </a:r>
            <a:br>
              <a:rPr lang="es-MX" sz="1600" b="1" dirty="0" smtClean="0">
                <a:solidFill>
                  <a:schemeClr val="accent2">
                    <a:lumMod val="75000"/>
                  </a:schemeClr>
                </a:solidFill>
                <a:effectLst/>
                <a:ea typeface="Times New Roman"/>
              </a:rPr>
            </a:br>
            <a:endParaRPr lang="es-MX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2282096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CF543F">
                    <a:lumMod val="75000"/>
                  </a:srgbClr>
                </a:solidFill>
                <a:ea typeface="Times New Roman"/>
              </a:rPr>
              <a:t>LA ACTIVIDAD FUNCIONAL DE LOS TRASPORTADORES ABCB1 (P-</a:t>
            </a:r>
            <a:r>
              <a:rPr lang="es-MX" sz="2400" b="1" dirty="0" err="1">
                <a:solidFill>
                  <a:srgbClr val="CF543F">
                    <a:lumMod val="75000"/>
                  </a:srgbClr>
                </a:solidFill>
                <a:ea typeface="Times New Roman"/>
              </a:rPr>
              <a:t>gp</a:t>
            </a:r>
            <a:r>
              <a:rPr lang="es-MX" sz="2400" b="1" dirty="0">
                <a:solidFill>
                  <a:srgbClr val="CF543F">
                    <a:lumMod val="75000"/>
                  </a:srgbClr>
                </a:solidFill>
                <a:ea typeface="Times New Roman"/>
              </a:rPr>
              <a:t>) Y ABCG2 (BCRP1) EN PACIENTES CON ARTRITIS REUMATOIDE ESTÁ DETERMINADA POR LA ACTIVIDAD DE LA </a:t>
            </a:r>
            <a:r>
              <a:rPr lang="es-MX" sz="2400" b="1" dirty="0" smtClean="0">
                <a:solidFill>
                  <a:srgbClr val="CF543F">
                    <a:lumMod val="75000"/>
                  </a:srgbClr>
                </a:solidFill>
                <a:ea typeface="Times New Roman"/>
              </a:rPr>
              <a:t>ENFERMEDAD.</a:t>
            </a:r>
            <a:endParaRPr lang="es-MX" sz="2400" dirty="0"/>
          </a:p>
        </p:txBody>
      </p:sp>
      <p:pic>
        <p:nvPicPr>
          <p:cNvPr id="9" name="8 Imagen"/>
          <p:cNvPicPr/>
          <p:nvPr/>
        </p:nvPicPr>
        <p:blipFill>
          <a:blip r:embed="rId2" cstate="print"/>
          <a:srcRect l="34530" t="37037" r="42467" b="39394"/>
          <a:stretch>
            <a:fillRect/>
          </a:stretch>
        </p:blipFill>
        <p:spPr bwMode="auto">
          <a:xfrm>
            <a:off x="899592" y="476672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4" descr="data:image/jpeg;base64,/9j/4AAQSkZJRgABAQAAAQABAAD/2wCEAAkGBxMSEhUREhMWFhUXGB8aGRcYFhoeGxsfGx8gHx0ZGxogICggIhslHxodIjIjJikrLi4uGR8zODMtNygtLisBCgoKDg0NGxAQGDAdHSUtLTY3Ky0rLTUtLSsrLTcrMC8rNS8tLS0tKy0tLy0tLjAtLS0tLSstKzYtLSstKy0rLf/AABEIANoA5wMBIgACEQEDEQH/xAAcAAEAAgMBAQEAAAAAAAAAAAAABQYDBAcCCAH/xABKEAACAQIEBAMEBgYHBgUFAAABAgMEEQAFEiEGEzFBIlFhBzJxgRQjQlJikRVykqGxwTM0Q1NzgrIWRKLC0eEkk9Pw8VRVY6PS/8QAGQEBAAMBAQAAAAAAAAAAAAAAAAMEBQEC/8QAJREBAAICAQMDBQEAAAAAAAAAAAECAxEEEiExIkFhMkJRcYEz/9oADAMBAAIRAxEAPwDuOGGGAYYYYBhhhgGGGNPNM0hpozLPIsaD7TG3yHcn0G+A3MYqmoSNS8jKijqzEAD4k7Ypg4lra7bLaflwn/e6kEAjzii6t6E7edsYavhKli0z5pUS1khYKgkvpLtsFigTufLcdTsL4DfqvaLRhjHTiWrkH2KaJn/4tlt6gnGL9M5xN/QUENOOzVM1/mUj3HwxLZfmAjljphRvTxsrFWIiCaltaMCNmsSuo7293v2gKjPqqPOoqGWQciRNSBEC3OliAzG5tdGGxHb5htHJs4k9/MoYfMQ0wb8i5vj9/wBjqpvfzerJ/AET9wBxGcQ5k1TnVPlrE/RlUvJH2lbQzAP5oLL4eh3uDtbB7Sx+jTT5hRKIm5miVEAVJRpLASKBY7IRe1xfboLBK/7EuDb9L1+ryM6n9xGMh4SrV/os3qB/iRRyfxtjD7QeHVzJYVSwlEcksTEAG45dkLWuFOvt0IB7YjuGM+FfBHTVSg1dPOiuHAuwVt2t5+Eqw8/QjAS/0HO4vcq6Sot/fQtGT/5ZtfH4eKMwg/rWVuyj7dLIst/hHs2LbVVCRIXc2VR5fIAAbkk2AA3JIAxX+BeJmr0qHZOWY52QIeoUBbavxXvf1uMB+5Vx5QTtyxOI5OhjmBjcHy8VgT6AnFmBxW+MZ8vURrmKRlJCVV5EBANr21DxJtfxbD1xEQ8JSQKJMoriidoJW5tOfRTuyi/Ugk7YC94YplNxwYHEOaQGkcmyyjxU7n0kHunvY9O5xcYpAwDKQVIuCDcEHuD5YD1hhhgGGGGAYYYYBhhhgGGGGAYYYYBhgTiiV+cT5nI1Ll7mOmU6Z6wd/OODzb8fbqO2oN/PeLyJTR0Ef0mr+0L/AFUP4pX7W+6Dfa2xtfHlfBQMgqswk+mVI3GofVR99MUfT5nyBsDiQhyb6DSmLL4U1dfE1ix7sTbxOewNh0FwMTFFVrKiyIbq3mLEW2IYHcMCCCDuCCD0wGvkmcwVcSz08iyIe46j0YdVPocUXjTMuTneXNMbQKjBSegaTXGzfK8dz2GIdOF6iFzU5S0izI0izRmwjbluw0gtYMWt7m4F73Ta9my5VzykAraOSK26yggAnpqiuddiOzKV9WtgLxNKqKXYhVUEkk2AA3JJ8gMc29qF0qctrYlZnR7lFUmRkBVvctqtbUOnV/PG3WVFDlyiKrzCep0W007urkW6BljUEj/EJGw8sQWbe2NjcUtMB5PM1z80W3+rAWniPhySWrps1o7c2KwaOTUnMTcG1xdX0sw3HceW/rifIps0MEUsRgpo35kod1MjkCwRQhZQpDNdi19xYY5VXe0XMpT/AFkoPuxoij87Fv34hZs/q33arqD8Z5P4arYD6OmppvpUcqonKSJ0PjIa7tGbhdNrARn7XfENmfBytmdNmMQAKs3PH3vqnVHH4gSqnzFvLHLuE8uaqiaR6mpVg5UaZmG1ge9998TyZLUJvFmVYv60rMP2bgYgtycdbdMyljFaY3C/SRTVM51CSnWA3iDLGyyNbeRiCwsL2VdSsNye1qj7LqgJmOZU4lSTU3NDR20nxHUVFzYfWKLXNrdcYYcxziH3KqGoH3Zogv71sfzbGyOOtDBswy5o2AI+kQ2bSCLE6hZkFvJice65qW8S8zS0eYec6H6Rz2Gm6w0Y1v5FhZiPI3blrb0bHT8ULg+mpQ89RldQkzTWaSKZ213BYg6yOYtyxuWV74tWRCpKs9XpWRmNo0bUiKNlAawLE+8SQPetYWxI8NvMIo2jdZlV4yDqVl1AjvdbG+KYeHaii/8AEZRIJIW8Ro3e8bg73hkv4SfjY367AYx+07iR1C5bSXapqfCdJ3RW269mbffsoY7bY8U6DJP0fTCRnWeTlSqSSNT2+tjB90K7AEDYhrkFt8BZuGeKYa0Mq6o5o9pYJBaRD6juPUfuO2J3Fc4p4USqKzRsYKuP+jqE94W+y4+0nofM+Zvr8M8UO0poa5BDWKNre5Mv95Ee/S5XqN/IgBa8MMMAwwwwDDDDAMMMMAwwxTeM80lmlXKqNrTSrqmlH9hD3b9dugHXftcHAaua1kmbTPQ0zlKOM6aqdesh7wRn/Uf5bNajlCLTilgZqdAukGKwZR+EsDZj96xPU9d8YMqjpKJY6GN44yq3WMuodhfd7dSSb3PniYwHKaHgGriZ0psylilQ3KNq0OGJtILNYhu91JDBhc9TM8LUub01SRViOohlsHeJkBRhsJStkvcWVrC9gD2N7ZnVE8iq0DKkynwSMLhQSNYZdtSkD3bi5Cm4IBFX4849SgXkRES1Vu9tKX+1Ja256hRb5C1w38wzWHLEleqnusju8cCqt7MbkKPea5JJJIUFreWOV8U+0mrq7pETTw/dQ+Mj8UnX5LYdt8VPMK6WeRppnaSRurMd/h5ADsBsO2NbB0AwwwwDDDE3wblsVRVxJOyrDqJk1OF8KI8h3+7aOzN21DcXGAmOBM6hiUwSHSzuWDG2n3QLE32O3wxekcEAggg9CDcH4HENxnwVQNHzaCeFZSDIsQmUiVADflAt20m1ttiNu2j7Pqt3p2Vt1RtKH0tfT8v54z+XgiPXCzhyfatOGGGKCwhsx4aglbmKDDKDcSRHSwPnt39evrjaoeLqyh8Fcv0qm6c9BaRR+NehH/vUTtjfx+YsYuTenzCO+KtmXJMohSaTNcvH03mrYK831kbdwryXNyLAhyGUDYkG2NTLOG62rrlzHMwsEcPijg1q2nTutyCQAD4ixNyQNgBYRL5bNSSmqy5tD/bhP9HKPLT0B8unXYje8rmVW2eUhWmmeCZCBUUhI8QB3G9ie9twrHZgOq6eLLXJG4VL0ms935FxFVZjmIbLiqU1MGDyyKSkl+oYbGxsNIuCACx8sWPMKKDNYWje8VTA9rqfrKeUWIIYWup2IO2oWOxG2hkeS5dzoBDIn1KWWDXaRpAdTSVEWzF02sGHhLE2Hhtc6alSPVoW2ti7HuzHuT1OwAHkAANgMSPCt8I8QyM7UFaAtZEL3+zMnaZPj3HY+W4FrxW+MuHfpaLJC3Lq4DrglHUN9xvwN0I/cdwc/B/EIrYNTLy5o2Mc8R6o69R8D1H/AFBwE7hhhgGGGGAYYYYCJ4pzxKKmkqHFyosiDq7nZVHxP7rntiO4HyNqaIy1BBq6luZMx66iLiMeiC4sPW22I2QfpHNdPWmy+xPk9Q3T48sfk3xxl4yy3MZnjqsvqEXlL4Y9vrNVixLG6m9gACB0J1C+wZ/aDwzBWRJJMrEQklimzcthZ7bH3dntY30W74qlHwNWwqJMvr5o0LARxyX9wkDmMt9A2u4UoDaw2JIEnkvtNCv9GzOFqaYfaCMUb107sLm9ragfPEnmWZjKaFpXdpGZiIInNgoJJjhAHRY06ncnSd/dADT494y/R0C00Uhkq2X32sSo7yuALaib2W1vSwseGSyFmLMSzMSSxNySdyST1J88ZK6reaR5pWLyOdTMe5P8B2A6AAAdMYMHTDDDAMMMMAxO8J8QmkmjZ1MkKuztFZdy0bR3BI66X6Xsbb9iIInE/kHB1ZWWaKBuX/eNZVt5rqI1fL8xgLzlPF606NLVZeq00hf6M6LGW0ys7mNrt0IY+6ABuCO+Iv2dW5EltvrTtqvYaVsP+/e2N6L2LuHGqsTTfciE6iPS7Wv+ePOV5a2WRutRFIoDkmdULxMPssGTUVW1veA3JxX5VZnHqI2kwzEW7p/DGhlmcQ1F+S4Yr1FiD8bEA29cb+MmYmJ1K7ExPgwwwxwMQub5bIJFrKRuXVR7gjpIO6OO9xtv8PIiawx6peaW3DlqxaNSn+Cc6p65GqUiWOo2SoGkBwVvYMbXK9dN/UbEECQfOlfwUwE799LWRP8AEffT28IBbf3bXI5nmEklDULmVOCQPDURj+0Q9T+sPPzAPS97rnlHJV0WjLXiRKol3kYkWRxd9ICnxsdje1rt3xs4skZK9UKN6TWdIXgvOqirzSokSTmUqxiNntZCyklTEOwuz9SxK7k7qBu8WxHL6pM2iB5bWjrEUe8h2Wa33kNh8LDbfETNm0eR0y0oliaUC5ijjJkZ26u7l7KCbWupNgAAbYsnB89VV0rpmUFuYGtcAa4220uo3Vhe24FwQfPEjwtUUgYBlIKkAgjoQehHpj1imez6oaBp8qmYl6U3iY9XgfdD/l9026bDti54BhhhgGInirORR0k1UbfVoSoPdjso+bEDEtilccD6TV0GX9VaQ1Eo/BCLhW9GY2+WAzcOcPSw5W0Cvpqpo3d5G6iWUXJa3cXAv+HviqZfPndClkArIo/C0TC8sdh7pHv38iDICLEXBGLBxvneYRzCOiVEiVbyTSr4NR306zstlsbmw8Vr3FsRlLSZ80kdTqo2t5MAHTfwMyqbrvcHex38wQmeHM2jzezS0hjNNIpPMsSJRuFQ2DDTsTcKd19ccq9pPEhraxipvDFeOLfY2Pif/MR18guOr+0TN/odBK6jRNUEILG/jZQGN/NUU2P4Rj59AwDDDDB0wwwwDAnDGehI5seq2nWt79LXF7+lsB9A8G8FU9JBHriR5yoMkjKGOo9VUkbKOlh5b74mJ+H6V1VHp42RCSqFRoBJ1E8v3b33vbriD43zBmWk+iTRGU1SFAZbK4CPdCVudLe70O7DE1k9bNP9ZJE1OF1I0MiqWLgrZ1kVypjtcdN+u1rE41aTg2ijkkk5KuXCgLIA6xqvRIgwOhO+kbbC1rDEf7Q89jo6MwIoMsyGKGJQPtDTfT00rcbdzYd8aHFPFVVQ1hmlp2+g6BGGEiXd7MwZV1XBvZTcbBSfTFAyDMedVSZxXtqjgN1XbxSG5hgjH4d29NIY9ScBF8Q5MKStjpkY61EIdgdxIyrqIPbc3Hxx0045hBT1Fa1VmJ0nkETy7kbEk2QW3ChD17KO+On3xn87zX+rXH9zDDDFBYMMMMB5dQQQRcEWIPcHtjV4ClEUs+TzE8qQGSnNyCAd2RW6hgfECNwVY+WNzEDxWrxrHWRf0tM4kHqtxqU+h7+l8WeLk6b69pRZq7rtYMh4dy7Kg1RVTI04dvrJWBYG5I0J11lSGJsWOo9jjFUe1FZZVjoqeaVFdTLJpNljv42CAFvdv72npjaz3J6CqqKXMKgAxTRBFJYqpY+OIOR2ILrubX0je4GJfIsklpxIySoUZi0dLGkaQJcW069Bci4uSLb3One2NZSR3HZ+iz0mbJ7sbCGcjoYZTbUT3CsQR6kYvAOK4nDztln0CodXYwmPWqkDp4CASfd8O566b48+znM2qMvhL35kYMUgPUNGdJv6kAH54Cy4YYYBil5COfnFdUHpBHHTIfj9Y/5Ni6Yofs9djR1lWgLPPUVEqgdTvZVHzWwwFnyHNzUoZOS8aknQWZDrW9g4AJIVrXFwNsRtfT0xqFpgJIJZDrGgMqTqhDSBgh0G48J1gNZtsUKvgzcRRQVOXRzRw6NDRbSAR28KsjlgGA0myjYnFp4NzySsqAslG9L9Gia6vquTKyhbalU2AR/z9MBTfbdmuuqipgfDCmo/rSf9FVf2jjnGJrjSt51fVS+czKPgh0L+5RiFwdMMMMAwwwwDDDDAbWUVv0eeKoUC8civa3XSQbfO1sfQua8aU1NAs1QSjsupYLo0p9AFYrb8V9O43xxShyE1FBzKZDLULUWkRQS6xstkOnuuoG5Hnv7uOiZPwUjURgagipy6jXNNKHlDAbOAgHc+7rQb2tuRgKHmFfVZ5WqgsvXQl/BEg95ie/a57mw8hiXzHKoWpTJqKZdTK4gbo9ZUMCDIv4CwAB+6ptte1/yPgSngjMIBMT25pY/WT26K/QLD5xj3r2bbUG51xRT1+Z1lRCselaNW0wgiyqPdAtsZJALj8rgDBxk9lVEksWYI0i3kgMQjvYtqV7kd9rW28ziyZXLrhif70an81BxCZFxBlVKzNIheenV0p6hQWEsZ1cvZTpEmhtBYj5joJ3L4tEUafdRR+QAxR53iqzx/MtjDDDGcsmGGGAYxzwh1ZGF1YFSPQixxkwwGHgKo15VUU8sSTtRu68qRQVcIeYosQQN7gG22kHtjHT8Y5rUKBQ5UI0I8LSX02PcX5a/kT88OApeXm1XB2nhWUDtdCAfz1t+WNzM587pPqKWCGogXaKQjxhB0WQcxbsBtqtY2udycbtLdVYln2jUzCR4PNelTIMxeNnmjDRLGR4BE1nBAUDrMvdu+/THng0cjMMypOimRalPXnL47fBgBj84GyOtEsldmMmqd05aICPq0vqIsvhBJC9L+7uSTj9qxys9gf/6ijeO3mY31/nbHp5XTDDDAYayXTG7fdUn8hfFL4AqlpMjhmKlgkbvpUXZiXYqqjuzEgD1IxaOJf6nU/wCBJ/oOKnlNNPJkVMlLYTaYWQnoCkqtc7HYab9DgNBqjiRzzVjhjHUQ/VnbsCSSb/5h8Bi48K5q9RCZJ4eTUIeXMnkyjULfhKuGHX3up64qC0vEi/21O/7H/prix8Hx1vKqDXBRM0m2i2nTy0AIt6g/PAfOnNL+M9W8R+J3OPzHiH3R8Bj3g6YYYYBhhhgGGGGAl+EjL9MgSGV4mkkVC8ZswViA3XY2G9iCNhtj6KkWKmj5sshbRa8krjqbKNzZFJJA2CjfHzFBMyMroxVlIZWHUEG4I9QcdV9n3HEtWzUNaklUZvCCI49Kpaz822nw272N726kXD8459olbETBHTNS3vaSSzMw/Ba8fzBbr2xN8CUjwZXzyx59U4cuTdiZWCRkk7k2Ib4scQlNwjUvWnLJJXfLoCsyq1j4TflxByNXUMtgbaVPS4xfs6nRZKamGlVuZWHQLFTgEEAdAJDF8r4OOC59QQ66l0lXWK2SMQ235eo6ZFPkDdbfDHUzjnuf0ccmXQ5jGml5aufUe9nZnRW7eELb54v1PKHVXHRlDD5i+KHO+3+rPH92TDDDGesmGGGAYYYYCNyltGd0x/vIHT8g7fyxM5tPnZqZ46RYeQrgI8ltW6Kx6t0DMQPD/DEFTC+dZfbssp//AFyf/GLHxR+kayd6WhlWnhiAEsxJDM7Lq5akAkWVlNxY+Lr2Ozx/8oUcv1y0I8pz5pI3qKmFolmjd4k0glUkVmAIiBvYHbVvbEnxeNOZ5TJ5STJ+3HbEZl0OaZYyNUzirpCypISxMkWohRJdvEVBIvudr7DriV44/reV+f0o/wCg3xMjXLDDDAYayLVG6/eUj8xbFX9k82vKaU+SsP2XYfyxbsUf2awqaWqo3UFYaqeEowuCpN7EHqDqOA8cVe0qCnJgpV+k1G40pcopHW5G7EWPhW/Q3IxJcBxVwjlevtzJXEigEWVSoXRYbC2i9gT73UknGak4Np4C7Ug+js4s2lVZSPKzAkL6IVGNzLIapHWOQxvEsVg6ghiwKgalJNvDfoT36bYD5orKflSPF9x2T9kkfyxhxZfaPQcnMqlbWDPzB68wBif2iw+WK1g6YYYYBhhhgGGGGAtGT8PRyZZWVr31RMiR72F7rqv53DgemPfs6NW1Q0VNOYFK655AiNpjTv4lO92sPU3N7YgBmcvJFOZH5AbWYgbAnufj8bgHH0DwRw9R08HMpAzJUKr6pN2KkXVTsLAAna3c4DWy2V4WpaSSRnqJtVRUO9tQSMCwNrAWcxpYACyv64qOd56JaXMcxJss9qKl/FGL62X9a7sf1AO2PPGGaM8lTJCCZathQU1juY4j9e49Glcx39L4hfaNDy/o+Xw+KOlVYyF3LzSjU2w6tbSfjL64ON7gONK3LajLXbSwmjdD3Ad0BI+BDX/XHniT4buIBE3vQs8LfGJin8AMc6hFVRciqUFBMuqM3FnVWBII+6SFPzBx0PJa9J5auSM3R5+YvpzI0Yg+oa4PrfFTmRvHtPgn1JbDDDGWtmGGGAYYYYCPyBdeeRD+7pmb8yV/5xjolDTlJZmXSUlYOSDuHVRGwt5WRfW+r0xR/ZpFza6vqey6IFPw98fmqn549VPBle8j1VNmbRiV2kEY18sBjdbWcqdrb6d98beGNY4j4UMk7tK2cSCaRRBHAXSRlEr6ksseoawFLAlioI8hqvvbSYbi86szymP/APJM/wCxHfGhlFFncdTAlXURy07SeNk06hpVnAJ5anSWUA9etuhxv1f1ufQL2p6N5L+RkfRb42xI8LphhhgGKXkJ5GcV1Oek8cdSg+H1b/m2LpilccH6NV0GYdFWQ08p/BMLAt+FWF/ngJ3IHmYzPLLrHNdEUKqhFRiov3LG1ySbWtYDe+vxLKlOYqoeGQzRQm23MWVwmhh9rSGLjuNJtYFr6PEeQ1okeoy2pETSW5sUigxuwAUSAlW0vpABsLHSL9N4XJOC6tqhK7NqoScjxogbwKRuHY2VVAtq8I3IFzYWIRPt0ymzQVgGxBhc/C7J/wA/7scpx9F5ksOcZa4ha4kU6CdtLodr9x4l/I+uPnZ0KkqwIYEgg9QRsQfUHbB15wwwwDDDDAMMMMBP8DcPfT6xIDfljxykbeBbXF/NiQv+a/bHX+O6+bXSZdRPyppmNyo/o4QrKzW6Drceqbb2xXctojluTDMKNQaiRI2kdwTZGYXCre1l1Dfva5vjZ9nMcoilzapJlqKgiKHVsWF7ACw8Ks43sLBY9XTBxtUWWwx1k1W40UeVwCGEdtSprkceZAbTfu3qMRPDVCZc0p1mH1scclbUDrpmqCumM/4aGMD9XFo4llipqcRyHVFD9fP25r6tSR9bapZjqI3FlIOzDFT9j0k1RX1dXIfeS77bFpGDJa+9gqm3oR6YDH7XIVFHQaeiakHyVQf3pjX4HpkRJeXKJULKQ+kruUUlSp6FSbde2HtDp9OWUb6iwknllBJ7TF5AB6AMBja4MhVaOLT9q7H43IP8LfLFXmTrHpNgj1JzDDDGUuGGGGAY1syqxDE8p6IpPxPYfM2Hzxs4gc6pzWVFPlqdJG1zEfZjXc/C9jb1C+eJMVOu8Veb26a7XL2X5UYctQsSJJ9UzMOv1nun46Ap+OMGdZrl+WroWpkhZQAIYX5hsOi8p9SID5nTfzvibzhoJHTL3MicxCQY3eO2m1k1oRuw1ELfcRvttiCyv2dQUjmWFI5je4FSCWB/C48K/Hllt+uNtnsnAXElXXu7yRcumVfA5jKmUsdje5XwgG+nYlh5Wx64NPPzDMqvqokWmT05K+O3xY3xLVWePDRz1c8YjMXM0pe99BKr4tr62FwbDZlxg9nOWNT5fCr35jgyyE9S0h1G/qAQPlgLLhhhgGIrirJxWUk1M1vrEIBPZhup+TAHErhgK7wFnJqqKN5L86O8UwPUSR7Nf1Ozf5sUzjXPWzOo/RVHKixA/wDiJyRp8PVeu6g2Fh7zbbAEmckP6OzXUdqbMLA+SVC9PhzB+bH0xb0y6FekUY+CL/0wFf4UqKGmigp4WRHkJTliQMxkRW1lt928DAtbey9rY517YuGORP8ATY1+qmPjt9mTz+DgX+IbzGO0tSobXRdiCPCNiNwR6g4wZvlkdTC9PMupHFiO/oQexBsQexAwHyxhiX4p4floahoJdx1R7WDr2YevYjsfkTEYOmGGGAYEYYYDrGf+0GkfKjTQ6uc8KxcvQwCbAG7W0kAXtpvfbp2lOEc0EghkVPBHHyKGBiAzlQFlqXtfSo9zVvpGvqXsa/w9wBSLTJUZlNLTszadEhWIA76RdgSxIF9iO4ttibOR0WXyO1RUmKncKoitIWkVb+GSUrrMd9zEll66tQJBON1cl/SkymUk0MTlulvpc3RpLf3CjwLvuAbErY4nOCaPRDLUtbVUzPPfsEJtEPgIlT8zjWj42hd46emgnkeRSYxy+UhQbaryafBt1APpfFA9pef5koFNNCtLTsLARtqEgGxUybeG1vDZfW4wEr7XZ4ny6ieD+iaRTH+pym0/utjR4EkvRoPusw/4if5416aizOSCihegkMUCyWa6XZZkKrdGYEaFc7Hr6Wx+5PHJQssEtPPFDKyhHl0X5pUal8BKgMVJUXJHr2rcqk2x9vZNhtEW7rPhhhjJXDDDH5gMFfWJDG0rmyqLn+QHqTt88bfs6oOTBNm1XZHmUvc/2cKi4+RAv8AvfEHk+XHNqrf+o07Xc9pnHRB5r5+h/ELdbeNSNJAI22I226belsavFw9FeqfMqebJ1TqPDl1X7T6GqjjjczRAsGkKr4l0boEZWO+sKb+SkW3xcuDeKIq6NtDhnjOl7KVv92QK24VgL27EEXNrmYmoIn9+KNv1kU/xGNUZfSUuupEMMOlCXkWNVOkeI3IF7bXt6YtIVc48P0qopMqXcSvzqj0hiN7H9ZhYHzAxdximez6necz5rMCHqj9Up6pAmyD4t7xt12PfFzwDDDDAMMMMBE8U5GlbTSU7m2oXRu6ON1YfA/uuO+I/gbPXqImhqPDV055c6+ZHSQfhcC9+l722tizYp3GeVywyrmtGt5ohaaIf28Xdf116g+newGAt7mwJtfboO/piiH2hDmRs0ZiiEcpnjkU89JIzGEjABtdjIthY6tXaxxYObT5nRakZ2hlUH6tyj3Ug6bgizXFiL269scsn4ZmeqgJjeOokikkigeolZgsJTSkk+vWHbU+6Mqp4NveuHSc5ySPNqNOfE8LsutNYHMiY+Y/ivf0IFuB59ks1HM0E66WHQj3WHZlPdT/2Njj6F4Ny0QUwISaNpTzHjmlaVkYgArqJO238zvjLxPw3BXxcqdem6OPfQ+an+IOx74D5kwxYuLuDqjL3+sGuImyzKPCfIN91vQ/InFdwdMSfDWVrVVMdO8giVybuRe1lJ6bdbW3Nt8RmL97NZMqKSQ5gkfNZ/C8w8GmwsoY7I17+V7jc2sA0c8nqxNHQ09Y9esRWSPQuqzITa9tROm33iLEY6HmvHki0rc3LKrmFSro8R5HSzXksbp8t/wB+JrL+GxAg/R86wxk3I5Ucit/n2cn1ZmxLZlDVMLQTQx7dXgZzfzFpVH7vzwcVHJqUZrHFmyFqarUMiEOXj8DMLMhABRrm4Fj4utwDigZ7x+a+SjWphSKOGdHlsxbUAwD7W2GnVtv164uUXswnDBjmTC0rTDRAF0yP7zr4/DfyG2LHk/C1NQ0nIcxFVuebJHGDuSfESLG3QX7AYCxOqSxkXDJIvUHYqw6gjsQeox8/5tQ1KZilDLPLMIpQYzJIzeDZ9W566OvqCMdIpOIMsomdKMtUStvy6cAr/wAOmBBfqRa/U3OIyOnaSokrZwomkAAVTdY0HRAT1O27bXPQAYgz5opX5SY6Tafhu4YY1swr44E1yuFX16n0A6k/DGPETM6hebBxBRRy5rKaWlJWnU2nqB0t/dp5kj/vt72fK8mqs2sWDU1Ce52lmH4R2U+fT9bt1DK8tipolhgQJGo2UfvJPUk9STucaPH4vT6r+fwq5c2+1VTzXP4sshlo6WEiWCESRI4ISVbjWVYG7MtyW73+ZFiyjPo6mWeKMMeQQrvb6sub6kRvtMpFm8tsc19oGUSIKk66swxDnvNPKWQM5ssNMu292sTfwgW7jFi4HyOSOdhI9Wv0caU+tJpZ0cHTIqWsGsLstzZiNzi8rr7ijcWynMKpMpiJ5a2krHB6IN1hv95zY/Cx33GJfjPiM0saxwrzKuc6IIvNvvsPuL1P8RuRm4P4eFFBpZuZNIxknlPV3bqb+Q6D/qTgJuKMKAqgBQLADoAOgHpj1hhgGGGGAYYYYBhhhgKHm1HJlMz11MhekkOqqp16oe88Q/1D+W63PL62OeNZoXDo4urDuP5HzHYjGziiV+Tz5ZI1Vl6GSnY6p6IdvOSDyb8Pe1vLSF6wxG5BnsFbEJqdwy9COjKfusvUH/2NsSWAxzwq6lHUMrCxVgCCPIg7EY5nxT7JI3vJQuI268pySh/Vbdl+BuPhjqGMFfULHE8j3CqpZrXvYC5tbe/wwHzJnWR1NI2mphePewJHhP6ri6n5HEdjvHA2c1M89ZQ1vLkEGn7O/iJurH3WAAABtc2ub3xp5xwzkc07U2tIKgW8MT6Nz9kKbx6vQC+DrjNJVyRG8UjxnzR2U/mpGJum44zGMWWsl2+9pf8A1hsXOf2Qq9zTVysBtZkB/Nlb/lxFz+yKvHuvTsP8RwfyKfzwG9wvmVTWQO09XUX5hF0lKbWU/YtbcnpjYk4Zp3YNKJJmHQyyyP8AxbHjJuDs3pkMUaUpBYtdnYm5AHa223liSj4Vzh/empIh5qHY/kVt+/FLJiz2tOraj9p63xxHeGWmpkjGmNFRfJQAP3Y18wzaCAfWyqvpfxfsjf8AdjaHs6kI1VmZylR1EYWIfMkkfuxJZbwzk9IjThYn0KZGkd+aQF6sAbgH9UDfHmvCme9rOzyPxCqUldWVu1BTHQf94m8MfxH3vlc+mLTkHs6iRxPWuauftrH1a/qp0Pz27gDG9mXEdSlMK2KkV4dIkKmYrLyyL69AQrcDfTq6eR2xK8N59FXQLUQk6TsVYWZWHVWHS49NjcEYt48VKfTCG17W8pTDDDEjw8TQq6lXUMp6qwBB+IO2IjijiOKhiDsC8jnTFCvvyMeiqPK5Fz2v3JAOvxRxWlKVhjQz1cn9HTp7x/E5+ynqfI+RI1+GOF3WT6dXOJqxha49yFT/AGcQ7dbauvXzJYHCPD0iu1fWkPWSixt7sKdoo/h3Pn3O5NrwwwDDDDAMMMMAwwwwDDDDAMMMMBU8+4QJlNZQSfRqv7RA+qm/DKnQ3+8Bfe+5AtjyrjUCQUuYx/RKjtqP1MnrHJ038idr2uTi4Y080yuGpjMU8ayIfssL/MdwfUb4DbxE5wHeSGLltyi4eSQWI8HiRLA6hdwpJtaykHrivDhmtod8tqOZCP8AdKkllA8o5feX0B27m+M1N7QIkYRV8MtFKdvrBeIn8Mq+Ej1NsBD8P5dP+k8ylH1cLOFacmxso1MI7jrY2LdF36nprezGlFXW1OZaLRL9TTrbYDzsd76NN/MyvffHQKqCCugZNfMhcWJilIBB6jUjC4N9x0PfGLIsjFFT/RqciylihcXPiJbxkW1dbX22A8r4Dl+WVdOczzGqmiEn1oghvEWXmM/LQlgLJfljxEg2Y28sW/iHhuqjppzRVVQJFkMkac13umlbwjWT3DMtu5A74xcLcJT0McyOsVVzJVl1CRo21RkMt1KkbOuq+rv085t6ut5UaNEyyyseY8ehkp1N9hqILuAAL6SNR1EW8JCG4Szlszgp+XJJEYv6ywc3Y2NoxqubObPq6qBpBuSRrcXVEkWb0CCaYQzbNGJZArEEi5Ab8S7dNvU4wzZHUZdmYqKGCSWmlUCoQEbeZBZgWa/j7m5cXGrG7x/ktRUVeXz08LOKeTW51IthrjawDsLmyH+eA18qqfp2d1CTjVHSLaGJt1DAqGl0nYvubN2DDEl7RuGVmpKiSCP6/lgHQADIqSJIVIAuxGg6fiR3x+ZnwjKK1czonWKZhaWKUeBxYAgstypsB0uLqD53sVLDUOyvOyIF35cTMQTYjxOQpKi/u6RvY3NsBDezjOo6rL4t1LRIIpVNttAtcjyZQD8z5YivY7lhhgqHF+TJOeTf7SJ4RID3DC1j30374nM6psrp2aoqY6WN23LOian79LXY9+hxG/7ZT1XhyujeRegqJwY4B6gHxOPQWOAuNXVJEhkkdURRcsxAA+JO2KZNxLU5gTFlSaYtw1dKtkHnyUO7t6nbb1vjNTcDmdxNmk7Vbg3WK2mnT4Rj3vK7dR1BxcY4woCqAABYACwA8gMBCcM8LQ0QZl1STSbyzyHVI59Seg9B+874ncMMAwwwwDDDDAMMMMAwwwwDDDDAMMMMAwwwwDGOop0kUpIqup6qwBB+IO2MmGAqFX7OqMsZKfm0kh+3TSsn/DutvgBjF+hc3hvyMwinHZamG1vi8fiPzxdMMBSznGcx+/l0M3mYakJ+QcXx6/2xql/pMoqx+oUf+BxcsMBTP9t5v/tVf/5a/wD9YHiyub+iyec/4kscf8b4ueGApZrc7l9ylpKf/FmaQj9iwvgeFswn/rWaSKp+xSxrFb4Sbt+eLphgK1lXAdBA3MEAkkvcyTEyPfzu1wD8AMWUDDDAMMMMAwwwwDDDDAMMMMAwwww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" name="Picture 2" descr="http://www.medicinahumana-uaz.org/uploaded/admon2012-2016/PRONADAMEG/2014/Modulo%202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9451"/>
            <a:ext cx="1440160" cy="135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755576" y="1154329"/>
            <a:ext cx="3600400" cy="1600200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/>
              <a:t>Regresión lineal </a:t>
            </a:r>
            <a:br>
              <a:rPr lang="es-MX" sz="2400" b="1" dirty="0"/>
            </a:br>
            <a:endParaRPr lang="es-MX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02433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7"/>
            <a:ext cx="3024336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1718717"/>
            <a:ext cx="14446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7884368" y="4541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47" y="4219224"/>
            <a:ext cx="1371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54529"/>
            <a:ext cx="367665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50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CONCLUSIONES</a:t>
            </a:r>
            <a:endParaRPr lang="es-MX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Los </a:t>
            </a:r>
            <a:r>
              <a:rPr lang="es-ES" dirty="0"/>
              <a:t>pacientes con AR activa presentan mayor actividad funcional de los trasportadores P-</a:t>
            </a:r>
            <a:r>
              <a:rPr lang="es-ES" dirty="0" err="1"/>
              <a:t>gp</a:t>
            </a:r>
            <a:r>
              <a:rPr lang="es-ES" dirty="0"/>
              <a:t> y BCRP1 comparada con los pacientes en remisión. 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La </a:t>
            </a:r>
            <a:r>
              <a:rPr lang="es-ES" dirty="0"/>
              <a:t>actividad de la enfermedad correlaciona positivamente con la actividad de los </a:t>
            </a:r>
            <a:r>
              <a:rPr lang="es-ES" dirty="0" smtClean="0"/>
              <a:t>trasportadores y determina la actividad funcional de ambos trasportadores.</a:t>
            </a:r>
          </a:p>
          <a:p>
            <a:pPr algn="just"/>
            <a:endParaRPr lang="es-ES" dirty="0" smtClean="0"/>
          </a:p>
          <a:p>
            <a:pPr marL="0" indent="0" algn="just">
              <a:buNone/>
            </a:pPr>
            <a:endParaRPr lang="es-MX" dirty="0"/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30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722880" cy="1752600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 smtClean="0">
                <a:solidFill>
                  <a:schemeClr val="bg2">
                    <a:lumMod val="25000"/>
                  </a:schemeClr>
                </a:solidFill>
              </a:rPr>
              <a:t>*Extrusión de fármacos</a:t>
            </a:r>
          </a:p>
          <a:p>
            <a:endParaRPr lang="es-ES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b="1" dirty="0" smtClean="0">
                <a:solidFill>
                  <a:schemeClr val="bg2">
                    <a:lumMod val="25000"/>
                  </a:schemeClr>
                </a:solidFill>
              </a:rPr>
              <a:t>*Del interior de la célula al </a:t>
            </a:r>
          </a:p>
          <a:p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bg2">
                    <a:lumMod val="25000"/>
                  </a:schemeClr>
                </a:solidFill>
              </a:rPr>
              <a:t> espacio extracelular</a:t>
            </a:r>
          </a:p>
          <a:p>
            <a:endParaRPr lang="es-ES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b="1" dirty="0" smtClean="0">
                <a:solidFill>
                  <a:schemeClr val="bg2">
                    <a:lumMod val="25000"/>
                  </a:schemeClr>
                </a:solidFill>
              </a:rPr>
              <a:t>*Mediante trasportadores</a:t>
            </a:r>
          </a:p>
          <a:p>
            <a:endParaRPr lang="es-ES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b="1" dirty="0" smtClean="0">
                <a:solidFill>
                  <a:schemeClr val="bg2">
                    <a:lumMod val="25000"/>
                  </a:schemeClr>
                </a:solidFill>
              </a:rPr>
              <a:t>*A través de canales de </a:t>
            </a:r>
          </a:p>
          <a:p>
            <a:r>
              <a:rPr lang="es-ES" b="1" dirty="0" smtClean="0">
                <a:solidFill>
                  <a:schemeClr val="bg2">
                    <a:lumMod val="25000"/>
                  </a:schemeClr>
                </a:solidFill>
              </a:rPr>
              <a:t>  energía</a:t>
            </a:r>
          </a:p>
          <a:p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974608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bg2">
                    <a:lumMod val="25000"/>
                  </a:schemeClr>
                </a:solidFill>
              </a:rPr>
              <a:t>RESISTENCIA A DROGAS </a:t>
            </a:r>
            <a:endParaRPr lang="es-MX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1650875" y="4869160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395536" y="5229200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2">
                    <a:lumMod val="75000"/>
                  </a:schemeClr>
                </a:solidFill>
              </a:rPr>
              <a:t>El fármaco disminuye su concentración intracelular y su eficacia</a:t>
            </a:r>
            <a:endParaRPr lang="es-MX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572000" y="692696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 smtClean="0">
                <a:solidFill>
                  <a:srgbClr val="C00000"/>
                </a:solidFill>
              </a:rPr>
              <a:t>30-50% de pacientes con Artritis Reumatoide (AR) persisten con actividad de la enfermedad</a:t>
            </a:r>
            <a:endParaRPr lang="es-MX" sz="1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212701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3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 algn="just" hangingPunct="0">
              <a:lnSpc>
                <a:spcPct val="200000"/>
              </a:lnSpc>
              <a:buClr>
                <a:srgbClr val="93A299"/>
              </a:buClr>
            </a:pPr>
            <a:r>
              <a:rPr lang="es-MX" sz="1500" dirty="0">
                <a:solidFill>
                  <a:srgbClr val="564B3C"/>
                </a:solidFill>
                <a:latin typeface="Calibri"/>
                <a:ea typeface="Times New Roman"/>
              </a:rPr>
              <a:t>1.- C</a:t>
            </a:r>
            <a:r>
              <a:rPr lang="es-MX" sz="1500" dirty="0" smtClean="0">
                <a:solidFill>
                  <a:srgbClr val="564B3C"/>
                </a:solidFill>
                <a:latin typeface="Calibri"/>
                <a:ea typeface="Times New Roman"/>
              </a:rPr>
              <a:t>omparar </a:t>
            </a:r>
            <a:r>
              <a:rPr lang="es-MX" sz="1500" dirty="0">
                <a:solidFill>
                  <a:srgbClr val="564B3C"/>
                </a:solidFill>
                <a:latin typeface="Calibri"/>
                <a:ea typeface="Times New Roman"/>
              </a:rPr>
              <a:t>la actividad de los trasportadores P-</a:t>
            </a:r>
            <a:r>
              <a:rPr lang="es-MX" sz="1500" dirty="0" err="1">
                <a:solidFill>
                  <a:srgbClr val="564B3C"/>
                </a:solidFill>
                <a:latin typeface="Calibri"/>
                <a:ea typeface="Times New Roman"/>
              </a:rPr>
              <a:t>gp</a:t>
            </a:r>
            <a:r>
              <a:rPr lang="es-MX" sz="1500" dirty="0">
                <a:solidFill>
                  <a:srgbClr val="564B3C"/>
                </a:solidFill>
                <a:latin typeface="Calibri"/>
                <a:ea typeface="Times New Roman"/>
              </a:rPr>
              <a:t> y BCRP1 en pacientes con AR activos y pacientes con AR inactivos (o en remisión).</a:t>
            </a:r>
            <a:endParaRPr lang="es-MX" sz="900" dirty="0">
              <a:solidFill>
                <a:srgbClr val="564B3C"/>
              </a:solidFill>
              <a:latin typeface="Times New Roman"/>
              <a:ea typeface="Times New Roman"/>
            </a:endParaRPr>
          </a:p>
          <a:p>
            <a:pPr lvl="0" algn="just" hangingPunct="0">
              <a:lnSpc>
                <a:spcPct val="200000"/>
              </a:lnSpc>
              <a:buClr>
                <a:srgbClr val="93A299"/>
              </a:buClr>
            </a:pPr>
            <a:r>
              <a:rPr lang="es-MX" sz="1500" dirty="0" smtClean="0">
                <a:solidFill>
                  <a:srgbClr val="564B3C"/>
                </a:solidFill>
                <a:latin typeface="Calibri"/>
                <a:ea typeface="Times New Roman"/>
              </a:rPr>
              <a:t>2.- Definir la (probable) asociación entre </a:t>
            </a:r>
            <a:r>
              <a:rPr lang="es-MX" sz="1500" dirty="0">
                <a:solidFill>
                  <a:srgbClr val="564B3C"/>
                </a:solidFill>
                <a:latin typeface="Calibri"/>
                <a:ea typeface="Times New Roman"/>
              </a:rPr>
              <a:t>la actividad de la enfermedad y</a:t>
            </a:r>
            <a:r>
              <a:rPr lang="es-MX" sz="1500" dirty="0" smtClean="0">
                <a:solidFill>
                  <a:srgbClr val="564B3C"/>
                </a:solidFill>
                <a:latin typeface="Calibri"/>
                <a:ea typeface="Times New Roman"/>
              </a:rPr>
              <a:t> </a:t>
            </a:r>
            <a:r>
              <a:rPr lang="es-MX" sz="1500" dirty="0">
                <a:solidFill>
                  <a:srgbClr val="564B3C"/>
                </a:solidFill>
                <a:latin typeface="Calibri"/>
                <a:ea typeface="Times New Roman"/>
              </a:rPr>
              <a:t>la actividad funcional de los trasportadores P-</a:t>
            </a:r>
            <a:r>
              <a:rPr lang="es-MX" sz="1500" dirty="0" err="1">
                <a:solidFill>
                  <a:srgbClr val="564B3C"/>
                </a:solidFill>
                <a:latin typeface="Calibri"/>
                <a:ea typeface="Times New Roman"/>
              </a:rPr>
              <a:t>gp</a:t>
            </a:r>
            <a:r>
              <a:rPr lang="es-MX" sz="1500" dirty="0">
                <a:solidFill>
                  <a:srgbClr val="564B3C"/>
                </a:solidFill>
                <a:latin typeface="Calibri"/>
                <a:ea typeface="Times New Roman"/>
              </a:rPr>
              <a:t> y BCRP1.  </a:t>
            </a:r>
            <a:endParaRPr lang="es-MX" sz="900" dirty="0">
              <a:solidFill>
                <a:srgbClr val="564B3C"/>
              </a:solidFill>
              <a:latin typeface="Times New Roman"/>
              <a:ea typeface="Times New Roman"/>
            </a:endParaRPr>
          </a:p>
          <a:p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32" y="3069199"/>
            <a:ext cx="3097036" cy="170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1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Material y Métodos</a:t>
            </a:r>
            <a:endParaRPr lang="es-MX" sz="3200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Cohorte AR Temprana</a:t>
            </a:r>
            <a:endParaRPr lang="es-MX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1031962"/>
              </p:ext>
            </p:extLst>
          </p:nvPr>
        </p:nvGraphicFramePr>
        <p:xfrm>
          <a:off x="425450" y="2438400"/>
          <a:ext cx="4040188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Estudio de casos y controles anidado</a:t>
            </a:r>
            <a:endParaRPr lang="es-MX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6393229"/>
              </p:ext>
            </p:extLst>
          </p:nvPr>
        </p:nvGraphicFramePr>
        <p:xfrm>
          <a:off x="4645025" y="2438400"/>
          <a:ext cx="4041775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Flecha derecha"/>
          <p:cNvSpPr/>
          <p:nvPr/>
        </p:nvSpPr>
        <p:spPr>
          <a:xfrm>
            <a:off x="6444208" y="5220715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96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1200" b="1" dirty="0" smtClean="0"/>
              <a:t>Actividad de la enfermedad</a:t>
            </a:r>
          </a:p>
          <a:p>
            <a:pPr algn="ctr"/>
            <a:r>
              <a:rPr lang="es-ES" sz="1200" b="1" dirty="0" smtClean="0"/>
              <a:t>DAS28</a:t>
            </a:r>
          </a:p>
          <a:p>
            <a:endParaRPr lang="es-ES" sz="1200" b="1" dirty="0" smtClean="0"/>
          </a:p>
          <a:p>
            <a:r>
              <a:rPr lang="es-ES" sz="1200" b="1" dirty="0" smtClean="0"/>
              <a:t>Tratamiento actual y previo</a:t>
            </a:r>
          </a:p>
          <a:p>
            <a:endParaRPr lang="es-ES" sz="1200" b="1" dirty="0"/>
          </a:p>
          <a:p>
            <a:r>
              <a:rPr lang="es-ES" sz="1200" b="1" dirty="0" smtClean="0"/>
              <a:t>5 ml de sangre periférica </a:t>
            </a:r>
          </a:p>
          <a:p>
            <a:endParaRPr lang="es-ES" sz="1200" b="1" dirty="0"/>
          </a:p>
          <a:p>
            <a:endParaRPr lang="es-MX" sz="1200" b="1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Evaluación de cada paciente</a:t>
            </a:r>
            <a:endParaRPr lang="es-MX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6" descr="http://www.tacyjakja.pl/uploads/images/rzs/das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016731"/>
            <a:ext cx="1332148" cy="212423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732240" y="1859613"/>
            <a:ext cx="1510724" cy="33855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8B7B7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VSG, m</a:t>
            </a:r>
            <a:r>
              <a:rPr lang="es-ES" sz="1600" kern="0" noProof="0" dirty="0" smtClean="0">
                <a:solidFill>
                  <a:prstClr val="black"/>
                </a:solidFill>
                <a:latin typeface="Rockwell"/>
              </a:rPr>
              <a:t>m/H</a:t>
            </a:r>
            <a:endParaRPr kumimoji="0" lang="es-MX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113989" y="3397573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E8B7B7">
                    <a:lumMod val="90000"/>
                  </a:srgbClr>
                </a:solidFill>
                <a:latin typeface="Rockwell"/>
              </a:rPr>
              <a:t>EVA del paciente para definir el estado general de la enfermedad</a:t>
            </a:r>
            <a:endParaRPr lang="es-ES" sz="1400" b="1" dirty="0">
              <a:solidFill>
                <a:srgbClr val="E8B7B7">
                  <a:lumMod val="90000"/>
                </a:srgbClr>
              </a:solidFill>
              <a:latin typeface="Rockwell"/>
            </a:endParaRPr>
          </a:p>
        </p:txBody>
      </p:sp>
      <p:pic>
        <p:nvPicPr>
          <p:cNvPr id="8" name="Picture 2" descr="http://www.medintensiva.org/publicaciones/02105691/0000003000000008/v0_201212111423/13094644/v0_201212111424/es/main.assets/64v30n08-13094644tab02.gif"/>
          <p:cNvPicPr>
            <a:picLocks noChangeAspect="1" noChangeArrowheads="1"/>
          </p:cNvPicPr>
          <p:nvPr/>
        </p:nvPicPr>
        <p:blipFill>
          <a:blip r:embed="rId3" cstate="print"/>
          <a:srcRect l="6097" t="17523" r="8550" b="38370"/>
          <a:stretch>
            <a:fillRect/>
          </a:stretch>
        </p:blipFill>
        <p:spPr bwMode="auto">
          <a:xfrm>
            <a:off x="3931975" y="4150702"/>
            <a:ext cx="4427984" cy="510921"/>
          </a:xfrm>
          <a:prstGeom prst="rect">
            <a:avLst/>
          </a:prstGeom>
          <a:noFill/>
        </p:spPr>
      </p:pic>
      <p:pic>
        <p:nvPicPr>
          <p:cNvPr id="9" name="Picture 6" descr="http://www.e-sanitas.edu.co/Diplomados/paliativos/Modulo%205/imagenes/figura2.jpg"/>
          <p:cNvPicPr>
            <a:picLocks noChangeAspect="1" noChangeArrowheads="1"/>
          </p:cNvPicPr>
          <p:nvPr/>
        </p:nvPicPr>
        <p:blipFill>
          <a:blip r:embed="rId4" cstate="print"/>
          <a:srcRect l="26526" t="9295" r="61537" b="62820"/>
          <a:stretch>
            <a:fillRect/>
          </a:stretch>
        </p:blipFill>
        <p:spPr bwMode="auto">
          <a:xfrm>
            <a:off x="4175956" y="4869160"/>
            <a:ext cx="648072" cy="648072"/>
          </a:xfrm>
          <a:prstGeom prst="rect">
            <a:avLst/>
          </a:prstGeom>
          <a:noFill/>
        </p:spPr>
      </p:pic>
      <p:pic>
        <p:nvPicPr>
          <p:cNvPr id="10" name="Picture 6" descr="http://www.e-sanitas.edu.co/Diplomados/paliativos/Modulo%205/imagenes/figura2.jpg"/>
          <p:cNvPicPr>
            <a:picLocks noChangeAspect="1" noChangeArrowheads="1"/>
          </p:cNvPicPr>
          <p:nvPr/>
        </p:nvPicPr>
        <p:blipFill>
          <a:blip r:embed="rId4" cstate="print"/>
          <a:srcRect l="84883" t="9295" r="4506" b="62820"/>
          <a:stretch>
            <a:fillRect/>
          </a:stretch>
        </p:blipFill>
        <p:spPr bwMode="auto">
          <a:xfrm>
            <a:off x="7666900" y="4862890"/>
            <a:ext cx="576064" cy="648072"/>
          </a:xfrm>
          <a:prstGeom prst="rect">
            <a:avLst/>
          </a:prstGeom>
          <a:noFill/>
        </p:spPr>
      </p:pic>
      <p:sp>
        <p:nvSpPr>
          <p:cNvPr id="11" name="10 Flecha derecha"/>
          <p:cNvSpPr/>
          <p:nvPr/>
        </p:nvSpPr>
        <p:spPr>
          <a:xfrm>
            <a:off x="4175956" y="5536827"/>
            <a:ext cx="4145114" cy="192560"/>
          </a:xfrm>
          <a:prstGeom prst="rightArrow">
            <a:avLst/>
          </a:prstGeom>
          <a:solidFill>
            <a:srgbClr val="72A376"/>
          </a:solidFill>
          <a:ln w="38100" cap="flat" cmpd="sng" algn="ctr">
            <a:solidFill>
              <a:srgbClr val="72A37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 smtClean="0">
              <a:ln>
                <a:noFill/>
              </a:ln>
              <a:solidFill>
                <a:srgbClr val="E8B7B7">
                  <a:lumMod val="25000"/>
                </a:srgb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5148064" y="4293096"/>
            <a:ext cx="54006" cy="158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7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n 103"/>
          <p:cNvPicPr>
            <a:picLocks noChangeAspect="1"/>
          </p:cNvPicPr>
          <p:nvPr/>
        </p:nvPicPr>
        <p:blipFill rotWithShape="1">
          <a:blip r:embed="rId3"/>
          <a:srcRect l="14326" b="8594"/>
          <a:stretch/>
        </p:blipFill>
        <p:spPr>
          <a:xfrm>
            <a:off x="6015915" y="548154"/>
            <a:ext cx="356285" cy="1237284"/>
          </a:xfrm>
          <a:prstGeom prst="rect">
            <a:avLst/>
          </a:prstGeom>
        </p:spPr>
      </p:pic>
      <p:pic>
        <p:nvPicPr>
          <p:cNvPr id="106" name="Imagen 105"/>
          <p:cNvPicPr>
            <a:picLocks noChangeAspect="1"/>
          </p:cNvPicPr>
          <p:nvPr/>
        </p:nvPicPr>
        <p:blipFill rotWithShape="1">
          <a:blip r:embed="rId4"/>
          <a:srcRect r="31755" b="17080"/>
          <a:stretch/>
        </p:blipFill>
        <p:spPr>
          <a:xfrm>
            <a:off x="7854160" y="572057"/>
            <a:ext cx="400741" cy="1222739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4"/>
          <a:srcRect r="31755" b="17080"/>
          <a:stretch/>
        </p:blipFill>
        <p:spPr>
          <a:xfrm>
            <a:off x="7251850" y="565440"/>
            <a:ext cx="399842" cy="1219997"/>
          </a:xfrm>
          <a:prstGeom prst="rect">
            <a:avLst/>
          </a:prstGeom>
        </p:spPr>
      </p:pic>
      <p:grpSp>
        <p:nvGrpSpPr>
          <p:cNvPr id="30" name="Grupo 29"/>
          <p:cNvGrpSpPr/>
          <p:nvPr/>
        </p:nvGrpSpPr>
        <p:grpSpPr>
          <a:xfrm>
            <a:off x="543608" y="620688"/>
            <a:ext cx="262786" cy="1165222"/>
            <a:chOff x="222421" y="400066"/>
            <a:chExt cx="362480" cy="1663512"/>
          </a:xfrm>
        </p:grpSpPr>
        <p:pic>
          <p:nvPicPr>
            <p:cNvPr id="22" name="Picture 5" descr="C:\Documents and Settings\casa\Escritorio\Tubos   Verdes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77" t="11704" r="18590"/>
            <a:stretch/>
          </p:blipFill>
          <p:spPr bwMode="auto">
            <a:xfrm>
              <a:off x="222421" y="400066"/>
              <a:ext cx="362480" cy="166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ángulo 22"/>
            <p:cNvSpPr/>
            <p:nvPr/>
          </p:nvSpPr>
          <p:spPr>
            <a:xfrm>
              <a:off x="264534" y="884279"/>
              <a:ext cx="256988" cy="63948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8" t="33697" r="1484" b="37040"/>
          <a:stretch/>
        </p:blipFill>
        <p:spPr bwMode="auto">
          <a:xfrm>
            <a:off x="2475768" y="3789040"/>
            <a:ext cx="2528280" cy="26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Imagen 49"/>
          <p:cNvPicPr>
            <a:picLocks noChangeAspect="1"/>
          </p:cNvPicPr>
          <p:nvPr/>
        </p:nvPicPr>
        <p:blipFill rotWithShape="1">
          <a:blip r:embed="rId3"/>
          <a:srcRect l="14326" b="8594"/>
          <a:stretch/>
        </p:blipFill>
        <p:spPr>
          <a:xfrm>
            <a:off x="5552580" y="548681"/>
            <a:ext cx="357129" cy="12402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422035" y="1095801"/>
            <a:ext cx="153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prstClr val="black"/>
                </a:solidFill>
              </a:rPr>
              <a:t>Células </a:t>
            </a:r>
          </a:p>
          <a:p>
            <a:pPr algn="ctr"/>
            <a:r>
              <a:rPr lang="es-MX" sz="1200" dirty="0" smtClean="0">
                <a:solidFill>
                  <a:prstClr val="black"/>
                </a:solidFill>
              </a:rPr>
              <a:t>mononucleares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-45391" y="956059"/>
            <a:ext cx="1049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prstClr val="black"/>
                </a:solidFill>
              </a:rPr>
              <a:t>Sangre </a:t>
            </a:r>
          </a:p>
          <a:p>
            <a:r>
              <a:rPr lang="es-MX" sz="1000" dirty="0" smtClean="0">
                <a:solidFill>
                  <a:prstClr val="black"/>
                </a:solidFill>
              </a:rPr>
              <a:t>periférica</a:t>
            </a:r>
            <a:endParaRPr lang="es-MX" sz="1000" dirty="0">
              <a:solidFill>
                <a:prstClr val="black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72428" y="1572624"/>
            <a:ext cx="94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>
                <a:solidFill>
                  <a:prstClr val="black"/>
                </a:solidFill>
              </a:rPr>
              <a:t>Ficoll</a:t>
            </a:r>
            <a:endParaRPr lang="es-MX" sz="1400" dirty="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833265" y="745947"/>
            <a:ext cx="932241" cy="31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prstClr val="black"/>
                </a:solidFill>
              </a:rPr>
              <a:t>Plasma</a:t>
            </a:r>
            <a:endParaRPr lang="es-MX" sz="1400" dirty="0">
              <a:solidFill>
                <a:prstClr val="black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436096" y="116632"/>
            <a:ext cx="1423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>
                <a:solidFill>
                  <a:prstClr val="black"/>
                </a:solidFill>
              </a:rPr>
              <a:t>Daunorrubicina</a:t>
            </a:r>
            <a:endParaRPr lang="es-MX" sz="1100" dirty="0">
              <a:solidFill>
                <a:prstClr val="black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295130" y="125455"/>
            <a:ext cx="1381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>
                <a:solidFill>
                  <a:prstClr val="black"/>
                </a:solidFill>
              </a:rPr>
              <a:t>Mitoxantrona</a:t>
            </a:r>
            <a:endParaRPr lang="es-MX" sz="1100" dirty="0">
              <a:solidFill>
                <a:prstClr val="black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659147" y="6309320"/>
            <a:ext cx="2377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>
                <a:solidFill>
                  <a:prstClr val="black"/>
                </a:solidFill>
              </a:rPr>
              <a:t>Citometría</a:t>
            </a:r>
            <a:r>
              <a:rPr lang="es-MX" sz="1400" dirty="0" smtClean="0">
                <a:solidFill>
                  <a:prstClr val="black"/>
                </a:solidFill>
              </a:rPr>
              <a:t> de flujo</a:t>
            </a:r>
            <a:endParaRPr lang="es-MX" sz="1400" dirty="0">
              <a:solidFill>
                <a:prstClr val="black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302316" y="2077398"/>
            <a:ext cx="11500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 smtClean="0">
                <a:solidFill>
                  <a:prstClr val="black"/>
                </a:solidFill>
              </a:rPr>
              <a:t>Incubación 30 minutos</a:t>
            </a:r>
            <a:endParaRPr lang="es-MX" sz="1050" dirty="0">
              <a:solidFill>
                <a:prstClr val="black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1822107" y="620688"/>
            <a:ext cx="238317" cy="1119844"/>
            <a:chOff x="790180" y="400066"/>
            <a:chExt cx="370111" cy="159009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27" y="643185"/>
              <a:ext cx="333015" cy="1346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0180" y="400066"/>
              <a:ext cx="370111" cy="291235"/>
            </a:xfrm>
            <a:prstGeom prst="rect">
              <a:avLst/>
            </a:prstGeom>
          </p:spPr>
        </p:pic>
      </p:grpSp>
      <p:sp>
        <p:nvSpPr>
          <p:cNvPr id="29" name="Flecha derecha 28"/>
          <p:cNvSpPr/>
          <p:nvPr/>
        </p:nvSpPr>
        <p:spPr>
          <a:xfrm>
            <a:off x="889559" y="906736"/>
            <a:ext cx="806615" cy="290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dirty="0" smtClean="0">
                <a:solidFill>
                  <a:schemeClr val="tx1"/>
                </a:solidFill>
              </a:rPr>
              <a:t>Centrifuga</a:t>
            </a:r>
            <a:r>
              <a:rPr lang="es-MX" sz="800" dirty="0" smtClean="0">
                <a:solidFill>
                  <a:prstClr val="white"/>
                </a:solidFill>
              </a:rPr>
              <a:t>r</a:t>
            </a:r>
            <a:endParaRPr lang="es-MX" sz="800" dirty="0">
              <a:solidFill>
                <a:prstClr val="white"/>
              </a:solidFill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304" y="607122"/>
            <a:ext cx="434402" cy="1178316"/>
          </a:xfrm>
          <a:prstGeom prst="rect">
            <a:avLst/>
          </a:prstGeom>
        </p:spPr>
      </p:pic>
      <p:cxnSp>
        <p:nvCxnSpPr>
          <p:cNvPr id="39" name="Conector recto 38"/>
          <p:cNvCxnSpPr>
            <a:stCxn id="12" idx="0"/>
          </p:cNvCxnSpPr>
          <p:nvPr/>
        </p:nvCxnSpPr>
        <p:spPr>
          <a:xfrm flipV="1">
            <a:off x="1442546" y="1478945"/>
            <a:ext cx="253628" cy="9367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4" name="Picture 10" descr="http://sstti.ua.es/es/imagenes/instrumentacion-cientifica/unidad-de-genomica-y-proteomica/citometro-de-fluj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291" y="3546874"/>
            <a:ext cx="3661677" cy="245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adroTexto 36"/>
          <p:cNvSpPr txBox="1"/>
          <p:nvPr/>
        </p:nvSpPr>
        <p:spPr>
          <a:xfrm>
            <a:off x="7863268" y="1733109"/>
            <a:ext cx="6825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>
                <a:solidFill>
                  <a:prstClr val="black"/>
                </a:solidFill>
              </a:rPr>
              <a:t>4°C</a:t>
            </a:r>
            <a:endParaRPr lang="es-MX" sz="1050" dirty="0">
              <a:solidFill>
                <a:prstClr val="black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7199629" y="1734924"/>
            <a:ext cx="6692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>
                <a:solidFill>
                  <a:prstClr val="black"/>
                </a:solidFill>
              </a:rPr>
              <a:t>37°C</a:t>
            </a:r>
            <a:endParaRPr lang="es-MX" sz="1050" dirty="0">
              <a:solidFill>
                <a:prstClr val="black"/>
              </a:solidFill>
            </a:endParaRPr>
          </a:p>
        </p:txBody>
      </p:sp>
      <p:sp>
        <p:nvSpPr>
          <p:cNvPr id="24" name="Flecha abajo 23"/>
          <p:cNvSpPr/>
          <p:nvPr/>
        </p:nvSpPr>
        <p:spPr>
          <a:xfrm>
            <a:off x="6634085" y="2669512"/>
            <a:ext cx="405701" cy="831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Flecha derecha 32"/>
          <p:cNvSpPr/>
          <p:nvPr/>
        </p:nvSpPr>
        <p:spPr>
          <a:xfrm rot="10800000">
            <a:off x="4888590" y="4858880"/>
            <a:ext cx="547506" cy="194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2" b="71510"/>
          <a:stretch/>
        </p:blipFill>
        <p:spPr bwMode="auto">
          <a:xfrm>
            <a:off x="-36512" y="3852324"/>
            <a:ext cx="2736304" cy="261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0" name="Conector recto de flecha 59"/>
          <p:cNvCxnSpPr/>
          <p:nvPr/>
        </p:nvCxnSpPr>
        <p:spPr>
          <a:xfrm flipV="1">
            <a:off x="2125426" y="956059"/>
            <a:ext cx="596609" cy="721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/>
          <p:cNvCxnSpPr/>
          <p:nvPr/>
        </p:nvCxnSpPr>
        <p:spPr>
          <a:xfrm flipH="1" flipV="1">
            <a:off x="821372" y="1478945"/>
            <a:ext cx="245536" cy="12730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ector recto de flecha 92"/>
          <p:cNvCxnSpPr/>
          <p:nvPr/>
        </p:nvCxnSpPr>
        <p:spPr>
          <a:xfrm flipV="1">
            <a:off x="2119410" y="1315409"/>
            <a:ext cx="60525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uadroTexto 99"/>
          <p:cNvSpPr txBox="1"/>
          <p:nvPr/>
        </p:nvSpPr>
        <p:spPr>
          <a:xfrm>
            <a:off x="6012206" y="1734924"/>
            <a:ext cx="6825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>
                <a:solidFill>
                  <a:prstClr val="black"/>
                </a:solidFill>
              </a:rPr>
              <a:t>4°C</a:t>
            </a:r>
            <a:endParaRPr lang="es-MX" sz="1050" dirty="0">
              <a:solidFill>
                <a:prstClr val="black"/>
              </a:solidFill>
            </a:endParaRPr>
          </a:p>
        </p:txBody>
      </p:sp>
      <p:sp>
        <p:nvSpPr>
          <p:cNvPr id="101" name="CuadroTexto 100"/>
          <p:cNvSpPr txBox="1"/>
          <p:nvPr/>
        </p:nvSpPr>
        <p:spPr>
          <a:xfrm>
            <a:off x="5508104" y="1731350"/>
            <a:ext cx="6692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>
                <a:solidFill>
                  <a:prstClr val="black"/>
                </a:solidFill>
              </a:rPr>
              <a:t>37°C</a:t>
            </a:r>
            <a:endParaRPr lang="es-MX" sz="1050" dirty="0">
              <a:solidFill>
                <a:prstClr val="black"/>
              </a:solidFill>
            </a:endParaRPr>
          </a:p>
        </p:txBody>
      </p:sp>
      <p:sp>
        <p:nvSpPr>
          <p:cNvPr id="1029" name="Flecha derecha 1028"/>
          <p:cNvSpPr/>
          <p:nvPr/>
        </p:nvSpPr>
        <p:spPr>
          <a:xfrm>
            <a:off x="4445092" y="956060"/>
            <a:ext cx="774980" cy="31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CuadroTexto 39"/>
          <p:cNvSpPr txBox="1"/>
          <p:nvPr/>
        </p:nvSpPr>
        <p:spPr>
          <a:xfrm>
            <a:off x="5696682" y="378242"/>
            <a:ext cx="747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solidFill>
                  <a:prstClr val="black"/>
                </a:solidFill>
              </a:rPr>
              <a:t>(</a:t>
            </a:r>
            <a:r>
              <a:rPr lang="es-MX" sz="1100" dirty="0" smtClean="0"/>
              <a:t>P-</a:t>
            </a:r>
            <a:r>
              <a:rPr lang="es-MX" sz="1100" dirty="0" err="1"/>
              <a:t>g</a:t>
            </a:r>
            <a:r>
              <a:rPr lang="es-MX" sz="1100" dirty="0" err="1" smtClean="0"/>
              <a:t>p</a:t>
            </a:r>
            <a:r>
              <a:rPr lang="es-MX" sz="1100" dirty="0" smtClean="0">
                <a:solidFill>
                  <a:prstClr val="black"/>
                </a:solidFill>
              </a:rPr>
              <a:t>)</a:t>
            </a:r>
            <a:endParaRPr lang="es-MX" sz="1100" dirty="0">
              <a:solidFill>
                <a:prstClr val="black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7412153" y="359078"/>
            <a:ext cx="8427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solidFill>
                  <a:prstClr val="black"/>
                </a:solidFill>
              </a:rPr>
              <a:t>(</a:t>
            </a:r>
            <a:r>
              <a:rPr lang="es-MX" sz="1100" dirty="0" smtClean="0"/>
              <a:t>BCRP1</a:t>
            </a:r>
            <a:r>
              <a:rPr lang="es-MX" sz="1100" dirty="0" smtClean="0">
                <a:solidFill>
                  <a:prstClr val="black"/>
                </a:solidFill>
              </a:rPr>
              <a:t>)</a:t>
            </a:r>
            <a:endParaRPr lang="es-MX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/>
              <a:t>Análisis estadístico Y ÉTICA</a:t>
            </a:r>
            <a:endParaRPr lang="es-MX" sz="2400" b="1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Estadística</a:t>
            </a:r>
            <a:endParaRPr lang="es-MX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MX" sz="1400" b="1" dirty="0" smtClean="0">
              <a:ea typeface="Times New Roman"/>
            </a:endParaRPr>
          </a:p>
          <a:p>
            <a:pPr algn="just"/>
            <a:r>
              <a:rPr lang="es-MX" sz="1400" b="1" dirty="0" smtClean="0">
                <a:ea typeface="Times New Roman"/>
              </a:rPr>
              <a:t>La </a:t>
            </a:r>
            <a:r>
              <a:rPr lang="es-MX" sz="1400" b="1" dirty="0">
                <a:ea typeface="Times New Roman"/>
              </a:rPr>
              <a:t>actividad funcional de cada trasportador se expresó como el </a:t>
            </a:r>
            <a:r>
              <a:rPr lang="es-MX" sz="1400" b="1" dirty="0" smtClean="0">
                <a:ea typeface="Times New Roman"/>
              </a:rPr>
              <a:t>% </a:t>
            </a:r>
            <a:r>
              <a:rPr lang="es-MX" sz="1400" b="1" dirty="0">
                <a:ea typeface="Times New Roman"/>
              </a:rPr>
              <a:t>de linfocitos que expulsaron el </a:t>
            </a:r>
            <a:r>
              <a:rPr lang="es-MX" sz="1400" b="1" dirty="0" smtClean="0">
                <a:ea typeface="Times New Roman"/>
              </a:rPr>
              <a:t>sustrato</a:t>
            </a:r>
            <a:r>
              <a:rPr lang="es-MX" sz="1400" dirty="0" smtClean="0">
                <a:ea typeface="Times New Roman"/>
              </a:rPr>
              <a:t>.</a:t>
            </a:r>
          </a:p>
          <a:p>
            <a:pPr algn="just"/>
            <a:r>
              <a:rPr lang="es-MX" sz="1400" dirty="0" smtClean="0">
                <a:ea typeface="Times New Roman"/>
              </a:rPr>
              <a:t> </a:t>
            </a:r>
          </a:p>
          <a:p>
            <a:pPr algn="just"/>
            <a:endParaRPr lang="es-MX" sz="1400" dirty="0" smtClean="0">
              <a:ea typeface="Times New Roman"/>
            </a:endParaRPr>
          </a:p>
          <a:p>
            <a:pPr lvl="0" algn="just">
              <a:buClr>
                <a:srgbClr val="93A299"/>
              </a:buClr>
            </a:pPr>
            <a:r>
              <a:rPr lang="es-MX" sz="1400" b="1" dirty="0" smtClean="0">
                <a:ea typeface="Times New Roman"/>
              </a:rPr>
              <a:t>Se </a:t>
            </a:r>
            <a:r>
              <a:rPr lang="es-MX" sz="1400" b="1" dirty="0">
                <a:ea typeface="Times New Roman"/>
              </a:rPr>
              <a:t>definió resistencia de los trasportadores </a:t>
            </a:r>
            <a:r>
              <a:rPr lang="es-MX" sz="1400" dirty="0" smtClean="0">
                <a:ea typeface="Times New Roman"/>
              </a:rPr>
              <a:t>cuando </a:t>
            </a:r>
            <a:r>
              <a:rPr lang="es-MX" sz="1400" dirty="0">
                <a:ea typeface="Times New Roman"/>
              </a:rPr>
              <a:t>el </a:t>
            </a:r>
            <a:r>
              <a:rPr lang="es-MX" sz="1400" dirty="0" smtClean="0">
                <a:ea typeface="Times New Roman"/>
              </a:rPr>
              <a:t>% </a:t>
            </a:r>
            <a:r>
              <a:rPr lang="es-MX" sz="1400" dirty="0">
                <a:ea typeface="Times New Roman"/>
              </a:rPr>
              <a:t>de extrusión fue </a:t>
            </a:r>
            <a:r>
              <a:rPr lang="es-MX" sz="1400" dirty="0" smtClean="0">
                <a:latin typeface="Arial"/>
                <a:ea typeface="Times New Roman"/>
                <a:cs typeface="Arial"/>
              </a:rPr>
              <a:t>&gt;</a:t>
            </a:r>
            <a:r>
              <a:rPr lang="es-MX" sz="1400" dirty="0" smtClean="0">
                <a:ea typeface="Times New Roman"/>
              </a:rPr>
              <a:t>1.67</a:t>
            </a:r>
            <a:r>
              <a:rPr lang="es-MX" sz="1400" dirty="0">
                <a:ea typeface="Times New Roman"/>
              </a:rPr>
              <a:t>% de los </a:t>
            </a:r>
            <a:r>
              <a:rPr lang="es-MX" sz="1400" dirty="0" smtClean="0">
                <a:ea typeface="Times New Roman"/>
              </a:rPr>
              <a:t>linfocitos (con </a:t>
            </a:r>
            <a:r>
              <a:rPr lang="es-MX" sz="1400" dirty="0">
                <a:ea typeface="Times New Roman"/>
              </a:rPr>
              <a:t>base en la actividad de ambos trasportadores determinada en 25 sujetos </a:t>
            </a:r>
            <a:r>
              <a:rPr lang="es-MX" sz="1400" dirty="0" smtClean="0">
                <a:ea typeface="Times New Roman"/>
              </a:rPr>
              <a:t>sanos, media </a:t>
            </a:r>
            <a:r>
              <a:rPr lang="es-MX" sz="1400" dirty="0">
                <a:latin typeface="Calibri"/>
                <a:ea typeface="Times New Roman"/>
              </a:rPr>
              <a:t>+ 2DE</a:t>
            </a:r>
            <a:r>
              <a:rPr lang="es-MX" sz="1400" dirty="0" smtClean="0">
                <a:latin typeface="Calibri"/>
                <a:ea typeface="Times New Roman"/>
              </a:rPr>
              <a:t>).</a:t>
            </a:r>
            <a:r>
              <a:rPr lang="es-ES" sz="1300" b="1" dirty="0">
                <a:solidFill>
                  <a:srgbClr val="564B3C"/>
                </a:solidFill>
              </a:rPr>
              <a:t> </a:t>
            </a:r>
            <a:endParaRPr lang="es-ES" sz="1300" b="1" dirty="0" smtClean="0">
              <a:solidFill>
                <a:srgbClr val="564B3C"/>
              </a:solidFill>
            </a:endParaRPr>
          </a:p>
          <a:p>
            <a:pPr lvl="0">
              <a:buClr>
                <a:srgbClr val="93A299"/>
              </a:buClr>
            </a:pPr>
            <a:endParaRPr lang="es-ES" sz="1300" b="1" dirty="0">
              <a:solidFill>
                <a:srgbClr val="564B3C"/>
              </a:solidFill>
            </a:endParaRPr>
          </a:p>
          <a:p>
            <a:endParaRPr lang="es-ES" sz="1400" dirty="0">
              <a:latin typeface="Calibri"/>
              <a:ea typeface="Times New Roman"/>
            </a:endParaRPr>
          </a:p>
          <a:p>
            <a:endParaRPr lang="es-MX" sz="1400" dirty="0" smtClean="0">
              <a:latin typeface="Calibri"/>
              <a:ea typeface="Times New Roman"/>
            </a:endParaRPr>
          </a:p>
          <a:p>
            <a:endParaRPr lang="es-MX" sz="1400" dirty="0">
              <a:latin typeface="Calibri"/>
              <a:ea typeface="Times New Roman"/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Ética</a:t>
            </a:r>
            <a:endParaRPr lang="es-MX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4"/>
          </p:nvPr>
        </p:nvSpPr>
        <p:spPr>
          <a:xfrm>
            <a:off x="4932040" y="2438400"/>
            <a:ext cx="3754760" cy="3687762"/>
          </a:xfrm>
        </p:spPr>
        <p:txBody>
          <a:bodyPr/>
          <a:lstStyle/>
          <a:p>
            <a:endParaRPr lang="es-ES" sz="1400" b="1" dirty="0" smtClean="0"/>
          </a:p>
          <a:p>
            <a:endParaRPr lang="es-ES" sz="1400" b="1" dirty="0"/>
          </a:p>
          <a:p>
            <a:endParaRPr lang="es-ES" sz="1400" b="1" dirty="0" smtClean="0"/>
          </a:p>
          <a:p>
            <a:endParaRPr lang="es-ES" sz="1400" b="1" dirty="0"/>
          </a:p>
          <a:p>
            <a:pPr algn="just"/>
            <a:r>
              <a:rPr lang="es-ES" sz="1400" b="1" dirty="0" smtClean="0"/>
              <a:t>Aprobado por el Comité de Ética </a:t>
            </a:r>
            <a:r>
              <a:rPr lang="es-ES" sz="1400" b="1" dirty="0" err="1" smtClean="0"/>
              <a:t>INNCMyN</a:t>
            </a:r>
            <a:r>
              <a:rPr lang="es-ES" sz="1400" b="1" dirty="0" smtClean="0"/>
              <a:t>-SZ  (</a:t>
            </a:r>
            <a:r>
              <a:rPr lang="es-ES" sz="1400" b="1" dirty="0" err="1" smtClean="0"/>
              <a:t>Ref</a:t>
            </a:r>
            <a:r>
              <a:rPr lang="es-ES" sz="1400" b="1" dirty="0" smtClean="0"/>
              <a:t> 1128).</a:t>
            </a:r>
          </a:p>
          <a:p>
            <a:pPr algn="just"/>
            <a:endParaRPr lang="es-ES" sz="1400" b="1" dirty="0"/>
          </a:p>
          <a:p>
            <a:pPr algn="just"/>
            <a:r>
              <a:rPr lang="es-ES" sz="1400" b="1" dirty="0" smtClean="0"/>
              <a:t>Consentimiento informado.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0334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886700" cy="1296145"/>
          </a:xfrm>
        </p:spPr>
        <p:txBody>
          <a:bodyPr/>
          <a:lstStyle/>
          <a:p>
            <a:pPr algn="ctr"/>
            <a:r>
              <a:rPr lang="es-ES" sz="3600" b="1" dirty="0">
                <a:solidFill>
                  <a:srgbClr val="A5A5A5">
                    <a:lumMod val="75000"/>
                  </a:srgbClr>
                </a:solidFill>
              </a:rPr>
              <a:t>RESULTADOS</a:t>
            </a: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19961"/>
              </p:ext>
            </p:extLst>
          </p:nvPr>
        </p:nvGraphicFramePr>
        <p:xfrm>
          <a:off x="323527" y="692696"/>
          <a:ext cx="8424937" cy="5699760"/>
        </p:xfrm>
        <a:graphic>
          <a:graphicData uri="http://schemas.openxmlformats.org/drawingml/2006/table">
            <a:tbl>
              <a:tblPr firstRow="1" firstCol="1" bandRow="1"/>
              <a:tblGrid>
                <a:gridCol w="3685806"/>
                <a:gridCol w="1210739"/>
                <a:gridCol w="1320616"/>
                <a:gridCol w="1471289"/>
                <a:gridCol w="736487"/>
              </a:tblGrid>
              <a:tr h="47961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MX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* (</a:t>
                      </a:r>
                      <a:r>
                        <a:rPr lang="es-MX" sz="9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media</a:t>
                      </a:r>
                      <a:r>
                        <a:rPr lang="es-MX" sz="9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±SD</a:t>
                      </a:r>
                      <a:r>
                        <a:rPr lang="es-MX" sz="9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es-MX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Población total</a:t>
                      </a: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(N=34)</a:t>
                      </a: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Pacientes con AR</a:t>
                      </a: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activa (N=17)</a:t>
                      </a: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Pacientes con AR en remisión (N=17)</a:t>
                      </a: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59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Características demográficas</a:t>
                      </a: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5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N° (%) de pacientes de sexo femenino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 (94.1)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5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Edad, años, al ingreso al </a:t>
                      </a:r>
                      <a:r>
                        <a:rPr lang="es-MX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estudio*</a:t>
                      </a:r>
                      <a:endParaRPr lang="es-MX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41.6±10.8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59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Características propias de la AR</a:t>
                      </a: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5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Tiempo de evolución de la AR, años, al ingreso al </a:t>
                      </a:r>
                      <a:r>
                        <a:rPr lang="es-MX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estudio*</a:t>
                      </a: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6.3±3.5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5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DAS28 al ingreso al </a:t>
                      </a:r>
                      <a:r>
                        <a:rPr lang="es-MX" sz="11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estudio*</a:t>
                      </a:r>
                      <a:endParaRPr lang="es-MX" sz="11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3±2.1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4.8±1.3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1.2±0.6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≤0.001</a:t>
                      </a:r>
                      <a:endParaRPr lang="es-MX" sz="110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5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PCR al ingreso al estudio, </a:t>
                      </a:r>
                      <a:r>
                        <a:rPr lang="es-MX" sz="11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mg/</a:t>
                      </a:r>
                      <a:r>
                        <a:rPr lang="es-MX" sz="11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dL</a:t>
                      </a:r>
                      <a:r>
                        <a:rPr lang="es-MX" sz="11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endParaRPr lang="es-MX" sz="11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0.9±1.1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1.6±1.2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0.2±0.2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≤0.001</a:t>
                      </a:r>
                      <a:endParaRPr lang="es-MX" sz="11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5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 (%) de pacientes con </a:t>
                      </a:r>
                      <a:r>
                        <a:rPr lang="es-MX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FR/APCC, </a:t>
                      </a:r>
                      <a:r>
                        <a:rPr lang="es-MX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al ingreso a la clínica 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29 (85.3</a:t>
                      </a:r>
                      <a:r>
                        <a:rPr lang="es-MX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)/33 (97.5)</a:t>
                      </a: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59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Comorbilidades al ingreso al estudio</a:t>
                      </a: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5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N° (%) de pacientes con ≥1 comorbilidad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 (82.4)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59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Tratamiento al ingreso al estudio</a:t>
                      </a: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5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N° (%) de pacientes con corticosteroides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 (79.4)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5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Dosis de corticosteroides/paciente, </a:t>
                      </a:r>
                      <a:r>
                        <a:rPr lang="es-MX" sz="11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mg/día*</a:t>
                      </a:r>
                      <a:endParaRPr lang="es-MX" sz="11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8.1±4.2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10.1±5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6.3±2.1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0.03</a:t>
                      </a:r>
                      <a:endParaRPr lang="es-MX" sz="11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59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Dosis de corticosteroides acumulada/paciente, </a:t>
                      </a:r>
                      <a:r>
                        <a:rPr lang="es-MX" sz="11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año previo*</a:t>
                      </a:r>
                      <a:endParaRPr lang="es-MX" sz="11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3134.4±1625.2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4041.2±1848.7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2348.5±859.5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0.004</a:t>
                      </a:r>
                      <a:endParaRPr lang="es-MX" sz="11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5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N° </a:t>
                      </a:r>
                      <a:r>
                        <a:rPr lang="es-MX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FMDE/paciente*</a:t>
                      </a: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1.7±0.9</a:t>
                      </a: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502" marR="4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1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b="1" dirty="0">
                <a:solidFill>
                  <a:srgbClr val="A5A5A5">
                    <a:lumMod val="75000"/>
                  </a:srgbClr>
                </a:solidFill>
              </a:rPr>
              <a:t>RESULTADOS</a:t>
            </a:r>
            <a:endParaRPr lang="es-MX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159874"/>
              </p:ext>
            </p:extLst>
          </p:nvPr>
        </p:nvGraphicFramePr>
        <p:xfrm>
          <a:off x="628650" y="1484785"/>
          <a:ext cx="7831782" cy="4946235"/>
        </p:xfrm>
        <a:graphic>
          <a:graphicData uri="http://schemas.openxmlformats.org/drawingml/2006/table">
            <a:tbl>
              <a:tblPr firstRow="1" firstCol="1" bandRow="1"/>
              <a:tblGrid>
                <a:gridCol w="3448350"/>
                <a:gridCol w="1807245"/>
                <a:gridCol w="1957583"/>
                <a:gridCol w="618604"/>
              </a:tblGrid>
              <a:tr h="38959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Pacientes </a:t>
                      </a:r>
                      <a:r>
                        <a:rPr lang="es-MX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activos</a:t>
                      </a:r>
                      <a:endParaRPr lang="es-MX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Pacientes en </a:t>
                      </a:r>
                      <a:r>
                        <a:rPr lang="es-MX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remisión</a:t>
                      </a:r>
                      <a:endParaRPr lang="es-MX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MX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</a:t>
                      </a:r>
                      <a:endParaRPr lang="es-MX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2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P-</a:t>
                      </a:r>
                      <a:r>
                        <a:rPr lang="es-MX" sz="11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gp</a:t>
                      </a:r>
                      <a:endParaRPr lang="es-MX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1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N° (%) pacientes con resistencia de P-gp</a:t>
                      </a:r>
                      <a:endParaRPr lang="es-MX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 (70.6)</a:t>
                      </a:r>
                      <a:endParaRPr lang="es-MX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 (47.1)</a:t>
                      </a:r>
                      <a:endParaRPr lang="es-MX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0.30</a:t>
                      </a:r>
                      <a:endParaRPr lang="es-MX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1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Mediana (Q25-Q75) </a:t>
                      </a:r>
                      <a:r>
                        <a:rPr lang="es-MX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</a:t>
                      </a:r>
                      <a:r>
                        <a:rPr lang="es-MX" sz="11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la</a:t>
                      </a:r>
                      <a:r>
                        <a:rPr lang="es-MX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actividad </a:t>
                      </a:r>
                      <a:r>
                        <a:rPr lang="es-MX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funcional en todos los pacientes </a:t>
                      </a:r>
                      <a:r>
                        <a:rPr lang="es-MX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(%)</a:t>
                      </a:r>
                      <a:endParaRPr lang="es-MX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7.1 (1.4-29.3)</a:t>
                      </a:r>
                      <a:endParaRPr lang="es-MX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1.6 (0.7-3.5)</a:t>
                      </a:r>
                      <a:endParaRPr lang="es-MX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0.02</a:t>
                      </a:r>
                      <a:endParaRPr lang="es-MX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17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Mediana (Q25-Q75) </a:t>
                      </a:r>
                      <a:r>
                        <a:rPr lang="es-MX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</a:t>
                      </a:r>
                      <a:r>
                        <a:rPr lang="es-MX" sz="11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la</a:t>
                      </a:r>
                      <a:r>
                        <a:rPr lang="es-MX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actividad </a:t>
                      </a:r>
                      <a:r>
                        <a:rPr lang="es-MX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funcional en los pacientes con resistencia de P-</a:t>
                      </a:r>
                      <a:r>
                        <a:rPr lang="es-MX" sz="11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gp</a:t>
                      </a:r>
                      <a:r>
                        <a:rPr lang="es-MX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(%)</a:t>
                      </a:r>
                      <a:endParaRPr lang="es-MX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19.7 (6.9-38.4)</a:t>
                      </a:r>
                      <a:endParaRPr lang="es-MX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3.5 (2.9-9.1)</a:t>
                      </a:r>
                      <a:endParaRPr lang="es-MX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0.01</a:t>
                      </a:r>
                      <a:endParaRPr lang="es-MX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2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BCRP1</a:t>
                      </a:r>
                      <a:endParaRPr lang="es-MX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1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N° (%) pacientes con resistencia de BRCP1</a:t>
                      </a:r>
                      <a:endParaRPr lang="es-MX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 (70.6)</a:t>
                      </a:r>
                      <a:endParaRPr lang="es-MX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 (35.3)</a:t>
                      </a:r>
                      <a:endParaRPr lang="es-MX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0.08</a:t>
                      </a:r>
                      <a:endParaRPr lang="es-MX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1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Mediana (Q25-Q75) </a:t>
                      </a:r>
                      <a:r>
                        <a:rPr lang="es-MX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</a:t>
                      </a:r>
                      <a:r>
                        <a:rPr lang="es-MX" sz="11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la</a:t>
                      </a:r>
                      <a:r>
                        <a:rPr lang="es-MX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actividad </a:t>
                      </a:r>
                      <a:r>
                        <a:rPr lang="es-MX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funcional en todos los </a:t>
                      </a:r>
                      <a:r>
                        <a:rPr lang="es-MX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pacientes (%)</a:t>
                      </a:r>
                      <a:endParaRPr lang="es-MX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6.2 (1.3-22.4)</a:t>
                      </a:r>
                      <a:endParaRPr lang="es-MX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1.3 (0.7-2)</a:t>
                      </a:r>
                      <a:endParaRPr lang="es-MX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0.007</a:t>
                      </a:r>
                      <a:endParaRPr lang="es-MX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17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Mediana (Q25-Q75) </a:t>
                      </a:r>
                      <a:r>
                        <a:rPr lang="es-MX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 la actividad </a:t>
                      </a:r>
                      <a:r>
                        <a:rPr lang="es-MX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funcional en los pacientes con resistencia de </a:t>
                      </a:r>
                      <a:r>
                        <a:rPr lang="es-MX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BCRP1 (%)</a:t>
                      </a:r>
                      <a:endParaRPr lang="es-MX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11.4 (4.2-32.8)</a:t>
                      </a:r>
                      <a:endParaRPr lang="es-MX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2.49 (2-4)</a:t>
                      </a:r>
                      <a:endParaRPr lang="es-MX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0.02</a:t>
                      </a:r>
                      <a:endParaRPr lang="es-MX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56" marR="3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8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1327</TotalTime>
  <Words>694</Words>
  <Application>Microsoft Office PowerPoint</Application>
  <PresentationFormat>Presentación en pantalla (4:3)</PresentationFormat>
  <Paragraphs>191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Century Gothic</vt:lpstr>
      <vt:lpstr>Rockwell</vt:lpstr>
      <vt:lpstr>Times New Roman</vt:lpstr>
      <vt:lpstr>Boticario</vt:lpstr>
      <vt:lpstr>Tema de Office</vt:lpstr>
      <vt:lpstr> </vt:lpstr>
      <vt:lpstr>RESISTENCIA A DROGAS </vt:lpstr>
      <vt:lpstr>Objetivos</vt:lpstr>
      <vt:lpstr>Material y Métodos</vt:lpstr>
      <vt:lpstr>Evaluación de cada paciente</vt:lpstr>
      <vt:lpstr>Presentación de PowerPoint</vt:lpstr>
      <vt:lpstr>Análisis estadístico Y ÉTICA</vt:lpstr>
      <vt:lpstr>RESULTADOS</vt:lpstr>
      <vt:lpstr>RESULTADOS</vt:lpstr>
      <vt:lpstr>Regresión lineal  </vt:lpstr>
      <vt:lpstr>CONCLUSIONES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ACTIVIDAD FUNCIONAL DE LOS TRASPORTADORES ABCB1 (P-gp) Y ABCG2 (BCRP1) EN PACIENTES CON ARTRITIS REUMATOIDE ESTÁ DETERMINADA POR LA ACTIVIDAD DE LA ENFERMEDAD.</dc:title>
  <dc:creator>Virginia</dc:creator>
  <cp:lastModifiedBy>Luis</cp:lastModifiedBy>
  <cp:revision>56</cp:revision>
  <dcterms:created xsi:type="dcterms:W3CDTF">2016-04-23T22:48:58Z</dcterms:created>
  <dcterms:modified xsi:type="dcterms:W3CDTF">2016-09-06T17:35:33Z</dcterms:modified>
</cp:coreProperties>
</file>