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54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21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9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29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1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20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2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9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39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E3EA-2162-457C-845B-C34083A7DDCA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E209-6B96-4DAC-845A-BF255E6C01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0036" y="2715635"/>
            <a:ext cx="9809018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reto pedagógico del posgrado ante el futuro de la medicina Mexicana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288851"/>
            <a:ext cx="9144000" cy="931840"/>
          </a:xfrm>
        </p:spPr>
        <p:txBody>
          <a:bodyPr/>
          <a:lstStyle/>
          <a:p>
            <a:r>
              <a:rPr lang="es-ES" dirty="0"/>
              <a:t>Dr. Fernando Guadalajara </a:t>
            </a:r>
            <a:r>
              <a:rPr lang="es-ES" dirty="0" err="1"/>
              <a:t>Boo</a:t>
            </a:r>
            <a:r>
              <a:rPr lang="es-ES" dirty="0"/>
              <a:t> INC</a:t>
            </a:r>
          </a:p>
          <a:p>
            <a:r>
              <a:rPr lang="es-ES" dirty="0"/>
              <a:t>Dra. Gabriela </a:t>
            </a:r>
            <a:r>
              <a:rPr lang="es-ES" dirty="0" err="1"/>
              <a:t>Borrayo</a:t>
            </a:r>
            <a:r>
              <a:rPr lang="es-ES" dirty="0"/>
              <a:t> Sánchez HC CMN SXXI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813" t="37313" r="25980" b="45336"/>
          <a:stretch>
            <a:fillRect/>
          </a:stretch>
        </p:blipFill>
        <p:spPr bwMode="auto">
          <a:xfrm>
            <a:off x="1925781" y="93687"/>
            <a:ext cx="3655840" cy="1965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Documents and Settings\GABY\Mis documentos\Mis imágenes\FOTOS HOSPITAL 09\DSC0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6424"/>
            <a:ext cx="3648022" cy="1859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2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38258" y="292661"/>
            <a:ext cx="10515600" cy="951057"/>
          </a:xfrm>
        </p:spPr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</a:t>
            </a:r>
          </a:p>
        </p:txBody>
      </p:sp>
      <p:pic>
        <p:nvPicPr>
          <p:cNvPr id="89" name="Picture 2" descr="viejitos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457428" cy="30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Freeform 4"/>
          <p:cNvSpPr>
            <a:spLocks/>
          </p:cNvSpPr>
          <p:nvPr/>
        </p:nvSpPr>
        <p:spPr bwMode="auto">
          <a:xfrm>
            <a:off x="1455738" y="1746250"/>
            <a:ext cx="3943350" cy="3284538"/>
          </a:xfrm>
          <a:custGeom>
            <a:avLst/>
            <a:gdLst>
              <a:gd name="T0" fmla="*/ 2147483647 w 1035"/>
              <a:gd name="T1" fmla="*/ 2147483647 h 1125"/>
              <a:gd name="T2" fmla="*/ 2147483647 w 1035"/>
              <a:gd name="T3" fmla="*/ 2147483647 h 1125"/>
              <a:gd name="T4" fmla="*/ 2147483647 w 1035"/>
              <a:gd name="T5" fmla="*/ 2147483647 h 1125"/>
              <a:gd name="T6" fmla="*/ 2147483647 w 1035"/>
              <a:gd name="T7" fmla="*/ 2147483647 h 1125"/>
              <a:gd name="T8" fmla="*/ 2147483647 w 1035"/>
              <a:gd name="T9" fmla="*/ 2147483647 h 1125"/>
              <a:gd name="T10" fmla="*/ 2147483647 w 1035"/>
              <a:gd name="T11" fmla="*/ 2147483647 h 1125"/>
              <a:gd name="T12" fmla="*/ 2147483647 w 1035"/>
              <a:gd name="T13" fmla="*/ 2147483647 h 1125"/>
              <a:gd name="T14" fmla="*/ 2147483647 w 1035"/>
              <a:gd name="T15" fmla="*/ 2147483647 h 1125"/>
              <a:gd name="T16" fmla="*/ 2147483647 w 1035"/>
              <a:gd name="T17" fmla="*/ 2147483647 h 1125"/>
              <a:gd name="T18" fmla="*/ 2147483647 w 1035"/>
              <a:gd name="T19" fmla="*/ 2147483647 h 1125"/>
              <a:gd name="T20" fmla="*/ 2147483647 w 1035"/>
              <a:gd name="T21" fmla="*/ 2147483647 h 1125"/>
              <a:gd name="T22" fmla="*/ 2147483647 w 1035"/>
              <a:gd name="T23" fmla="*/ 2147483647 h 1125"/>
              <a:gd name="T24" fmla="*/ 2147483647 w 1035"/>
              <a:gd name="T25" fmla="*/ 2147483647 h 1125"/>
              <a:gd name="T26" fmla="*/ 2147483647 w 1035"/>
              <a:gd name="T27" fmla="*/ 2147483647 h 1125"/>
              <a:gd name="T28" fmla="*/ 2147483647 w 1035"/>
              <a:gd name="T29" fmla="*/ 2147483647 h 1125"/>
              <a:gd name="T30" fmla="*/ 2147483647 w 1035"/>
              <a:gd name="T31" fmla="*/ 2147483647 h 1125"/>
              <a:gd name="T32" fmla="*/ 2147483647 w 1035"/>
              <a:gd name="T33" fmla="*/ 2147483647 h 1125"/>
              <a:gd name="T34" fmla="*/ 2147483647 w 1035"/>
              <a:gd name="T35" fmla="*/ 2147483647 h 1125"/>
              <a:gd name="T36" fmla="*/ 2147483647 w 1035"/>
              <a:gd name="T37" fmla="*/ 2147483647 h 1125"/>
              <a:gd name="T38" fmla="*/ 2147483647 w 1035"/>
              <a:gd name="T39" fmla="*/ 2147483647 h 1125"/>
              <a:gd name="T40" fmla="*/ 2147483647 w 1035"/>
              <a:gd name="T41" fmla="*/ 2147483647 h 1125"/>
              <a:gd name="T42" fmla="*/ 2147483647 w 1035"/>
              <a:gd name="T43" fmla="*/ 2147483647 h 1125"/>
              <a:gd name="T44" fmla="*/ 2147483647 w 1035"/>
              <a:gd name="T45" fmla="*/ 2147483647 h 1125"/>
              <a:gd name="T46" fmla="*/ 2147483647 w 1035"/>
              <a:gd name="T47" fmla="*/ 2147483647 h 1125"/>
              <a:gd name="T48" fmla="*/ 2147483647 w 1035"/>
              <a:gd name="T49" fmla="*/ 2147483647 h 1125"/>
              <a:gd name="T50" fmla="*/ 2147483647 w 1035"/>
              <a:gd name="T51" fmla="*/ 2147483647 h 1125"/>
              <a:gd name="T52" fmla="*/ 2147483647 w 1035"/>
              <a:gd name="T53" fmla="*/ 2147483647 h 1125"/>
              <a:gd name="T54" fmla="*/ 2147483647 w 1035"/>
              <a:gd name="T55" fmla="*/ 2147483647 h 1125"/>
              <a:gd name="T56" fmla="*/ 2147483647 w 1035"/>
              <a:gd name="T57" fmla="*/ 2147483647 h 1125"/>
              <a:gd name="T58" fmla="*/ 2147483647 w 1035"/>
              <a:gd name="T59" fmla="*/ 2147483647 h 1125"/>
              <a:gd name="T60" fmla="*/ 2147483647 w 1035"/>
              <a:gd name="T61" fmla="*/ 2147483647 h 1125"/>
              <a:gd name="T62" fmla="*/ 2147483647 w 1035"/>
              <a:gd name="T63" fmla="*/ 2147483647 h 1125"/>
              <a:gd name="T64" fmla="*/ 2147483647 w 1035"/>
              <a:gd name="T65" fmla="*/ 2147483647 h 1125"/>
              <a:gd name="T66" fmla="*/ 2147483647 w 1035"/>
              <a:gd name="T67" fmla="*/ 2147483647 h 1125"/>
              <a:gd name="T68" fmla="*/ 2147483647 w 1035"/>
              <a:gd name="T69" fmla="*/ 2147483647 h 1125"/>
              <a:gd name="T70" fmla="*/ 2147483647 w 1035"/>
              <a:gd name="T71" fmla="*/ 2147483647 h 1125"/>
              <a:gd name="T72" fmla="*/ 2147483647 w 1035"/>
              <a:gd name="T73" fmla="*/ 2147483647 h 1125"/>
              <a:gd name="T74" fmla="*/ 2147483647 w 1035"/>
              <a:gd name="T75" fmla="*/ 2147483647 h 112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35"/>
              <a:gd name="T115" fmla="*/ 0 h 1125"/>
              <a:gd name="T116" fmla="*/ 1035 w 1035"/>
              <a:gd name="T117" fmla="*/ 1125 h 112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35" h="1125">
                <a:moveTo>
                  <a:pt x="180" y="1123"/>
                </a:moveTo>
                <a:cubicBezTo>
                  <a:pt x="178" y="1119"/>
                  <a:pt x="176" y="1105"/>
                  <a:pt x="171" y="1093"/>
                </a:cubicBezTo>
                <a:cubicBezTo>
                  <a:pt x="166" y="1081"/>
                  <a:pt x="156" y="1067"/>
                  <a:pt x="150" y="1051"/>
                </a:cubicBezTo>
                <a:cubicBezTo>
                  <a:pt x="144" y="1035"/>
                  <a:pt x="136" y="1018"/>
                  <a:pt x="132" y="994"/>
                </a:cubicBezTo>
                <a:cubicBezTo>
                  <a:pt x="128" y="970"/>
                  <a:pt x="131" y="938"/>
                  <a:pt x="126" y="904"/>
                </a:cubicBezTo>
                <a:cubicBezTo>
                  <a:pt x="121" y="870"/>
                  <a:pt x="111" y="830"/>
                  <a:pt x="102" y="790"/>
                </a:cubicBezTo>
                <a:cubicBezTo>
                  <a:pt x="93" y="750"/>
                  <a:pt x="88" y="707"/>
                  <a:pt x="72" y="661"/>
                </a:cubicBezTo>
                <a:cubicBezTo>
                  <a:pt x="56" y="615"/>
                  <a:pt x="18" y="550"/>
                  <a:pt x="9" y="514"/>
                </a:cubicBezTo>
                <a:cubicBezTo>
                  <a:pt x="0" y="478"/>
                  <a:pt x="6" y="467"/>
                  <a:pt x="15" y="442"/>
                </a:cubicBezTo>
                <a:cubicBezTo>
                  <a:pt x="24" y="417"/>
                  <a:pt x="46" y="381"/>
                  <a:pt x="60" y="364"/>
                </a:cubicBezTo>
                <a:cubicBezTo>
                  <a:pt x="74" y="347"/>
                  <a:pt x="88" y="350"/>
                  <a:pt x="99" y="340"/>
                </a:cubicBezTo>
                <a:cubicBezTo>
                  <a:pt x="110" y="330"/>
                  <a:pt x="114" y="316"/>
                  <a:pt x="129" y="301"/>
                </a:cubicBezTo>
                <a:cubicBezTo>
                  <a:pt x="144" y="286"/>
                  <a:pt x="168" y="262"/>
                  <a:pt x="192" y="247"/>
                </a:cubicBezTo>
                <a:cubicBezTo>
                  <a:pt x="216" y="232"/>
                  <a:pt x="257" y="222"/>
                  <a:pt x="276" y="211"/>
                </a:cubicBezTo>
                <a:cubicBezTo>
                  <a:pt x="295" y="200"/>
                  <a:pt x="288" y="192"/>
                  <a:pt x="309" y="178"/>
                </a:cubicBezTo>
                <a:cubicBezTo>
                  <a:pt x="330" y="164"/>
                  <a:pt x="380" y="143"/>
                  <a:pt x="405" y="127"/>
                </a:cubicBezTo>
                <a:cubicBezTo>
                  <a:pt x="430" y="111"/>
                  <a:pt x="440" y="102"/>
                  <a:pt x="459" y="82"/>
                </a:cubicBezTo>
                <a:cubicBezTo>
                  <a:pt x="478" y="62"/>
                  <a:pt x="504" y="8"/>
                  <a:pt x="522" y="4"/>
                </a:cubicBezTo>
                <a:cubicBezTo>
                  <a:pt x="540" y="0"/>
                  <a:pt x="548" y="40"/>
                  <a:pt x="568" y="59"/>
                </a:cubicBezTo>
                <a:cubicBezTo>
                  <a:pt x="588" y="78"/>
                  <a:pt x="620" y="103"/>
                  <a:pt x="645" y="121"/>
                </a:cubicBezTo>
                <a:cubicBezTo>
                  <a:pt x="670" y="139"/>
                  <a:pt x="690" y="150"/>
                  <a:pt x="717" y="166"/>
                </a:cubicBezTo>
                <a:cubicBezTo>
                  <a:pt x="744" y="182"/>
                  <a:pt x="780" y="200"/>
                  <a:pt x="805" y="215"/>
                </a:cubicBezTo>
                <a:cubicBezTo>
                  <a:pt x="830" y="230"/>
                  <a:pt x="848" y="240"/>
                  <a:pt x="868" y="254"/>
                </a:cubicBezTo>
                <a:cubicBezTo>
                  <a:pt x="888" y="268"/>
                  <a:pt x="915" y="287"/>
                  <a:pt x="927" y="298"/>
                </a:cubicBezTo>
                <a:cubicBezTo>
                  <a:pt x="939" y="309"/>
                  <a:pt x="933" y="316"/>
                  <a:pt x="940" y="323"/>
                </a:cubicBezTo>
                <a:cubicBezTo>
                  <a:pt x="947" y="330"/>
                  <a:pt x="961" y="333"/>
                  <a:pt x="968" y="342"/>
                </a:cubicBezTo>
                <a:cubicBezTo>
                  <a:pt x="975" y="351"/>
                  <a:pt x="975" y="366"/>
                  <a:pt x="983" y="376"/>
                </a:cubicBezTo>
                <a:cubicBezTo>
                  <a:pt x="991" y="386"/>
                  <a:pt x="1006" y="386"/>
                  <a:pt x="1014" y="402"/>
                </a:cubicBezTo>
                <a:cubicBezTo>
                  <a:pt x="1022" y="418"/>
                  <a:pt x="1035" y="443"/>
                  <a:pt x="1033" y="474"/>
                </a:cubicBezTo>
                <a:cubicBezTo>
                  <a:pt x="1031" y="505"/>
                  <a:pt x="1014" y="555"/>
                  <a:pt x="1002" y="587"/>
                </a:cubicBezTo>
                <a:cubicBezTo>
                  <a:pt x="990" y="619"/>
                  <a:pt x="974" y="638"/>
                  <a:pt x="964" y="664"/>
                </a:cubicBezTo>
                <a:cubicBezTo>
                  <a:pt x="954" y="690"/>
                  <a:pt x="948" y="716"/>
                  <a:pt x="940" y="741"/>
                </a:cubicBezTo>
                <a:cubicBezTo>
                  <a:pt x="932" y="766"/>
                  <a:pt x="925" y="787"/>
                  <a:pt x="918" y="815"/>
                </a:cubicBezTo>
                <a:cubicBezTo>
                  <a:pt x="911" y="843"/>
                  <a:pt x="902" y="884"/>
                  <a:pt x="896" y="909"/>
                </a:cubicBezTo>
                <a:cubicBezTo>
                  <a:pt x="890" y="934"/>
                  <a:pt x="886" y="947"/>
                  <a:pt x="882" y="964"/>
                </a:cubicBezTo>
                <a:cubicBezTo>
                  <a:pt x="878" y="981"/>
                  <a:pt x="874" y="996"/>
                  <a:pt x="870" y="1012"/>
                </a:cubicBezTo>
                <a:cubicBezTo>
                  <a:pt x="866" y="1028"/>
                  <a:pt x="862" y="1039"/>
                  <a:pt x="858" y="1058"/>
                </a:cubicBezTo>
                <a:cubicBezTo>
                  <a:pt x="854" y="1077"/>
                  <a:pt x="848" y="1111"/>
                  <a:pt x="846" y="1125"/>
                </a:cubicBezTo>
              </a:path>
            </a:pathLst>
          </a:cu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968375" y="1860550"/>
            <a:ext cx="4822825" cy="3176588"/>
            <a:chOff x="1042" y="1420"/>
            <a:chExt cx="3038" cy="2001"/>
          </a:xfrm>
        </p:grpSpPr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1377" y="1420"/>
              <a:ext cx="5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Hombres</a:t>
              </a:r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3521" y="1420"/>
              <a:ext cx="46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Mujeres</a:t>
              </a:r>
            </a:p>
          </p:txBody>
        </p:sp>
        <p:grpSp>
          <p:nvGrpSpPr>
            <p:cNvPr id="94" name="Group 8"/>
            <p:cNvGrpSpPr>
              <a:grpSpLocks/>
            </p:cNvGrpSpPr>
            <p:nvPr/>
          </p:nvGrpSpPr>
          <p:grpSpPr bwMode="auto">
            <a:xfrm>
              <a:off x="1042" y="1518"/>
              <a:ext cx="3038" cy="1903"/>
              <a:chOff x="1342" y="1757"/>
              <a:chExt cx="2566" cy="1465"/>
            </a:xfrm>
          </p:grpSpPr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1342" y="1757"/>
                <a:ext cx="2566" cy="1465"/>
              </a:xfrm>
              <a:custGeom>
                <a:avLst/>
                <a:gdLst>
                  <a:gd name="T0" fmla="*/ 2147483647 w 1266"/>
                  <a:gd name="T1" fmla="*/ 2147483647 h 1035"/>
                  <a:gd name="T2" fmla="*/ 2147483647 w 1266"/>
                  <a:gd name="T3" fmla="*/ 2147483647 h 1035"/>
                  <a:gd name="T4" fmla="*/ 2147483647 w 1266"/>
                  <a:gd name="T5" fmla="*/ 2147483647 h 1035"/>
                  <a:gd name="T6" fmla="*/ 2147483647 w 1266"/>
                  <a:gd name="T7" fmla="*/ 2147483647 h 1035"/>
                  <a:gd name="T8" fmla="*/ 2147483647 w 1266"/>
                  <a:gd name="T9" fmla="*/ 2147483647 h 1035"/>
                  <a:gd name="T10" fmla="*/ 2147483647 w 1266"/>
                  <a:gd name="T11" fmla="*/ 2147483647 h 1035"/>
                  <a:gd name="T12" fmla="*/ 2147483647 w 1266"/>
                  <a:gd name="T13" fmla="*/ 2147483647 h 1035"/>
                  <a:gd name="T14" fmla="*/ 2147483647 w 1266"/>
                  <a:gd name="T15" fmla="*/ 2147483647 h 1035"/>
                  <a:gd name="T16" fmla="*/ 2147483647 w 1266"/>
                  <a:gd name="T17" fmla="*/ 2147483647 h 1035"/>
                  <a:gd name="T18" fmla="*/ 2147483647 w 1266"/>
                  <a:gd name="T19" fmla="*/ 2147483647 h 1035"/>
                  <a:gd name="T20" fmla="*/ 2147483647 w 1266"/>
                  <a:gd name="T21" fmla="*/ 2147483647 h 1035"/>
                  <a:gd name="T22" fmla="*/ 2147483647 w 1266"/>
                  <a:gd name="T23" fmla="*/ 2147483647 h 1035"/>
                  <a:gd name="T24" fmla="*/ 2147483647 w 1266"/>
                  <a:gd name="T25" fmla="*/ 147840653 h 1035"/>
                  <a:gd name="T26" fmla="*/ 2147483647 w 1266"/>
                  <a:gd name="T27" fmla="*/ 2120623001 h 1035"/>
                  <a:gd name="T28" fmla="*/ 2147483647 w 1266"/>
                  <a:gd name="T29" fmla="*/ 2147483647 h 1035"/>
                  <a:gd name="T30" fmla="*/ 2147483647 w 1266"/>
                  <a:gd name="T31" fmla="*/ 2147483647 h 1035"/>
                  <a:gd name="T32" fmla="*/ 2147483647 w 1266"/>
                  <a:gd name="T33" fmla="*/ 2147483647 h 1035"/>
                  <a:gd name="T34" fmla="*/ 2147483647 w 1266"/>
                  <a:gd name="T35" fmla="*/ 2147483647 h 1035"/>
                  <a:gd name="T36" fmla="*/ 2147483647 w 1266"/>
                  <a:gd name="T37" fmla="*/ 2147483647 h 1035"/>
                  <a:gd name="T38" fmla="*/ 2147483647 w 1266"/>
                  <a:gd name="T39" fmla="*/ 2147483647 h 1035"/>
                  <a:gd name="T40" fmla="*/ 2147483647 w 1266"/>
                  <a:gd name="T41" fmla="*/ 2147483647 h 1035"/>
                  <a:gd name="T42" fmla="*/ 2147483647 w 1266"/>
                  <a:gd name="T43" fmla="*/ 2147483647 h 1035"/>
                  <a:gd name="T44" fmla="*/ 2147483647 w 1266"/>
                  <a:gd name="T45" fmla="*/ 2147483647 h 1035"/>
                  <a:gd name="T46" fmla="*/ 2147483647 w 1266"/>
                  <a:gd name="T47" fmla="*/ 2147483647 h 1035"/>
                  <a:gd name="T48" fmla="*/ 2147483647 w 1266"/>
                  <a:gd name="T49" fmla="*/ 2147483647 h 1035"/>
                  <a:gd name="T50" fmla="*/ 2147483647 w 1266"/>
                  <a:gd name="T51" fmla="*/ 2147483647 h 1035"/>
                  <a:gd name="T52" fmla="*/ 2147483647 w 1266"/>
                  <a:gd name="T53" fmla="*/ 2147483647 h 1035"/>
                  <a:gd name="T54" fmla="*/ 2147483647 w 1266"/>
                  <a:gd name="T55" fmla="*/ 2147483647 h 10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66"/>
                  <a:gd name="T85" fmla="*/ 0 h 1035"/>
                  <a:gd name="T86" fmla="*/ 1266 w 1266"/>
                  <a:gd name="T87" fmla="*/ 1035 h 10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66" h="1035">
                    <a:moveTo>
                      <a:pt x="15" y="1035"/>
                    </a:moveTo>
                    <a:cubicBezTo>
                      <a:pt x="13" y="1020"/>
                      <a:pt x="0" y="970"/>
                      <a:pt x="1" y="946"/>
                    </a:cubicBezTo>
                    <a:cubicBezTo>
                      <a:pt x="2" y="922"/>
                      <a:pt x="13" y="904"/>
                      <a:pt x="21" y="889"/>
                    </a:cubicBezTo>
                    <a:cubicBezTo>
                      <a:pt x="29" y="874"/>
                      <a:pt x="39" y="871"/>
                      <a:pt x="51" y="856"/>
                    </a:cubicBezTo>
                    <a:cubicBezTo>
                      <a:pt x="63" y="841"/>
                      <a:pt x="79" y="814"/>
                      <a:pt x="91" y="796"/>
                    </a:cubicBezTo>
                    <a:cubicBezTo>
                      <a:pt x="103" y="778"/>
                      <a:pt x="104" y="761"/>
                      <a:pt x="121" y="746"/>
                    </a:cubicBezTo>
                    <a:cubicBezTo>
                      <a:pt x="138" y="731"/>
                      <a:pt x="163" y="728"/>
                      <a:pt x="191" y="709"/>
                    </a:cubicBezTo>
                    <a:cubicBezTo>
                      <a:pt x="219" y="690"/>
                      <a:pt x="260" y="653"/>
                      <a:pt x="288" y="632"/>
                    </a:cubicBezTo>
                    <a:cubicBezTo>
                      <a:pt x="316" y="611"/>
                      <a:pt x="334" y="602"/>
                      <a:pt x="358" y="582"/>
                    </a:cubicBezTo>
                    <a:cubicBezTo>
                      <a:pt x="382" y="562"/>
                      <a:pt x="402" y="547"/>
                      <a:pt x="431" y="509"/>
                    </a:cubicBezTo>
                    <a:cubicBezTo>
                      <a:pt x="460" y="471"/>
                      <a:pt x="508" y="401"/>
                      <a:pt x="531" y="356"/>
                    </a:cubicBezTo>
                    <a:cubicBezTo>
                      <a:pt x="554" y="311"/>
                      <a:pt x="553" y="299"/>
                      <a:pt x="571" y="242"/>
                    </a:cubicBezTo>
                    <a:cubicBezTo>
                      <a:pt x="589" y="185"/>
                      <a:pt x="618" y="24"/>
                      <a:pt x="641" y="12"/>
                    </a:cubicBezTo>
                    <a:cubicBezTo>
                      <a:pt x="664" y="0"/>
                      <a:pt x="692" y="121"/>
                      <a:pt x="711" y="172"/>
                    </a:cubicBezTo>
                    <a:cubicBezTo>
                      <a:pt x="730" y="223"/>
                      <a:pt x="744" y="277"/>
                      <a:pt x="758" y="316"/>
                    </a:cubicBezTo>
                    <a:cubicBezTo>
                      <a:pt x="772" y="355"/>
                      <a:pt x="784" y="382"/>
                      <a:pt x="794" y="406"/>
                    </a:cubicBezTo>
                    <a:cubicBezTo>
                      <a:pt x="804" y="430"/>
                      <a:pt x="807" y="439"/>
                      <a:pt x="821" y="459"/>
                    </a:cubicBezTo>
                    <a:cubicBezTo>
                      <a:pt x="835" y="479"/>
                      <a:pt x="860" y="508"/>
                      <a:pt x="878" y="526"/>
                    </a:cubicBezTo>
                    <a:cubicBezTo>
                      <a:pt x="896" y="544"/>
                      <a:pt x="901" y="546"/>
                      <a:pt x="928" y="566"/>
                    </a:cubicBezTo>
                    <a:cubicBezTo>
                      <a:pt x="955" y="586"/>
                      <a:pt x="1008" y="628"/>
                      <a:pt x="1038" y="649"/>
                    </a:cubicBezTo>
                    <a:cubicBezTo>
                      <a:pt x="1068" y="670"/>
                      <a:pt x="1091" y="675"/>
                      <a:pt x="1111" y="692"/>
                    </a:cubicBezTo>
                    <a:cubicBezTo>
                      <a:pt x="1131" y="709"/>
                      <a:pt x="1149" y="731"/>
                      <a:pt x="1161" y="749"/>
                    </a:cubicBezTo>
                    <a:cubicBezTo>
                      <a:pt x="1173" y="767"/>
                      <a:pt x="1173" y="782"/>
                      <a:pt x="1181" y="799"/>
                    </a:cubicBezTo>
                    <a:cubicBezTo>
                      <a:pt x="1189" y="816"/>
                      <a:pt x="1201" y="839"/>
                      <a:pt x="1211" y="852"/>
                    </a:cubicBezTo>
                    <a:cubicBezTo>
                      <a:pt x="1221" y="865"/>
                      <a:pt x="1235" y="862"/>
                      <a:pt x="1244" y="876"/>
                    </a:cubicBezTo>
                    <a:cubicBezTo>
                      <a:pt x="1253" y="890"/>
                      <a:pt x="1260" y="921"/>
                      <a:pt x="1263" y="939"/>
                    </a:cubicBezTo>
                    <a:cubicBezTo>
                      <a:pt x="1266" y="957"/>
                      <a:pt x="1265" y="972"/>
                      <a:pt x="1263" y="987"/>
                    </a:cubicBezTo>
                    <a:cubicBezTo>
                      <a:pt x="1261" y="1002"/>
                      <a:pt x="1253" y="1020"/>
                      <a:pt x="1251" y="1029"/>
                    </a:cubicBez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99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alt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auto">
              <a:xfrm>
                <a:off x="1872" y="2911"/>
                <a:ext cx="37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altLang="es-E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1996</a:t>
                </a:r>
              </a:p>
            </p:txBody>
          </p:sp>
          <p:sp>
            <p:nvSpPr>
              <p:cNvPr id="97" name="Text Box 11"/>
              <p:cNvSpPr txBox="1">
                <a:spLocks noChangeArrowheads="1"/>
              </p:cNvSpPr>
              <p:nvPr/>
            </p:nvSpPr>
            <p:spPr bwMode="auto">
              <a:xfrm>
                <a:off x="2997" y="2141"/>
                <a:ext cx="37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altLang="es-E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2050</a:t>
                </a:r>
              </a:p>
            </p:txBody>
          </p:sp>
        </p:grpSp>
      </p:grpSp>
      <p:sp>
        <p:nvSpPr>
          <p:cNvPr id="98" name="Freeform 12"/>
          <p:cNvSpPr>
            <a:spLocks/>
          </p:cNvSpPr>
          <p:nvPr/>
        </p:nvSpPr>
        <p:spPr bwMode="auto">
          <a:xfrm>
            <a:off x="844550" y="1676400"/>
            <a:ext cx="5118100" cy="3360738"/>
          </a:xfrm>
          <a:custGeom>
            <a:avLst/>
            <a:gdLst>
              <a:gd name="T0" fmla="*/ 0 w 1344"/>
              <a:gd name="T1" fmla="*/ 0 h 1152"/>
              <a:gd name="T2" fmla="*/ 0 w 1344"/>
              <a:gd name="T3" fmla="*/ 2147483647 h 1152"/>
              <a:gd name="T4" fmla="*/ 2147483647 w 1344"/>
              <a:gd name="T5" fmla="*/ 2147483647 h 1152"/>
              <a:gd name="T6" fmla="*/ 0 60000 65536"/>
              <a:gd name="T7" fmla="*/ 0 60000 65536"/>
              <a:gd name="T8" fmla="*/ 0 60000 65536"/>
              <a:gd name="T9" fmla="*/ 0 w 1344"/>
              <a:gd name="T10" fmla="*/ 0 h 1152"/>
              <a:gd name="T11" fmla="*/ 1344 w 134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152">
                <a:moveTo>
                  <a:pt x="0" y="0"/>
                </a:moveTo>
                <a:lnTo>
                  <a:pt x="0" y="1152"/>
                </a:lnTo>
                <a:lnTo>
                  <a:pt x="1344" y="1152"/>
                </a:lnTo>
              </a:path>
            </a:pathLst>
          </a:custGeom>
          <a:noFill/>
          <a:ln w="28575">
            <a:solidFill>
              <a:srgbClr val="9FB8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oup 15"/>
          <p:cNvGrpSpPr>
            <a:grpSpLocks/>
          </p:cNvGrpSpPr>
          <p:nvPr/>
        </p:nvGrpSpPr>
        <p:grpSpPr bwMode="auto">
          <a:xfrm>
            <a:off x="889000" y="5041762"/>
            <a:ext cx="5407142" cy="214454"/>
            <a:chOff x="1299" y="3224"/>
            <a:chExt cx="2878" cy="104"/>
          </a:xfrm>
        </p:grpSpPr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1299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</a:p>
          </p:txBody>
        </p:sp>
        <p:sp>
          <p:nvSpPr>
            <p:cNvPr id="103" name="Text Box 17"/>
            <p:cNvSpPr txBox="1">
              <a:spLocks noChangeArrowheads="1"/>
            </p:cNvSpPr>
            <p:nvPr/>
          </p:nvSpPr>
          <p:spPr bwMode="auto">
            <a:xfrm>
              <a:off x="1541" y="3224"/>
              <a:ext cx="12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1742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</p:txBody>
        </p:sp>
        <p:sp>
          <p:nvSpPr>
            <p:cNvPr id="105" name="Text Box 19"/>
            <p:cNvSpPr txBox="1">
              <a:spLocks noChangeArrowheads="1"/>
            </p:cNvSpPr>
            <p:nvPr/>
          </p:nvSpPr>
          <p:spPr bwMode="auto">
            <a:xfrm>
              <a:off x="1976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106" name="Text Box 20"/>
            <p:cNvSpPr txBox="1">
              <a:spLocks noChangeArrowheads="1"/>
            </p:cNvSpPr>
            <p:nvPr/>
          </p:nvSpPr>
          <p:spPr bwMode="auto">
            <a:xfrm>
              <a:off x="2200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107" name="Text Box 21"/>
            <p:cNvSpPr txBox="1">
              <a:spLocks noChangeArrowheads="1"/>
            </p:cNvSpPr>
            <p:nvPr/>
          </p:nvSpPr>
          <p:spPr bwMode="auto">
            <a:xfrm>
              <a:off x="2433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108" name="Text Box 22"/>
            <p:cNvSpPr txBox="1">
              <a:spLocks noChangeArrowheads="1"/>
            </p:cNvSpPr>
            <p:nvPr/>
          </p:nvSpPr>
          <p:spPr bwMode="auto">
            <a:xfrm>
              <a:off x="2675" y="3224"/>
              <a:ext cx="12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2875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110" name="Text Box 24"/>
            <p:cNvSpPr txBox="1">
              <a:spLocks noChangeArrowheads="1"/>
            </p:cNvSpPr>
            <p:nvPr/>
          </p:nvSpPr>
          <p:spPr bwMode="auto">
            <a:xfrm>
              <a:off x="3083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111" name="Text Box 25"/>
            <p:cNvSpPr txBox="1">
              <a:spLocks noChangeArrowheads="1"/>
            </p:cNvSpPr>
            <p:nvPr/>
          </p:nvSpPr>
          <p:spPr bwMode="auto">
            <a:xfrm>
              <a:off x="3343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112" name="Text Box 26"/>
            <p:cNvSpPr txBox="1">
              <a:spLocks noChangeArrowheads="1"/>
            </p:cNvSpPr>
            <p:nvPr/>
          </p:nvSpPr>
          <p:spPr bwMode="auto">
            <a:xfrm>
              <a:off x="3576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</p:txBody>
        </p:sp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816" y="3224"/>
              <a:ext cx="12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4" name="Text Box 28"/>
            <p:cNvSpPr txBox="1">
              <a:spLocks noChangeArrowheads="1"/>
            </p:cNvSpPr>
            <p:nvPr/>
          </p:nvSpPr>
          <p:spPr bwMode="auto">
            <a:xfrm>
              <a:off x="4003" y="3224"/>
              <a:ext cx="17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DDE9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</a:p>
          </p:txBody>
        </p:sp>
      </p:grpSp>
      <p:grpSp>
        <p:nvGrpSpPr>
          <p:cNvPr id="115" name="Group 29"/>
          <p:cNvGrpSpPr>
            <a:grpSpLocks/>
          </p:cNvGrpSpPr>
          <p:nvPr/>
        </p:nvGrpSpPr>
        <p:grpSpPr bwMode="auto">
          <a:xfrm>
            <a:off x="396875" y="1277938"/>
            <a:ext cx="542925" cy="3765550"/>
            <a:chOff x="1038" y="1399"/>
            <a:chExt cx="288" cy="1826"/>
          </a:xfrm>
        </p:grpSpPr>
        <p:sp>
          <p:nvSpPr>
            <p:cNvPr id="116" name="Text Box 30"/>
            <p:cNvSpPr txBox="1">
              <a:spLocks noChangeArrowheads="1"/>
            </p:cNvSpPr>
            <p:nvPr/>
          </p:nvSpPr>
          <p:spPr bwMode="auto">
            <a:xfrm>
              <a:off x="1096" y="1514"/>
              <a:ext cx="18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1126" y="1587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</p:txBody>
        </p:sp>
        <p:sp>
          <p:nvSpPr>
            <p:cNvPr id="118" name="Text Box 32"/>
            <p:cNvSpPr txBox="1">
              <a:spLocks noChangeArrowheads="1"/>
            </p:cNvSpPr>
            <p:nvPr/>
          </p:nvSpPr>
          <p:spPr bwMode="auto">
            <a:xfrm>
              <a:off x="1126" y="1671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19" name="Text Box 33"/>
            <p:cNvSpPr txBox="1">
              <a:spLocks noChangeArrowheads="1"/>
            </p:cNvSpPr>
            <p:nvPr/>
          </p:nvSpPr>
          <p:spPr bwMode="auto">
            <a:xfrm>
              <a:off x="1126" y="1755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1126" y="1831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1126" y="1903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1126" y="1987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1126" y="2074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1126" y="2155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125" name="Text Box 39"/>
            <p:cNvSpPr txBox="1">
              <a:spLocks noChangeArrowheads="1"/>
            </p:cNvSpPr>
            <p:nvPr/>
          </p:nvSpPr>
          <p:spPr bwMode="auto">
            <a:xfrm>
              <a:off x="1126" y="2225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126" name="Text Box 40"/>
            <p:cNvSpPr txBox="1">
              <a:spLocks noChangeArrowheads="1"/>
            </p:cNvSpPr>
            <p:nvPr/>
          </p:nvSpPr>
          <p:spPr bwMode="auto">
            <a:xfrm>
              <a:off x="1126" y="2312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27" name="Text Box 41"/>
            <p:cNvSpPr txBox="1">
              <a:spLocks noChangeArrowheads="1"/>
            </p:cNvSpPr>
            <p:nvPr/>
          </p:nvSpPr>
          <p:spPr bwMode="auto">
            <a:xfrm>
              <a:off x="1126" y="2396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28" name="Text Box 42"/>
            <p:cNvSpPr txBox="1">
              <a:spLocks noChangeArrowheads="1"/>
            </p:cNvSpPr>
            <p:nvPr/>
          </p:nvSpPr>
          <p:spPr bwMode="auto">
            <a:xfrm>
              <a:off x="1126" y="2472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29" name="Text Box 43"/>
            <p:cNvSpPr txBox="1">
              <a:spLocks noChangeArrowheads="1"/>
            </p:cNvSpPr>
            <p:nvPr/>
          </p:nvSpPr>
          <p:spPr bwMode="auto">
            <a:xfrm>
              <a:off x="1126" y="2541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30" name="Text Box 44"/>
            <p:cNvSpPr txBox="1">
              <a:spLocks noChangeArrowheads="1"/>
            </p:cNvSpPr>
            <p:nvPr/>
          </p:nvSpPr>
          <p:spPr bwMode="auto">
            <a:xfrm>
              <a:off x="1126" y="2628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31" name="Text Box 45"/>
            <p:cNvSpPr txBox="1">
              <a:spLocks noChangeArrowheads="1"/>
            </p:cNvSpPr>
            <p:nvPr/>
          </p:nvSpPr>
          <p:spPr bwMode="auto">
            <a:xfrm>
              <a:off x="1126" y="2713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32" name="Text Box 46"/>
            <p:cNvSpPr txBox="1">
              <a:spLocks noChangeArrowheads="1"/>
            </p:cNvSpPr>
            <p:nvPr/>
          </p:nvSpPr>
          <p:spPr bwMode="auto">
            <a:xfrm>
              <a:off x="1126" y="2787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33" name="Text Box 47"/>
            <p:cNvSpPr txBox="1">
              <a:spLocks noChangeArrowheads="1"/>
            </p:cNvSpPr>
            <p:nvPr/>
          </p:nvSpPr>
          <p:spPr bwMode="auto">
            <a:xfrm>
              <a:off x="1126" y="2858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34" name="Text Box 48"/>
            <p:cNvSpPr txBox="1">
              <a:spLocks noChangeArrowheads="1"/>
            </p:cNvSpPr>
            <p:nvPr/>
          </p:nvSpPr>
          <p:spPr bwMode="auto">
            <a:xfrm>
              <a:off x="1126" y="2944"/>
              <a:ext cx="1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5" name="Text Box 49"/>
            <p:cNvSpPr txBox="1">
              <a:spLocks noChangeArrowheads="1"/>
            </p:cNvSpPr>
            <p:nvPr/>
          </p:nvSpPr>
          <p:spPr bwMode="auto">
            <a:xfrm>
              <a:off x="1172" y="3030"/>
              <a:ext cx="12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6" name="Text Box 50"/>
            <p:cNvSpPr txBox="1">
              <a:spLocks noChangeArrowheads="1"/>
            </p:cNvSpPr>
            <p:nvPr/>
          </p:nvSpPr>
          <p:spPr bwMode="auto">
            <a:xfrm>
              <a:off x="1172" y="3121"/>
              <a:ext cx="12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7" name="Text Box 51"/>
            <p:cNvSpPr txBox="1">
              <a:spLocks noChangeArrowheads="1"/>
            </p:cNvSpPr>
            <p:nvPr/>
          </p:nvSpPr>
          <p:spPr bwMode="auto">
            <a:xfrm>
              <a:off x="1038" y="1399"/>
              <a:ext cx="2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Edad</a:t>
              </a:r>
            </a:p>
          </p:txBody>
        </p:sp>
        <p:sp>
          <p:nvSpPr>
            <p:cNvPr id="138" name="Line 52"/>
            <p:cNvSpPr>
              <a:spLocks noChangeShapeType="1"/>
            </p:cNvSpPr>
            <p:nvPr/>
          </p:nvSpPr>
          <p:spPr bwMode="auto">
            <a:xfrm>
              <a:off x="1220" y="1685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Line 53"/>
            <p:cNvSpPr>
              <a:spLocks noChangeShapeType="1"/>
            </p:cNvSpPr>
            <p:nvPr/>
          </p:nvSpPr>
          <p:spPr bwMode="auto">
            <a:xfrm>
              <a:off x="1220" y="1770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54"/>
            <p:cNvSpPr>
              <a:spLocks noChangeShapeType="1"/>
            </p:cNvSpPr>
            <p:nvPr/>
          </p:nvSpPr>
          <p:spPr bwMode="auto">
            <a:xfrm>
              <a:off x="1220" y="1851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Line 55"/>
            <p:cNvSpPr>
              <a:spLocks noChangeShapeType="1"/>
            </p:cNvSpPr>
            <p:nvPr/>
          </p:nvSpPr>
          <p:spPr bwMode="auto">
            <a:xfrm>
              <a:off x="1220" y="1927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56"/>
            <p:cNvSpPr>
              <a:spLocks noChangeShapeType="1"/>
            </p:cNvSpPr>
            <p:nvPr/>
          </p:nvSpPr>
          <p:spPr bwMode="auto">
            <a:xfrm>
              <a:off x="1220" y="2008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Line 57"/>
            <p:cNvSpPr>
              <a:spLocks noChangeShapeType="1"/>
            </p:cNvSpPr>
            <p:nvPr/>
          </p:nvSpPr>
          <p:spPr bwMode="auto">
            <a:xfrm>
              <a:off x="1220" y="2094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58"/>
            <p:cNvSpPr>
              <a:spLocks noChangeShapeType="1"/>
            </p:cNvSpPr>
            <p:nvPr/>
          </p:nvSpPr>
          <p:spPr bwMode="auto">
            <a:xfrm>
              <a:off x="1220" y="2173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59"/>
            <p:cNvSpPr>
              <a:spLocks noChangeShapeType="1"/>
            </p:cNvSpPr>
            <p:nvPr/>
          </p:nvSpPr>
          <p:spPr bwMode="auto">
            <a:xfrm>
              <a:off x="1220" y="2251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Line 60"/>
            <p:cNvSpPr>
              <a:spLocks noChangeShapeType="1"/>
            </p:cNvSpPr>
            <p:nvPr/>
          </p:nvSpPr>
          <p:spPr bwMode="auto">
            <a:xfrm>
              <a:off x="1220" y="2327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Line 61"/>
            <p:cNvSpPr>
              <a:spLocks noChangeShapeType="1"/>
            </p:cNvSpPr>
            <p:nvPr/>
          </p:nvSpPr>
          <p:spPr bwMode="auto">
            <a:xfrm>
              <a:off x="1220" y="2412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62"/>
            <p:cNvSpPr>
              <a:spLocks noChangeShapeType="1"/>
            </p:cNvSpPr>
            <p:nvPr/>
          </p:nvSpPr>
          <p:spPr bwMode="auto">
            <a:xfrm>
              <a:off x="1220" y="2492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63"/>
            <p:cNvSpPr>
              <a:spLocks noChangeShapeType="1"/>
            </p:cNvSpPr>
            <p:nvPr/>
          </p:nvSpPr>
          <p:spPr bwMode="auto">
            <a:xfrm>
              <a:off x="1220" y="2577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64"/>
            <p:cNvSpPr>
              <a:spLocks noChangeShapeType="1"/>
            </p:cNvSpPr>
            <p:nvPr/>
          </p:nvSpPr>
          <p:spPr bwMode="auto">
            <a:xfrm>
              <a:off x="1220" y="2650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Line 65"/>
            <p:cNvSpPr>
              <a:spLocks noChangeShapeType="1"/>
            </p:cNvSpPr>
            <p:nvPr/>
          </p:nvSpPr>
          <p:spPr bwMode="auto">
            <a:xfrm>
              <a:off x="1220" y="2734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66"/>
            <p:cNvSpPr>
              <a:spLocks noChangeShapeType="1"/>
            </p:cNvSpPr>
            <p:nvPr/>
          </p:nvSpPr>
          <p:spPr bwMode="auto">
            <a:xfrm>
              <a:off x="1220" y="2798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67"/>
            <p:cNvSpPr>
              <a:spLocks noChangeShapeType="1"/>
            </p:cNvSpPr>
            <p:nvPr/>
          </p:nvSpPr>
          <p:spPr bwMode="auto">
            <a:xfrm>
              <a:off x="1220" y="2879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Line 68"/>
            <p:cNvSpPr>
              <a:spLocks noChangeShapeType="1"/>
            </p:cNvSpPr>
            <p:nvPr/>
          </p:nvSpPr>
          <p:spPr bwMode="auto">
            <a:xfrm>
              <a:off x="1220" y="2959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Line 69"/>
            <p:cNvSpPr>
              <a:spLocks noChangeShapeType="1"/>
            </p:cNvSpPr>
            <p:nvPr/>
          </p:nvSpPr>
          <p:spPr bwMode="auto">
            <a:xfrm>
              <a:off x="1220" y="3044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1220" y="3122"/>
              <a:ext cx="98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Line 71"/>
            <p:cNvSpPr>
              <a:spLocks noChangeShapeType="1"/>
            </p:cNvSpPr>
            <p:nvPr/>
          </p:nvSpPr>
          <p:spPr bwMode="auto">
            <a:xfrm>
              <a:off x="1226" y="1609"/>
              <a:ext cx="99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72"/>
          <p:cNvGrpSpPr>
            <a:grpSpLocks/>
          </p:cNvGrpSpPr>
          <p:nvPr/>
        </p:nvGrpSpPr>
        <p:grpSpPr bwMode="auto">
          <a:xfrm>
            <a:off x="3325813" y="1676400"/>
            <a:ext cx="182562" cy="3360738"/>
            <a:chOff x="2596" y="1592"/>
            <a:chExt cx="97" cy="1630"/>
          </a:xfrm>
        </p:grpSpPr>
        <p:sp>
          <p:nvSpPr>
            <p:cNvPr id="159" name="Line 73"/>
            <p:cNvSpPr>
              <a:spLocks noChangeShapeType="1"/>
            </p:cNvSpPr>
            <p:nvPr/>
          </p:nvSpPr>
          <p:spPr bwMode="auto">
            <a:xfrm>
              <a:off x="2644" y="1592"/>
              <a:ext cx="0" cy="1630"/>
            </a:xfrm>
            <a:prstGeom prst="line">
              <a:avLst/>
            </a:prstGeom>
            <a:noFill/>
            <a:ln w="1905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74"/>
            <p:cNvSpPr>
              <a:spLocks noChangeShapeType="1"/>
            </p:cNvSpPr>
            <p:nvPr/>
          </p:nvSpPr>
          <p:spPr bwMode="auto">
            <a:xfrm>
              <a:off x="2596" y="1685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75"/>
            <p:cNvSpPr>
              <a:spLocks noChangeShapeType="1"/>
            </p:cNvSpPr>
            <p:nvPr/>
          </p:nvSpPr>
          <p:spPr bwMode="auto">
            <a:xfrm>
              <a:off x="2596" y="1770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Line 76"/>
            <p:cNvSpPr>
              <a:spLocks noChangeShapeType="1"/>
            </p:cNvSpPr>
            <p:nvPr/>
          </p:nvSpPr>
          <p:spPr bwMode="auto">
            <a:xfrm>
              <a:off x="2596" y="1851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Line 77"/>
            <p:cNvSpPr>
              <a:spLocks noChangeShapeType="1"/>
            </p:cNvSpPr>
            <p:nvPr/>
          </p:nvSpPr>
          <p:spPr bwMode="auto">
            <a:xfrm>
              <a:off x="2596" y="1927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78"/>
            <p:cNvSpPr>
              <a:spLocks noChangeShapeType="1"/>
            </p:cNvSpPr>
            <p:nvPr/>
          </p:nvSpPr>
          <p:spPr bwMode="auto">
            <a:xfrm>
              <a:off x="2596" y="2008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Line 79"/>
            <p:cNvSpPr>
              <a:spLocks noChangeShapeType="1"/>
            </p:cNvSpPr>
            <p:nvPr/>
          </p:nvSpPr>
          <p:spPr bwMode="auto">
            <a:xfrm>
              <a:off x="2596" y="2094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80"/>
            <p:cNvSpPr>
              <a:spLocks noChangeShapeType="1"/>
            </p:cNvSpPr>
            <p:nvPr/>
          </p:nvSpPr>
          <p:spPr bwMode="auto">
            <a:xfrm>
              <a:off x="2596" y="2173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81"/>
            <p:cNvSpPr>
              <a:spLocks noChangeShapeType="1"/>
            </p:cNvSpPr>
            <p:nvPr/>
          </p:nvSpPr>
          <p:spPr bwMode="auto">
            <a:xfrm>
              <a:off x="2596" y="2251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82"/>
            <p:cNvSpPr>
              <a:spLocks noChangeShapeType="1"/>
            </p:cNvSpPr>
            <p:nvPr/>
          </p:nvSpPr>
          <p:spPr bwMode="auto">
            <a:xfrm>
              <a:off x="2596" y="2327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Line 83"/>
            <p:cNvSpPr>
              <a:spLocks noChangeShapeType="1"/>
            </p:cNvSpPr>
            <p:nvPr/>
          </p:nvSpPr>
          <p:spPr bwMode="auto">
            <a:xfrm>
              <a:off x="2596" y="2412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Line 84"/>
            <p:cNvSpPr>
              <a:spLocks noChangeShapeType="1"/>
            </p:cNvSpPr>
            <p:nvPr/>
          </p:nvSpPr>
          <p:spPr bwMode="auto">
            <a:xfrm>
              <a:off x="2596" y="2492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Line 85"/>
            <p:cNvSpPr>
              <a:spLocks noChangeShapeType="1"/>
            </p:cNvSpPr>
            <p:nvPr/>
          </p:nvSpPr>
          <p:spPr bwMode="auto">
            <a:xfrm>
              <a:off x="2596" y="2577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Line 86"/>
            <p:cNvSpPr>
              <a:spLocks noChangeShapeType="1"/>
            </p:cNvSpPr>
            <p:nvPr/>
          </p:nvSpPr>
          <p:spPr bwMode="auto">
            <a:xfrm>
              <a:off x="2596" y="2650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Line 87"/>
            <p:cNvSpPr>
              <a:spLocks noChangeShapeType="1"/>
            </p:cNvSpPr>
            <p:nvPr/>
          </p:nvSpPr>
          <p:spPr bwMode="auto">
            <a:xfrm>
              <a:off x="2596" y="2734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Line 88"/>
            <p:cNvSpPr>
              <a:spLocks noChangeShapeType="1"/>
            </p:cNvSpPr>
            <p:nvPr/>
          </p:nvSpPr>
          <p:spPr bwMode="auto">
            <a:xfrm>
              <a:off x="2596" y="2798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Line 89"/>
            <p:cNvSpPr>
              <a:spLocks noChangeShapeType="1"/>
            </p:cNvSpPr>
            <p:nvPr/>
          </p:nvSpPr>
          <p:spPr bwMode="auto">
            <a:xfrm>
              <a:off x="2596" y="2879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90"/>
            <p:cNvSpPr>
              <a:spLocks noChangeShapeType="1"/>
            </p:cNvSpPr>
            <p:nvPr/>
          </p:nvSpPr>
          <p:spPr bwMode="auto">
            <a:xfrm>
              <a:off x="2596" y="2959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Line 91"/>
            <p:cNvSpPr>
              <a:spLocks noChangeShapeType="1"/>
            </p:cNvSpPr>
            <p:nvPr/>
          </p:nvSpPr>
          <p:spPr bwMode="auto">
            <a:xfrm>
              <a:off x="2596" y="3044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Line 92"/>
            <p:cNvSpPr>
              <a:spLocks noChangeShapeType="1"/>
            </p:cNvSpPr>
            <p:nvPr/>
          </p:nvSpPr>
          <p:spPr bwMode="auto">
            <a:xfrm>
              <a:off x="2596" y="3122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ine 93"/>
            <p:cNvSpPr>
              <a:spLocks noChangeShapeType="1"/>
            </p:cNvSpPr>
            <p:nvPr/>
          </p:nvSpPr>
          <p:spPr bwMode="auto">
            <a:xfrm>
              <a:off x="2596" y="1609"/>
              <a:ext cx="97" cy="0"/>
            </a:xfrm>
            <a:prstGeom prst="line">
              <a:avLst/>
            </a:prstGeom>
            <a:noFill/>
            <a:ln w="12700">
              <a:solidFill>
                <a:srgbClr val="9FB8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2 Marcador de contenido"/>
          <p:cNvSpPr txBox="1">
            <a:spLocks/>
          </p:cNvSpPr>
          <p:nvPr/>
        </p:nvSpPr>
        <p:spPr bwMode="auto">
          <a:xfrm>
            <a:off x="8546072" y="1676400"/>
            <a:ext cx="341875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  <a:defRPr/>
            </a:pP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Enfermedades cardiovasculares</a:t>
            </a:r>
          </a:p>
          <a:p>
            <a:pPr marL="285750" indent="-285750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Son la primera causa de muerte en el mundo</a:t>
            </a:r>
          </a:p>
          <a:p>
            <a:pPr marL="285750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La </a:t>
            </a: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OMS</a:t>
            </a: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 reporta un </a:t>
            </a: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30%</a:t>
            </a: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 de todas las muertes, 17.3 millones en el 2013 y predice cerca de 23.5 millones de muertes para el 2030 </a:t>
            </a:r>
          </a:p>
          <a:p>
            <a:pPr marL="285750">
              <a:buClr>
                <a:srgbClr val="FF0000"/>
              </a:buClr>
              <a:buFont typeface="Menlo Regular"/>
              <a:buChar char="➲"/>
              <a:defRPr/>
            </a:pPr>
            <a:endParaRPr lang="es-MX" sz="800" dirty="0">
              <a:solidFill>
                <a:prstClr val="black"/>
              </a:solidFill>
              <a:cs typeface="Arial" pitchFamily="34" charset="0"/>
            </a:endParaRPr>
          </a:p>
          <a:p>
            <a:pPr marL="285750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La </a:t>
            </a: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OCDE</a:t>
            </a: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 en 2013 colocó a México con la mayor letalidad por infarto agudo de miocardio en mayores de 45 años, con </a:t>
            </a: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27.2</a:t>
            </a: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, seguido de Hungría con 13.9</a:t>
            </a:r>
          </a:p>
          <a:p>
            <a:pPr marL="285750"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sz="1800" dirty="0">
                <a:solidFill>
                  <a:prstClr val="black"/>
                </a:solidFill>
                <a:cs typeface="Arial" pitchFamily="34" charset="0"/>
              </a:rPr>
              <a:t>Predominan las enfermedades </a:t>
            </a:r>
            <a:r>
              <a:rPr lang="es-MX" sz="1800" b="1" dirty="0">
                <a:solidFill>
                  <a:prstClr val="black"/>
                </a:solidFill>
                <a:cs typeface="Arial" pitchFamily="34" charset="0"/>
              </a:rPr>
              <a:t>crónico degenerativas.</a:t>
            </a:r>
          </a:p>
        </p:txBody>
      </p:sp>
      <p:sp>
        <p:nvSpPr>
          <p:cNvPr id="181" name="Text Box 94"/>
          <p:cNvSpPr txBox="1">
            <a:spLocks noChangeArrowheads="1"/>
          </p:cNvSpPr>
          <p:nvPr/>
        </p:nvSpPr>
        <p:spPr bwMode="auto">
          <a:xfrm>
            <a:off x="457200" y="5257800"/>
            <a:ext cx="83058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es-ES_tradnl" alt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esperanza de vida en México es superior a los 75 años.</a:t>
            </a:r>
          </a:p>
          <a:p>
            <a:pPr marL="0" marR="0" lvl="0" indent="0" algn="just" defTabSz="91440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5000"/>
              <a:tabLst/>
              <a:defRPr/>
            </a:pPr>
            <a:endParaRPr kumimoji="0" lang="es-ES_tradnl" alt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619" y="226146"/>
            <a:ext cx="11194472" cy="1325563"/>
          </a:xfrm>
        </p:spPr>
        <p:txBody>
          <a:bodyPr/>
          <a:lstStyle/>
          <a:p>
            <a:pPr algn="ctr"/>
            <a:r>
              <a:rPr lang="es-ES" b="1" dirty="0"/>
              <a:t>Indicadores de actividades educativas y tecnológicas (INEGI 2013)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051" t="23958" r="13583" b="19034"/>
          <a:stretch/>
        </p:blipFill>
        <p:spPr>
          <a:xfrm>
            <a:off x="512619" y="1551709"/>
            <a:ext cx="11305307" cy="514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7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365124"/>
            <a:ext cx="10531911" cy="5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4" y="639762"/>
            <a:ext cx="11379614" cy="55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271" y="365125"/>
            <a:ext cx="11201401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Residencias Médicas y Certificación de Especialistas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8029" y="1884658"/>
            <a:ext cx="4843971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Universidad Nacional Autónoma de México </a:t>
            </a:r>
            <a:r>
              <a:rPr lang="es-ES" b="1" dirty="0"/>
              <a:t>(UNAM) </a:t>
            </a:r>
            <a:r>
              <a:rPr lang="es-ES" dirty="0"/>
              <a:t>en 1994 creó el Plan Único de Especializaciones Médicas </a:t>
            </a:r>
            <a:r>
              <a:rPr lang="es-ES" b="1" dirty="0"/>
              <a:t>(PUEM) </a:t>
            </a:r>
          </a:p>
          <a:p>
            <a:endParaRPr lang="es-ES" sz="1000" dirty="0"/>
          </a:p>
          <a:p>
            <a:r>
              <a:rPr lang="pt-BR" b="1" dirty="0"/>
              <a:t>CONACEM</a:t>
            </a:r>
            <a:r>
              <a:rPr lang="pt-BR" dirty="0"/>
              <a:t> (Comité Normativo Nacional de </a:t>
            </a:r>
            <a:r>
              <a:rPr lang="pt-BR" dirty="0" err="1"/>
              <a:t>Consejos</a:t>
            </a:r>
            <a:r>
              <a:rPr lang="pt-BR" dirty="0"/>
              <a:t> de Especialidades Médicas) como </a:t>
            </a:r>
            <a:r>
              <a:rPr lang="pt-BR" dirty="0" err="1"/>
              <a:t>organo</a:t>
            </a:r>
            <a:r>
              <a:rPr lang="pt-BR" dirty="0"/>
              <a:t> normativo nacional para certificar especialistas de </a:t>
            </a:r>
            <a:r>
              <a:rPr lang="pt-BR" dirty="0" err="1"/>
              <a:t>acuerdo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es-ES" dirty="0"/>
              <a:t>Consejos de las Especialidades Médicas y las Academias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1833315"/>
            <a:ext cx="6932075" cy="4539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7" y="1136292"/>
            <a:ext cx="4597218" cy="6970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246" y="5754742"/>
            <a:ext cx="1767415" cy="9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Especialistas de Cardiología y subespecialidades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2218109"/>
            <a:ext cx="581198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5 regiones: </a:t>
            </a:r>
          </a:p>
          <a:p>
            <a:pPr marL="0" indent="0">
              <a:buNone/>
            </a:pPr>
            <a:endParaRPr lang="es-ES" sz="1000" dirty="0"/>
          </a:p>
          <a:p>
            <a:r>
              <a:rPr lang="es-ES" dirty="0"/>
              <a:t>Noroeste, Noreste, centro, sureste y Centro-occidente</a:t>
            </a:r>
          </a:p>
          <a:p>
            <a:endParaRPr lang="es-ES" sz="1000" dirty="0"/>
          </a:p>
          <a:p>
            <a:r>
              <a:rPr lang="es-ES" dirty="0"/>
              <a:t>Existen 2832 especialistas en Cardiología, de los cuales 1794 están vigentes (</a:t>
            </a:r>
            <a:r>
              <a:rPr lang="es-ES" b="1" dirty="0"/>
              <a:t>63.3%) </a:t>
            </a:r>
            <a:r>
              <a:rPr lang="es-ES" dirty="0"/>
              <a:t>y</a:t>
            </a:r>
            <a:r>
              <a:rPr lang="es-ES" b="1" dirty="0"/>
              <a:t> </a:t>
            </a:r>
            <a:r>
              <a:rPr lang="es-ES" dirty="0"/>
              <a:t>830 no lo están (29.3%), 176 por alguna razón han sido eliminados del Consejo (6.2%), 32 ya han fallecido (1.2%) y </a:t>
            </a:r>
            <a:r>
              <a:rPr lang="es-ES" b="1" dirty="0"/>
              <a:t>nunca se han certificado 153 especialistas</a:t>
            </a:r>
            <a:r>
              <a:rPr lang="es-ES" dirty="0"/>
              <a:t>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3363" y="638478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CMC 2013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612" y="644958"/>
            <a:ext cx="1758728" cy="10457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2015299"/>
            <a:ext cx="5438002" cy="38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288</Words>
  <Application>Microsoft Office PowerPoint</Application>
  <PresentationFormat>Panorámica</PresentationFormat>
  <Paragraphs>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Menlo Regular</vt:lpstr>
      <vt:lpstr>Tema de Office</vt:lpstr>
      <vt:lpstr>El reto pedagógico del posgrado ante el futuro de la medicina Mexicana</vt:lpstr>
      <vt:lpstr>RETOS</vt:lpstr>
      <vt:lpstr>Indicadores de actividades educativas y tecnológicas (INEGI 2013) </vt:lpstr>
      <vt:lpstr>Presentación de PowerPoint</vt:lpstr>
      <vt:lpstr>Presentación de PowerPoint</vt:lpstr>
      <vt:lpstr>Residencias Médicas y Certificación de Especialistas</vt:lpstr>
      <vt:lpstr>Especialistas de Cardiología y subespecialidades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reto pedagógico del posgrado ante el futuro de la medicina Mexicana</dc:title>
  <dc:creator>Gaby_Borrayo</dc:creator>
  <cp:lastModifiedBy>Gabriela Borrayo Sanchez</cp:lastModifiedBy>
  <cp:revision>9</cp:revision>
  <dcterms:created xsi:type="dcterms:W3CDTF">2016-03-02T04:41:24Z</dcterms:created>
  <dcterms:modified xsi:type="dcterms:W3CDTF">2016-03-03T00:16:05Z</dcterms:modified>
</cp:coreProperties>
</file>