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80" r:id="rId4"/>
    <p:sldId id="281" r:id="rId5"/>
    <p:sldId id="284" r:id="rId6"/>
    <p:sldId id="285" r:id="rId7"/>
    <p:sldId id="257" r:id="rId8"/>
    <p:sldId id="273" r:id="rId9"/>
    <p:sldId id="274" r:id="rId10"/>
    <p:sldId id="282" r:id="rId11"/>
    <p:sldId id="277" r:id="rId12"/>
    <p:sldId id="259" r:id="rId13"/>
    <p:sldId id="283" r:id="rId14"/>
    <p:sldId id="262" r:id="rId15"/>
    <p:sldId id="263" r:id="rId16"/>
    <p:sldId id="276" r:id="rId17"/>
    <p:sldId id="264" r:id="rId18"/>
    <p:sldId id="275" r:id="rId19"/>
    <p:sldId id="267" r:id="rId20"/>
    <p:sldId id="268" r:id="rId21"/>
    <p:sldId id="258" r:id="rId2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95" autoAdjust="0"/>
  </p:normalViewPr>
  <p:slideViewPr>
    <p:cSldViewPr snapToGrid="0" snapToObjects="1">
      <p:cViewPr varScale="1">
        <p:scale>
          <a:sx n="89" d="100"/>
          <a:sy n="89" d="100"/>
        </p:scale>
        <p:origin x="1282" y="82"/>
      </p:cViewPr>
      <p:guideLst>
        <p:guide orient="horz" pos="160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8CF7-071E-B343-ADEE-EF0AFA802897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579D-D562-3142-8FC1-53789E36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07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8CF7-071E-B343-ADEE-EF0AFA802897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579D-D562-3142-8FC1-53789E36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19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8CF7-071E-B343-ADEE-EF0AFA802897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579D-D562-3142-8FC1-53789E36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05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8CF7-071E-B343-ADEE-EF0AFA802897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579D-D562-3142-8FC1-53789E36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06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8CF7-071E-B343-ADEE-EF0AFA802897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579D-D562-3142-8FC1-53789E36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368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8CF7-071E-B343-ADEE-EF0AFA802897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579D-D562-3142-8FC1-53789E36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647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8CF7-071E-B343-ADEE-EF0AFA802897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579D-D562-3142-8FC1-53789E36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2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8CF7-071E-B343-ADEE-EF0AFA802897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579D-D562-3142-8FC1-53789E36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783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8CF7-071E-B343-ADEE-EF0AFA802897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579D-D562-3142-8FC1-53789E36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226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8CF7-071E-B343-ADEE-EF0AFA802897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579D-D562-3142-8FC1-53789E36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46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68CF7-071E-B343-ADEE-EF0AFA802897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579D-D562-3142-8FC1-53789E36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22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68CF7-071E-B343-ADEE-EF0AFA802897}" type="datetimeFigureOut">
              <a:rPr lang="es-ES" smtClean="0"/>
              <a:t>06/05/2015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2579D-D562-3142-8FC1-53789E368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41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package" Target="../embeddings/Documento_de_Microsoft_Word1.doc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lantil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Imagen 13" descr="logo sms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645407"/>
            <a:ext cx="2956560" cy="201777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74700" y="2903208"/>
            <a:ext cx="782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Century Gothic"/>
                <a:cs typeface="Century Gothic"/>
              </a:rPr>
              <a:t>Monitoreo de resistencia a insecticidas (adulticidas) utilizados en el Programa Nacional de Control de </a:t>
            </a:r>
          </a:p>
          <a:p>
            <a:pPr algn="ctr"/>
            <a:r>
              <a:rPr lang="es-ES" sz="3200" b="1" dirty="0">
                <a:latin typeface="Century Gothic"/>
                <a:cs typeface="Century Gothic"/>
              </a:rPr>
              <a:t>Vectores en México</a:t>
            </a:r>
            <a:r>
              <a:rPr lang="es-ES" sz="3200" b="1" dirty="0" smtClean="0">
                <a:latin typeface="Century Gothic"/>
                <a:cs typeface="Century Gothic"/>
              </a:rPr>
              <a:t>.</a:t>
            </a:r>
            <a:endParaRPr lang="es-ES" sz="16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3" name="Imagen 2" descr="Sin títul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1323"/>
            <a:ext cx="9144000" cy="12801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5232399" y="5549900"/>
            <a:ext cx="3733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Dr. Miguel G. Lombera González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422020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Sin tít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68"/>
            <a:ext cx="9144000" cy="10639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29584" y="197829"/>
            <a:ext cx="72825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Metodología: Entidades y </a:t>
            </a:r>
            <a:r>
              <a:rPr lang="es-ES" sz="3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UB’s</a:t>
            </a:r>
            <a:endParaRPr lang="es-ES" sz="3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598688" y="5885934"/>
            <a:ext cx="322916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6048604" y="584783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Entidades estudiadas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5624088" y="6317734"/>
            <a:ext cx="322916" cy="228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6074004" y="625423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Unidades de bioensayo</a:t>
            </a:r>
            <a:endParaRPr lang="es-ES" dirty="0"/>
          </a:p>
        </p:txBody>
      </p:sp>
      <p:pic>
        <p:nvPicPr>
          <p:cNvPr id="12" name="Imagen 11" descr="fondoagu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43" y="2549907"/>
            <a:ext cx="4968240" cy="4206240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970575" y="941844"/>
            <a:ext cx="307470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smtClean="0">
                <a:solidFill>
                  <a:srgbClr val="000000"/>
                </a:solidFill>
              </a:rPr>
              <a:t>Unidad Campeche</a:t>
            </a:r>
            <a:r>
              <a:rPr lang="es-ES" sz="2000" dirty="0" smtClean="0">
                <a:solidFill>
                  <a:srgbClr val="000000"/>
                </a:solidFill>
              </a:rPr>
              <a:t>: </a:t>
            </a:r>
            <a:r>
              <a:rPr lang="es-ES" dirty="0" smtClean="0">
                <a:solidFill>
                  <a:srgbClr val="000000"/>
                </a:solidFill>
              </a:rPr>
              <a:t>Campeche, Quintana Roo, Yucatán y Tamaulipas.</a:t>
            </a:r>
          </a:p>
          <a:p>
            <a:endParaRPr lang="es-ES" dirty="0">
              <a:solidFill>
                <a:srgbClr val="000000"/>
              </a:solidFill>
            </a:endParaRPr>
          </a:p>
          <a:p>
            <a:r>
              <a:rPr lang="es-ES" sz="2000" b="1" u="sng" dirty="0" smtClean="0">
                <a:solidFill>
                  <a:srgbClr val="000000"/>
                </a:solidFill>
              </a:rPr>
              <a:t>Unidad Tabasco</a:t>
            </a:r>
            <a:r>
              <a:rPr lang="es-ES" sz="2000" dirty="0" smtClean="0">
                <a:solidFill>
                  <a:srgbClr val="000000"/>
                </a:solidFill>
              </a:rPr>
              <a:t>: </a:t>
            </a:r>
            <a:r>
              <a:rPr lang="es-ES" dirty="0" smtClean="0"/>
              <a:t>Chiapas, Tabasco y Baja California Sur.</a:t>
            </a:r>
          </a:p>
          <a:p>
            <a:endParaRPr lang="es-ES" dirty="0"/>
          </a:p>
          <a:p>
            <a:r>
              <a:rPr lang="es-ES" sz="2000" b="1" u="sng" dirty="0" smtClean="0"/>
              <a:t>Unidad Veracruz</a:t>
            </a:r>
            <a:r>
              <a:rPr lang="es-ES" sz="2000" dirty="0" smtClean="0"/>
              <a:t>: </a:t>
            </a:r>
            <a:r>
              <a:rPr lang="es-ES" dirty="0" smtClean="0"/>
              <a:t>Veracruz y San Luis Potosí.</a:t>
            </a:r>
          </a:p>
          <a:p>
            <a:endParaRPr lang="es-ES" dirty="0"/>
          </a:p>
          <a:p>
            <a:r>
              <a:rPr lang="es-ES" sz="2000" b="1" u="sng" dirty="0" smtClean="0"/>
              <a:t>Unidad Coahuila</a:t>
            </a:r>
            <a:r>
              <a:rPr lang="es-ES" sz="2000" dirty="0" smtClean="0"/>
              <a:t>: </a:t>
            </a:r>
            <a:r>
              <a:rPr lang="es-ES" dirty="0" smtClean="0"/>
              <a:t>Nuevo León y Coahuila.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06070" y="4293934"/>
            <a:ext cx="740983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 smtClean="0"/>
              <a:t>Unidad Sinaloa</a:t>
            </a:r>
            <a:r>
              <a:rPr lang="es-ES" sz="2000" dirty="0" smtClean="0"/>
              <a:t>: </a:t>
            </a:r>
            <a:r>
              <a:rPr lang="es-ES" dirty="0" smtClean="0"/>
              <a:t>Sonora y Sinaloa.</a:t>
            </a:r>
          </a:p>
          <a:p>
            <a:endParaRPr lang="es-ES" sz="900" dirty="0"/>
          </a:p>
          <a:p>
            <a:r>
              <a:rPr lang="es-ES" sz="2000" b="1" u="sng" dirty="0" smtClean="0"/>
              <a:t>Unidad Jalisco</a:t>
            </a:r>
            <a:r>
              <a:rPr lang="es-ES" sz="2000" dirty="0" smtClean="0"/>
              <a:t>: </a:t>
            </a:r>
            <a:r>
              <a:rPr lang="es-ES" dirty="0" smtClean="0"/>
              <a:t>Colima</a:t>
            </a:r>
            <a:r>
              <a:rPr lang="es-ES" dirty="0"/>
              <a:t> </a:t>
            </a:r>
            <a:r>
              <a:rPr lang="es-ES" dirty="0" smtClean="0"/>
              <a:t>y Jalisco.</a:t>
            </a:r>
          </a:p>
          <a:p>
            <a:endParaRPr lang="es-ES" sz="900" dirty="0"/>
          </a:p>
          <a:p>
            <a:r>
              <a:rPr lang="es-ES" sz="2000" b="1" u="sng" dirty="0" smtClean="0"/>
              <a:t>Unidad Morelos 1</a:t>
            </a:r>
            <a:r>
              <a:rPr lang="es-ES" sz="2000" dirty="0" smtClean="0"/>
              <a:t>: </a:t>
            </a:r>
            <a:r>
              <a:rPr lang="es-ES" dirty="0" smtClean="0"/>
              <a:t>Durango</a:t>
            </a:r>
            <a:r>
              <a:rPr lang="es-ES" sz="2000" dirty="0" smtClean="0"/>
              <a:t>, </a:t>
            </a:r>
            <a:r>
              <a:rPr lang="es-ES" dirty="0" smtClean="0"/>
              <a:t>Puebla, Hidalgo y </a:t>
            </a:r>
          </a:p>
          <a:p>
            <a:r>
              <a:rPr lang="es-ES" dirty="0" smtClean="0"/>
              <a:t> Estado de México,.</a:t>
            </a:r>
          </a:p>
          <a:p>
            <a:endParaRPr lang="es-ES" sz="900" dirty="0" smtClean="0"/>
          </a:p>
          <a:p>
            <a:r>
              <a:rPr lang="es-ES" sz="2000" b="1" u="sng" dirty="0" smtClean="0">
                <a:solidFill>
                  <a:srgbClr val="000000"/>
                </a:solidFill>
              </a:rPr>
              <a:t>Unidad Morelos 2</a:t>
            </a:r>
            <a:r>
              <a:rPr lang="es-ES" sz="2000" dirty="0" smtClean="0">
                <a:solidFill>
                  <a:srgbClr val="000000"/>
                </a:solidFill>
              </a:rPr>
              <a:t>: </a:t>
            </a:r>
            <a:r>
              <a:rPr lang="es-ES" dirty="0" smtClean="0">
                <a:solidFill>
                  <a:srgbClr val="000000"/>
                </a:solidFill>
              </a:rPr>
              <a:t>Morelos y Guanajuato.</a:t>
            </a:r>
          </a:p>
          <a:p>
            <a:endParaRPr lang="es-ES" sz="900" dirty="0">
              <a:solidFill>
                <a:srgbClr val="000000"/>
              </a:solidFill>
            </a:endParaRPr>
          </a:p>
          <a:p>
            <a:r>
              <a:rPr lang="es-ES" sz="2000" b="1" u="sng" dirty="0" smtClean="0">
                <a:solidFill>
                  <a:srgbClr val="000000"/>
                </a:solidFill>
              </a:rPr>
              <a:t>Unidad Guerrero</a:t>
            </a:r>
            <a:r>
              <a:rPr lang="es-ES" sz="2000" dirty="0" smtClean="0">
                <a:solidFill>
                  <a:srgbClr val="000000"/>
                </a:solidFill>
              </a:rPr>
              <a:t>: </a:t>
            </a:r>
            <a:r>
              <a:rPr lang="es-ES" dirty="0" smtClean="0"/>
              <a:t>Guerrero, Oaxaca y Michoacán.</a:t>
            </a:r>
            <a:endParaRPr lang="es-ES" dirty="0"/>
          </a:p>
        </p:txBody>
      </p:sp>
      <p:grpSp>
        <p:nvGrpSpPr>
          <p:cNvPr id="16" name="Agrupar 15"/>
          <p:cNvGrpSpPr/>
          <p:nvPr/>
        </p:nvGrpSpPr>
        <p:grpSpPr>
          <a:xfrm>
            <a:off x="339978" y="1035698"/>
            <a:ext cx="5296967" cy="3482936"/>
            <a:chOff x="5601623" y="1207501"/>
            <a:chExt cx="3445482" cy="3240360"/>
          </a:xfrm>
        </p:grpSpPr>
        <p:sp>
          <p:nvSpPr>
            <p:cNvPr id="17" name="Freeform 453"/>
            <p:cNvSpPr>
              <a:spLocks/>
            </p:cNvSpPr>
            <p:nvPr/>
          </p:nvSpPr>
          <p:spPr bwMode="auto">
            <a:xfrm>
              <a:off x="8177687" y="3820695"/>
              <a:ext cx="463177" cy="627166"/>
            </a:xfrm>
            <a:custGeom>
              <a:avLst/>
              <a:gdLst/>
              <a:ahLst/>
              <a:cxnLst>
                <a:cxn ang="0">
                  <a:pos x="100" y="176"/>
                </a:cxn>
                <a:cxn ang="0">
                  <a:pos x="100" y="148"/>
                </a:cxn>
                <a:cxn ang="0">
                  <a:pos x="91" y="134"/>
                </a:cxn>
                <a:cxn ang="0">
                  <a:pos x="124" y="107"/>
                </a:cxn>
                <a:cxn ang="0">
                  <a:pos x="179" y="96"/>
                </a:cxn>
                <a:cxn ang="0">
                  <a:pos x="176" y="78"/>
                </a:cxn>
                <a:cxn ang="0">
                  <a:pos x="170" y="63"/>
                </a:cxn>
                <a:cxn ang="0">
                  <a:pos x="152" y="57"/>
                </a:cxn>
                <a:cxn ang="0">
                  <a:pos x="141" y="46"/>
                </a:cxn>
                <a:cxn ang="0">
                  <a:pos x="127" y="35"/>
                </a:cxn>
                <a:cxn ang="0">
                  <a:pos x="114" y="24"/>
                </a:cxn>
                <a:cxn ang="0">
                  <a:pos x="102" y="8"/>
                </a:cxn>
                <a:cxn ang="0">
                  <a:pos x="88" y="5"/>
                </a:cxn>
                <a:cxn ang="0">
                  <a:pos x="83" y="11"/>
                </a:cxn>
                <a:cxn ang="0">
                  <a:pos x="69" y="19"/>
                </a:cxn>
                <a:cxn ang="0">
                  <a:pos x="67" y="27"/>
                </a:cxn>
                <a:cxn ang="0">
                  <a:pos x="75" y="39"/>
                </a:cxn>
                <a:cxn ang="0">
                  <a:pos x="67" y="39"/>
                </a:cxn>
                <a:cxn ang="0">
                  <a:pos x="54" y="30"/>
                </a:cxn>
                <a:cxn ang="0">
                  <a:pos x="46" y="16"/>
                </a:cxn>
                <a:cxn ang="0">
                  <a:pos x="43" y="0"/>
                </a:cxn>
                <a:cxn ang="0">
                  <a:pos x="32" y="5"/>
                </a:cxn>
                <a:cxn ang="0">
                  <a:pos x="29" y="19"/>
                </a:cxn>
                <a:cxn ang="0">
                  <a:pos x="18" y="24"/>
                </a:cxn>
                <a:cxn ang="0">
                  <a:pos x="18" y="30"/>
                </a:cxn>
                <a:cxn ang="0">
                  <a:pos x="13" y="46"/>
                </a:cxn>
                <a:cxn ang="0">
                  <a:pos x="3" y="61"/>
                </a:cxn>
                <a:cxn ang="0">
                  <a:pos x="0" y="74"/>
                </a:cxn>
                <a:cxn ang="0">
                  <a:pos x="5" y="99"/>
                </a:cxn>
                <a:cxn ang="0">
                  <a:pos x="16" y="109"/>
                </a:cxn>
                <a:cxn ang="0">
                  <a:pos x="37" y="131"/>
                </a:cxn>
                <a:cxn ang="0">
                  <a:pos x="54" y="144"/>
                </a:cxn>
                <a:cxn ang="0">
                  <a:pos x="64" y="156"/>
                </a:cxn>
                <a:cxn ang="0">
                  <a:pos x="81" y="172"/>
                </a:cxn>
                <a:cxn ang="0">
                  <a:pos x="100" y="195"/>
                </a:cxn>
              </a:cxnLst>
              <a:rect l="0" t="0" r="r" b="b"/>
              <a:pathLst>
                <a:path w="180" h="196">
                  <a:moveTo>
                    <a:pt x="100" y="192"/>
                  </a:moveTo>
                  <a:lnTo>
                    <a:pt x="100" y="176"/>
                  </a:lnTo>
                  <a:lnTo>
                    <a:pt x="102" y="172"/>
                  </a:lnTo>
                  <a:lnTo>
                    <a:pt x="100" y="148"/>
                  </a:lnTo>
                  <a:lnTo>
                    <a:pt x="91" y="143"/>
                  </a:lnTo>
                  <a:lnTo>
                    <a:pt x="91" y="134"/>
                  </a:lnTo>
                  <a:lnTo>
                    <a:pt x="97" y="134"/>
                  </a:lnTo>
                  <a:lnTo>
                    <a:pt x="124" y="107"/>
                  </a:lnTo>
                  <a:lnTo>
                    <a:pt x="179" y="107"/>
                  </a:lnTo>
                  <a:lnTo>
                    <a:pt x="179" y="96"/>
                  </a:lnTo>
                  <a:lnTo>
                    <a:pt x="179" y="88"/>
                  </a:lnTo>
                  <a:lnTo>
                    <a:pt x="176" y="78"/>
                  </a:lnTo>
                  <a:lnTo>
                    <a:pt x="170" y="72"/>
                  </a:lnTo>
                  <a:lnTo>
                    <a:pt x="170" y="63"/>
                  </a:lnTo>
                  <a:lnTo>
                    <a:pt x="162" y="57"/>
                  </a:lnTo>
                  <a:lnTo>
                    <a:pt x="152" y="57"/>
                  </a:lnTo>
                  <a:lnTo>
                    <a:pt x="143" y="55"/>
                  </a:lnTo>
                  <a:lnTo>
                    <a:pt x="141" y="46"/>
                  </a:lnTo>
                  <a:lnTo>
                    <a:pt x="130" y="41"/>
                  </a:lnTo>
                  <a:lnTo>
                    <a:pt x="127" y="35"/>
                  </a:lnTo>
                  <a:lnTo>
                    <a:pt x="121" y="35"/>
                  </a:lnTo>
                  <a:lnTo>
                    <a:pt x="114" y="24"/>
                  </a:lnTo>
                  <a:lnTo>
                    <a:pt x="114" y="19"/>
                  </a:lnTo>
                  <a:lnTo>
                    <a:pt x="102" y="8"/>
                  </a:lnTo>
                  <a:lnTo>
                    <a:pt x="100" y="5"/>
                  </a:lnTo>
                  <a:lnTo>
                    <a:pt x="88" y="5"/>
                  </a:lnTo>
                  <a:lnTo>
                    <a:pt x="86" y="8"/>
                  </a:lnTo>
                  <a:lnTo>
                    <a:pt x="83" y="11"/>
                  </a:lnTo>
                  <a:lnTo>
                    <a:pt x="75" y="14"/>
                  </a:lnTo>
                  <a:lnTo>
                    <a:pt x="69" y="19"/>
                  </a:lnTo>
                  <a:lnTo>
                    <a:pt x="67" y="22"/>
                  </a:lnTo>
                  <a:lnTo>
                    <a:pt x="67" y="27"/>
                  </a:lnTo>
                  <a:lnTo>
                    <a:pt x="75" y="35"/>
                  </a:lnTo>
                  <a:lnTo>
                    <a:pt x="75" y="39"/>
                  </a:lnTo>
                  <a:lnTo>
                    <a:pt x="73" y="39"/>
                  </a:lnTo>
                  <a:lnTo>
                    <a:pt x="67" y="39"/>
                  </a:lnTo>
                  <a:lnTo>
                    <a:pt x="62" y="33"/>
                  </a:lnTo>
                  <a:lnTo>
                    <a:pt x="54" y="30"/>
                  </a:lnTo>
                  <a:lnTo>
                    <a:pt x="48" y="24"/>
                  </a:lnTo>
                  <a:lnTo>
                    <a:pt x="46" y="16"/>
                  </a:lnTo>
                  <a:lnTo>
                    <a:pt x="46" y="8"/>
                  </a:lnTo>
                  <a:lnTo>
                    <a:pt x="43" y="0"/>
                  </a:lnTo>
                  <a:lnTo>
                    <a:pt x="37" y="0"/>
                  </a:lnTo>
                  <a:lnTo>
                    <a:pt x="32" y="5"/>
                  </a:lnTo>
                  <a:lnTo>
                    <a:pt x="29" y="11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18" y="24"/>
                  </a:lnTo>
                  <a:lnTo>
                    <a:pt x="16" y="27"/>
                  </a:lnTo>
                  <a:lnTo>
                    <a:pt x="18" y="30"/>
                  </a:lnTo>
                  <a:lnTo>
                    <a:pt x="18" y="41"/>
                  </a:lnTo>
                  <a:lnTo>
                    <a:pt x="13" y="46"/>
                  </a:lnTo>
                  <a:lnTo>
                    <a:pt x="3" y="46"/>
                  </a:lnTo>
                  <a:lnTo>
                    <a:pt x="3" y="61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5" y="79"/>
                  </a:lnTo>
                  <a:lnTo>
                    <a:pt x="5" y="99"/>
                  </a:lnTo>
                  <a:lnTo>
                    <a:pt x="5" y="104"/>
                  </a:lnTo>
                  <a:lnTo>
                    <a:pt x="16" y="109"/>
                  </a:lnTo>
                  <a:lnTo>
                    <a:pt x="32" y="121"/>
                  </a:lnTo>
                  <a:lnTo>
                    <a:pt x="37" y="131"/>
                  </a:lnTo>
                  <a:lnTo>
                    <a:pt x="46" y="139"/>
                  </a:lnTo>
                  <a:lnTo>
                    <a:pt x="54" y="144"/>
                  </a:lnTo>
                  <a:lnTo>
                    <a:pt x="62" y="150"/>
                  </a:lnTo>
                  <a:lnTo>
                    <a:pt x="64" y="156"/>
                  </a:lnTo>
                  <a:lnTo>
                    <a:pt x="67" y="161"/>
                  </a:lnTo>
                  <a:lnTo>
                    <a:pt x="81" y="172"/>
                  </a:lnTo>
                  <a:lnTo>
                    <a:pt x="88" y="184"/>
                  </a:lnTo>
                  <a:lnTo>
                    <a:pt x="100" y="195"/>
                  </a:lnTo>
                  <a:lnTo>
                    <a:pt x="100" y="192"/>
                  </a:lnTo>
                </a:path>
              </a:pathLst>
            </a:custGeom>
            <a:solidFill>
              <a:srgbClr val="CCFFCC"/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18" name="Freeform 426"/>
            <p:cNvSpPr>
              <a:spLocks/>
            </p:cNvSpPr>
            <p:nvPr/>
          </p:nvSpPr>
          <p:spPr bwMode="auto">
            <a:xfrm>
              <a:off x="5601623" y="1207501"/>
              <a:ext cx="430862" cy="804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" y="0"/>
                </a:cxn>
                <a:cxn ang="0">
                  <a:pos x="97" y="24"/>
                </a:cxn>
                <a:cxn ang="0">
                  <a:pos x="102" y="62"/>
                </a:cxn>
                <a:cxn ang="0">
                  <a:pos x="97" y="73"/>
                </a:cxn>
                <a:cxn ang="0">
                  <a:pos x="102" y="79"/>
                </a:cxn>
                <a:cxn ang="0">
                  <a:pos x="102" y="117"/>
                </a:cxn>
                <a:cxn ang="0">
                  <a:pos x="100" y="126"/>
                </a:cxn>
                <a:cxn ang="0">
                  <a:pos x="111" y="142"/>
                </a:cxn>
                <a:cxn ang="0">
                  <a:pos x="124" y="160"/>
                </a:cxn>
                <a:cxn ang="0">
                  <a:pos x="132" y="181"/>
                </a:cxn>
                <a:cxn ang="0">
                  <a:pos x="145" y="205"/>
                </a:cxn>
                <a:cxn ang="0">
                  <a:pos x="162" y="234"/>
                </a:cxn>
                <a:cxn ang="0">
                  <a:pos x="162" y="248"/>
                </a:cxn>
                <a:cxn ang="0">
                  <a:pos x="108" y="240"/>
                </a:cxn>
                <a:cxn ang="0">
                  <a:pos x="106" y="210"/>
                </a:cxn>
                <a:cxn ang="0">
                  <a:pos x="81" y="175"/>
                </a:cxn>
                <a:cxn ang="0">
                  <a:pos x="51" y="136"/>
                </a:cxn>
                <a:cxn ang="0">
                  <a:pos x="30" y="49"/>
                </a:cxn>
                <a:cxn ang="0">
                  <a:pos x="16" y="46"/>
                </a:cxn>
                <a:cxn ang="0">
                  <a:pos x="13" y="33"/>
                </a:cxn>
                <a:cxn ang="0">
                  <a:pos x="10" y="28"/>
                </a:cxn>
                <a:cxn ang="0">
                  <a:pos x="24" y="24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163" h="249">
                  <a:moveTo>
                    <a:pt x="0" y="0"/>
                  </a:moveTo>
                  <a:lnTo>
                    <a:pt x="100" y="0"/>
                  </a:lnTo>
                  <a:lnTo>
                    <a:pt x="97" y="24"/>
                  </a:lnTo>
                  <a:lnTo>
                    <a:pt x="102" y="62"/>
                  </a:lnTo>
                  <a:lnTo>
                    <a:pt x="97" y="73"/>
                  </a:lnTo>
                  <a:lnTo>
                    <a:pt x="102" y="79"/>
                  </a:lnTo>
                  <a:lnTo>
                    <a:pt x="102" y="117"/>
                  </a:lnTo>
                  <a:lnTo>
                    <a:pt x="100" y="126"/>
                  </a:lnTo>
                  <a:lnTo>
                    <a:pt x="111" y="142"/>
                  </a:lnTo>
                  <a:lnTo>
                    <a:pt x="124" y="160"/>
                  </a:lnTo>
                  <a:lnTo>
                    <a:pt x="132" y="181"/>
                  </a:lnTo>
                  <a:lnTo>
                    <a:pt x="145" y="205"/>
                  </a:lnTo>
                  <a:lnTo>
                    <a:pt x="162" y="234"/>
                  </a:lnTo>
                  <a:lnTo>
                    <a:pt x="162" y="248"/>
                  </a:lnTo>
                  <a:lnTo>
                    <a:pt x="108" y="240"/>
                  </a:lnTo>
                  <a:lnTo>
                    <a:pt x="106" y="210"/>
                  </a:lnTo>
                  <a:lnTo>
                    <a:pt x="81" y="175"/>
                  </a:lnTo>
                  <a:lnTo>
                    <a:pt x="51" y="136"/>
                  </a:lnTo>
                  <a:lnTo>
                    <a:pt x="30" y="49"/>
                  </a:lnTo>
                  <a:lnTo>
                    <a:pt x="16" y="46"/>
                  </a:lnTo>
                  <a:lnTo>
                    <a:pt x="13" y="33"/>
                  </a:lnTo>
                  <a:lnTo>
                    <a:pt x="10" y="28"/>
                  </a:lnTo>
                  <a:lnTo>
                    <a:pt x="24" y="24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19" name="Freeform 427"/>
            <p:cNvSpPr>
              <a:spLocks/>
            </p:cNvSpPr>
            <p:nvPr/>
          </p:nvSpPr>
          <p:spPr bwMode="auto">
            <a:xfrm>
              <a:off x="7179009" y="2741699"/>
              <a:ext cx="467793" cy="519267"/>
            </a:xfrm>
            <a:custGeom>
              <a:avLst/>
              <a:gdLst/>
              <a:ahLst/>
              <a:cxnLst>
                <a:cxn ang="0">
                  <a:pos x="170" y="109"/>
                </a:cxn>
                <a:cxn ang="0">
                  <a:pos x="181" y="114"/>
                </a:cxn>
                <a:cxn ang="0">
                  <a:pos x="172" y="119"/>
                </a:cxn>
                <a:cxn ang="0">
                  <a:pos x="170" y="160"/>
                </a:cxn>
                <a:cxn ang="0">
                  <a:pos x="162" y="157"/>
                </a:cxn>
                <a:cxn ang="0">
                  <a:pos x="143" y="149"/>
                </a:cxn>
                <a:cxn ang="0">
                  <a:pos x="132" y="144"/>
                </a:cxn>
                <a:cxn ang="0">
                  <a:pos x="129" y="152"/>
                </a:cxn>
                <a:cxn ang="0">
                  <a:pos x="121" y="144"/>
                </a:cxn>
                <a:cxn ang="0">
                  <a:pos x="111" y="152"/>
                </a:cxn>
                <a:cxn ang="0">
                  <a:pos x="102" y="146"/>
                </a:cxn>
                <a:cxn ang="0">
                  <a:pos x="94" y="141"/>
                </a:cxn>
                <a:cxn ang="0">
                  <a:pos x="81" y="144"/>
                </a:cxn>
                <a:cxn ang="0">
                  <a:pos x="68" y="141"/>
                </a:cxn>
                <a:cxn ang="0">
                  <a:pos x="49" y="132"/>
                </a:cxn>
                <a:cxn ang="0">
                  <a:pos x="35" y="130"/>
                </a:cxn>
                <a:cxn ang="0">
                  <a:pos x="40" y="111"/>
                </a:cxn>
                <a:cxn ang="0">
                  <a:pos x="43" y="96"/>
                </a:cxn>
                <a:cxn ang="0">
                  <a:pos x="32" y="85"/>
                </a:cxn>
                <a:cxn ang="0">
                  <a:pos x="22" y="88"/>
                </a:cxn>
                <a:cxn ang="0">
                  <a:pos x="6" y="77"/>
                </a:cxn>
                <a:cxn ang="0">
                  <a:pos x="0" y="59"/>
                </a:cxn>
                <a:cxn ang="0">
                  <a:pos x="6" y="48"/>
                </a:cxn>
                <a:cxn ang="0">
                  <a:pos x="32" y="45"/>
                </a:cxn>
                <a:cxn ang="0">
                  <a:pos x="43" y="32"/>
                </a:cxn>
                <a:cxn ang="0">
                  <a:pos x="57" y="8"/>
                </a:cxn>
                <a:cxn ang="0">
                  <a:pos x="70" y="0"/>
                </a:cxn>
                <a:cxn ang="0">
                  <a:pos x="76" y="10"/>
                </a:cxn>
                <a:cxn ang="0">
                  <a:pos x="78" y="21"/>
                </a:cxn>
                <a:cxn ang="0">
                  <a:pos x="83" y="27"/>
                </a:cxn>
                <a:cxn ang="0">
                  <a:pos x="81" y="43"/>
                </a:cxn>
                <a:cxn ang="0">
                  <a:pos x="83" y="59"/>
                </a:cxn>
                <a:cxn ang="0">
                  <a:pos x="107" y="69"/>
                </a:cxn>
                <a:cxn ang="0">
                  <a:pos x="102" y="77"/>
                </a:cxn>
                <a:cxn ang="0">
                  <a:pos x="129" y="90"/>
                </a:cxn>
                <a:cxn ang="0">
                  <a:pos x="170" y="100"/>
                </a:cxn>
              </a:cxnLst>
              <a:rect l="0" t="0" r="r" b="b"/>
              <a:pathLst>
                <a:path w="182" h="161">
                  <a:moveTo>
                    <a:pt x="170" y="100"/>
                  </a:moveTo>
                  <a:lnTo>
                    <a:pt x="170" y="109"/>
                  </a:lnTo>
                  <a:lnTo>
                    <a:pt x="178" y="109"/>
                  </a:lnTo>
                  <a:lnTo>
                    <a:pt x="181" y="114"/>
                  </a:lnTo>
                  <a:lnTo>
                    <a:pt x="175" y="119"/>
                  </a:lnTo>
                  <a:lnTo>
                    <a:pt x="172" y="119"/>
                  </a:lnTo>
                  <a:lnTo>
                    <a:pt x="170" y="122"/>
                  </a:lnTo>
                  <a:lnTo>
                    <a:pt x="170" y="160"/>
                  </a:lnTo>
                  <a:lnTo>
                    <a:pt x="165" y="160"/>
                  </a:lnTo>
                  <a:lnTo>
                    <a:pt x="162" y="157"/>
                  </a:lnTo>
                  <a:lnTo>
                    <a:pt x="148" y="157"/>
                  </a:lnTo>
                  <a:lnTo>
                    <a:pt x="143" y="149"/>
                  </a:lnTo>
                  <a:lnTo>
                    <a:pt x="137" y="144"/>
                  </a:lnTo>
                  <a:lnTo>
                    <a:pt x="132" y="144"/>
                  </a:lnTo>
                  <a:lnTo>
                    <a:pt x="129" y="149"/>
                  </a:lnTo>
                  <a:lnTo>
                    <a:pt x="129" y="152"/>
                  </a:lnTo>
                  <a:lnTo>
                    <a:pt x="124" y="152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1" y="152"/>
                  </a:lnTo>
                  <a:lnTo>
                    <a:pt x="107" y="149"/>
                  </a:lnTo>
                  <a:lnTo>
                    <a:pt x="102" y="146"/>
                  </a:lnTo>
                  <a:lnTo>
                    <a:pt x="98" y="146"/>
                  </a:lnTo>
                  <a:lnTo>
                    <a:pt x="94" y="141"/>
                  </a:lnTo>
                  <a:lnTo>
                    <a:pt x="83" y="141"/>
                  </a:lnTo>
                  <a:lnTo>
                    <a:pt x="81" y="144"/>
                  </a:lnTo>
                  <a:lnTo>
                    <a:pt x="78" y="144"/>
                  </a:lnTo>
                  <a:lnTo>
                    <a:pt x="68" y="141"/>
                  </a:lnTo>
                  <a:lnTo>
                    <a:pt x="59" y="139"/>
                  </a:lnTo>
                  <a:lnTo>
                    <a:pt x="49" y="132"/>
                  </a:lnTo>
                  <a:lnTo>
                    <a:pt x="40" y="130"/>
                  </a:lnTo>
                  <a:lnTo>
                    <a:pt x="35" y="130"/>
                  </a:lnTo>
                  <a:lnTo>
                    <a:pt x="40" y="122"/>
                  </a:lnTo>
                  <a:lnTo>
                    <a:pt x="40" y="111"/>
                  </a:lnTo>
                  <a:lnTo>
                    <a:pt x="40" y="100"/>
                  </a:lnTo>
                  <a:lnTo>
                    <a:pt x="43" y="96"/>
                  </a:lnTo>
                  <a:lnTo>
                    <a:pt x="40" y="90"/>
                  </a:lnTo>
                  <a:lnTo>
                    <a:pt x="32" y="85"/>
                  </a:lnTo>
                  <a:lnTo>
                    <a:pt x="27" y="85"/>
                  </a:lnTo>
                  <a:lnTo>
                    <a:pt x="22" y="88"/>
                  </a:lnTo>
                  <a:lnTo>
                    <a:pt x="13" y="80"/>
                  </a:lnTo>
                  <a:lnTo>
                    <a:pt x="6" y="77"/>
                  </a:lnTo>
                  <a:lnTo>
                    <a:pt x="0" y="74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6" y="48"/>
                  </a:lnTo>
                  <a:lnTo>
                    <a:pt x="16" y="45"/>
                  </a:lnTo>
                  <a:lnTo>
                    <a:pt x="32" y="45"/>
                  </a:lnTo>
                  <a:lnTo>
                    <a:pt x="40" y="43"/>
                  </a:lnTo>
                  <a:lnTo>
                    <a:pt x="43" y="32"/>
                  </a:lnTo>
                  <a:lnTo>
                    <a:pt x="49" y="16"/>
                  </a:lnTo>
                  <a:lnTo>
                    <a:pt x="57" y="8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6" y="5"/>
                  </a:lnTo>
                  <a:lnTo>
                    <a:pt x="76" y="10"/>
                  </a:lnTo>
                  <a:lnTo>
                    <a:pt x="78" y="16"/>
                  </a:lnTo>
                  <a:lnTo>
                    <a:pt x="78" y="21"/>
                  </a:lnTo>
                  <a:lnTo>
                    <a:pt x="78" y="27"/>
                  </a:lnTo>
                  <a:lnTo>
                    <a:pt x="83" y="27"/>
                  </a:lnTo>
                  <a:lnTo>
                    <a:pt x="83" y="40"/>
                  </a:lnTo>
                  <a:lnTo>
                    <a:pt x="81" y="43"/>
                  </a:lnTo>
                  <a:lnTo>
                    <a:pt x="81" y="56"/>
                  </a:lnTo>
                  <a:lnTo>
                    <a:pt x="83" y="59"/>
                  </a:lnTo>
                  <a:lnTo>
                    <a:pt x="94" y="59"/>
                  </a:lnTo>
                  <a:lnTo>
                    <a:pt x="107" y="69"/>
                  </a:lnTo>
                  <a:lnTo>
                    <a:pt x="102" y="74"/>
                  </a:lnTo>
                  <a:lnTo>
                    <a:pt x="102" y="77"/>
                  </a:lnTo>
                  <a:lnTo>
                    <a:pt x="107" y="80"/>
                  </a:lnTo>
                  <a:lnTo>
                    <a:pt x="129" y="90"/>
                  </a:lnTo>
                  <a:lnTo>
                    <a:pt x="146" y="100"/>
                  </a:lnTo>
                  <a:lnTo>
                    <a:pt x="170" y="100"/>
                  </a:lnTo>
                </a:path>
              </a:pathLst>
            </a:custGeom>
            <a:solidFill>
              <a:srgbClr val="CCFFCC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800"/>
            </a:p>
          </p:txBody>
        </p:sp>
        <p:sp>
          <p:nvSpPr>
            <p:cNvPr id="20" name="Freeform 428"/>
            <p:cNvSpPr>
              <a:spLocks/>
            </p:cNvSpPr>
            <p:nvPr/>
          </p:nvSpPr>
          <p:spPr bwMode="auto">
            <a:xfrm>
              <a:off x="7512928" y="3540830"/>
              <a:ext cx="47703" cy="52264"/>
            </a:xfrm>
            <a:custGeom>
              <a:avLst/>
              <a:gdLst/>
              <a:ahLst/>
              <a:cxnLst>
                <a:cxn ang="0">
                  <a:pos x="2" y="14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5" y="0"/>
                </a:cxn>
                <a:cxn ang="0">
                  <a:pos x="15" y="8"/>
                </a:cxn>
                <a:cxn ang="0">
                  <a:pos x="11" y="10"/>
                </a:cxn>
                <a:cxn ang="0">
                  <a:pos x="11" y="12"/>
                </a:cxn>
                <a:cxn ang="0">
                  <a:pos x="8" y="14"/>
                </a:cxn>
                <a:cxn ang="0">
                  <a:pos x="2" y="14"/>
                </a:cxn>
              </a:cxnLst>
              <a:rect l="0" t="0" r="r" b="b"/>
              <a:pathLst>
                <a:path w="16" h="15">
                  <a:moveTo>
                    <a:pt x="2" y="14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5" y="8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8" y="14"/>
                  </a:lnTo>
                  <a:lnTo>
                    <a:pt x="2" y="14"/>
                  </a:lnTo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800"/>
            </a:p>
          </p:txBody>
        </p:sp>
        <p:sp>
          <p:nvSpPr>
            <p:cNvPr id="21" name="Freeform 429"/>
            <p:cNvSpPr>
              <a:spLocks/>
            </p:cNvSpPr>
            <p:nvPr/>
          </p:nvSpPr>
          <p:spPr bwMode="auto">
            <a:xfrm>
              <a:off x="6463470" y="1406441"/>
              <a:ext cx="655526" cy="1058765"/>
            </a:xfrm>
            <a:custGeom>
              <a:avLst/>
              <a:gdLst/>
              <a:ahLst/>
              <a:cxnLst>
                <a:cxn ang="0">
                  <a:pos x="40" y="32"/>
                </a:cxn>
                <a:cxn ang="0">
                  <a:pos x="70" y="0"/>
                </a:cxn>
                <a:cxn ang="0">
                  <a:pos x="98" y="11"/>
                </a:cxn>
                <a:cxn ang="0">
                  <a:pos x="114" y="13"/>
                </a:cxn>
                <a:cxn ang="0">
                  <a:pos x="136" y="32"/>
                </a:cxn>
                <a:cxn ang="0">
                  <a:pos x="182" y="77"/>
                </a:cxn>
                <a:cxn ang="0">
                  <a:pos x="198" y="102"/>
                </a:cxn>
                <a:cxn ang="0">
                  <a:pos x="198" y="131"/>
                </a:cxn>
                <a:cxn ang="0">
                  <a:pos x="209" y="140"/>
                </a:cxn>
                <a:cxn ang="0">
                  <a:pos x="229" y="162"/>
                </a:cxn>
                <a:cxn ang="0">
                  <a:pos x="251" y="167"/>
                </a:cxn>
                <a:cxn ang="0">
                  <a:pos x="248" y="188"/>
                </a:cxn>
                <a:cxn ang="0">
                  <a:pos x="231" y="210"/>
                </a:cxn>
                <a:cxn ang="0">
                  <a:pos x="221" y="236"/>
                </a:cxn>
                <a:cxn ang="0">
                  <a:pos x="224" y="255"/>
                </a:cxn>
                <a:cxn ang="0">
                  <a:pos x="234" y="277"/>
                </a:cxn>
                <a:cxn ang="0">
                  <a:pos x="215" y="279"/>
                </a:cxn>
                <a:cxn ang="0">
                  <a:pos x="192" y="287"/>
                </a:cxn>
                <a:cxn ang="0">
                  <a:pos x="177" y="287"/>
                </a:cxn>
                <a:cxn ang="0">
                  <a:pos x="160" y="290"/>
                </a:cxn>
                <a:cxn ang="0">
                  <a:pos x="139" y="279"/>
                </a:cxn>
                <a:cxn ang="0">
                  <a:pos x="117" y="285"/>
                </a:cxn>
                <a:cxn ang="0">
                  <a:pos x="102" y="313"/>
                </a:cxn>
                <a:cxn ang="0">
                  <a:pos x="92" y="329"/>
                </a:cxn>
                <a:cxn ang="0">
                  <a:pos x="67" y="329"/>
                </a:cxn>
                <a:cxn ang="0">
                  <a:pos x="43" y="290"/>
                </a:cxn>
                <a:cxn ang="0">
                  <a:pos x="37" y="257"/>
                </a:cxn>
                <a:cxn ang="0">
                  <a:pos x="24" y="250"/>
                </a:cxn>
                <a:cxn ang="0">
                  <a:pos x="10" y="227"/>
                </a:cxn>
                <a:cxn ang="0">
                  <a:pos x="7" y="205"/>
                </a:cxn>
                <a:cxn ang="0">
                  <a:pos x="0" y="188"/>
                </a:cxn>
                <a:cxn ang="0">
                  <a:pos x="24" y="173"/>
                </a:cxn>
                <a:cxn ang="0">
                  <a:pos x="24" y="162"/>
                </a:cxn>
                <a:cxn ang="0">
                  <a:pos x="24" y="137"/>
                </a:cxn>
                <a:cxn ang="0">
                  <a:pos x="34" y="120"/>
                </a:cxn>
                <a:cxn ang="0">
                  <a:pos x="26" y="107"/>
                </a:cxn>
                <a:cxn ang="0">
                  <a:pos x="34" y="98"/>
                </a:cxn>
                <a:cxn ang="0">
                  <a:pos x="34" y="77"/>
                </a:cxn>
                <a:cxn ang="0">
                  <a:pos x="31" y="63"/>
                </a:cxn>
                <a:cxn ang="0">
                  <a:pos x="26" y="41"/>
                </a:cxn>
                <a:cxn ang="0">
                  <a:pos x="21" y="27"/>
                </a:cxn>
              </a:cxnLst>
              <a:rect l="0" t="0" r="r" b="b"/>
              <a:pathLst>
                <a:path w="254" h="330">
                  <a:moveTo>
                    <a:pt x="18" y="27"/>
                  </a:moveTo>
                  <a:lnTo>
                    <a:pt x="40" y="32"/>
                  </a:lnTo>
                  <a:lnTo>
                    <a:pt x="43" y="29"/>
                  </a:lnTo>
                  <a:lnTo>
                    <a:pt x="70" y="0"/>
                  </a:lnTo>
                  <a:lnTo>
                    <a:pt x="79" y="8"/>
                  </a:lnTo>
                  <a:lnTo>
                    <a:pt x="98" y="11"/>
                  </a:lnTo>
                  <a:lnTo>
                    <a:pt x="114" y="16"/>
                  </a:lnTo>
                  <a:lnTo>
                    <a:pt x="114" y="13"/>
                  </a:lnTo>
                  <a:lnTo>
                    <a:pt x="128" y="19"/>
                  </a:lnTo>
                  <a:lnTo>
                    <a:pt x="136" y="32"/>
                  </a:lnTo>
                  <a:lnTo>
                    <a:pt x="158" y="57"/>
                  </a:lnTo>
                  <a:lnTo>
                    <a:pt x="182" y="77"/>
                  </a:lnTo>
                  <a:lnTo>
                    <a:pt x="188" y="90"/>
                  </a:lnTo>
                  <a:lnTo>
                    <a:pt x="198" y="102"/>
                  </a:lnTo>
                  <a:lnTo>
                    <a:pt x="198" y="120"/>
                  </a:lnTo>
                  <a:lnTo>
                    <a:pt x="198" y="131"/>
                  </a:lnTo>
                  <a:lnTo>
                    <a:pt x="209" y="142"/>
                  </a:lnTo>
                  <a:lnTo>
                    <a:pt x="209" y="140"/>
                  </a:lnTo>
                  <a:lnTo>
                    <a:pt x="224" y="151"/>
                  </a:lnTo>
                  <a:lnTo>
                    <a:pt x="229" y="162"/>
                  </a:lnTo>
                  <a:lnTo>
                    <a:pt x="243" y="164"/>
                  </a:lnTo>
                  <a:lnTo>
                    <a:pt x="251" y="167"/>
                  </a:lnTo>
                  <a:lnTo>
                    <a:pt x="253" y="180"/>
                  </a:lnTo>
                  <a:lnTo>
                    <a:pt x="248" y="188"/>
                  </a:lnTo>
                  <a:lnTo>
                    <a:pt x="243" y="199"/>
                  </a:lnTo>
                  <a:lnTo>
                    <a:pt x="231" y="210"/>
                  </a:lnTo>
                  <a:lnTo>
                    <a:pt x="229" y="214"/>
                  </a:lnTo>
                  <a:lnTo>
                    <a:pt x="221" y="236"/>
                  </a:lnTo>
                  <a:lnTo>
                    <a:pt x="221" y="247"/>
                  </a:lnTo>
                  <a:lnTo>
                    <a:pt x="224" y="255"/>
                  </a:lnTo>
                  <a:lnTo>
                    <a:pt x="226" y="268"/>
                  </a:lnTo>
                  <a:lnTo>
                    <a:pt x="234" y="277"/>
                  </a:lnTo>
                  <a:lnTo>
                    <a:pt x="231" y="287"/>
                  </a:lnTo>
                  <a:lnTo>
                    <a:pt x="215" y="279"/>
                  </a:lnTo>
                  <a:lnTo>
                    <a:pt x="201" y="279"/>
                  </a:lnTo>
                  <a:lnTo>
                    <a:pt x="192" y="287"/>
                  </a:lnTo>
                  <a:lnTo>
                    <a:pt x="182" y="294"/>
                  </a:lnTo>
                  <a:lnTo>
                    <a:pt x="177" y="287"/>
                  </a:lnTo>
                  <a:lnTo>
                    <a:pt x="172" y="287"/>
                  </a:lnTo>
                  <a:lnTo>
                    <a:pt x="160" y="290"/>
                  </a:lnTo>
                  <a:lnTo>
                    <a:pt x="150" y="287"/>
                  </a:lnTo>
                  <a:lnTo>
                    <a:pt x="139" y="279"/>
                  </a:lnTo>
                  <a:lnTo>
                    <a:pt x="121" y="277"/>
                  </a:lnTo>
                  <a:lnTo>
                    <a:pt x="117" y="285"/>
                  </a:lnTo>
                  <a:lnTo>
                    <a:pt x="102" y="294"/>
                  </a:lnTo>
                  <a:lnTo>
                    <a:pt x="102" y="313"/>
                  </a:lnTo>
                  <a:lnTo>
                    <a:pt x="92" y="321"/>
                  </a:lnTo>
                  <a:lnTo>
                    <a:pt x="92" y="329"/>
                  </a:lnTo>
                  <a:lnTo>
                    <a:pt x="76" y="329"/>
                  </a:lnTo>
                  <a:lnTo>
                    <a:pt x="67" y="329"/>
                  </a:lnTo>
                  <a:lnTo>
                    <a:pt x="67" y="310"/>
                  </a:lnTo>
                  <a:lnTo>
                    <a:pt x="43" y="290"/>
                  </a:lnTo>
                  <a:lnTo>
                    <a:pt x="40" y="268"/>
                  </a:lnTo>
                  <a:lnTo>
                    <a:pt x="37" y="257"/>
                  </a:lnTo>
                  <a:lnTo>
                    <a:pt x="29" y="252"/>
                  </a:lnTo>
                  <a:lnTo>
                    <a:pt x="24" y="250"/>
                  </a:lnTo>
                  <a:lnTo>
                    <a:pt x="16" y="257"/>
                  </a:lnTo>
                  <a:lnTo>
                    <a:pt x="10" y="227"/>
                  </a:lnTo>
                  <a:lnTo>
                    <a:pt x="10" y="216"/>
                  </a:lnTo>
                  <a:lnTo>
                    <a:pt x="7" y="205"/>
                  </a:lnTo>
                  <a:lnTo>
                    <a:pt x="0" y="199"/>
                  </a:lnTo>
                  <a:lnTo>
                    <a:pt x="0" y="188"/>
                  </a:lnTo>
                  <a:lnTo>
                    <a:pt x="16" y="188"/>
                  </a:lnTo>
                  <a:lnTo>
                    <a:pt x="24" y="173"/>
                  </a:lnTo>
                  <a:lnTo>
                    <a:pt x="24" y="170"/>
                  </a:lnTo>
                  <a:lnTo>
                    <a:pt x="24" y="162"/>
                  </a:lnTo>
                  <a:lnTo>
                    <a:pt x="21" y="157"/>
                  </a:lnTo>
                  <a:lnTo>
                    <a:pt x="24" y="137"/>
                  </a:lnTo>
                  <a:lnTo>
                    <a:pt x="34" y="127"/>
                  </a:lnTo>
                  <a:lnTo>
                    <a:pt x="34" y="120"/>
                  </a:lnTo>
                  <a:lnTo>
                    <a:pt x="29" y="115"/>
                  </a:lnTo>
                  <a:lnTo>
                    <a:pt x="26" y="107"/>
                  </a:lnTo>
                  <a:lnTo>
                    <a:pt x="29" y="102"/>
                  </a:lnTo>
                  <a:lnTo>
                    <a:pt x="34" y="98"/>
                  </a:lnTo>
                  <a:lnTo>
                    <a:pt x="34" y="82"/>
                  </a:lnTo>
                  <a:lnTo>
                    <a:pt x="34" y="77"/>
                  </a:lnTo>
                  <a:lnTo>
                    <a:pt x="34" y="69"/>
                  </a:lnTo>
                  <a:lnTo>
                    <a:pt x="31" y="63"/>
                  </a:lnTo>
                  <a:lnTo>
                    <a:pt x="29" y="55"/>
                  </a:lnTo>
                  <a:lnTo>
                    <a:pt x="26" y="41"/>
                  </a:lnTo>
                  <a:lnTo>
                    <a:pt x="24" y="35"/>
                  </a:lnTo>
                  <a:lnTo>
                    <a:pt x="21" y="27"/>
                  </a:lnTo>
                  <a:lnTo>
                    <a:pt x="18" y="27"/>
                  </a:ln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s-MX">
                <a:solidFill>
                  <a:schemeClr val="bg1"/>
                </a:solidFill>
              </a:endParaRPr>
            </a:p>
          </p:txBody>
        </p:sp>
        <p:sp>
          <p:nvSpPr>
            <p:cNvPr id="22" name="Freeform 430"/>
            <p:cNvSpPr>
              <a:spLocks/>
            </p:cNvSpPr>
            <p:nvPr/>
          </p:nvSpPr>
          <p:spPr bwMode="auto">
            <a:xfrm>
              <a:off x="7179009" y="3164867"/>
              <a:ext cx="283138" cy="291666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5" y="73"/>
                </a:cxn>
                <a:cxn ang="0">
                  <a:pos x="14" y="73"/>
                </a:cxn>
                <a:cxn ang="0">
                  <a:pos x="22" y="73"/>
                </a:cxn>
                <a:cxn ang="0">
                  <a:pos x="24" y="71"/>
                </a:cxn>
                <a:cxn ang="0">
                  <a:pos x="30" y="73"/>
                </a:cxn>
                <a:cxn ang="0">
                  <a:pos x="30" y="76"/>
                </a:cxn>
                <a:cxn ang="0">
                  <a:pos x="38" y="84"/>
                </a:cxn>
                <a:cxn ang="0">
                  <a:pos x="43" y="84"/>
                </a:cxn>
                <a:cxn ang="0">
                  <a:pos x="46" y="81"/>
                </a:cxn>
                <a:cxn ang="0">
                  <a:pos x="52" y="81"/>
                </a:cxn>
                <a:cxn ang="0">
                  <a:pos x="64" y="90"/>
                </a:cxn>
                <a:cxn ang="0">
                  <a:pos x="91" y="90"/>
                </a:cxn>
                <a:cxn ang="0">
                  <a:pos x="89" y="87"/>
                </a:cxn>
                <a:cxn ang="0">
                  <a:pos x="77" y="73"/>
                </a:cxn>
                <a:cxn ang="0">
                  <a:pos x="71" y="71"/>
                </a:cxn>
                <a:cxn ang="0">
                  <a:pos x="71" y="54"/>
                </a:cxn>
                <a:cxn ang="0">
                  <a:pos x="77" y="43"/>
                </a:cxn>
                <a:cxn ang="0">
                  <a:pos x="83" y="40"/>
                </a:cxn>
                <a:cxn ang="0">
                  <a:pos x="89" y="40"/>
                </a:cxn>
                <a:cxn ang="0">
                  <a:pos x="91" y="32"/>
                </a:cxn>
                <a:cxn ang="0">
                  <a:pos x="94" y="32"/>
                </a:cxn>
                <a:cxn ang="0">
                  <a:pos x="99" y="35"/>
                </a:cxn>
                <a:cxn ang="0">
                  <a:pos x="102" y="35"/>
                </a:cxn>
                <a:cxn ang="0">
                  <a:pos x="108" y="32"/>
                </a:cxn>
                <a:cxn ang="0">
                  <a:pos x="111" y="32"/>
                </a:cxn>
                <a:cxn ang="0">
                  <a:pos x="111" y="19"/>
                </a:cxn>
                <a:cxn ang="0">
                  <a:pos x="102" y="17"/>
                </a:cxn>
                <a:cxn ang="0">
                  <a:pos x="97" y="17"/>
                </a:cxn>
                <a:cxn ang="0">
                  <a:pos x="94" y="11"/>
                </a:cxn>
                <a:cxn ang="0">
                  <a:pos x="83" y="11"/>
                </a:cxn>
                <a:cxn ang="0">
                  <a:pos x="80" y="14"/>
                </a:cxn>
                <a:cxn ang="0">
                  <a:pos x="77" y="14"/>
                </a:cxn>
                <a:cxn ang="0">
                  <a:pos x="69" y="11"/>
                </a:cxn>
                <a:cxn ang="0">
                  <a:pos x="46" y="2"/>
                </a:cxn>
                <a:cxn ang="0">
                  <a:pos x="33" y="0"/>
                </a:cxn>
                <a:cxn ang="0">
                  <a:pos x="30" y="2"/>
                </a:cxn>
                <a:cxn ang="0">
                  <a:pos x="24" y="11"/>
                </a:cxn>
                <a:cxn ang="0">
                  <a:pos x="22" y="25"/>
                </a:cxn>
                <a:cxn ang="0">
                  <a:pos x="16" y="32"/>
                </a:cxn>
                <a:cxn ang="0">
                  <a:pos x="14" y="38"/>
                </a:cxn>
                <a:cxn ang="0">
                  <a:pos x="8" y="46"/>
                </a:cxn>
                <a:cxn ang="0">
                  <a:pos x="0" y="49"/>
                </a:cxn>
                <a:cxn ang="0">
                  <a:pos x="0" y="51"/>
                </a:cxn>
                <a:cxn ang="0">
                  <a:pos x="0" y="57"/>
                </a:cxn>
                <a:cxn ang="0">
                  <a:pos x="0" y="65"/>
                </a:cxn>
                <a:cxn ang="0">
                  <a:pos x="0" y="69"/>
                </a:cxn>
              </a:cxnLst>
              <a:rect l="0" t="0" r="r" b="b"/>
              <a:pathLst>
                <a:path w="112" h="91">
                  <a:moveTo>
                    <a:pt x="0" y="69"/>
                  </a:moveTo>
                  <a:lnTo>
                    <a:pt x="5" y="73"/>
                  </a:lnTo>
                  <a:lnTo>
                    <a:pt x="14" y="73"/>
                  </a:lnTo>
                  <a:lnTo>
                    <a:pt x="22" y="73"/>
                  </a:lnTo>
                  <a:lnTo>
                    <a:pt x="24" y="71"/>
                  </a:lnTo>
                  <a:lnTo>
                    <a:pt x="30" y="73"/>
                  </a:lnTo>
                  <a:lnTo>
                    <a:pt x="30" y="76"/>
                  </a:lnTo>
                  <a:lnTo>
                    <a:pt x="38" y="84"/>
                  </a:lnTo>
                  <a:lnTo>
                    <a:pt x="43" y="84"/>
                  </a:lnTo>
                  <a:lnTo>
                    <a:pt x="46" y="81"/>
                  </a:lnTo>
                  <a:lnTo>
                    <a:pt x="52" y="81"/>
                  </a:lnTo>
                  <a:lnTo>
                    <a:pt x="64" y="90"/>
                  </a:lnTo>
                  <a:lnTo>
                    <a:pt x="91" y="90"/>
                  </a:lnTo>
                  <a:lnTo>
                    <a:pt x="89" y="87"/>
                  </a:lnTo>
                  <a:lnTo>
                    <a:pt x="77" y="73"/>
                  </a:lnTo>
                  <a:lnTo>
                    <a:pt x="71" y="71"/>
                  </a:lnTo>
                  <a:lnTo>
                    <a:pt x="71" y="54"/>
                  </a:lnTo>
                  <a:lnTo>
                    <a:pt x="77" y="43"/>
                  </a:lnTo>
                  <a:lnTo>
                    <a:pt x="83" y="40"/>
                  </a:lnTo>
                  <a:lnTo>
                    <a:pt x="89" y="40"/>
                  </a:lnTo>
                  <a:lnTo>
                    <a:pt x="91" y="32"/>
                  </a:lnTo>
                  <a:lnTo>
                    <a:pt x="94" y="32"/>
                  </a:lnTo>
                  <a:lnTo>
                    <a:pt x="99" y="35"/>
                  </a:lnTo>
                  <a:lnTo>
                    <a:pt x="102" y="35"/>
                  </a:lnTo>
                  <a:lnTo>
                    <a:pt x="108" y="32"/>
                  </a:lnTo>
                  <a:lnTo>
                    <a:pt x="111" y="32"/>
                  </a:lnTo>
                  <a:lnTo>
                    <a:pt x="111" y="19"/>
                  </a:lnTo>
                  <a:lnTo>
                    <a:pt x="102" y="17"/>
                  </a:lnTo>
                  <a:lnTo>
                    <a:pt x="97" y="17"/>
                  </a:lnTo>
                  <a:lnTo>
                    <a:pt x="94" y="11"/>
                  </a:lnTo>
                  <a:lnTo>
                    <a:pt x="83" y="11"/>
                  </a:lnTo>
                  <a:lnTo>
                    <a:pt x="80" y="14"/>
                  </a:lnTo>
                  <a:lnTo>
                    <a:pt x="77" y="14"/>
                  </a:lnTo>
                  <a:lnTo>
                    <a:pt x="69" y="11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4" y="11"/>
                  </a:lnTo>
                  <a:lnTo>
                    <a:pt x="22" y="25"/>
                  </a:lnTo>
                  <a:lnTo>
                    <a:pt x="16" y="32"/>
                  </a:lnTo>
                  <a:lnTo>
                    <a:pt x="14" y="38"/>
                  </a:lnTo>
                  <a:lnTo>
                    <a:pt x="8" y="46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5"/>
                  </a:lnTo>
                  <a:lnTo>
                    <a:pt x="0" y="69"/>
                  </a:lnTo>
                </a:path>
              </a:pathLst>
            </a:custGeom>
            <a:solidFill>
              <a:srgbClr val="CCFFCC"/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3" name="Freeform 431"/>
            <p:cNvSpPr>
              <a:spLocks/>
            </p:cNvSpPr>
            <p:nvPr/>
          </p:nvSpPr>
          <p:spPr bwMode="auto">
            <a:xfrm>
              <a:off x="7362126" y="3208701"/>
              <a:ext cx="195427" cy="247832"/>
            </a:xfrm>
            <a:custGeom>
              <a:avLst/>
              <a:gdLst/>
              <a:ahLst/>
              <a:cxnLst>
                <a:cxn ang="0">
                  <a:pos x="76" y="13"/>
                </a:cxn>
                <a:cxn ang="0">
                  <a:pos x="59" y="21"/>
                </a:cxn>
                <a:cxn ang="0">
                  <a:pos x="46" y="33"/>
                </a:cxn>
                <a:cxn ang="0">
                  <a:pos x="46" y="43"/>
                </a:cxn>
                <a:cxn ang="0">
                  <a:pos x="43" y="54"/>
                </a:cxn>
                <a:cxn ang="0">
                  <a:pos x="38" y="57"/>
                </a:cxn>
                <a:cxn ang="0">
                  <a:pos x="32" y="59"/>
                </a:cxn>
                <a:cxn ang="0">
                  <a:pos x="32" y="70"/>
                </a:cxn>
                <a:cxn ang="0">
                  <a:pos x="24" y="73"/>
                </a:cxn>
                <a:cxn ang="0">
                  <a:pos x="22" y="73"/>
                </a:cxn>
                <a:cxn ang="0">
                  <a:pos x="18" y="76"/>
                </a:cxn>
                <a:cxn ang="0">
                  <a:pos x="10" y="67"/>
                </a:cxn>
                <a:cxn ang="0">
                  <a:pos x="5" y="59"/>
                </a:cxn>
                <a:cxn ang="0">
                  <a:pos x="0" y="57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5" y="29"/>
                </a:cxn>
                <a:cxn ang="0">
                  <a:pos x="10" y="26"/>
                </a:cxn>
                <a:cxn ang="0">
                  <a:pos x="16" y="26"/>
                </a:cxn>
                <a:cxn ang="0">
                  <a:pos x="18" y="21"/>
                </a:cxn>
                <a:cxn ang="0">
                  <a:pos x="22" y="18"/>
                </a:cxn>
                <a:cxn ang="0">
                  <a:pos x="24" y="18"/>
                </a:cxn>
                <a:cxn ang="0">
                  <a:pos x="29" y="21"/>
                </a:cxn>
                <a:cxn ang="0">
                  <a:pos x="35" y="18"/>
                </a:cxn>
                <a:cxn ang="0">
                  <a:pos x="40" y="18"/>
                </a:cxn>
                <a:cxn ang="0">
                  <a:pos x="38" y="8"/>
                </a:cxn>
                <a:cxn ang="0">
                  <a:pos x="46" y="0"/>
                </a:cxn>
                <a:cxn ang="0">
                  <a:pos x="49" y="0"/>
                </a:cxn>
                <a:cxn ang="0">
                  <a:pos x="51" y="8"/>
                </a:cxn>
                <a:cxn ang="0">
                  <a:pos x="57" y="8"/>
                </a:cxn>
                <a:cxn ang="0">
                  <a:pos x="57" y="5"/>
                </a:cxn>
                <a:cxn ang="0">
                  <a:pos x="59" y="0"/>
                </a:cxn>
                <a:cxn ang="0">
                  <a:pos x="65" y="0"/>
                </a:cxn>
                <a:cxn ang="0">
                  <a:pos x="76" y="13"/>
                </a:cxn>
              </a:cxnLst>
              <a:rect l="0" t="0" r="r" b="b"/>
              <a:pathLst>
                <a:path w="77" h="77">
                  <a:moveTo>
                    <a:pt x="76" y="13"/>
                  </a:moveTo>
                  <a:lnTo>
                    <a:pt x="59" y="21"/>
                  </a:lnTo>
                  <a:lnTo>
                    <a:pt x="46" y="33"/>
                  </a:lnTo>
                  <a:lnTo>
                    <a:pt x="46" y="43"/>
                  </a:lnTo>
                  <a:lnTo>
                    <a:pt x="43" y="54"/>
                  </a:lnTo>
                  <a:lnTo>
                    <a:pt x="38" y="57"/>
                  </a:lnTo>
                  <a:lnTo>
                    <a:pt x="32" y="59"/>
                  </a:lnTo>
                  <a:lnTo>
                    <a:pt x="32" y="70"/>
                  </a:lnTo>
                  <a:lnTo>
                    <a:pt x="24" y="73"/>
                  </a:lnTo>
                  <a:lnTo>
                    <a:pt x="22" y="73"/>
                  </a:lnTo>
                  <a:lnTo>
                    <a:pt x="18" y="76"/>
                  </a:lnTo>
                  <a:lnTo>
                    <a:pt x="10" y="67"/>
                  </a:lnTo>
                  <a:lnTo>
                    <a:pt x="5" y="59"/>
                  </a:lnTo>
                  <a:lnTo>
                    <a:pt x="0" y="57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5" y="29"/>
                  </a:lnTo>
                  <a:lnTo>
                    <a:pt x="10" y="26"/>
                  </a:lnTo>
                  <a:lnTo>
                    <a:pt x="16" y="26"/>
                  </a:lnTo>
                  <a:lnTo>
                    <a:pt x="18" y="21"/>
                  </a:lnTo>
                  <a:lnTo>
                    <a:pt x="22" y="18"/>
                  </a:lnTo>
                  <a:lnTo>
                    <a:pt x="24" y="18"/>
                  </a:lnTo>
                  <a:lnTo>
                    <a:pt x="29" y="21"/>
                  </a:lnTo>
                  <a:lnTo>
                    <a:pt x="35" y="18"/>
                  </a:lnTo>
                  <a:lnTo>
                    <a:pt x="40" y="18"/>
                  </a:lnTo>
                  <a:lnTo>
                    <a:pt x="38" y="8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1" y="8"/>
                  </a:lnTo>
                  <a:lnTo>
                    <a:pt x="57" y="8"/>
                  </a:lnTo>
                  <a:lnTo>
                    <a:pt x="57" y="5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6" y="13"/>
                  </a:ln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4" name="Freeform 432"/>
            <p:cNvSpPr>
              <a:spLocks/>
            </p:cNvSpPr>
            <p:nvPr/>
          </p:nvSpPr>
          <p:spPr bwMode="auto">
            <a:xfrm>
              <a:off x="7612949" y="3534086"/>
              <a:ext cx="120026" cy="48892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8"/>
                </a:cxn>
                <a:cxn ang="0">
                  <a:pos x="6" y="11"/>
                </a:cxn>
                <a:cxn ang="0">
                  <a:pos x="17" y="11"/>
                </a:cxn>
                <a:cxn ang="0">
                  <a:pos x="20" y="14"/>
                </a:cxn>
                <a:cxn ang="0">
                  <a:pos x="28" y="14"/>
                </a:cxn>
                <a:cxn ang="0">
                  <a:pos x="32" y="11"/>
                </a:cxn>
                <a:cxn ang="0">
                  <a:pos x="45" y="11"/>
                </a:cxn>
                <a:cxn ang="0">
                  <a:pos x="34" y="0"/>
                </a:cxn>
                <a:cxn ang="0">
                  <a:pos x="28" y="0"/>
                </a:cxn>
                <a:cxn ang="0">
                  <a:pos x="26" y="0"/>
                </a:cxn>
              </a:cxnLst>
              <a:rect l="0" t="0" r="r" b="b"/>
              <a:pathLst>
                <a:path w="46" h="15">
                  <a:moveTo>
                    <a:pt x="26" y="0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8"/>
                  </a:lnTo>
                  <a:lnTo>
                    <a:pt x="6" y="11"/>
                  </a:lnTo>
                  <a:lnTo>
                    <a:pt x="17" y="11"/>
                  </a:lnTo>
                  <a:lnTo>
                    <a:pt x="20" y="14"/>
                  </a:lnTo>
                  <a:lnTo>
                    <a:pt x="28" y="14"/>
                  </a:lnTo>
                  <a:lnTo>
                    <a:pt x="32" y="11"/>
                  </a:lnTo>
                  <a:lnTo>
                    <a:pt x="45" y="11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26" y="0"/>
                  </a:lnTo>
                </a:path>
              </a:pathLst>
            </a:custGeom>
            <a:no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800"/>
            </a:p>
          </p:txBody>
        </p:sp>
        <p:sp>
          <p:nvSpPr>
            <p:cNvPr id="25" name="Freeform 433"/>
            <p:cNvSpPr>
              <a:spLocks/>
            </p:cNvSpPr>
            <p:nvPr/>
          </p:nvSpPr>
          <p:spPr bwMode="auto">
            <a:xfrm>
              <a:off x="7089759" y="3053596"/>
              <a:ext cx="150802" cy="121387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55" y="21"/>
                </a:cxn>
                <a:cxn ang="0">
                  <a:pos x="46" y="13"/>
                </a:cxn>
                <a:cxn ang="0">
                  <a:pos x="44" y="5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5" y="2"/>
                </a:cxn>
                <a:cxn ang="0">
                  <a:pos x="12" y="5"/>
                </a:cxn>
                <a:cxn ang="0">
                  <a:pos x="8" y="13"/>
                </a:cxn>
                <a:cxn ang="0">
                  <a:pos x="2" y="19"/>
                </a:cxn>
                <a:cxn ang="0">
                  <a:pos x="0" y="24"/>
                </a:cxn>
                <a:cxn ang="0">
                  <a:pos x="0" y="29"/>
                </a:cxn>
                <a:cxn ang="0">
                  <a:pos x="8" y="35"/>
                </a:cxn>
                <a:cxn ang="0">
                  <a:pos x="12" y="37"/>
                </a:cxn>
                <a:cxn ang="0">
                  <a:pos x="16" y="37"/>
                </a:cxn>
                <a:cxn ang="0">
                  <a:pos x="19" y="35"/>
                </a:cxn>
                <a:cxn ang="0">
                  <a:pos x="30" y="37"/>
                </a:cxn>
                <a:cxn ang="0">
                  <a:pos x="46" y="29"/>
                </a:cxn>
                <a:cxn ang="0">
                  <a:pos x="55" y="26"/>
                </a:cxn>
              </a:cxnLst>
              <a:rect l="0" t="0" r="r" b="b"/>
              <a:pathLst>
                <a:path w="56" h="38">
                  <a:moveTo>
                    <a:pt x="55" y="26"/>
                  </a:moveTo>
                  <a:lnTo>
                    <a:pt x="55" y="21"/>
                  </a:lnTo>
                  <a:lnTo>
                    <a:pt x="46" y="13"/>
                  </a:lnTo>
                  <a:lnTo>
                    <a:pt x="44" y="5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12" y="5"/>
                  </a:lnTo>
                  <a:lnTo>
                    <a:pt x="8" y="13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8" y="35"/>
                  </a:lnTo>
                  <a:lnTo>
                    <a:pt x="12" y="37"/>
                  </a:lnTo>
                  <a:lnTo>
                    <a:pt x="16" y="37"/>
                  </a:lnTo>
                  <a:lnTo>
                    <a:pt x="19" y="35"/>
                  </a:lnTo>
                  <a:lnTo>
                    <a:pt x="30" y="37"/>
                  </a:lnTo>
                  <a:lnTo>
                    <a:pt x="46" y="29"/>
                  </a:lnTo>
                  <a:lnTo>
                    <a:pt x="55" y="26"/>
                  </a:lnTo>
                </a:path>
              </a:pathLst>
            </a:custGeom>
            <a:noFill/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800"/>
            </a:p>
          </p:txBody>
        </p:sp>
        <p:sp>
          <p:nvSpPr>
            <p:cNvPr id="26" name="Freeform 434"/>
            <p:cNvSpPr>
              <a:spLocks/>
            </p:cNvSpPr>
            <p:nvPr/>
          </p:nvSpPr>
          <p:spPr bwMode="auto">
            <a:xfrm>
              <a:off x="6937419" y="2588279"/>
              <a:ext cx="432401" cy="667629"/>
            </a:xfrm>
            <a:custGeom>
              <a:avLst/>
              <a:gdLst/>
              <a:ahLst/>
              <a:cxnLst>
                <a:cxn ang="0">
                  <a:pos x="72" y="190"/>
                </a:cxn>
                <a:cxn ang="0">
                  <a:pos x="59" y="200"/>
                </a:cxn>
                <a:cxn ang="0">
                  <a:pos x="22" y="206"/>
                </a:cxn>
                <a:cxn ang="0">
                  <a:pos x="16" y="195"/>
                </a:cxn>
                <a:cxn ang="0">
                  <a:pos x="27" y="176"/>
                </a:cxn>
                <a:cxn ang="0">
                  <a:pos x="37" y="160"/>
                </a:cxn>
                <a:cxn ang="0">
                  <a:pos x="51" y="142"/>
                </a:cxn>
                <a:cxn ang="0">
                  <a:pos x="43" y="142"/>
                </a:cxn>
                <a:cxn ang="0">
                  <a:pos x="35" y="147"/>
                </a:cxn>
                <a:cxn ang="0">
                  <a:pos x="30" y="152"/>
                </a:cxn>
                <a:cxn ang="0">
                  <a:pos x="24" y="147"/>
                </a:cxn>
                <a:cxn ang="0">
                  <a:pos x="27" y="130"/>
                </a:cxn>
                <a:cxn ang="0">
                  <a:pos x="19" y="137"/>
                </a:cxn>
                <a:cxn ang="0">
                  <a:pos x="13" y="142"/>
                </a:cxn>
                <a:cxn ang="0">
                  <a:pos x="16" y="130"/>
                </a:cxn>
                <a:cxn ang="0">
                  <a:pos x="22" y="123"/>
                </a:cxn>
                <a:cxn ang="0">
                  <a:pos x="19" y="115"/>
                </a:cxn>
                <a:cxn ang="0">
                  <a:pos x="10" y="128"/>
                </a:cxn>
                <a:cxn ang="0">
                  <a:pos x="0" y="128"/>
                </a:cxn>
                <a:cxn ang="0">
                  <a:pos x="6" y="110"/>
                </a:cxn>
                <a:cxn ang="0">
                  <a:pos x="13" y="89"/>
                </a:cxn>
                <a:cxn ang="0">
                  <a:pos x="19" y="72"/>
                </a:cxn>
                <a:cxn ang="0">
                  <a:pos x="22" y="59"/>
                </a:cxn>
                <a:cxn ang="0">
                  <a:pos x="41" y="51"/>
                </a:cxn>
                <a:cxn ang="0">
                  <a:pos x="51" y="40"/>
                </a:cxn>
                <a:cxn ang="0">
                  <a:pos x="72" y="45"/>
                </a:cxn>
                <a:cxn ang="0">
                  <a:pos x="89" y="45"/>
                </a:cxn>
                <a:cxn ang="0">
                  <a:pos x="91" y="32"/>
                </a:cxn>
                <a:cxn ang="0">
                  <a:pos x="89" y="10"/>
                </a:cxn>
                <a:cxn ang="0">
                  <a:pos x="104" y="0"/>
                </a:cxn>
                <a:cxn ang="0">
                  <a:pos x="131" y="16"/>
                </a:cxn>
                <a:cxn ang="0">
                  <a:pos x="148" y="30"/>
                </a:cxn>
                <a:cxn ang="0">
                  <a:pos x="161" y="40"/>
                </a:cxn>
                <a:cxn ang="0">
                  <a:pos x="161" y="45"/>
                </a:cxn>
                <a:cxn ang="0">
                  <a:pos x="131" y="89"/>
                </a:cxn>
                <a:cxn ang="0">
                  <a:pos x="104" y="91"/>
                </a:cxn>
                <a:cxn ang="0">
                  <a:pos x="91" y="105"/>
                </a:cxn>
                <a:cxn ang="0">
                  <a:pos x="108" y="125"/>
                </a:cxn>
                <a:cxn ang="0">
                  <a:pos x="115" y="133"/>
                </a:cxn>
                <a:cxn ang="0">
                  <a:pos x="123" y="130"/>
                </a:cxn>
                <a:cxn ang="0">
                  <a:pos x="134" y="142"/>
                </a:cxn>
                <a:cxn ang="0">
                  <a:pos x="131" y="168"/>
                </a:cxn>
                <a:cxn ang="0">
                  <a:pos x="123" y="176"/>
                </a:cxn>
                <a:cxn ang="0">
                  <a:pos x="113" y="165"/>
                </a:cxn>
                <a:cxn ang="0">
                  <a:pos x="102" y="149"/>
                </a:cxn>
                <a:cxn ang="0">
                  <a:pos x="89" y="144"/>
                </a:cxn>
                <a:cxn ang="0">
                  <a:pos x="72" y="149"/>
                </a:cxn>
                <a:cxn ang="0">
                  <a:pos x="59" y="165"/>
                </a:cxn>
                <a:cxn ang="0">
                  <a:pos x="62" y="176"/>
                </a:cxn>
              </a:cxnLst>
              <a:rect l="0" t="0" r="r" b="b"/>
              <a:pathLst>
                <a:path w="165" h="207">
                  <a:moveTo>
                    <a:pt x="72" y="182"/>
                  </a:moveTo>
                  <a:lnTo>
                    <a:pt x="72" y="190"/>
                  </a:lnTo>
                  <a:lnTo>
                    <a:pt x="70" y="198"/>
                  </a:lnTo>
                  <a:lnTo>
                    <a:pt x="59" y="200"/>
                  </a:lnTo>
                  <a:lnTo>
                    <a:pt x="30" y="200"/>
                  </a:lnTo>
                  <a:lnTo>
                    <a:pt x="22" y="206"/>
                  </a:lnTo>
                  <a:lnTo>
                    <a:pt x="16" y="203"/>
                  </a:lnTo>
                  <a:lnTo>
                    <a:pt x="16" y="195"/>
                  </a:lnTo>
                  <a:lnTo>
                    <a:pt x="22" y="178"/>
                  </a:lnTo>
                  <a:lnTo>
                    <a:pt x="27" y="176"/>
                  </a:lnTo>
                  <a:lnTo>
                    <a:pt x="35" y="165"/>
                  </a:lnTo>
                  <a:lnTo>
                    <a:pt x="37" y="160"/>
                  </a:lnTo>
                  <a:lnTo>
                    <a:pt x="51" y="149"/>
                  </a:lnTo>
                  <a:lnTo>
                    <a:pt x="51" y="142"/>
                  </a:lnTo>
                  <a:lnTo>
                    <a:pt x="45" y="139"/>
                  </a:lnTo>
                  <a:lnTo>
                    <a:pt x="43" y="142"/>
                  </a:lnTo>
                  <a:lnTo>
                    <a:pt x="37" y="142"/>
                  </a:lnTo>
                  <a:lnTo>
                    <a:pt x="35" y="147"/>
                  </a:lnTo>
                  <a:lnTo>
                    <a:pt x="33" y="149"/>
                  </a:lnTo>
                  <a:lnTo>
                    <a:pt x="30" y="152"/>
                  </a:lnTo>
                  <a:lnTo>
                    <a:pt x="27" y="152"/>
                  </a:lnTo>
                  <a:lnTo>
                    <a:pt x="24" y="147"/>
                  </a:lnTo>
                  <a:lnTo>
                    <a:pt x="27" y="142"/>
                  </a:lnTo>
                  <a:lnTo>
                    <a:pt x="27" y="130"/>
                  </a:lnTo>
                  <a:lnTo>
                    <a:pt x="22" y="130"/>
                  </a:lnTo>
                  <a:lnTo>
                    <a:pt x="19" y="137"/>
                  </a:lnTo>
                  <a:lnTo>
                    <a:pt x="19" y="142"/>
                  </a:lnTo>
                  <a:lnTo>
                    <a:pt x="13" y="142"/>
                  </a:lnTo>
                  <a:lnTo>
                    <a:pt x="13" y="137"/>
                  </a:lnTo>
                  <a:lnTo>
                    <a:pt x="16" y="130"/>
                  </a:lnTo>
                  <a:lnTo>
                    <a:pt x="19" y="125"/>
                  </a:lnTo>
                  <a:lnTo>
                    <a:pt x="22" y="123"/>
                  </a:lnTo>
                  <a:lnTo>
                    <a:pt x="22" y="117"/>
                  </a:lnTo>
                  <a:lnTo>
                    <a:pt x="19" y="115"/>
                  </a:lnTo>
                  <a:lnTo>
                    <a:pt x="13" y="117"/>
                  </a:lnTo>
                  <a:lnTo>
                    <a:pt x="10" y="128"/>
                  </a:lnTo>
                  <a:lnTo>
                    <a:pt x="0" y="139"/>
                  </a:lnTo>
                  <a:lnTo>
                    <a:pt x="0" y="128"/>
                  </a:lnTo>
                  <a:lnTo>
                    <a:pt x="0" y="117"/>
                  </a:lnTo>
                  <a:lnTo>
                    <a:pt x="6" y="110"/>
                  </a:lnTo>
                  <a:lnTo>
                    <a:pt x="6" y="100"/>
                  </a:lnTo>
                  <a:lnTo>
                    <a:pt x="13" y="89"/>
                  </a:lnTo>
                  <a:lnTo>
                    <a:pt x="19" y="83"/>
                  </a:lnTo>
                  <a:lnTo>
                    <a:pt x="19" y="72"/>
                  </a:lnTo>
                  <a:lnTo>
                    <a:pt x="24" y="69"/>
                  </a:lnTo>
                  <a:lnTo>
                    <a:pt x="22" y="59"/>
                  </a:lnTo>
                  <a:lnTo>
                    <a:pt x="27" y="56"/>
                  </a:lnTo>
                  <a:lnTo>
                    <a:pt x="41" y="51"/>
                  </a:lnTo>
                  <a:lnTo>
                    <a:pt x="43" y="48"/>
                  </a:lnTo>
                  <a:lnTo>
                    <a:pt x="51" y="40"/>
                  </a:lnTo>
                  <a:lnTo>
                    <a:pt x="59" y="37"/>
                  </a:lnTo>
                  <a:lnTo>
                    <a:pt x="72" y="45"/>
                  </a:lnTo>
                  <a:lnTo>
                    <a:pt x="83" y="45"/>
                  </a:lnTo>
                  <a:lnTo>
                    <a:pt x="89" y="45"/>
                  </a:lnTo>
                  <a:lnTo>
                    <a:pt x="91" y="45"/>
                  </a:lnTo>
                  <a:lnTo>
                    <a:pt x="91" y="32"/>
                  </a:lnTo>
                  <a:lnTo>
                    <a:pt x="89" y="24"/>
                  </a:lnTo>
                  <a:lnTo>
                    <a:pt x="89" y="10"/>
                  </a:lnTo>
                  <a:lnTo>
                    <a:pt x="93" y="5"/>
                  </a:lnTo>
                  <a:lnTo>
                    <a:pt x="104" y="0"/>
                  </a:lnTo>
                  <a:lnTo>
                    <a:pt x="127" y="10"/>
                  </a:lnTo>
                  <a:lnTo>
                    <a:pt x="131" y="16"/>
                  </a:lnTo>
                  <a:lnTo>
                    <a:pt x="136" y="30"/>
                  </a:lnTo>
                  <a:lnTo>
                    <a:pt x="148" y="30"/>
                  </a:lnTo>
                  <a:lnTo>
                    <a:pt x="154" y="35"/>
                  </a:lnTo>
                  <a:lnTo>
                    <a:pt x="161" y="40"/>
                  </a:lnTo>
                  <a:lnTo>
                    <a:pt x="164" y="40"/>
                  </a:lnTo>
                  <a:lnTo>
                    <a:pt x="161" y="45"/>
                  </a:lnTo>
                  <a:lnTo>
                    <a:pt x="140" y="62"/>
                  </a:lnTo>
                  <a:lnTo>
                    <a:pt x="131" y="89"/>
                  </a:lnTo>
                  <a:lnTo>
                    <a:pt x="127" y="91"/>
                  </a:lnTo>
                  <a:lnTo>
                    <a:pt x="104" y="91"/>
                  </a:lnTo>
                  <a:lnTo>
                    <a:pt x="91" y="100"/>
                  </a:lnTo>
                  <a:lnTo>
                    <a:pt x="91" y="105"/>
                  </a:lnTo>
                  <a:lnTo>
                    <a:pt x="91" y="120"/>
                  </a:lnTo>
                  <a:lnTo>
                    <a:pt x="108" y="125"/>
                  </a:lnTo>
                  <a:lnTo>
                    <a:pt x="113" y="133"/>
                  </a:lnTo>
                  <a:lnTo>
                    <a:pt x="115" y="133"/>
                  </a:lnTo>
                  <a:lnTo>
                    <a:pt x="115" y="130"/>
                  </a:lnTo>
                  <a:lnTo>
                    <a:pt x="123" y="130"/>
                  </a:lnTo>
                  <a:lnTo>
                    <a:pt x="131" y="139"/>
                  </a:lnTo>
                  <a:lnTo>
                    <a:pt x="134" y="142"/>
                  </a:lnTo>
                  <a:lnTo>
                    <a:pt x="131" y="147"/>
                  </a:lnTo>
                  <a:lnTo>
                    <a:pt x="131" y="168"/>
                  </a:lnTo>
                  <a:lnTo>
                    <a:pt x="127" y="176"/>
                  </a:lnTo>
                  <a:lnTo>
                    <a:pt x="123" y="176"/>
                  </a:lnTo>
                  <a:lnTo>
                    <a:pt x="113" y="171"/>
                  </a:lnTo>
                  <a:lnTo>
                    <a:pt x="113" y="165"/>
                  </a:lnTo>
                  <a:lnTo>
                    <a:pt x="104" y="158"/>
                  </a:lnTo>
                  <a:lnTo>
                    <a:pt x="102" y="149"/>
                  </a:lnTo>
                  <a:lnTo>
                    <a:pt x="93" y="144"/>
                  </a:lnTo>
                  <a:lnTo>
                    <a:pt x="89" y="144"/>
                  </a:lnTo>
                  <a:lnTo>
                    <a:pt x="80" y="147"/>
                  </a:lnTo>
                  <a:lnTo>
                    <a:pt x="72" y="149"/>
                  </a:lnTo>
                  <a:lnTo>
                    <a:pt x="67" y="158"/>
                  </a:lnTo>
                  <a:lnTo>
                    <a:pt x="59" y="165"/>
                  </a:lnTo>
                  <a:lnTo>
                    <a:pt x="59" y="171"/>
                  </a:lnTo>
                  <a:lnTo>
                    <a:pt x="62" y="176"/>
                  </a:lnTo>
                  <a:lnTo>
                    <a:pt x="72" y="182"/>
                  </a:lnTo>
                </a:path>
              </a:pathLst>
            </a:custGeom>
            <a:solidFill>
              <a:srgbClr val="FFFFFF"/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7" name="Freeform 435"/>
            <p:cNvSpPr>
              <a:spLocks/>
            </p:cNvSpPr>
            <p:nvPr/>
          </p:nvSpPr>
          <p:spPr bwMode="auto">
            <a:xfrm>
              <a:off x="7578311" y="3353760"/>
              <a:ext cx="266211" cy="512523"/>
            </a:xfrm>
            <a:custGeom>
              <a:avLst/>
              <a:gdLst/>
              <a:ahLst/>
              <a:cxnLst>
                <a:cxn ang="0">
                  <a:pos x="41" y="11"/>
                </a:cxn>
                <a:cxn ang="0">
                  <a:pos x="41" y="16"/>
                </a:cxn>
                <a:cxn ang="0">
                  <a:pos x="36" y="26"/>
                </a:cxn>
                <a:cxn ang="0">
                  <a:pos x="33" y="26"/>
                </a:cxn>
                <a:cxn ang="0">
                  <a:pos x="33" y="35"/>
                </a:cxn>
                <a:cxn ang="0">
                  <a:pos x="31" y="38"/>
                </a:cxn>
                <a:cxn ang="0">
                  <a:pos x="31" y="40"/>
                </a:cxn>
                <a:cxn ang="0">
                  <a:pos x="39" y="60"/>
                </a:cxn>
                <a:cxn ang="0">
                  <a:pos x="41" y="60"/>
                </a:cxn>
                <a:cxn ang="0">
                  <a:pos x="47" y="60"/>
                </a:cxn>
                <a:cxn ang="0">
                  <a:pos x="57" y="71"/>
                </a:cxn>
                <a:cxn ang="0">
                  <a:pos x="45" y="71"/>
                </a:cxn>
                <a:cxn ang="0">
                  <a:pos x="41" y="74"/>
                </a:cxn>
                <a:cxn ang="0">
                  <a:pos x="33" y="74"/>
                </a:cxn>
                <a:cxn ang="0">
                  <a:pos x="31" y="71"/>
                </a:cxn>
                <a:cxn ang="0">
                  <a:pos x="22" y="71"/>
                </a:cxn>
                <a:cxn ang="0">
                  <a:pos x="16" y="68"/>
                </a:cxn>
                <a:cxn ang="0">
                  <a:pos x="16" y="63"/>
                </a:cxn>
                <a:cxn ang="0">
                  <a:pos x="13" y="60"/>
                </a:cxn>
                <a:cxn ang="0">
                  <a:pos x="8" y="63"/>
                </a:cxn>
                <a:cxn ang="0">
                  <a:pos x="3" y="71"/>
                </a:cxn>
                <a:cxn ang="0">
                  <a:pos x="3" y="82"/>
                </a:cxn>
                <a:cxn ang="0">
                  <a:pos x="6" y="87"/>
                </a:cxn>
                <a:cxn ang="0">
                  <a:pos x="3" y="89"/>
                </a:cxn>
                <a:cxn ang="0">
                  <a:pos x="3" y="97"/>
                </a:cxn>
                <a:cxn ang="0">
                  <a:pos x="3" y="100"/>
                </a:cxn>
                <a:cxn ang="0">
                  <a:pos x="6" y="114"/>
                </a:cxn>
                <a:cxn ang="0">
                  <a:pos x="6" y="120"/>
                </a:cxn>
                <a:cxn ang="0">
                  <a:pos x="6" y="125"/>
                </a:cxn>
                <a:cxn ang="0">
                  <a:pos x="0" y="136"/>
                </a:cxn>
                <a:cxn ang="0">
                  <a:pos x="0" y="141"/>
                </a:cxn>
                <a:cxn ang="0">
                  <a:pos x="11" y="152"/>
                </a:cxn>
                <a:cxn ang="0">
                  <a:pos x="13" y="158"/>
                </a:cxn>
                <a:cxn ang="0">
                  <a:pos x="22" y="158"/>
                </a:cxn>
                <a:cxn ang="0">
                  <a:pos x="31" y="150"/>
                </a:cxn>
                <a:cxn ang="0">
                  <a:pos x="41" y="150"/>
                </a:cxn>
                <a:cxn ang="0">
                  <a:pos x="63" y="144"/>
                </a:cxn>
                <a:cxn ang="0">
                  <a:pos x="82" y="139"/>
                </a:cxn>
                <a:cxn ang="0">
                  <a:pos x="93" y="134"/>
                </a:cxn>
                <a:cxn ang="0">
                  <a:pos x="102" y="134"/>
                </a:cxn>
                <a:cxn ang="0">
                  <a:pos x="102" y="122"/>
                </a:cxn>
                <a:cxn ang="0">
                  <a:pos x="96" y="122"/>
                </a:cxn>
                <a:cxn ang="0">
                  <a:pos x="88" y="117"/>
                </a:cxn>
                <a:cxn ang="0">
                  <a:pos x="82" y="117"/>
                </a:cxn>
                <a:cxn ang="0">
                  <a:pos x="74" y="111"/>
                </a:cxn>
                <a:cxn ang="0">
                  <a:pos x="74" y="106"/>
                </a:cxn>
                <a:cxn ang="0">
                  <a:pos x="74" y="89"/>
                </a:cxn>
                <a:cxn ang="0">
                  <a:pos x="82" y="82"/>
                </a:cxn>
                <a:cxn ang="0">
                  <a:pos x="82" y="76"/>
                </a:cxn>
                <a:cxn ang="0">
                  <a:pos x="71" y="66"/>
                </a:cxn>
                <a:cxn ang="0">
                  <a:pos x="71" y="54"/>
                </a:cxn>
                <a:cxn ang="0">
                  <a:pos x="82" y="40"/>
                </a:cxn>
                <a:cxn ang="0">
                  <a:pos x="77" y="32"/>
                </a:cxn>
                <a:cxn ang="0">
                  <a:pos x="71" y="35"/>
                </a:cxn>
                <a:cxn ang="0">
                  <a:pos x="55" y="35"/>
                </a:cxn>
                <a:cxn ang="0">
                  <a:pos x="53" y="29"/>
                </a:cxn>
                <a:cxn ang="0">
                  <a:pos x="53" y="18"/>
                </a:cxn>
                <a:cxn ang="0">
                  <a:pos x="57" y="18"/>
                </a:cxn>
                <a:cxn ang="0">
                  <a:pos x="61" y="13"/>
                </a:cxn>
                <a:cxn ang="0">
                  <a:pos x="61" y="3"/>
                </a:cxn>
                <a:cxn ang="0">
                  <a:pos x="55" y="0"/>
                </a:cxn>
                <a:cxn ang="0">
                  <a:pos x="53" y="0"/>
                </a:cxn>
                <a:cxn ang="0">
                  <a:pos x="41" y="11"/>
                </a:cxn>
              </a:cxnLst>
              <a:rect l="0" t="0" r="r" b="b"/>
              <a:pathLst>
                <a:path w="103" h="159">
                  <a:moveTo>
                    <a:pt x="41" y="11"/>
                  </a:moveTo>
                  <a:lnTo>
                    <a:pt x="41" y="16"/>
                  </a:lnTo>
                  <a:lnTo>
                    <a:pt x="36" y="26"/>
                  </a:lnTo>
                  <a:lnTo>
                    <a:pt x="33" y="26"/>
                  </a:lnTo>
                  <a:lnTo>
                    <a:pt x="33" y="35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9" y="60"/>
                  </a:lnTo>
                  <a:lnTo>
                    <a:pt x="41" y="60"/>
                  </a:lnTo>
                  <a:lnTo>
                    <a:pt x="47" y="60"/>
                  </a:lnTo>
                  <a:lnTo>
                    <a:pt x="57" y="71"/>
                  </a:lnTo>
                  <a:lnTo>
                    <a:pt x="45" y="71"/>
                  </a:lnTo>
                  <a:lnTo>
                    <a:pt x="41" y="74"/>
                  </a:lnTo>
                  <a:lnTo>
                    <a:pt x="33" y="74"/>
                  </a:lnTo>
                  <a:lnTo>
                    <a:pt x="31" y="71"/>
                  </a:lnTo>
                  <a:lnTo>
                    <a:pt x="22" y="71"/>
                  </a:lnTo>
                  <a:lnTo>
                    <a:pt x="16" y="68"/>
                  </a:lnTo>
                  <a:lnTo>
                    <a:pt x="16" y="63"/>
                  </a:lnTo>
                  <a:lnTo>
                    <a:pt x="13" y="60"/>
                  </a:lnTo>
                  <a:lnTo>
                    <a:pt x="8" y="63"/>
                  </a:lnTo>
                  <a:lnTo>
                    <a:pt x="3" y="71"/>
                  </a:lnTo>
                  <a:lnTo>
                    <a:pt x="3" y="82"/>
                  </a:lnTo>
                  <a:lnTo>
                    <a:pt x="6" y="87"/>
                  </a:lnTo>
                  <a:lnTo>
                    <a:pt x="3" y="89"/>
                  </a:lnTo>
                  <a:lnTo>
                    <a:pt x="3" y="97"/>
                  </a:lnTo>
                  <a:lnTo>
                    <a:pt x="3" y="100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6" y="125"/>
                  </a:lnTo>
                  <a:lnTo>
                    <a:pt x="0" y="136"/>
                  </a:lnTo>
                  <a:lnTo>
                    <a:pt x="0" y="141"/>
                  </a:lnTo>
                  <a:lnTo>
                    <a:pt x="11" y="152"/>
                  </a:lnTo>
                  <a:lnTo>
                    <a:pt x="13" y="158"/>
                  </a:lnTo>
                  <a:lnTo>
                    <a:pt x="22" y="158"/>
                  </a:lnTo>
                  <a:lnTo>
                    <a:pt x="31" y="150"/>
                  </a:lnTo>
                  <a:lnTo>
                    <a:pt x="41" y="150"/>
                  </a:lnTo>
                  <a:lnTo>
                    <a:pt x="63" y="144"/>
                  </a:lnTo>
                  <a:lnTo>
                    <a:pt x="82" y="139"/>
                  </a:lnTo>
                  <a:lnTo>
                    <a:pt x="93" y="134"/>
                  </a:lnTo>
                  <a:lnTo>
                    <a:pt x="102" y="134"/>
                  </a:lnTo>
                  <a:lnTo>
                    <a:pt x="102" y="122"/>
                  </a:lnTo>
                  <a:lnTo>
                    <a:pt x="96" y="122"/>
                  </a:lnTo>
                  <a:lnTo>
                    <a:pt x="88" y="117"/>
                  </a:lnTo>
                  <a:lnTo>
                    <a:pt x="82" y="117"/>
                  </a:lnTo>
                  <a:lnTo>
                    <a:pt x="74" y="111"/>
                  </a:lnTo>
                  <a:lnTo>
                    <a:pt x="74" y="106"/>
                  </a:lnTo>
                  <a:lnTo>
                    <a:pt x="74" y="89"/>
                  </a:lnTo>
                  <a:lnTo>
                    <a:pt x="82" y="82"/>
                  </a:lnTo>
                  <a:lnTo>
                    <a:pt x="82" y="76"/>
                  </a:lnTo>
                  <a:lnTo>
                    <a:pt x="71" y="66"/>
                  </a:lnTo>
                  <a:lnTo>
                    <a:pt x="71" y="54"/>
                  </a:lnTo>
                  <a:lnTo>
                    <a:pt x="82" y="40"/>
                  </a:lnTo>
                  <a:lnTo>
                    <a:pt x="77" y="32"/>
                  </a:lnTo>
                  <a:lnTo>
                    <a:pt x="71" y="35"/>
                  </a:lnTo>
                  <a:lnTo>
                    <a:pt x="55" y="35"/>
                  </a:lnTo>
                  <a:lnTo>
                    <a:pt x="53" y="29"/>
                  </a:lnTo>
                  <a:lnTo>
                    <a:pt x="53" y="18"/>
                  </a:lnTo>
                  <a:lnTo>
                    <a:pt x="57" y="18"/>
                  </a:lnTo>
                  <a:lnTo>
                    <a:pt x="61" y="13"/>
                  </a:lnTo>
                  <a:lnTo>
                    <a:pt x="61" y="3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41" y="11"/>
                  </a:lnTo>
                </a:path>
              </a:pathLst>
            </a:custGeom>
            <a:solidFill>
              <a:srgbClr val="CCFFCC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8" name="Freeform 436"/>
            <p:cNvSpPr>
              <a:spLocks/>
            </p:cNvSpPr>
            <p:nvPr/>
          </p:nvSpPr>
          <p:spPr bwMode="auto">
            <a:xfrm>
              <a:off x="7360587" y="3421129"/>
              <a:ext cx="253901" cy="301782"/>
            </a:xfrm>
            <a:custGeom>
              <a:avLst/>
              <a:gdLst/>
              <a:ahLst/>
              <a:cxnLst>
                <a:cxn ang="0">
                  <a:pos x="51" y="84"/>
                </a:cxn>
                <a:cxn ang="0">
                  <a:pos x="32" y="84"/>
                </a:cxn>
                <a:cxn ang="0">
                  <a:pos x="29" y="86"/>
                </a:cxn>
                <a:cxn ang="0">
                  <a:pos x="25" y="86"/>
                </a:cxn>
                <a:cxn ang="0">
                  <a:pos x="18" y="92"/>
                </a:cxn>
                <a:cxn ang="0">
                  <a:pos x="10" y="92"/>
                </a:cxn>
                <a:cxn ang="0">
                  <a:pos x="0" y="81"/>
                </a:cxn>
                <a:cxn ang="0">
                  <a:pos x="10" y="57"/>
                </a:cxn>
                <a:cxn ang="0">
                  <a:pos x="10" y="41"/>
                </a:cxn>
                <a:cxn ang="0">
                  <a:pos x="16" y="38"/>
                </a:cxn>
                <a:cxn ang="0">
                  <a:pos x="16" y="30"/>
                </a:cxn>
                <a:cxn ang="0">
                  <a:pos x="18" y="30"/>
                </a:cxn>
                <a:cxn ang="0">
                  <a:pos x="18" y="5"/>
                </a:cxn>
                <a:cxn ang="0">
                  <a:pos x="22" y="5"/>
                </a:cxn>
                <a:cxn ang="0">
                  <a:pos x="29" y="3"/>
                </a:cxn>
                <a:cxn ang="0">
                  <a:pos x="32" y="0"/>
                </a:cxn>
                <a:cxn ang="0">
                  <a:pos x="44" y="0"/>
                </a:cxn>
                <a:cxn ang="0">
                  <a:pos x="57" y="16"/>
                </a:cxn>
                <a:cxn ang="0">
                  <a:pos x="71" y="16"/>
                </a:cxn>
                <a:cxn ang="0">
                  <a:pos x="71" y="19"/>
                </a:cxn>
                <a:cxn ang="0">
                  <a:pos x="82" y="24"/>
                </a:cxn>
                <a:cxn ang="0">
                  <a:pos x="92" y="24"/>
                </a:cxn>
                <a:cxn ang="0">
                  <a:pos x="98" y="30"/>
                </a:cxn>
                <a:cxn ang="0">
                  <a:pos x="98" y="32"/>
                </a:cxn>
                <a:cxn ang="0">
                  <a:pos x="92" y="35"/>
                </a:cxn>
                <a:cxn ang="0">
                  <a:pos x="90" y="38"/>
                </a:cxn>
                <a:cxn ang="0">
                  <a:pos x="87" y="43"/>
                </a:cxn>
                <a:cxn ang="0">
                  <a:pos x="87" y="51"/>
                </a:cxn>
                <a:cxn ang="0">
                  <a:pos x="87" y="54"/>
                </a:cxn>
                <a:cxn ang="0">
                  <a:pos x="90" y="57"/>
                </a:cxn>
                <a:cxn ang="0">
                  <a:pos x="90" y="59"/>
                </a:cxn>
                <a:cxn ang="0">
                  <a:pos x="87" y="59"/>
                </a:cxn>
                <a:cxn ang="0">
                  <a:pos x="84" y="59"/>
                </a:cxn>
                <a:cxn ang="0">
                  <a:pos x="82" y="57"/>
                </a:cxn>
                <a:cxn ang="0">
                  <a:pos x="73" y="57"/>
                </a:cxn>
                <a:cxn ang="0">
                  <a:pos x="73" y="51"/>
                </a:cxn>
                <a:cxn ang="0">
                  <a:pos x="73" y="49"/>
                </a:cxn>
                <a:cxn ang="0">
                  <a:pos x="73" y="46"/>
                </a:cxn>
                <a:cxn ang="0">
                  <a:pos x="76" y="43"/>
                </a:cxn>
                <a:cxn ang="0">
                  <a:pos x="76" y="32"/>
                </a:cxn>
                <a:cxn ang="0">
                  <a:pos x="71" y="32"/>
                </a:cxn>
                <a:cxn ang="0">
                  <a:pos x="60" y="41"/>
                </a:cxn>
                <a:cxn ang="0">
                  <a:pos x="60" y="49"/>
                </a:cxn>
                <a:cxn ang="0">
                  <a:pos x="63" y="51"/>
                </a:cxn>
                <a:cxn ang="0">
                  <a:pos x="63" y="59"/>
                </a:cxn>
                <a:cxn ang="0">
                  <a:pos x="54" y="70"/>
                </a:cxn>
                <a:cxn ang="0">
                  <a:pos x="54" y="73"/>
                </a:cxn>
                <a:cxn ang="0">
                  <a:pos x="51" y="84"/>
                </a:cxn>
              </a:cxnLst>
              <a:rect l="0" t="0" r="r" b="b"/>
              <a:pathLst>
                <a:path w="99" h="93">
                  <a:moveTo>
                    <a:pt x="51" y="84"/>
                  </a:moveTo>
                  <a:lnTo>
                    <a:pt x="32" y="84"/>
                  </a:lnTo>
                  <a:lnTo>
                    <a:pt x="29" y="86"/>
                  </a:lnTo>
                  <a:lnTo>
                    <a:pt x="25" y="86"/>
                  </a:lnTo>
                  <a:lnTo>
                    <a:pt x="18" y="92"/>
                  </a:lnTo>
                  <a:lnTo>
                    <a:pt x="10" y="92"/>
                  </a:lnTo>
                  <a:lnTo>
                    <a:pt x="0" y="81"/>
                  </a:lnTo>
                  <a:lnTo>
                    <a:pt x="10" y="57"/>
                  </a:lnTo>
                  <a:lnTo>
                    <a:pt x="10" y="41"/>
                  </a:lnTo>
                  <a:lnTo>
                    <a:pt x="16" y="38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18" y="5"/>
                  </a:lnTo>
                  <a:lnTo>
                    <a:pt x="22" y="5"/>
                  </a:lnTo>
                  <a:lnTo>
                    <a:pt x="29" y="3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7" y="16"/>
                  </a:lnTo>
                  <a:lnTo>
                    <a:pt x="71" y="16"/>
                  </a:lnTo>
                  <a:lnTo>
                    <a:pt x="71" y="19"/>
                  </a:lnTo>
                  <a:lnTo>
                    <a:pt x="82" y="24"/>
                  </a:lnTo>
                  <a:lnTo>
                    <a:pt x="92" y="24"/>
                  </a:lnTo>
                  <a:lnTo>
                    <a:pt x="98" y="30"/>
                  </a:lnTo>
                  <a:lnTo>
                    <a:pt x="98" y="32"/>
                  </a:lnTo>
                  <a:lnTo>
                    <a:pt x="92" y="35"/>
                  </a:lnTo>
                  <a:lnTo>
                    <a:pt x="90" y="38"/>
                  </a:lnTo>
                  <a:lnTo>
                    <a:pt x="87" y="43"/>
                  </a:lnTo>
                  <a:lnTo>
                    <a:pt x="87" y="51"/>
                  </a:lnTo>
                  <a:lnTo>
                    <a:pt x="87" y="54"/>
                  </a:lnTo>
                  <a:lnTo>
                    <a:pt x="90" y="57"/>
                  </a:lnTo>
                  <a:lnTo>
                    <a:pt x="90" y="59"/>
                  </a:lnTo>
                  <a:lnTo>
                    <a:pt x="87" y="59"/>
                  </a:lnTo>
                  <a:lnTo>
                    <a:pt x="84" y="59"/>
                  </a:lnTo>
                  <a:lnTo>
                    <a:pt x="82" y="57"/>
                  </a:lnTo>
                  <a:lnTo>
                    <a:pt x="73" y="57"/>
                  </a:lnTo>
                  <a:lnTo>
                    <a:pt x="73" y="51"/>
                  </a:lnTo>
                  <a:lnTo>
                    <a:pt x="73" y="49"/>
                  </a:lnTo>
                  <a:lnTo>
                    <a:pt x="73" y="46"/>
                  </a:lnTo>
                  <a:lnTo>
                    <a:pt x="76" y="43"/>
                  </a:lnTo>
                  <a:lnTo>
                    <a:pt x="76" y="32"/>
                  </a:lnTo>
                  <a:lnTo>
                    <a:pt x="71" y="32"/>
                  </a:lnTo>
                  <a:lnTo>
                    <a:pt x="60" y="41"/>
                  </a:lnTo>
                  <a:lnTo>
                    <a:pt x="60" y="49"/>
                  </a:lnTo>
                  <a:lnTo>
                    <a:pt x="63" y="51"/>
                  </a:lnTo>
                  <a:lnTo>
                    <a:pt x="63" y="59"/>
                  </a:lnTo>
                  <a:lnTo>
                    <a:pt x="54" y="70"/>
                  </a:lnTo>
                  <a:lnTo>
                    <a:pt x="54" y="73"/>
                  </a:lnTo>
                  <a:lnTo>
                    <a:pt x="51" y="84"/>
                  </a:lnTo>
                </a:path>
              </a:pathLst>
            </a:custGeom>
            <a:solidFill>
              <a:srgbClr val="CCFFCC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29" name="Freeform 437"/>
            <p:cNvSpPr>
              <a:spLocks/>
            </p:cNvSpPr>
            <p:nvPr/>
          </p:nvSpPr>
          <p:spPr bwMode="auto">
            <a:xfrm>
              <a:off x="5747931" y="1977972"/>
              <a:ext cx="577048" cy="977840"/>
            </a:xfrm>
            <a:custGeom>
              <a:avLst/>
              <a:gdLst/>
              <a:ahLst/>
              <a:cxnLst>
                <a:cxn ang="0">
                  <a:pos x="106" y="8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18" y="24"/>
                </a:cxn>
                <a:cxn ang="0">
                  <a:pos x="41" y="49"/>
                </a:cxn>
                <a:cxn ang="0">
                  <a:pos x="60" y="66"/>
                </a:cxn>
                <a:cxn ang="0">
                  <a:pos x="84" y="79"/>
                </a:cxn>
                <a:cxn ang="0">
                  <a:pos x="97" y="98"/>
                </a:cxn>
                <a:cxn ang="0">
                  <a:pos x="119" y="111"/>
                </a:cxn>
                <a:cxn ang="0">
                  <a:pos x="119" y="139"/>
                </a:cxn>
                <a:cxn ang="0">
                  <a:pos x="109" y="174"/>
                </a:cxn>
                <a:cxn ang="0">
                  <a:pos x="119" y="179"/>
                </a:cxn>
                <a:cxn ang="0">
                  <a:pos x="148" y="221"/>
                </a:cxn>
                <a:cxn ang="0">
                  <a:pos x="176" y="254"/>
                </a:cxn>
                <a:cxn ang="0">
                  <a:pos x="182" y="273"/>
                </a:cxn>
                <a:cxn ang="0">
                  <a:pos x="199" y="289"/>
                </a:cxn>
                <a:cxn ang="0">
                  <a:pos x="202" y="303"/>
                </a:cxn>
                <a:cxn ang="0">
                  <a:pos x="214" y="300"/>
                </a:cxn>
                <a:cxn ang="0">
                  <a:pos x="224" y="273"/>
                </a:cxn>
                <a:cxn ang="0">
                  <a:pos x="215" y="247"/>
                </a:cxn>
                <a:cxn ang="0">
                  <a:pos x="205" y="226"/>
                </a:cxn>
                <a:cxn ang="0">
                  <a:pos x="196" y="221"/>
                </a:cxn>
                <a:cxn ang="0">
                  <a:pos x="191" y="237"/>
                </a:cxn>
                <a:cxn ang="0">
                  <a:pos x="186" y="237"/>
                </a:cxn>
                <a:cxn ang="0">
                  <a:pos x="172" y="196"/>
                </a:cxn>
                <a:cxn ang="0">
                  <a:pos x="166" y="166"/>
                </a:cxn>
                <a:cxn ang="0">
                  <a:pos x="158" y="131"/>
                </a:cxn>
                <a:cxn ang="0">
                  <a:pos x="150" y="115"/>
                </a:cxn>
                <a:cxn ang="0">
                  <a:pos x="150" y="85"/>
                </a:cxn>
                <a:cxn ang="0">
                  <a:pos x="142" y="71"/>
                </a:cxn>
                <a:cxn ang="0">
                  <a:pos x="136" y="76"/>
                </a:cxn>
                <a:cxn ang="0">
                  <a:pos x="142" y="85"/>
                </a:cxn>
                <a:cxn ang="0">
                  <a:pos x="131" y="90"/>
                </a:cxn>
                <a:cxn ang="0">
                  <a:pos x="129" y="55"/>
                </a:cxn>
                <a:cxn ang="0">
                  <a:pos x="103" y="8"/>
                </a:cxn>
                <a:cxn ang="0">
                  <a:pos x="106" y="8"/>
                </a:cxn>
              </a:cxnLst>
              <a:rect l="0" t="0" r="r" b="b"/>
              <a:pathLst>
                <a:path w="225" h="304">
                  <a:moveTo>
                    <a:pt x="106" y="8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18" y="24"/>
                  </a:lnTo>
                  <a:lnTo>
                    <a:pt x="41" y="49"/>
                  </a:lnTo>
                  <a:lnTo>
                    <a:pt x="60" y="66"/>
                  </a:lnTo>
                  <a:lnTo>
                    <a:pt x="84" y="79"/>
                  </a:lnTo>
                  <a:lnTo>
                    <a:pt x="97" y="98"/>
                  </a:lnTo>
                  <a:lnTo>
                    <a:pt x="119" y="111"/>
                  </a:lnTo>
                  <a:lnTo>
                    <a:pt x="119" y="139"/>
                  </a:lnTo>
                  <a:lnTo>
                    <a:pt x="109" y="174"/>
                  </a:lnTo>
                  <a:lnTo>
                    <a:pt x="119" y="179"/>
                  </a:lnTo>
                  <a:lnTo>
                    <a:pt x="148" y="221"/>
                  </a:lnTo>
                  <a:lnTo>
                    <a:pt x="176" y="254"/>
                  </a:lnTo>
                  <a:lnTo>
                    <a:pt x="182" y="273"/>
                  </a:lnTo>
                  <a:lnTo>
                    <a:pt x="199" y="289"/>
                  </a:lnTo>
                  <a:lnTo>
                    <a:pt x="202" y="303"/>
                  </a:lnTo>
                  <a:lnTo>
                    <a:pt x="214" y="300"/>
                  </a:lnTo>
                  <a:lnTo>
                    <a:pt x="224" y="273"/>
                  </a:lnTo>
                  <a:lnTo>
                    <a:pt x="215" y="247"/>
                  </a:lnTo>
                  <a:lnTo>
                    <a:pt x="205" y="226"/>
                  </a:lnTo>
                  <a:lnTo>
                    <a:pt x="196" y="221"/>
                  </a:lnTo>
                  <a:lnTo>
                    <a:pt x="191" y="237"/>
                  </a:lnTo>
                  <a:lnTo>
                    <a:pt x="186" y="237"/>
                  </a:lnTo>
                  <a:lnTo>
                    <a:pt x="172" y="196"/>
                  </a:lnTo>
                  <a:lnTo>
                    <a:pt x="166" y="166"/>
                  </a:lnTo>
                  <a:lnTo>
                    <a:pt x="158" y="131"/>
                  </a:lnTo>
                  <a:lnTo>
                    <a:pt x="150" y="115"/>
                  </a:lnTo>
                  <a:lnTo>
                    <a:pt x="150" y="85"/>
                  </a:lnTo>
                  <a:lnTo>
                    <a:pt x="142" y="71"/>
                  </a:lnTo>
                  <a:lnTo>
                    <a:pt x="136" y="76"/>
                  </a:lnTo>
                  <a:lnTo>
                    <a:pt x="142" y="85"/>
                  </a:lnTo>
                  <a:lnTo>
                    <a:pt x="131" y="90"/>
                  </a:lnTo>
                  <a:lnTo>
                    <a:pt x="129" y="55"/>
                  </a:lnTo>
                  <a:lnTo>
                    <a:pt x="103" y="8"/>
                  </a:lnTo>
                  <a:lnTo>
                    <a:pt x="106" y="8"/>
                  </a:lnTo>
                </a:path>
              </a:pathLst>
            </a:custGeom>
            <a:solidFill>
              <a:srgbClr val="CCFFCC"/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800"/>
            </a:p>
          </p:txBody>
        </p:sp>
        <p:sp>
          <p:nvSpPr>
            <p:cNvPr id="30" name="Freeform 438"/>
            <p:cNvSpPr>
              <a:spLocks/>
            </p:cNvSpPr>
            <p:nvPr/>
          </p:nvSpPr>
          <p:spPr bwMode="auto">
            <a:xfrm>
              <a:off x="7155928" y="3689192"/>
              <a:ext cx="532423" cy="402938"/>
            </a:xfrm>
            <a:custGeom>
              <a:avLst/>
              <a:gdLst/>
              <a:ahLst/>
              <a:cxnLst>
                <a:cxn ang="0">
                  <a:pos x="185" y="123"/>
                </a:cxn>
                <a:cxn ang="0">
                  <a:pos x="188" y="117"/>
                </a:cxn>
                <a:cxn ang="0">
                  <a:pos x="207" y="101"/>
                </a:cxn>
                <a:cxn ang="0">
                  <a:pos x="204" y="92"/>
                </a:cxn>
                <a:cxn ang="0">
                  <a:pos x="179" y="71"/>
                </a:cxn>
                <a:cxn ang="0">
                  <a:pos x="178" y="63"/>
                </a:cxn>
                <a:cxn ang="0">
                  <a:pos x="179" y="48"/>
                </a:cxn>
                <a:cxn ang="0">
                  <a:pos x="178" y="43"/>
                </a:cxn>
                <a:cxn ang="0">
                  <a:pos x="166" y="32"/>
                </a:cxn>
                <a:cxn ang="0">
                  <a:pos x="166" y="26"/>
                </a:cxn>
                <a:cxn ang="0">
                  <a:pos x="143" y="8"/>
                </a:cxn>
                <a:cxn ang="0">
                  <a:pos x="140" y="8"/>
                </a:cxn>
                <a:cxn ang="0">
                  <a:pos x="133" y="3"/>
                </a:cxn>
                <a:cxn ang="0">
                  <a:pos x="114" y="3"/>
                </a:cxn>
                <a:cxn ang="0">
                  <a:pos x="111" y="5"/>
                </a:cxn>
                <a:cxn ang="0">
                  <a:pos x="106" y="5"/>
                </a:cxn>
                <a:cxn ang="0">
                  <a:pos x="100" y="11"/>
                </a:cxn>
                <a:cxn ang="0">
                  <a:pos x="92" y="11"/>
                </a:cxn>
                <a:cxn ang="0">
                  <a:pos x="81" y="0"/>
                </a:cxn>
                <a:cxn ang="0">
                  <a:pos x="67" y="8"/>
                </a:cxn>
                <a:cxn ang="0">
                  <a:pos x="51" y="8"/>
                </a:cxn>
                <a:cxn ang="0">
                  <a:pos x="48" y="5"/>
                </a:cxn>
                <a:cxn ang="0">
                  <a:pos x="18" y="5"/>
                </a:cxn>
                <a:cxn ang="0">
                  <a:pos x="13" y="14"/>
                </a:cxn>
                <a:cxn ang="0">
                  <a:pos x="7" y="21"/>
                </a:cxn>
                <a:cxn ang="0">
                  <a:pos x="7" y="30"/>
                </a:cxn>
                <a:cxn ang="0">
                  <a:pos x="0" y="41"/>
                </a:cxn>
                <a:cxn ang="0">
                  <a:pos x="7" y="47"/>
                </a:cxn>
                <a:cxn ang="0">
                  <a:pos x="16" y="52"/>
                </a:cxn>
                <a:cxn ang="0">
                  <a:pos x="22" y="57"/>
                </a:cxn>
                <a:cxn ang="0">
                  <a:pos x="28" y="59"/>
                </a:cxn>
                <a:cxn ang="0">
                  <a:pos x="33" y="59"/>
                </a:cxn>
                <a:cxn ang="0">
                  <a:pos x="41" y="59"/>
                </a:cxn>
                <a:cxn ang="0">
                  <a:pos x="43" y="68"/>
                </a:cxn>
                <a:cxn ang="0">
                  <a:pos x="43" y="73"/>
                </a:cxn>
                <a:cxn ang="0">
                  <a:pos x="48" y="76"/>
                </a:cxn>
                <a:cxn ang="0">
                  <a:pos x="63" y="81"/>
                </a:cxn>
                <a:cxn ang="0">
                  <a:pos x="76" y="90"/>
                </a:cxn>
                <a:cxn ang="0">
                  <a:pos x="86" y="95"/>
                </a:cxn>
                <a:cxn ang="0">
                  <a:pos x="104" y="101"/>
                </a:cxn>
                <a:cxn ang="0">
                  <a:pos x="128" y="109"/>
                </a:cxn>
                <a:cxn ang="0">
                  <a:pos x="147" y="115"/>
                </a:cxn>
                <a:cxn ang="0">
                  <a:pos x="166" y="117"/>
                </a:cxn>
                <a:cxn ang="0">
                  <a:pos x="185" y="123"/>
                </a:cxn>
              </a:cxnLst>
              <a:rect l="0" t="0" r="r" b="b"/>
              <a:pathLst>
                <a:path w="208" h="124">
                  <a:moveTo>
                    <a:pt x="185" y="123"/>
                  </a:moveTo>
                  <a:lnTo>
                    <a:pt x="188" y="117"/>
                  </a:lnTo>
                  <a:lnTo>
                    <a:pt x="207" y="101"/>
                  </a:lnTo>
                  <a:lnTo>
                    <a:pt x="204" y="92"/>
                  </a:lnTo>
                  <a:lnTo>
                    <a:pt x="179" y="71"/>
                  </a:lnTo>
                  <a:lnTo>
                    <a:pt x="178" y="63"/>
                  </a:lnTo>
                  <a:lnTo>
                    <a:pt x="179" y="48"/>
                  </a:lnTo>
                  <a:lnTo>
                    <a:pt x="178" y="43"/>
                  </a:lnTo>
                  <a:lnTo>
                    <a:pt x="166" y="32"/>
                  </a:lnTo>
                  <a:lnTo>
                    <a:pt x="166" y="26"/>
                  </a:lnTo>
                  <a:lnTo>
                    <a:pt x="143" y="8"/>
                  </a:lnTo>
                  <a:lnTo>
                    <a:pt x="140" y="8"/>
                  </a:lnTo>
                  <a:lnTo>
                    <a:pt x="133" y="3"/>
                  </a:lnTo>
                  <a:lnTo>
                    <a:pt x="114" y="3"/>
                  </a:lnTo>
                  <a:lnTo>
                    <a:pt x="111" y="5"/>
                  </a:lnTo>
                  <a:lnTo>
                    <a:pt x="106" y="5"/>
                  </a:lnTo>
                  <a:lnTo>
                    <a:pt x="100" y="11"/>
                  </a:lnTo>
                  <a:lnTo>
                    <a:pt x="92" y="11"/>
                  </a:lnTo>
                  <a:lnTo>
                    <a:pt x="81" y="0"/>
                  </a:lnTo>
                  <a:lnTo>
                    <a:pt x="67" y="8"/>
                  </a:lnTo>
                  <a:lnTo>
                    <a:pt x="51" y="8"/>
                  </a:lnTo>
                  <a:lnTo>
                    <a:pt x="48" y="5"/>
                  </a:lnTo>
                  <a:lnTo>
                    <a:pt x="18" y="5"/>
                  </a:lnTo>
                  <a:lnTo>
                    <a:pt x="13" y="14"/>
                  </a:lnTo>
                  <a:lnTo>
                    <a:pt x="7" y="21"/>
                  </a:lnTo>
                  <a:lnTo>
                    <a:pt x="7" y="30"/>
                  </a:lnTo>
                  <a:lnTo>
                    <a:pt x="0" y="41"/>
                  </a:lnTo>
                  <a:lnTo>
                    <a:pt x="7" y="47"/>
                  </a:lnTo>
                  <a:lnTo>
                    <a:pt x="16" y="52"/>
                  </a:lnTo>
                  <a:lnTo>
                    <a:pt x="22" y="57"/>
                  </a:lnTo>
                  <a:lnTo>
                    <a:pt x="28" y="59"/>
                  </a:lnTo>
                  <a:lnTo>
                    <a:pt x="33" y="59"/>
                  </a:lnTo>
                  <a:lnTo>
                    <a:pt x="41" y="59"/>
                  </a:lnTo>
                  <a:lnTo>
                    <a:pt x="43" y="68"/>
                  </a:lnTo>
                  <a:lnTo>
                    <a:pt x="43" y="73"/>
                  </a:lnTo>
                  <a:lnTo>
                    <a:pt x="48" y="76"/>
                  </a:lnTo>
                  <a:lnTo>
                    <a:pt x="63" y="81"/>
                  </a:lnTo>
                  <a:lnTo>
                    <a:pt x="76" y="90"/>
                  </a:lnTo>
                  <a:lnTo>
                    <a:pt x="86" y="95"/>
                  </a:lnTo>
                  <a:lnTo>
                    <a:pt x="104" y="101"/>
                  </a:lnTo>
                  <a:lnTo>
                    <a:pt x="128" y="109"/>
                  </a:lnTo>
                  <a:lnTo>
                    <a:pt x="147" y="115"/>
                  </a:lnTo>
                  <a:lnTo>
                    <a:pt x="166" y="117"/>
                  </a:lnTo>
                  <a:lnTo>
                    <a:pt x="185" y="123"/>
                  </a:lnTo>
                </a:path>
              </a:pathLst>
            </a:custGeom>
            <a:solidFill>
              <a:srgbClr val="F7964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1" name="Freeform 439"/>
            <p:cNvSpPr>
              <a:spLocks/>
            </p:cNvSpPr>
            <p:nvPr/>
          </p:nvSpPr>
          <p:spPr bwMode="auto">
            <a:xfrm>
              <a:off x="6364987" y="2214002"/>
              <a:ext cx="433940" cy="826106"/>
            </a:xfrm>
            <a:custGeom>
              <a:avLst/>
              <a:gdLst/>
              <a:ahLst/>
              <a:cxnLst>
                <a:cxn ang="0">
                  <a:pos x="5" y="43"/>
                </a:cxn>
                <a:cxn ang="0">
                  <a:pos x="0" y="54"/>
                </a:cxn>
                <a:cxn ang="0">
                  <a:pos x="0" y="70"/>
                </a:cxn>
                <a:cxn ang="0">
                  <a:pos x="10" y="70"/>
                </a:cxn>
                <a:cxn ang="0">
                  <a:pos x="18" y="74"/>
                </a:cxn>
                <a:cxn ang="0">
                  <a:pos x="29" y="88"/>
                </a:cxn>
                <a:cxn ang="0">
                  <a:pos x="34" y="80"/>
                </a:cxn>
                <a:cxn ang="0">
                  <a:pos x="46" y="96"/>
                </a:cxn>
                <a:cxn ang="0">
                  <a:pos x="47" y="112"/>
                </a:cxn>
                <a:cxn ang="0">
                  <a:pos x="59" y="122"/>
                </a:cxn>
                <a:cxn ang="0">
                  <a:pos x="68" y="139"/>
                </a:cxn>
                <a:cxn ang="0">
                  <a:pos x="74" y="131"/>
                </a:cxn>
                <a:cxn ang="0">
                  <a:pos x="77" y="149"/>
                </a:cxn>
                <a:cxn ang="0">
                  <a:pos x="87" y="158"/>
                </a:cxn>
                <a:cxn ang="0">
                  <a:pos x="99" y="180"/>
                </a:cxn>
                <a:cxn ang="0">
                  <a:pos x="118" y="198"/>
                </a:cxn>
                <a:cxn ang="0">
                  <a:pos x="120" y="214"/>
                </a:cxn>
                <a:cxn ang="0">
                  <a:pos x="128" y="212"/>
                </a:cxn>
                <a:cxn ang="0">
                  <a:pos x="139" y="233"/>
                </a:cxn>
                <a:cxn ang="0">
                  <a:pos x="144" y="244"/>
                </a:cxn>
                <a:cxn ang="0">
                  <a:pos x="150" y="255"/>
                </a:cxn>
                <a:cxn ang="0">
                  <a:pos x="160" y="249"/>
                </a:cxn>
                <a:cxn ang="0">
                  <a:pos x="166" y="225"/>
                </a:cxn>
                <a:cxn ang="0">
                  <a:pos x="160" y="198"/>
                </a:cxn>
                <a:cxn ang="0">
                  <a:pos x="155" y="182"/>
                </a:cxn>
                <a:cxn ang="0">
                  <a:pos x="155" y="166"/>
                </a:cxn>
                <a:cxn ang="0">
                  <a:pos x="144" y="149"/>
                </a:cxn>
                <a:cxn ang="0">
                  <a:pos x="122" y="126"/>
                </a:cxn>
                <a:cxn ang="0">
                  <a:pos x="115" y="117"/>
                </a:cxn>
                <a:cxn ang="0">
                  <a:pos x="112" y="107"/>
                </a:cxn>
                <a:cxn ang="0">
                  <a:pos x="106" y="74"/>
                </a:cxn>
                <a:cxn ang="0">
                  <a:pos x="83" y="37"/>
                </a:cxn>
                <a:cxn ang="0">
                  <a:pos x="77" y="14"/>
                </a:cxn>
                <a:cxn ang="0">
                  <a:pos x="66" y="0"/>
                </a:cxn>
                <a:cxn ang="0">
                  <a:pos x="53" y="5"/>
                </a:cxn>
                <a:cxn ang="0">
                  <a:pos x="40" y="19"/>
                </a:cxn>
                <a:cxn ang="0">
                  <a:pos x="21" y="35"/>
                </a:cxn>
                <a:cxn ang="0">
                  <a:pos x="10" y="43"/>
                </a:cxn>
              </a:cxnLst>
              <a:rect l="0" t="0" r="r" b="b"/>
              <a:pathLst>
                <a:path w="170" h="256">
                  <a:moveTo>
                    <a:pt x="13" y="43"/>
                  </a:moveTo>
                  <a:lnTo>
                    <a:pt x="5" y="43"/>
                  </a:lnTo>
                  <a:lnTo>
                    <a:pt x="5" y="51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0" y="70"/>
                  </a:lnTo>
                  <a:lnTo>
                    <a:pt x="8" y="73"/>
                  </a:lnTo>
                  <a:lnTo>
                    <a:pt x="10" y="70"/>
                  </a:lnTo>
                  <a:lnTo>
                    <a:pt x="15" y="70"/>
                  </a:lnTo>
                  <a:lnTo>
                    <a:pt x="18" y="74"/>
                  </a:lnTo>
                  <a:lnTo>
                    <a:pt x="21" y="80"/>
                  </a:lnTo>
                  <a:lnTo>
                    <a:pt x="29" y="88"/>
                  </a:lnTo>
                  <a:lnTo>
                    <a:pt x="31" y="83"/>
                  </a:lnTo>
                  <a:lnTo>
                    <a:pt x="34" y="80"/>
                  </a:lnTo>
                  <a:lnTo>
                    <a:pt x="37" y="90"/>
                  </a:lnTo>
                  <a:lnTo>
                    <a:pt x="46" y="96"/>
                  </a:lnTo>
                  <a:lnTo>
                    <a:pt x="40" y="99"/>
                  </a:lnTo>
                  <a:lnTo>
                    <a:pt x="47" y="112"/>
                  </a:lnTo>
                  <a:lnTo>
                    <a:pt x="53" y="117"/>
                  </a:lnTo>
                  <a:lnTo>
                    <a:pt x="59" y="122"/>
                  </a:lnTo>
                  <a:lnTo>
                    <a:pt x="59" y="131"/>
                  </a:lnTo>
                  <a:lnTo>
                    <a:pt x="68" y="139"/>
                  </a:lnTo>
                  <a:lnTo>
                    <a:pt x="72" y="139"/>
                  </a:lnTo>
                  <a:lnTo>
                    <a:pt x="74" y="131"/>
                  </a:lnTo>
                  <a:lnTo>
                    <a:pt x="77" y="142"/>
                  </a:lnTo>
                  <a:lnTo>
                    <a:pt x="77" y="149"/>
                  </a:lnTo>
                  <a:lnTo>
                    <a:pt x="85" y="155"/>
                  </a:lnTo>
                  <a:lnTo>
                    <a:pt x="87" y="158"/>
                  </a:lnTo>
                  <a:lnTo>
                    <a:pt x="93" y="172"/>
                  </a:lnTo>
                  <a:lnTo>
                    <a:pt x="99" y="180"/>
                  </a:lnTo>
                  <a:lnTo>
                    <a:pt x="101" y="190"/>
                  </a:lnTo>
                  <a:lnTo>
                    <a:pt x="118" y="198"/>
                  </a:lnTo>
                  <a:lnTo>
                    <a:pt x="118" y="209"/>
                  </a:lnTo>
                  <a:lnTo>
                    <a:pt x="120" y="214"/>
                  </a:lnTo>
                  <a:lnTo>
                    <a:pt x="122" y="220"/>
                  </a:lnTo>
                  <a:lnTo>
                    <a:pt x="128" y="212"/>
                  </a:lnTo>
                  <a:lnTo>
                    <a:pt x="131" y="222"/>
                  </a:lnTo>
                  <a:lnTo>
                    <a:pt x="139" y="233"/>
                  </a:lnTo>
                  <a:lnTo>
                    <a:pt x="150" y="239"/>
                  </a:lnTo>
                  <a:lnTo>
                    <a:pt x="144" y="244"/>
                  </a:lnTo>
                  <a:lnTo>
                    <a:pt x="153" y="249"/>
                  </a:lnTo>
                  <a:lnTo>
                    <a:pt x="150" y="255"/>
                  </a:lnTo>
                  <a:lnTo>
                    <a:pt x="155" y="252"/>
                  </a:lnTo>
                  <a:lnTo>
                    <a:pt x="160" y="249"/>
                  </a:lnTo>
                  <a:lnTo>
                    <a:pt x="163" y="233"/>
                  </a:lnTo>
                  <a:lnTo>
                    <a:pt x="166" y="225"/>
                  </a:lnTo>
                  <a:lnTo>
                    <a:pt x="169" y="207"/>
                  </a:lnTo>
                  <a:lnTo>
                    <a:pt x="160" y="198"/>
                  </a:lnTo>
                  <a:lnTo>
                    <a:pt x="155" y="187"/>
                  </a:lnTo>
                  <a:lnTo>
                    <a:pt x="155" y="182"/>
                  </a:lnTo>
                  <a:lnTo>
                    <a:pt x="153" y="172"/>
                  </a:lnTo>
                  <a:lnTo>
                    <a:pt x="155" y="166"/>
                  </a:lnTo>
                  <a:lnTo>
                    <a:pt x="155" y="161"/>
                  </a:lnTo>
                  <a:lnTo>
                    <a:pt x="144" y="149"/>
                  </a:lnTo>
                  <a:lnTo>
                    <a:pt x="125" y="136"/>
                  </a:lnTo>
                  <a:lnTo>
                    <a:pt x="122" y="126"/>
                  </a:lnTo>
                  <a:lnTo>
                    <a:pt x="118" y="121"/>
                  </a:lnTo>
                  <a:lnTo>
                    <a:pt x="115" y="117"/>
                  </a:lnTo>
                  <a:lnTo>
                    <a:pt x="115" y="112"/>
                  </a:lnTo>
                  <a:lnTo>
                    <a:pt x="112" y="107"/>
                  </a:lnTo>
                  <a:lnTo>
                    <a:pt x="109" y="102"/>
                  </a:lnTo>
                  <a:lnTo>
                    <a:pt x="106" y="74"/>
                  </a:lnTo>
                  <a:lnTo>
                    <a:pt x="106" y="59"/>
                  </a:lnTo>
                  <a:lnTo>
                    <a:pt x="83" y="37"/>
                  </a:lnTo>
                  <a:lnTo>
                    <a:pt x="80" y="21"/>
                  </a:lnTo>
                  <a:lnTo>
                    <a:pt x="77" y="14"/>
                  </a:lnTo>
                  <a:lnTo>
                    <a:pt x="72" y="3"/>
                  </a:lnTo>
                  <a:lnTo>
                    <a:pt x="66" y="0"/>
                  </a:lnTo>
                  <a:lnTo>
                    <a:pt x="61" y="3"/>
                  </a:lnTo>
                  <a:lnTo>
                    <a:pt x="53" y="5"/>
                  </a:lnTo>
                  <a:lnTo>
                    <a:pt x="47" y="16"/>
                  </a:lnTo>
                  <a:lnTo>
                    <a:pt x="40" y="19"/>
                  </a:lnTo>
                  <a:lnTo>
                    <a:pt x="27" y="35"/>
                  </a:lnTo>
                  <a:lnTo>
                    <a:pt x="21" y="35"/>
                  </a:lnTo>
                  <a:lnTo>
                    <a:pt x="13" y="43"/>
                  </a:lnTo>
                  <a:lnTo>
                    <a:pt x="10" y="43"/>
                  </a:lnTo>
                  <a:lnTo>
                    <a:pt x="13" y="43"/>
                  </a:lnTo>
                </a:path>
              </a:pathLst>
            </a:custGeom>
            <a:solidFill>
              <a:srgbClr val="F79646"/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800"/>
            </a:p>
          </p:txBody>
        </p:sp>
        <p:sp>
          <p:nvSpPr>
            <p:cNvPr id="32" name="Freeform 440"/>
            <p:cNvSpPr>
              <a:spLocks/>
            </p:cNvSpPr>
            <p:nvPr/>
          </p:nvSpPr>
          <p:spPr bwMode="auto">
            <a:xfrm>
              <a:off x="5855646" y="1207501"/>
              <a:ext cx="707845" cy="11498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91" y="51"/>
                </a:cxn>
                <a:cxn ang="0">
                  <a:pos x="93" y="54"/>
                </a:cxn>
                <a:cxn ang="0">
                  <a:pos x="158" y="91"/>
                </a:cxn>
                <a:cxn ang="0">
                  <a:pos x="256" y="91"/>
                </a:cxn>
                <a:cxn ang="0">
                  <a:pos x="265" y="122"/>
                </a:cxn>
                <a:cxn ang="0">
                  <a:pos x="268" y="135"/>
                </a:cxn>
                <a:cxn ang="0">
                  <a:pos x="271" y="162"/>
                </a:cxn>
                <a:cxn ang="0">
                  <a:pos x="263" y="176"/>
                </a:cxn>
                <a:cxn ang="0">
                  <a:pos x="274" y="189"/>
                </a:cxn>
                <a:cxn ang="0">
                  <a:pos x="260" y="195"/>
                </a:cxn>
                <a:cxn ang="0">
                  <a:pos x="256" y="217"/>
                </a:cxn>
                <a:cxn ang="0">
                  <a:pos x="260" y="227"/>
                </a:cxn>
                <a:cxn ang="0">
                  <a:pos x="256" y="248"/>
                </a:cxn>
                <a:cxn ang="0">
                  <a:pos x="239" y="248"/>
                </a:cxn>
                <a:cxn ang="0">
                  <a:pos x="237" y="255"/>
                </a:cxn>
                <a:cxn ang="0">
                  <a:pos x="242" y="267"/>
                </a:cxn>
                <a:cxn ang="0">
                  <a:pos x="244" y="267"/>
                </a:cxn>
                <a:cxn ang="0">
                  <a:pos x="244" y="287"/>
                </a:cxn>
                <a:cxn ang="0">
                  <a:pos x="247" y="294"/>
                </a:cxn>
                <a:cxn ang="0">
                  <a:pos x="250" y="308"/>
                </a:cxn>
                <a:cxn ang="0">
                  <a:pos x="252" y="313"/>
                </a:cxn>
                <a:cxn ang="0">
                  <a:pos x="244" y="329"/>
                </a:cxn>
                <a:cxn ang="0">
                  <a:pos x="237" y="332"/>
                </a:cxn>
                <a:cxn ang="0">
                  <a:pos x="223" y="348"/>
                </a:cxn>
                <a:cxn ang="0">
                  <a:pos x="216" y="348"/>
                </a:cxn>
                <a:cxn ang="0">
                  <a:pos x="212" y="351"/>
                </a:cxn>
                <a:cxn ang="0">
                  <a:pos x="210" y="357"/>
                </a:cxn>
                <a:cxn ang="0">
                  <a:pos x="199" y="335"/>
                </a:cxn>
                <a:cxn ang="0">
                  <a:pos x="182" y="324"/>
                </a:cxn>
                <a:cxn ang="0">
                  <a:pos x="178" y="308"/>
                </a:cxn>
                <a:cxn ang="0">
                  <a:pos x="169" y="302"/>
                </a:cxn>
                <a:cxn ang="0">
                  <a:pos x="158" y="287"/>
                </a:cxn>
                <a:cxn ang="0">
                  <a:pos x="158" y="272"/>
                </a:cxn>
                <a:cxn ang="0">
                  <a:pos x="156" y="261"/>
                </a:cxn>
                <a:cxn ang="0">
                  <a:pos x="153" y="259"/>
                </a:cxn>
                <a:cxn ang="0">
                  <a:pos x="145" y="267"/>
                </a:cxn>
                <a:cxn ang="0">
                  <a:pos x="128" y="245"/>
                </a:cxn>
                <a:cxn ang="0">
                  <a:pos x="120" y="230"/>
                </a:cxn>
                <a:cxn ang="0">
                  <a:pos x="113" y="227"/>
                </a:cxn>
                <a:cxn ang="0">
                  <a:pos x="98" y="197"/>
                </a:cxn>
                <a:cxn ang="0">
                  <a:pos x="98" y="184"/>
                </a:cxn>
                <a:cxn ang="0">
                  <a:pos x="85" y="159"/>
                </a:cxn>
                <a:cxn ang="0">
                  <a:pos x="83" y="135"/>
                </a:cxn>
                <a:cxn ang="0">
                  <a:pos x="74" y="116"/>
                </a:cxn>
                <a:cxn ang="0">
                  <a:pos x="69" y="91"/>
                </a:cxn>
                <a:cxn ang="0">
                  <a:pos x="45" y="64"/>
                </a:cxn>
                <a:cxn ang="0">
                  <a:pos x="32" y="62"/>
                </a:cxn>
                <a:cxn ang="0">
                  <a:pos x="21" y="57"/>
                </a:cxn>
                <a:cxn ang="0">
                  <a:pos x="0" y="36"/>
                </a:cxn>
                <a:cxn ang="0">
                  <a:pos x="0" y="21"/>
                </a:cxn>
                <a:cxn ang="0">
                  <a:pos x="5" y="0"/>
                </a:cxn>
                <a:cxn ang="0">
                  <a:pos x="2" y="0"/>
                </a:cxn>
              </a:cxnLst>
              <a:rect l="0" t="0" r="r" b="b"/>
              <a:pathLst>
                <a:path w="275" h="358">
                  <a:moveTo>
                    <a:pt x="2" y="0"/>
                  </a:moveTo>
                  <a:lnTo>
                    <a:pt x="5" y="0"/>
                  </a:lnTo>
                  <a:lnTo>
                    <a:pt x="91" y="51"/>
                  </a:lnTo>
                  <a:lnTo>
                    <a:pt x="93" y="54"/>
                  </a:lnTo>
                  <a:lnTo>
                    <a:pt x="158" y="91"/>
                  </a:lnTo>
                  <a:lnTo>
                    <a:pt x="256" y="91"/>
                  </a:lnTo>
                  <a:lnTo>
                    <a:pt x="265" y="122"/>
                  </a:lnTo>
                  <a:lnTo>
                    <a:pt x="268" y="135"/>
                  </a:lnTo>
                  <a:lnTo>
                    <a:pt x="271" y="162"/>
                  </a:lnTo>
                  <a:lnTo>
                    <a:pt x="263" y="176"/>
                  </a:lnTo>
                  <a:lnTo>
                    <a:pt x="274" y="189"/>
                  </a:lnTo>
                  <a:lnTo>
                    <a:pt x="260" y="195"/>
                  </a:lnTo>
                  <a:lnTo>
                    <a:pt x="256" y="217"/>
                  </a:lnTo>
                  <a:lnTo>
                    <a:pt x="260" y="227"/>
                  </a:lnTo>
                  <a:lnTo>
                    <a:pt x="256" y="248"/>
                  </a:lnTo>
                  <a:lnTo>
                    <a:pt x="239" y="248"/>
                  </a:lnTo>
                  <a:lnTo>
                    <a:pt x="237" y="255"/>
                  </a:lnTo>
                  <a:lnTo>
                    <a:pt x="242" y="267"/>
                  </a:lnTo>
                  <a:lnTo>
                    <a:pt x="244" y="267"/>
                  </a:lnTo>
                  <a:lnTo>
                    <a:pt x="244" y="287"/>
                  </a:lnTo>
                  <a:lnTo>
                    <a:pt x="247" y="294"/>
                  </a:lnTo>
                  <a:lnTo>
                    <a:pt x="250" y="308"/>
                  </a:lnTo>
                  <a:lnTo>
                    <a:pt x="252" y="313"/>
                  </a:lnTo>
                  <a:lnTo>
                    <a:pt x="244" y="329"/>
                  </a:lnTo>
                  <a:lnTo>
                    <a:pt x="237" y="332"/>
                  </a:lnTo>
                  <a:lnTo>
                    <a:pt x="223" y="348"/>
                  </a:lnTo>
                  <a:lnTo>
                    <a:pt x="216" y="348"/>
                  </a:lnTo>
                  <a:lnTo>
                    <a:pt x="212" y="351"/>
                  </a:lnTo>
                  <a:lnTo>
                    <a:pt x="210" y="357"/>
                  </a:lnTo>
                  <a:lnTo>
                    <a:pt x="199" y="335"/>
                  </a:lnTo>
                  <a:lnTo>
                    <a:pt x="182" y="324"/>
                  </a:lnTo>
                  <a:lnTo>
                    <a:pt x="178" y="308"/>
                  </a:lnTo>
                  <a:lnTo>
                    <a:pt x="169" y="302"/>
                  </a:lnTo>
                  <a:lnTo>
                    <a:pt x="158" y="287"/>
                  </a:lnTo>
                  <a:lnTo>
                    <a:pt x="158" y="272"/>
                  </a:lnTo>
                  <a:lnTo>
                    <a:pt x="156" y="261"/>
                  </a:lnTo>
                  <a:lnTo>
                    <a:pt x="153" y="259"/>
                  </a:lnTo>
                  <a:lnTo>
                    <a:pt x="145" y="267"/>
                  </a:lnTo>
                  <a:lnTo>
                    <a:pt x="128" y="245"/>
                  </a:lnTo>
                  <a:lnTo>
                    <a:pt x="120" y="230"/>
                  </a:lnTo>
                  <a:lnTo>
                    <a:pt x="113" y="227"/>
                  </a:lnTo>
                  <a:lnTo>
                    <a:pt x="98" y="197"/>
                  </a:lnTo>
                  <a:lnTo>
                    <a:pt x="98" y="184"/>
                  </a:lnTo>
                  <a:lnTo>
                    <a:pt x="85" y="159"/>
                  </a:lnTo>
                  <a:lnTo>
                    <a:pt x="83" y="135"/>
                  </a:lnTo>
                  <a:lnTo>
                    <a:pt x="74" y="116"/>
                  </a:lnTo>
                  <a:lnTo>
                    <a:pt x="69" y="91"/>
                  </a:lnTo>
                  <a:lnTo>
                    <a:pt x="45" y="64"/>
                  </a:lnTo>
                  <a:lnTo>
                    <a:pt x="32" y="62"/>
                  </a:lnTo>
                  <a:lnTo>
                    <a:pt x="21" y="57"/>
                  </a:lnTo>
                  <a:lnTo>
                    <a:pt x="0" y="36"/>
                  </a:lnTo>
                  <a:lnTo>
                    <a:pt x="0" y="21"/>
                  </a:lnTo>
                  <a:lnTo>
                    <a:pt x="5" y="0"/>
                  </a:lnTo>
                  <a:lnTo>
                    <a:pt x="2" y="0"/>
                  </a:lnTo>
                </a:path>
              </a:pathLst>
            </a:custGeom>
            <a:solidFill>
              <a:srgbClr val="CCFFCC"/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3" name="Freeform 441"/>
            <p:cNvSpPr>
              <a:spLocks/>
            </p:cNvSpPr>
            <p:nvPr/>
          </p:nvSpPr>
          <p:spPr bwMode="auto">
            <a:xfrm>
              <a:off x="6757380" y="2905234"/>
              <a:ext cx="203121" cy="402938"/>
            </a:xfrm>
            <a:custGeom>
              <a:avLst/>
              <a:gdLst/>
              <a:ahLst/>
              <a:cxnLst>
                <a:cxn ang="0">
                  <a:pos x="13" y="121"/>
                </a:cxn>
                <a:cxn ang="0">
                  <a:pos x="8" y="118"/>
                </a:cxn>
                <a:cxn ang="0">
                  <a:pos x="5" y="124"/>
                </a:cxn>
                <a:cxn ang="0">
                  <a:pos x="0" y="121"/>
                </a:cxn>
                <a:cxn ang="0">
                  <a:pos x="3" y="116"/>
                </a:cxn>
                <a:cxn ang="0">
                  <a:pos x="11" y="110"/>
                </a:cxn>
                <a:cxn ang="0">
                  <a:pos x="13" y="103"/>
                </a:cxn>
                <a:cxn ang="0">
                  <a:pos x="19" y="92"/>
                </a:cxn>
                <a:cxn ang="0">
                  <a:pos x="17" y="86"/>
                </a:cxn>
                <a:cxn ang="0">
                  <a:pos x="11" y="84"/>
                </a:cxn>
                <a:cxn ang="0">
                  <a:pos x="8" y="66"/>
                </a:cxn>
                <a:cxn ang="0">
                  <a:pos x="3" y="66"/>
                </a:cxn>
                <a:cxn ang="0">
                  <a:pos x="3" y="62"/>
                </a:cxn>
                <a:cxn ang="0">
                  <a:pos x="5" y="55"/>
                </a:cxn>
                <a:cxn ang="0">
                  <a:pos x="0" y="46"/>
                </a:cxn>
                <a:cxn ang="0">
                  <a:pos x="0" y="41"/>
                </a:cxn>
                <a:cxn ang="0">
                  <a:pos x="8" y="36"/>
                </a:cxn>
                <a:cxn ang="0">
                  <a:pos x="11" y="24"/>
                </a:cxn>
                <a:cxn ang="0">
                  <a:pos x="13" y="8"/>
                </a:cxn>
                <a:cxn ang="0">
                  <a:pos x="17" y="0"/>
                </a:cxn>
                <a:cxn ang="0">
                  <a:pos x="36" y="0"/>
                </a:cxn>
                <a:cxn ang="0">
                  <a:pos x="46" y="13"/>
                </a:cxn>
                <a:cxn ang="0">
                  <a:pos x="46" y="18"/>
                </a:cxn>
                <a:cxn ang="0">
                  <a:pos x="38" y="26"/>
                </a:cxn>
                <a:cxn ang="0">
                  <a:pos x="38" y="29"/>
                </a:cxn>
                <a:cxn ang="0">
                  <a:pos x="55" y="29"/>
                </a:cxn>
                <a:cxn ang="0">
                  <a:pos x="68" y="40"/>
                </a:cxn>
                <a:cxn ang="0">
                  <a:pos x="71" y="46"/>
                </a:cxn>
                <a:cxn ang="0">
                  <a:pos x="65" y="51"/>
                </a:cxn>
                <a:cxn ang="0">
                  <a:pos x="65" y="57"/>
                </a:cxn>
                <a:cxn ang="0">
                  <a:pos x="71" y="62"/>
                </a:cxn>
                <a:cxn ang="0">
                  <a:pos x="74" y="62"/>
                </a:cxn>
                <a:cxn ang="0">
                  <a:pos x="77" y="66"/>
                </a:cxn>
                <a:cxn ang="0">
                  <a:pos x="74" y="68"/>
                </a:cxn>
                <a:cxn ang="0">
                  <a:pos x="74" y="79"/>
                </a:cxn>
                <a:cxn ang="0">
                  <a:pos x="77" y="81"/>
                </a:cxn>
                <a:cxn ang="0">
                  <a:pos x="77" y="92"/>
                </a:cxn>
                <a:cxn ang="0">
                  <a:pos x="65" y="100"/>
                </a:cxn>
                <a:cxn ang="0">
                  <a:pos x="65" y="105"/>
                </a:cxn>
                <a:cxn ang="0">
                  <a:pos x="68" y="108"/>
                </a:cxn>
                <a:cxn ang="0">
                  <a:pos x="65" y="116"/>
                </a:cxn>
                <a:cxn ang="0">
                  <a:pos x="60" y="116"/>
                </a:cxn>
                <a:cxn ang="0">
                  <a:pos x="51" y="110"/>
                </a:cxn>
                <a:cxn ang="0">
                  <a:pos x="41" y="110"/>
                </a:cxn>
                <a:cxn ang="0">
                  <a:pos x="30" y="118"/>
                </a:cxn>
                <a:cxn ang="0">
                  <a:pos x="19" y="121"/>
                </a:cxn>
                <a:cxn ang="0">
                  <a:pos x="13" y="121"/>
                </a:cxn>
              </a:cxnLst>
              <a:rect l="0" t="0" r="r" b="b"/>
              <a:pathLst>
                <a:path w="78" h="125">
                  <a:moveTo>
                    <a:pt x="13" y="121"/>
                  </a:moveTo>
                  <a:lnTo>
                    <a:pt x="8" y="118"/>
                  </a:lnTo>
                  <a:lnTo>
                    <a:pt x="5" y="124"/>
                  </a:lnTo>
                  <a:lnTo>
                    <a:pt x="0" y="121"/>
                  </a:lnTo>
                  <a:lnTo>
                    <a:pt x="3" y="116"/>
                  </a:lnTo>
                  <a:lnTo>
                    <a:pt x="11" y="110"/>
                  </a:lnTo>
                  <a:lnTo>
                    <a:pt x="13" y="103"/>
                  </a:lnTo>
                  <a:lnTo>
                    <a:pt x="19" y="92"/>
                  </a:lnTo>
                  <a:lnTo>
                    <a:pt x="17" y="86"/>
                  </a:lnTo>
                  <a:lnTo>
                    <a:pt x="11" y="84"/>
                  </a:lnTo>
                  <a:lnTo>
                    <a:pt x="8" y="66"/>
                  </a:lnTo>
                  <a:lnTo>
                    <a:pt x="3" y="66"/>
                  </a:lnTo>
                  <a:lnTo>
                    <a:pt x="3" y="62"/>
                  </a:lnTo>
                  <a:lnTo>
                    <a:pt x="5" y="55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8" y="36"/>
                  </a:lnTo>
                  <a:lnTo>
                    <a:pt x="11" y="24"/>
                  </a:lnTo>
                  <a:lnTo>
                    <a:pt x="13" y="8"/>
                  </a:lnTo>
                  <a:lnTo>
                    <a:pt x="17" y="0"/>
                  </a:lnTo>
                  <a:lnTo>
                    <a:pt x="36" y="0"/>
                  </a:lnTo>
                  <a:lnTo>
                    <a:pt x="46" y="13"/>
                  </a:lnTo>
                  <a:lnTo>
                    <a:pt x="46" y="18"/>
                  </a:lnTo>
                  <a:lnTo>
                    <a:pt x="38" y="26"/>
                  </a:lnTo>
                  <a:lnTo>
                    <a:pt x="38" y="29"/>
                  </a:lnTo>
                  <a:lnTo>
                    <a:pt x="55" y="29"/>
                  </a:lnTo>
                  <a:lnTo>
                    <a:pt x="68" y="40"/>
                  </a:lnTo>
                  <a:lnTo>
                    <a:pt x="71" y="46"/>
                  </a:lnTo>
                  <a:lnTo>
                    <a:pt x="65" y="51"/>
                  </a:lnTo>
                  <a:lnTo>
                    <a:pt x="65" y="57"/>
                  </a:lnTo>
                  <a:lnTo>
                    <a:pt x="71" y="62"/>
                  </a:lnTo>
                  <a:lnTo>
                    <a:pt x="74" y="62"/>
                  </a:lnTo>
                  <a:lnTo>
                    <a:pt x="77" y="66"/>
                  </a:lnTo>
                  <a:lnTo>
                    <a:pt x="74" y="68"/>
                  </a:lnTo>
                  <a:lnTo>
                    <a:pt x="74" y="79"/>
                  </a:lnTo>
                  <a:lnTo>
                    <a:pt x="77" y="81"/>
                  </a:lnTo>
                  <a:lnTo>
                    <a:pt x="77" y="92"/>
                  </a:lnTo>
                  <a:lnTo>
                    <a:pt x="65" y="100"/>
                  </a:lnTo>
                  <a:lnTo>
                    <a:pt x="65" y="105"/>
                  </a:lnTo>
                  <a:lnTo>
                    <a:pt x="68" y="108"/>
                  </a:lnTo>
                  <a:lnTo>
                    <a:pt x="65" y="116"/>
                  </a:lnTo>
                  <a:lnTo>
                    <a:pt x="60" y="116"/>
                  </a:lnTo>
                  <a:lnTo>
                    <a:pt x="51" y="110"/>
                  </a:lnTo>
                  <a:lnTo>
                    <a:pt x="41" y="110"/>
                  </a:lnTo>
                  <a:lnTo>
                    <a:pt x="30" y="118"/>
                  </a:lnTo>
                  <a:lnTo>
                    <a:pt x="19" y="121"/>
                  </a:lnTo>
                  <a:lnTo>
                    <a:pt x="13" y="121"/>
                  </a:lnTo>
                </a:path>
              </a:pathLst>
            </a:custGeom>
            <a:solidFill>
              <a:srgbClr val="FFFFFF"/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4" name="Freeform 442"/>
            <p:cNvSpPr>
              <a:spLocks/>
            </p:cNvSpPr>
            <p:nvPr/>
          </p:nvSpPr>
          <p:spPr bwMode="auto">
            <a:xfrm>
              <a:off x="6634276" y="2291555"/>
              <a:ext cx="540117" cy="748554"/>
            </a:xfrm>
            <a:custGeom>
              <a:avLst/>
              <a:gdLst/>
              <a:ahLst/>
              <a:cxnLst>
                <a:cxn ang="0">
                  <a:pos x="117" y="208"/>
                </a:cxn>
                <a:cxn ang="0">
                  <a:pos x="123" y="189"/>
                </a:cxn>
                <a:cxn ang="0">
                  <a:pos x="137" y="162"/>
                </a:cxn>
                <a:cxn ang="0">
                  <a:pos x="142" y="148"/>
                </a:cxn>
                <a:cxn ang="0">
                  <a:pos x="170" y="129"/>
                </a:cxn>
                <a:cxn ang="0">
                  <a:pos x="191" y="134"/>
                </a:cxn>
                <a:cxn ang="0">
                  <a:pos x="207" y="134"/>
                </a:cxn>
                <a:cxn ang="0">
                  <a:pos x="210" y="121"/>
                </a:cxn>
                <a:cxn ang="0">
                  <a:pos x="207" y="99"/>
                </a:cxn>
                <a:cxn ang="0">
                  <a:pos x="194" y="105"/>
                </a:cxn>
                <a:cxn ang="0">
                  <a:pos x="185" y="107"/>
                </a:cxn>
                <a:cxn ang="0">
                  <a:pos x="170" y="75"/>
                </a:cxn>
                <a:cxn ang="0">
                  <a:pos x="172" y="51"/>
                </a:cxn>
                <a:cxn ang="0">
                  <a:pos x="175" y="30"/>
                </a:cxn>
                <a:cxn ang="0">
                  <a:pos x="163" y="9"/>
                </a:cxn>
                <a:cxn ang="0">
                  <a:pos x="134" y="3"/>
                </a:cxn>
                <a:cxn ang="0">
                  <a:pos x="115" y="16"/>
                </a:cxn>
                <a:cxn ang="0">
                  <a:pos x="95" y="13"/>
                </a:cxn>
                <a:cxn ang="0">
                  <a:pos x="71" y="3"/>
                </a:cxn>
                <a:cxn ang="0">
                  <a:pos x="35" y="16"/>
                </a:cxn>
                <a:cxn ang="0">
                  <a:pos x="25" y="43"/>
                </a:cxn>
                <a:cxn ang="0">
                  <a:pos x="11" y="51"/>
                </a:cxn>
                <a:cxn ang="0">
                  <a:pos x="0" y="64"/>
                </a:cxn>
                <a:cxn ang="0">
                  <a:pos x="8" y="89"/>
                </a:cxn>
                <a:cxn ang="0">
                  <a:pos x="13" y="99"/>
                </a:cxn>
                <a:cxn ang="0">
                  <a:pos x="18" y="112"/>
                </a:cxn>
                <a:cxn ang="0">
                  <a:pos x="35" y="127"/>
                </a:cxn>
                <a:cxn ang="0">
                  <a:pos x="49" y="138"/>
                </a:cxn>
                <a:cxn ang="0">
                  <a:pos x="46" y="148"/>
                </a:cxn>
                <a:cxn ang="0">
                  <a:pos x="52" y="169"/>
                </a:cxn>
                <a:cxn ang="0">
                  <a:pos x="63" y="183"/>
                </a:cxn>
                <a:cxn ang="0">
                  <a:pos x="82" y="189"/>
                </a:cxn>
                <a:cxn ang="0">
                  <a:pos x="93" y="208"/>
                </a:cxn>
                <a:cxn ang="0">
                  <a:pos x="84" y="219"/>
                </a:cxn>
                <a:cxn ang="0">
                  <a:pos x="117" y="232"/>
                </a:cxn>
              </a:cxnLst>
              <a:rect l="0" t="0" r="r" b="b"/>
              <a:pathLst>
                <a:path w="211" h="233">
                  <a:moveTo>
                    <a:pt x="115" y="229"/>
                  </a:moveTo>
                  <a:lnTo>
                    <a:pt x="117" y="208"/>
                  </a:lnTo>
                  <a:lnTo>
                    <a:pt x="123" y="199"/>
                  </a:lnTo>
                  <a:lnTo>
                    <a:pt x="123" y="189"/>
                  </a:lnTo>
                  <a:lnTo>
                    <a:pt x="137" y="172"/>
                  </a:lnTo>
                  <a:lnTo>
                    <a:pt x="137" y="162"/>
                  </a:lnTo>
                  <a:lnTo>
                    <a:pt x="142" y="159"/>
                  </a:lnTo>
                  <a:lnTo>
                    <a:pt x="142" y="148"/>
                  </a:lnTo>
                  <a:lnTo>
                    <a:pt x="158" y="140"/>
                  </a:lnTo>
                  <a:lnTo>
                    <a:pt x="170" y="129"/>
                  </a:lnTo>
                  <a:lnTo>
                    <a:pt x="178" y="127"/>
                  </a:lnTo>
                  <a:lnTo>
                    <a:pt x="191" y="134"/>
                  </a:lnTo>
                  <a:lnTo>
                    <a:pt x="202" y="134"/>
                  </a:lnTo>
                  <a:lnTo>
                    <a:pt x="207" y="134"/>
                  </a:lnTo>
                  <a:lnTo>
                    <a:pt x="210" y="134"/>
                  </a:lnTo>
                  <a:lnTo>
                    <a:pt x="210" y="121"/>
                  </a:lnTo>
                  <a:lnTo>
                    <a:pt x="207" y="112"/>
                  </a:lnTo>
                  <a:lnTo>
                    <a:pt x="207" y="99"/>
                  </a:lnTo>
                  <a:lnTo>
                    <a:pt x="200" y="99"/>
                  </a:lnTo>
                  <a:lnTo>
                    <a:pt x="194" y="105"/>
                  </a:lnTo>
                  <a:lnTo>
                    <a:pt x="185" y="102"/>
                  </a:lnTo>
                  <a:lnTo>
                    <a:pt x="185" y="107"/>
                  </a:lnTo>
                  <a:lnTo>
                    <a:pt x="178" y="107"/>
                  </a:lnTo>
                  <a:lnTo>
                    <a:pt x="170" y="75"/>
                  </a:lnTo>
                  <a:lnTo>
                    <a:pt x="172" y="72"/>
                  </a:lnTo>
                  <a:lnTo>
                    <a:pt x="172" y="51"/>
                  </a:lnTo>
                  <a:lnTo>
                    <a:pt x="175" y="51"/>
                  </a:lnTo>
                  <a:lnTo>
                    <a:pt x="175" y="30"/>
                  </a:lnTo>
                  <a:lnTo>
                    <a:pt x="172" y="16"/>
                  </a:lnTo>
                  <a:lnTo>
                    <a:pt x="163" y="9"/>
                  </a:lnTo>
                  <a:lnTo>
                    <a:pt x="147" y="3"/>
                  </a:lnTo>
                  <a:lnTo>
                    <a:pt x="134" y="3"/>
                  </a:lnTo>
                  <a:lnTo>
                    <a:pt x="126" y="9"/>
                  </a:lnTo>
                  <a:lnTo>
                    <a:pt x="115" y="16"/>
                  </a:lnTo>
                  <a:lnTo>
                    <a:pt x="110" y="9"/>
                  </a:lnTo>
                  <a:lnTo>
                    <a:pt x="95" y="13"/>
                  </a:lnTo>
                  <a:lnTo>
                    <a:pt x="79" y="9"/>
                  </a:lnTo>
                  <a:lnTo>
                    <a:pt x="71" y="3"/>
                  </a:lnTo>
                  <a:lnTo>
                    <a:pt x="54" y="0"/>
                  </a:lnTo>
                  <a:lnTo>
                    <a:pt x="35" y="16"/>
                  </a:lnTo>
                  <a:lnTo>
                    <a:pt x="35" y="35"/>
                  </a:lnTo>
                  <a:lnTo>
                    <a:pt x="25" y="43"/>
                  </a:lnTo>
                  <a:lnTo>
                    <a:pt x="25" y="51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0" y="64"/>
                  </a:lnTo>
                  <a:lnTo>
                    <a:pt x="3" y="80"/>
                  </a:lnTo>
                  <a:lnTo>
                    <a:pt x="8" y="89"/>
                  </a:lnTo>
                  <a:lnTo>
                    <a:pt x="8" y="94"/>
                  </a:lnTo>
                  <a:lnTo>
                    <a:pt x="13" y="99"/>
                  </a:lnTo>
                  <a:lnTo>
                    <a:pt x="18" y="107"/>
                  </a:lnTo>
                  <a:lnTo>
                    <a:pt x="18" y="112"/>
                  </a:lnTo>
                  <a:lnTo>
                    <a:pt x="25" y="118"/>
                  </a:lnTo>
                  <a:lnTo>
                    <a:pt x="35" y="127"/>
                  </a:lnTo>
                  <a:lnTo>
                    <a:pt x="44" y="132"/>
                  </a:lnTo>
                  <a:lnTo>
                    <a:pt x="49" y="138"/>
                  </a:lnTo>
                  <a:lnTo>
                    <a:pt x="49" y="143"/>
                  </a:lnTo>
                  <a:lnTo>
                    <a:pt x="46" y="148"/>
                  </a:lnTo>
                  <a:lnTo>
                    <a:pt x="49" y="162"/>
                  </a:lnTo>
                  <a:lnTo>
                    <a:pt x="52" y="169"/>
                  </a:lnTo>
                  <a:lnTo>
                    <a:pt x="57" y="175"/>
                  </a:lnTo>
                  <a:lnTo>
                    <a:pt x="63" y="183"/>
                  </a:lnTo>
                  <a:lnTo>
                    <a:pt x="63" y="189"/>
                  </a:lnTo>
                  <a:lnTo>
                    <a:pt x="82" y="189"/>
                  </a:lnTo>
                  <a:lnTo>
                    <a:pt x="93" y="202"/>
                  </a:lnTo>
                  <a:lnTo>
                    <a:pt x="93" y="208"/>
                  </a:lnTo>
                  <a:lnTo>
                    <a:pt x="84" y="215"/>
                  </a:lnTo>
                  <a:lnTo>
                    <a:pt x="84" y="219"/>
                  </a:lnTo>
                  <a:lnTo>
                    <a:pt x="101" y="219"/>
                  </a:lnTo>
                  <a:lnTo>
                    <a:pt x="117" y="232"/>
                  </a:lnTo>
                  <a:lnTo>
                    <a:pt x="115" y="229"/>
                  </a:lnTo>
                </a:path>
              </a:pathLst>
            </a:custGeom>
            <a:solidFill>
              <a:srgbClr val="CCFFCC"/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>
                <a:solidFill>
                  <a:srgbClr val="CCFFCC"/>
                </a:solidFill>
              </a:endParaRPr>
            </a:p>
          </p:txBody>
        </p:sp>
        <p:sp>
          <p:nvSpPr>
            <p:cNvPr id="35" name="Freeform 443"/>
            <p:cNvSpPr>
              <a:spLocks/>
            </p:cNvSpPr>
            <p:nvPr/>
          </p:nvSpPr>
          <p:spPr bwMode="auto">
            <a:xfrm>
              <a:off x="8162299" y="3682448"/>
              <a:ext cx="410858" cy="276493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3" y="41"/>
                </a:cxn>
                <a:cxn ang="0">
                  <a:pos x="25" y="71"/>
                </a:cxn>
                <a:cxn ang="0">
                  <a:pos x="33" y="63"/>
                </a:cxn>
                <a:cxn ang="0">
                  <a:pos x="38" y="63"/>
                </a:cxn>
                <a:cxn ang="0">
                  <a:pos x="38" y="54"/>
                </a:cxn>
                <a:cxn ang="0">
                  <a:pos x="47" y="44"/>
                </a:cxn>
                <a:cxn ang="0">
                  <a:pos x="52" y="44"/>
                </a:cxn>
                <a:cxn ang="0">
                  <a:pos x="55" y="52"/>
                </a:cxn>
                <a:cxn ang="0">
                  <a:pos x="55" y="60"/>
                </a:cxn>
                <a:cxn ang="0">
                  <a:pos x="58" y="68"/>
                </a:cxn>
                <a:cxn ang="0">
                  <a:pos x="63" y="73"/>
                </a:cxn>
                <a:cxn ang="0">
                  <a:pos x="70" y="76"/>
                </a:cxn>
                <a:cxn ang="0">
                  <a:pos x="77" y="82"/>
                </a:cxn>
                <a:cxn ang="0">
                  <a:pos x="85" y="82"/>
                </a:cxn>
                <a:cxn ang="0">
                  <a:pos x="85" y="79"/>
                </a:cxn>
                <a:cxn ang="0">
                  <a:pos x="77" y="71"/>
                </a:cxn>
                <a:cxn ang="0">
                  <a:pos x="77" y="65"/>
                </a:cxn>
                <a:cxn ang="0">
                  <a:pos x="87" y="57"/>
                </a:cxn>
                <a:cxn ang="0">
                  <a:pos x="93" y="54"/>
                </a:cxn>
                <a:cxn ang="0">
                  <a:pos x="98" y="49"/>
                </a:cxn>
                <a:cxn ang="0">
                  <a:pos x="110" y="49"/>
                </a:cxn>
                <a:cxn ang="0">
                  <a:pos x="123" y="63"/>
                </a:cxn>
                <a:cxn ang="0">
                  <a:pos x="123" y="68"/>
                </a:cxn>
                <a:cxn ang="0">
                  <a:pos x="131" y="79"/>
                </a:cxn>
                <a:cxn ang="0">
                  <a:pos x="137" y="79"/>
                </a:cxn>
                <a:cxn ang="0">
                  <a:pos x="143" y="82"/>
                </a:cxn>
                <a:cxn ang="0">
                  <a:pos x="145" y="79"/>
                </a:cxn>
                <a:cxn ang="0">
                  <a:pos x="153" y="71"/>
                </a:cxn>
                <a:cxn ang="0">
                  <a:pos x="159" y="63"/>
                </a:cxn>
                <a:cxn ang="0">
                  <a:pos x="159" y="57"/>
                </a:cxn>
                <a:cxn ang="0">
                  <a:pos x="156" y="54"/>
                </a:cxn>
                <a:cxn ang="0">
                  <a:pos x="147" y="44"/>
                </a:cxn>
                <a:cxn ang="0">
                  <a:pos x="137" y="37"/>
                </a:cxn>
                <a:cxn ang="0">
                  <a:pos x="129" y="30"/>
                </a:cxn>
                <a:cxn ang="0">
                  <a:pos x="123" y="30"/>
                </a:cxn>
                <a:cxn ang="0">
                  <a:pos x="120" y="32"/>
                </a:cxn>
                <a:cxn ang="0">
                  <a:pos x="120" y="37"/>
                </a:cxn>
                <a:cxn ang="0">
                  <a:pos x="118" y="37"/>
                </a:cxn>
                <a:cxn ang="0">
                  <a:pos x="112" y="41"/>
                </a:cxn>
                <a:cxn ang="0">
                  <a:pos x="104" y="37"/>
                </a:cxn>
                <a:cxn ang="0">
                  <a:pos x="95" y="30"/>
                </a:cxn>
                <a:cxn ang="0">
                  <a:pos x="95" y="19"/>
                </a:cxn>
                <a:cxn ang="0">
                  <a:pos x="93" y="16"/>
                </a:cxn>
                <a:cxn ang="0">
                  <a:pos x="87" y="16"/>
                </a:cxn>
                <a:cxn ang="0">
                  <a:pos x="79" y="11"/>
                </a:cxn>
                <a:cxn ang="0">
                  <a:pos x="74" y="5"/>
                </a:cxn>
                <a:cxn ang="0">
                  <a:pos x="74" y="0"/>
                </a:cxn>
                <a:cxn ang="0">
                  <a:pos x="66" y="0"/>
                </a:cxn>
                <a:cxn ang="0">
                  <a:pos x="58" y="8"/>
                </a:cxn>
                <a:cxn ang="0">
                  <a:pos x="52" y="16"/>
                </a:cxn>
                <a:cxn ang="0">
                  <a:pos x="27" y="16"/>
                </a:cxn>
                <a:cxn ang="0">
                  <a:pos x="25" y="19"/>
                </a:cxn>
                <a:cxn ang="0">
                  <a:pos x="16" y="19"/>
                </a:cxn>
                <a:cxn ang="0">
                  <a:pos x="8" y="16"/>
                </a:cxn>
                <a:cxn ang="0">
                  <a:pos x="3" y="19"/>
                </a:cxn>
                <a:cxn ang="0">
                  <a:pos x="5" y="24"/>
                </a:cxn>
                <a:cxn ang="0">
                  <a:pos x="0" y="26"/>
                </a:cxn>
              </a:cxnLst>
              <a:rect l="0" t="0" r="r" b="b"/>
              <a:pathLst>
                <a:path w="160" h="83">
                  <a:moveTo>
                    <a:pt x="0" y="26"/>
                  </a:moveTo>
                  <a:lnTo>
                    <a:pt x="3" y="41"/>
                  </a:lnTo>
                  <a:lnTo>
                    <a:pt x="25" y="71"/>
                  </a:lnTo>
                  <a:lnTo>
                    <a:pt x="33" y="63"/>
                  </a:lnTo>
                  <a:lnTo>
                    <a:pt x="38" y="63"/>
                  </a:lnTo>
                  <a:lnTo>
                    <a:pt x="38" y="54"/>
                  </a:lnTo>
                  <a:lnTo>
                    <a:pt x="47" y="44"/>
                  </a:lnTo>
                  <a:lnTo>
                    <a:pt x="52" y="44"/>
                  </a:lnTo>
                  <a:lnTo>
                    <a:pt x="55" y="52"/>
                  </a:lnTo>
                  <a:lnTo>
                    <a:pt x="55" y="60"/>
                  </a:lnTo>
                  <a:lnTo>
                    <a:pt x="58" y="68"/>
                  </a:lnTo>
                  <a:lnTo>
                    <a:pt x="63" y="73"/>
                  </a:lnTo>
                  <a:lnTo>
                    <a:pt x="70" y="76"/>
                  </a:lnTo>
                  <a:lnTo>
                    <a:pt x="77" y="82"/>
                  </a:lnTo>
                  <a:lnTo>
                    <a:pt x="85" y="82"/>
                  </a:lnTo>
                  <a:lnTo>
                    <a:pt x="85" y="79"/>
                  </a:lnTo>
                  <a:lnTo>
                    <a:pt x="77" y="71"/>
                  </a:lnTo>
                  <a:lnTo>
                    <a:pt x="77" y="65"/>
                  </a:lnTo>
                  <a:lnTo>
                    <a:pt x="87" y="57"/>
                  </a:lnTo>
                  <a:lnTo>
                    <a:pt x="93" y="54"/>
                  </a:lnTo>
                  <a:lnTo>
                    <a:pt x="98" y="49"/>
                  </a:lnTo>
                  <a:lnTo>
                    <a:pt x="110" y="49"/>
                  </a:lnTo>
                  <a:lnTo>
                    <a:pt x="123" y="63"/>
                  </a:lnTo>
                  <a:lnTo>
                    <a:pt x="123" y="68"/>
                  </a:lnTo>
                  <a:lnTo>
                    <a:pt x="131" y="79"/>
                  </a:lnTo>
                  <a:lnTo>
                    <a:pt x="137" y="79"/>
                  </a:lnTo>
                  <a:lnTo>
                    <a:pt x="143" y="82"/>
                  </a:lnTo>
                  <a:lnTo>
                    <a:pt x="145" y="79"/>
                  </a:lnTo>
                  <a:lnTo>
                    <a:pt x="153" y="71"/>
                  </a:lnTo>
                  <a:lnTo>
                    <a:pt x="159" y="63"/>
                  </a:lnTo>
                  <a:lnTo>
                    <a:pt x="159" y="57"/>
                  </a:lnTo>
                  <a:lnTo>
                    <a:pt x="156" y="54"/>
                  </a:lnTo>
                  <a:lnTo>
                    <a:pt x="147" y="44"/>
                  </a:lnTo>
                  <a:lnTo>
                    <a:pt x="137" y="37"/>
                  </a:lnTo>
                  <a:lnTo>
                    <a:pt x="129" y="30"/>
                  </a:lnTo>
                  <a:lnTo>
                    <a:pt x="123" y="30"/>
                  </a:lnTo>
                  <a:lnTo>
                    <a:pt x="120" y="32"/>
                  </a:lnTo>
                  <a:lnTo>
                    <a:pt x="120" y="37"/>
                  </a:lnTo>
                  <a:lnTo>
                    <a:pt x="118" y="37"/>
                  </a:lnTo>
                  <a:lnTo>
                    <a:pt x="112" y="41"/>
                  </a:lnTo>
                  <a:lnTo>
                    <a:pt x="104" y="37"/>
                  </a:lnTo>
                  <a:lnTo>
                    <a:pt x="95" y="30"/>
                  </a:lnTo>
                  <a:lnTo>
                    <a:pt x="95" y="19"/>
                  </a:lnTo>
                  <a:lnTo>
                    <a:pt x="93" y="16"/>
                  </a:lnTo>
                  <a:lnTo>
                    <a:pt x="87" y="16"/>
                  </a:lnTo>
                  <a:lnTo>
                    <a:pt x="79" y="11"/>
                  </a:lnTo>
                  <a:lnTo>
                    <a:pt x="74" y="5"/>
                  </a:lnTo>
                  <a:lnTo>
                    <a:pt x="74" y="0"/>
                  </a:lnTo>
                  <a:lnTo>
                    <a:pt x="66" y="0"/>
                  </a:lnTo>
                  <a:lnTo>
                    <a:pt x="58" y="8"/>
                  </a:lnTo>
                  <a:lnTo>
                    <a:pt x="52" y="16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16" y="19"/>
                  </a:lnTo>
                  <a:lnTo>
                    <a:pt x="8" y="16"/>
                  </a:lnTo>
                  <a:lnTo>
                    <a:pt x="3" y="19"/>
                  </a:lnTo>
                  <a:lnTo>
                    <a:pt x="5" y="24"/>
                  </a:lnTo>
                  <a:lnTo>
                    <a:pt x="0" y="26"/>
                  </a:lnTo>
                </a:path>
              </a:pathLst>
            </a:custGeom>
            <a:solidFill>
              <a:srgbClr val="F7964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6" name="Freeform 444"/>
            <p:cNvSpPr>
              <a:spLocks/>
            </p:cNvSpPr>
            <p:nvPr/>
          </p:nvSpPr>
          <p:spPr bwMode="auto">
            <a:xfrm>
              <a:off x="7614488" y="3053596"/>
              <a:ext cx="613979" cy="922204"/>
            </a:xfrm>
            <a:custGeom>
              <a:avLst/>
              <a:gdLst/>
              <a:ahLst/>
              <a:cxnLst>
                <a:cxn ang="0">
                  <a:pos x="65" y="84"/>
                </a:cxn>
                <a:cxn ang="0">
                  <a:pos x="88" y="125"/>
                </a:cxn>
                <a:cxn ang="0">
                  <a:pos x="99" y="147"/>
                </a:cxn>
                <a:cxn ang="0">
                  <a:pos x="126" y="185"/>
                </a:cxn>
                <a:cxn ang="0">
                  <a:pos x="156" y="198"/>
                </a:cxn>
                <a:cxn ang="0">
                  <a:pos x="178" y="201"/>
                </a:cxn>
                <a:cxn ang="0">
                  <a:pos x="196" y="223"/>
                </a:cxn>
                <a:cxn ang="0">
                  <a:pos x="213" y="234"/>
                </a:cxn>
                <a:cxn ang="0">
                  <a:pos x="237" y="277"/>
                </a:cxn>
                <a:cxn ang="0">
                  <a:pos x="213" y="283"/>
                </a:cxn>
                <a:cxn ang="0">
                  <a:pos x="174" y="275"/>
                </a:cxn>
                <a:cxn ang="0">
                  <a:pos x="159" y="256"/>
                </a:cxn>
                <a:cxn ang="0">
                  <a:pos x="145" y="262"/>
                </a:cxn>
                <a:cxn ang="0">
                  <a:pos x="131" y="253"/>
                </a:cxn>
                <a:cxn ang="0">
                  <a:pos x="137" y="234"/>
                </a:cxn>
                <a:cxn ang="0">
                  <a:pos x="119" y="229"/>
                </a:cxn>
                <a:cxn ang="0">
                  <a:pos x="105" y="218"/>
                </a:cxn>
                <a:cxn ang="0">
                  <a:pos x="99" y="201"/>
                </a:cxn>
                <a:cxn ang="0">
                  <a:pos x="94" y="198"/>
                </a:cxn>
                <a:cxn ang="0">
                  <a:pos x="91" y="209"/>
                </a:cxn>
                <a:cxn ang="0">
                  <a:pos x="73" y="207"/>
                </a:cxn>
                <a:cxn ang="0">
                  <a:pos x="62" y="204"/>
                </a:cxn>
                <a:cxn ang="0">
                  <a:pos x="58" y="179"/>
                </a:cxn>
                <a:cxn ang="0">
                  <a:pos x="67" y="172"/>
                </a:cxn>
                <a:cxn ang="0">
                  <a:pos x="58" y="158"/>
                </a:cxn>
                <a:cxn ang="0">
                  <a:pos x="56" y="144"/>
                </a:cxn>
                <a:cxn ang="0">
                  <a:pos x="62" y="122"/>
                </a:cxn>
                <a:cxn ang="0">
                  <a:pos x="39" y="125"/>
                </a:cxn>
                <a:cxn ang="0">
                  <a:pos x="37" y="108"/>
                </a:cxn>
                <a:cxn ang="0">
                  <a:pos x="45" y="100"/>
                </a:cxn>
                <a:cxn ang="0">
                  <a:pos x="45" y="92"/>
                </a:cxn>
                <a:cxn ang="0">
                  <a:pos x="37" y="90"/>
                </a:cxn>
                <a:cxn ang="0">
                  <a:pos x="27" y="97"/>
                </a:cxn>
                <a:cxn ang="0">
                  <a:pos x="13" y="106"/>
                </a:cxn>
                <a:cxn ang="0">
                  <a:pos x="6" y="108"/>
                </a:cxn>
                <a:cxn ang="0">
                  <a:pos x="0" y="106"/>
                </a:cxn>
                <a:cxn ang="0">
                  <a:pos x="6" y="100"/>
                </a:cxn>
                <a:cxn ang="0">
                  <a:pos x="0" y="92"/>
                </a:cxn>
                <a:cxn ang="0">
                  <a:pos x="13" y="84"/>
                </a:cxn>
                <a:cxn ang="0">
                  <a:pos x="19" y="70"/>
                </a:cxn>
                <a:cxn ang="0">
                  <a:pos x="0" y="65"/>
                </a:cxn>
                <a:cxn ang="0">
                  <a:pos x="11" y="18"/>
                </a:cxn>
                <a:cxn ang="0">
                  <a:pos x="0" y="14"/>
                </a:cxn>
                <a:cxn ang="0">
                  <a:pos x="8" y="0"/>
                </a:cxn>
                <a:cxn ang="0">
                  <a:pos x="27" y="10"/>
                </a:cxn>
                <a:cxn ang="0">
                  <a:pos x="43" y="29"/>
                </a:cxn>
                <a:cxn ang="0">
                  <a:pos x="56" y="65"/>
                </a:cxn>
              </a:cxnLst>
              <a:rect l="0" t="0" r="r" b="b"/>
              <a:pathLst>
                <a:path w="238" h="284">
                  <a:moveTo>
                    <a:pt x="62" y="73"/>
                  </a:moveTo>
                  <a:lnTo>
                    <a:pt x="65" y="84"/>
                  </a:lnTo>
                  <a:lnTo>
                    <a:pt x="73" y="100"/>
                  </a:lnTo>
                  <a:lnTo>
                    <a:pt x="88" y="125"/>
                  </a:lnTo>
                  <a:lnTo>
                    <a:pt x="99" y="136"/>
                  </a:lnTo>
                  <a:lnTo>
                    <a:pt x="99" y="147"/>
                  </a:lnTo>
                  <a:lnTo>
                    <a:pt x="109" y="164"/>
                  </a:lnTo>
                  <a:lnTo>
                    <a:pt x="126" y="185"/>
                  </a:lnTo>
                  <a:lnTo>
                    <a:pt x="142" y="193"/>
                  </a:lnTo>
                  <a:lnTo>
                    <a:pt x="156" y="198"/>
                  </a:lnTo>
                  <a:lnTo>
                    <a:pt x="163" y="196"/>
                  </a:lnTo>
                  <a:lnTo>
                    <a:pt x="178" y="201"/>
                  </a:lnTo>
                  <a:lnTo>
                    <a:pt x="186" y="218"/>
                  </a:lnTo>
                  <a:lnTo>
                    <a:pt x="196" y="223"/>
                  </a:lnTo>
                  <a:lnTo>
                    <a:pt x="209" y="220"/>
                  </a:lnTo>
                  <a:lnTo>
                    <a:pt x="213" y="234"/>
                  </a:lnTo>
                  <a:lnTo>
                    <a:pt x="237" y="266"/>
                  </a:lnTo>
                  <a:lnTo>
                    <a:pt x="237" y="277"/>
                  </a:lnTo>
                  <a:lnTo>
                    <a:pt x="231" y="283"/>
                  </a:lnTo>
                  <a:lnTo>
                    <a:pt x="213" y="283"/>
                  </a:lnTo>
                  <a:lnTo>
                    <a:pt x="188" y="280"/>
                  </a:lnTo>
                  <a:lnTo>
                    <a:pt x="174" y="275"/>
                  </a:lnTo>
                  <a:lnTo>
                    <a:pt x="162" y="262"/>
                  </a:lnTo>
                  <a:lnTo>
                    <a:pt x="159" y="256"/>
                  </a:lnTo>
                  <a:lnTo>
                    <a:pt x="150" y="256"/>
                  </a:lnTo>
                  <a:lnTo>
                    <a:pt x="145" y="262"/>
                  </a:lnTo>
                  <a:lnTo>
                    <a:pt x="137" y="262"/>
                  </a:lnTo>
                  <a:lnTo>
                    <a:pt x="131" y="253"/>
                  </a:lnTo>
                  <a:lnTo>
                    <a:pt x="137" y="245"/>
                  </a:lnTo>
                  <a:lnTo>
                    <a:pt x="137" y="234"/>
                  </a:lnTo>
                  <a:lnTo>
                    <a:pt x="131" y="230"/>
                  </a:lnTo>
                  <a:lnTo>
                    <a:pt x="119" y="229"/>
                  </a:lnTo>
                  <a:lnTo>
                    <a:pt x="113" y="225"/>
                  </a:lnTo>
                  <a:lnTo>
                    <a:pt x="105" y="218"/>
                  </a:lnTo>
                  <a:lnTo>
                    <a:pt x="99" y="209"/>
                  </a:lnTo>
                  <a:lnTo>
                    <a:pt x="99" y="201"/>
                  </a:lnTo>
                  <a:lnTo>
                    <a:pt x="99" y="198"/>
                  </a:lnTo>
                  <a:lnTo>
                    <a:pt x="94" y="198"/>
                  </a:lnTo>
                  <a:lnTo>
                    <a:pt x="91" y="201"/>
                  </a:lnTo>
                  <a:lnTo>
                    <a:pt x="91" y="209"/>
                  </a:lnTo>
                  <a:lnTo>
                    <a:pt x="80" y="212"/>
                  </a:lnTo>
                  <a:lnTo>
                    <a:pt x="73" y="207"/>
                  </a:lnTo>
                  <a:lnTo>
                    <a:pt x="67" y="207"/>
                  </a:lnTo>
                  <a:lnTo>
                    <a:pt x="62" y="204"/>
                  </a:lnTo>
                  <a:lnTo>
                    <a:pt x="58" y="196"/>
                  </a:lnTo>
                  <a:lnTo>
                    <a:pt x="58" y="179"/>
                  </a:lnTo>
                  <a:lnTo>
                    <a:pt x="67" y="174"/>
                  </a:lnTo>
                  <a:lnTo>
                    <a:pt x="67" y="172"/>
                  </a:lnTo>
                  <a:lnTo>
                    <a:pt x="67" y="166"/>
                  </a:lnTo>
                  <a:lnTo>
                    <a:pt x="58" y="158"/>
                  </a:lnTo>
                  <a:lnTo>
                    <a:pt x="56" y="155"/>
                  </a:lnTo>
                  <a:lnTo>
                    <a:pt x="56" y="144"/>
                  </a:lnTo>
                  <a:lnTo>
                    <a:pt x="67" y="130"/>
                  </a:lnTo>
                  <a:lnTo>
                    <a:pt x="62" y="122"/>
                  </a:lnTo>
                  <a:lnTo>
                    <a:pt x="56" y="125"/>
                  </a:lnTo>
                  <a:lnTo>
                    <a:pt x="39" y="125"/>
                  </a:lnTo>
                  <a:lnTo>
                    <a:pt x="37" y="116"/>
                  </a:lnTo>
                  <a:lnTo>
                    <a:pt x="37" y="108"/>
                  </a:lnTo>
                  <a:lnTo>
                    <a:pt x="43" y="108"/>
                  </a:lnTo>
                  <a:lnTo>
                    <a:pt x="45" y="100"/>
                  </a:lnTo>
                  <a:lnTo>
                    <a:pt x="45" y="97"/>
                  </a:lnTo>
                  <a:lnTo>
                    <a:pt x="45" y="92"/>
                  </a:lnTo>
                  <a:lnTo>
                    <a:pt x="39" y="90"/>
                  </a:lnTo>
                  <a:lnTo>
                    <a:pt x="37" y="90"/>
                  </a:lnTo>
                  <a:lnTo>
                    <a:pt x="27" y="100"/>
                  </a:lnTo>
                  <a:lnTo>
                    <a:pt x="27" y="97"/>
                  </a:lnTo>
                  <a:lnTo>
                    <a:pt x="16" y="103"/>
                  </a:lnTo>
                  <a:lnTo>
                    <a:pt x="13" y="106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0" y="108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6" y="100"/>
                  </a:lnTo>
                  <a:lnTo>
                    <a:pt x="6" y="97"/>
                  </a:lnTo>
                  <a:lnTo>
                    <a:pt x="0" y="92"/>
                  </a:lnTo>
                  <a:lnTo>
                    <a:pt x="8" y="84"/>
                  </a:lnTo>
                  <a:lnTo>
                    <a:pt x="13" y="84"/>
                  </a:lnTo>
                  <a:lnTo>
                    <a:pt x="19" y="81"/>
                  </a:lnTo>
                  <a:lnTo>
                    <a:pt x="19" y="70"/>
                  </a:lnTo>
                  <a:lnTo>
                    <a:pt x="11" y="65"/>
                  </a:lnTo>
                  <a:lnTo>
                    <a:pt x="0" y="65"/>
                  </a:lnTo>
                  <a:lnTo>
                    <a:pt x="0" y="26"/>
                  </a:lnTo>
                  <a:lnTo>
                    <a:pt x="11" y="18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0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7" y="10"/>
                  </a:lnTo>
                  <a:lnTo>
                    <a:pt x="35" y="10"/>
                  </a:lnTo>
                  <a:lnTo>
                    <a:pt x="43" y="29"/>
                  </a:lnTo>
                  <a:lnTo>
                    <a:pt x="51" y="49"/>
                  </a:lnTo>
                  <a:lnTo>
                    <a:pt x="56" y="65"/>
                  </a:lnTo>
                  <a:lnTo>
                    <a:pt x="62" y="73"/>
                  </a:lnTo>
                </a:path>
              </a:pathLst>
            </a:custGeom>
            <a:solidFill>
              <a:srgbClr val="F7964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7" name="Freeform 445"/>
            <p:cNvSpPr>
              <a:spLocks/>
            </p:cNvSpPr>
            <p:nvPr/>
          </p:nvSpPr>
          <p:spPr bwMode="auto">
            <a:xfrm>
              <a:off x="8751657" y="3185098"/>
              <a:ext cx="295448" cy="667629"/>
            </a:xfrm>
            <a:custGeom>
              <a:avLst/>
              <a:gdLst/>
              <a:ahLst/>
              <a:cxnLst>
                <a:cxn ang="0">
                  <a:pos x="0" y="124"/>
                </a:cxn>
                <a:cxn ang="0">
                  <a:pos x="5" y="216"/>
                </a:cxn>
                <a:cxn ang="0">
                  <a:pos x="21" y="208"/>
                </a:cxn>
                <a:cxn ang="0">
                  <a:pos x="28" y="189"/>
                </a:cxn>
                <a:cxn ang="0">
                  <a:pos x="28" y="176"/>
                </a:cxn>
                <a:cxn ang="0">
                  <a:pos x="40" y="169"/>
                </a:cxn>
                <a:cxn ang="0">
                  <a:pos x="49" y="159"/>
                </a:cxn>
                <a:cxn ang="0">
                  <a:pos x="55" y="143"/>
                </a:cxn>
                <a:cxn ang="0">
                  <a:pos x="60" y="151"/>
                </a:cxn>
                <a:cxn ang="0">
                  <a:pos x="57" y="162"/>
                </a:cxn>
                <a:cxn ang="0">
                  <a:pos x="60" y="179"/>
                </a:cxn>
                <a:cxn ang="0">
                  <a:pos x="60" y="194"/>
                </a:cxn>
                <a:cxn ang="0">
                  <a:pos x="70" y="191"/>
                </a:cxn>
                <a:cxn ang="0">
                  <a:pos x="68" y="164"/>
                </a:cxn>
                <a:cxn ang="0">
                  <a:pos x="75" y="140"/>
                </a:cxn>
                <a:cxn ang="0">
                  <a:pos x="78" y="124"/>
                </a:cxn>
                <a:cxn ang="0">
                  <a:pos x="73" y="119"/>
                </a:cxn>
                <a:cxn ang="0">
                  <a:pos x="73" y="111"/>
                </a:cxn>
                <a:cxn ang="0">
                  <a:pos x="68" y="103"/>
                </a:cxn>
                <a:cxn ang="0">
                  <a:pos x="63" y="100"/>
                </a:cxn>
                <a:cxn ang="0">
                  <a:pos x="73" y="95"/>
                </a:cxn>
                <a:cxn ang="0">
                  <a:pos x="80" y="78"/>
                </a:cxn>
                <a:cxn ang="0">
                  <a:pos x="96" y="60"/>
                </a:cxn>
                <a:cxn ang="0">
                  <a:pos x="104" y="30"/>
                </a:cxn>
                <a:cxn ang="0">
                  <a:pos x="98" y="5"/>
                </a:cxn>
                <a:cxn ang="0">
                  <a:pos x="91" y="0"/>
                </a:cxn>
                <a:cxn ang="0">
                  <a:pos x="78" y="14"/>
                </a:cxn>
                <a:cxn ang="0">
                  <a:pos x="70" y="25"/>
                </a:cxn>
                <a:cxn ang="0">
                  <a:pos x="68" y="48"/>
                </a:cxn>
                <a:cxn ang="0">
                  <a:pos x="60" y="60"/>
                </a:cxn>
                <a:cxn ang="0">
                  <a:pos x="40" y="77"/>
                </a:cxn>
                <a:cxn ang="0">
                  <a:pos x="18" y="92"/>
                </a:cxn>
              </a:cxnLst>
              <a:rect l="0" t="0" r="r" b="b"/>
              <a:pathLst>
                <a:path w="113" h="217">
                  <a:moveTo>
                    <a:pt x="0" y="105"/>
                  </a:moveTo>
                  <a:lnTo>
                    <a:pt x="0" y="124"/>
                  </a:lnTo>
                  <a:lnTo>
                    <a:pt x="8" y="169"/>
                  </a:lnTo>
                  <a:lnTo>
                    <a:pt x="5" y="216"/>
                  </a:lnTo>
                  <a:lnTo>
                    <a:pt x="18" y="213"/>
                  </a:lnTo>
                  <a:lnTo>
                    <a:pt x="21" y="208"/>
                  </a:lnTo>
                  <a:lnTo>
                    <a:pt x="24" y="199"/>
                  </a:lnTo>
                  <a:lnTo>
                    <a:pt x="28" y="189"/>
                  </a:lnTo>
                  <a:lnTo>
                    <a:pt x="26" y="181"/>
                  </a:lnTo>
                  <a:lnTo>
                    <a:pt x="28" y="176"/>
                  </a:lnTo>
                  <a:lnTo>
                    <a:pt x="34" y="176"/>
                  </a:lnTo>
                  <a:lnTo>
                    <a:pt x="40" y="169"/>
                  </a:lnTo>
                  <a:lnTo>
                    <a:pt x="47" y="162"/>
                  </a:lnTo>
                  <a:lnTo>
                    <a:pt x="49" y="159"/>
                  </a:lnTo>
                  <a:lnTo>
                    <a:pt x="49" y="148"/>
                  </a:lnTo>
                  <a:lnTo>
                    <a:pt x="55" y="143"/>
                  </a:lnTo>
                  <a:lnTo>
                    <a:pt x="57" y="143"/>
                  </a:lnTo>
                  <a:lnTo>
                    <a:pt x="60" y="151"/>
                  </a:lnTo>
                  <a:lnTo>
                    <a:pt x="60" y="159"/>
                  </a:lnTo>
                  <a:lnTo>
                    <a:pt x="57" y="162"/>
                  </a:lnTo>
                  <a:lnTo>
                    <a:pt x="57" y="173"/>
                  </a:lnTo>
                  <a:lnTo>
                    <a:pt x="60" y="179"/>
                  </a:lnTo>
                  <a:lnTo>
                    <a:pt x="60" y="186"/>
                  </a:lnTo>
                  <a:lnTo>
                    <a:pt x="60" y="194"/>
                  </a:lnTo>
                  <a:lnTo>
                    <a:pt x="66" y="196"/>
                  </a:lnTo>
                  <a:lnTo>
                    <a:pt x="70" y="191"/>
                  </a:lnTo>
                  <a:lnTo>
                    <a:pt x="68" y="184"/>
                  </a:lnTo>
                  <a:lnTo>
                    <a:pt x="68" y="164"/>
                  </a:lnTo>
                  <a:lnTo>
                    <a:pt x="73" y="159"/>
                  </a:lnTo>
                  <a:lnTo>
                    <a:pt x="75" y="140"/>
                  </a:lnTo>
                  <a:lnTo>
                    <a:pt x="78" y="133"/>
                  </a:lnTo>
                  <a:lnTo>
                    <a:pt x="78" y="124"/>
                  </a:lnTo>
                  <a:lnTo>
                    <a:pt x="78" y="119"/>
                  </a:lnTo>
                  <a:lnTo>
                    <a:pt x="73" y="119"/>
                  </a:lnTo>
                  <a:lnTo>
                    <a:pt x="70" y="116"/>
                  </a:lnTo>
                  <a:lnTo>
                    <a:pt x="73" y="111"/>
                  </a:lnTo>
                  <a:lnTo>
                    <a:pt x="73" y="105"/>
                  </a:lnTo>
                  <a:lnTo>
                    <a:pt x="68" y="103"/>
                  </a:lnTo>
                  <a:lnTo>
                    <a:pt x="63" y="103"/>
                  </a:lnTo>
                  <a:lnTo>
                    <a:pt x="63" y="100"/>
                  </a:lnTo>
                  <a:lnTo>
                    <a:pt x="68" y="95"/>
                  </a:lnTo>
                  <a:lnTo>
                    <a:pt x="73" y="95"/>
                  </a:lnTo>
                  <a:lnTo>
                    <a:pt x="78" y="87"/>
                  </a:lnTo>
                  <a:lnTo>
                    <a:pt x="80" y="78"/>
                  </a:lnTo>
                  <a:lnTo>
                    <a:pt x="86" y="71"/>
                  </a:lnTo>
                  <a:lnTo>
                    <a:pt x="96" y="60"/>
                  </a:lnTo>
                  <a:lnTo>
                    <a:pt x="104" y="37"/>
                  </a:lnTo>
                  <a:lnTo>
                    <a:pt x="104" y="30"/>
                  </a:lnTo>
                  <a:lnTo>
                    <a:pt x="112" y="21"/>
                  </a:lnTo>
                  <a:lnTo>
                    <a:pt x="98" y="5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6" y="5"/>
                  </a:lnTo>
                  <a:lnTo>
                    <a:pt x="78" y="14"/>
                  </a:lnTo>
                  <a:lnTo>
                    <a:pt x="75" y="20"/>
                  </a:lnTo>
                  <a:lnTo>
                    <a:pt x="70" y="25"/>
                  </a:lnTo>
                  <a:lnTo>
                    <a:pt x="68" y="37"/>
                  </a:lnTo>
                  <a:lnTo>
                    <a:pt x="68" y="48"/>
                  </a:lnTo>
                  <a:lnTo>
                    <a:pt x="60" y="54"/>
                  </a:lnTo>
                  <a:lnTo>
                    <a:pt x="60" y="60"/>
                  </a:lnTo>
                  <a:lnTo>
                    <a:pt x="49" y="73"/>
                  </a:lnTo>
                  <a:lnTo>
                    <a:pt x="40" y="77"/>
                  </a:lnTo>
                  <a:lnTo>
                    <a:pt x="28" y="82"/>
                  </a:lnTo>
                  <a:lnTo>
                    <a:pt x="18" y="92"/>
                  </a:lnTo>
                  <a:lnTo>
                    <a:pt x="0" y="105"/>
                  </a:lnTo>
                </a:path>
              </a:pathLst>
            </a:custGeom>
            <a:solidFill>
              <a:srgbClr val="CCFFCC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38" name="Freeform 446"/>
            <p:cNvSpPr>
              <a:spLocks/>
            </p:cNvSpPr>
            <p:nvPr/>
          </p:nvSpPr>
          <p:spPr bwMode="auto">
            <a:xfrm>
              <a:off x="7442143" y="3252536"/>
              <a:ext cx="243129" cy="28155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57" y="0"/>
                </a:cxn>
                <a:cxn ang="0">
                  <a:pos x="60" y="2"/>
                </a:cxn>
                <a:cxn ang="0">
                  <a:pos x="77" y="2"/>
                </a:cxn>
                <a:cxn ang="0">
                  <a:pos x="84" y="7"/>
                </a:cxn>
                <a:cxn ang="0">
                  <a:pos x="84" y="15"/>
                </a:cxn>
                <a:cxn ang="0">
                  <a:pos x="82" y="17"/>
                </a:cxn>
                <a:cxn ang="0">
                  <a:pos x="79" y="21"/>
                </a:cxn>
                <a:cxn ang="0">
                  <a:pos x="74" y="21"/>
                </a:cxn>
                <a:cxn ang="0">
                  <a:pos x="72" y="22"/>
                </a:cxn>
                <a:cxn ang="0">
                  <a:pos x="68" y="26"/>
                </a:cxn>
                <a:cxn ang="0">
                  <a:pos x="65" y="28"/>
                </a:cxn>
                <a:cxn ang="0">
                  <a:pos x="68" y="31"/>
                </a:cxn>
                <a:cxn ang="0">
                  <a:pos x="72" y="34"/>
                </a:cxn>
                <a:cxn ang="0">
                  <a:pos x="72" y="37"/>
                </a:cxn>
                <a:cxn ang="0">
                  <a:pos x="65" y="39"/>
                </a:cxn>
                <a:cxn ang="0">
                  <a:pos x="65" y="44"/>
                </a:cxn>
                <a:cxn ang="0">
                  <a:pos x="68" y="44"/>
                </a:cxn>
                <a:cxn ang="0">
                  <a:pos x="72" y="44"/>
                </a:cxn>
                <a:cxn ang="0">
                  <a:pos x="77" y="44"/>
                </a:cxn>
                <a:cxn ang="0">
                  <a:pos x="87" y="37"/>
                </a:cxn>
                <a:cxn ang="0">
                  <a:pos x="93" y="34"/>
                </a:cxn>
                <a:cxn ang="0">
                  <a:pos x="93" y="37"/>
                </a:cxn>
                <a:cxn ang="0">
                  <a:pos x="93" y="42"/>
                </a:cxn>
                <a:cxn ang="0">
                  <a:pos x="93" y="44"/>
                </a:cxn>
                <a:cxn ang="0">
                  <a:pos x="87" y="51"/>
                </a:cxn>
                <a:cxn ang="0">
                  <a:pos x="84" y="51"/>
                </a:cxn>
                <a:cxn ang="0">
                  <a:pos x="84" y="60"/>
                </a:cxn>
                <a:cxn ang="0">
                  <a:pos x="82" y="62"/>
                </a:cxn>
                <a:cxn ang="0">
                  <a:pos x="82" y="67"/>
                </a:cxn>
                <a:cxn ang="0">
                  <a:pos x="84" y="72"/>
                </a:cxn>
                <a:cxn ang="0">
                  <a:pos x="87" y="77"/>
                </a:cxn>
                <a:cxn ang="0">
                  <a:pos x="90" y="83"/>
                </a:cxn>
                <a:cxn ang="0">
                  <a:pos x="74" y="83"/>
                </a:cxn>
                <a:cxn ang="0">
                  <a:pos x="72" y="83"/>
                </a:cxn>
                <a:cxn ang="0">
                  <a:pos x="65" y="83"/>
                </a:cxn>
                <a:cxn ang="0">
                  <a:pos x="65" y="81"/>
                </a:cxn>
                <a:cxn ang="0">
                  <a:pos x="60" y="76"/>
                </a:cxn>
                <a:cxn ang="0">
                  <a:pos x="48" y="76"/>
                </a:cxn>
                <a:cxn ang="0">
                  <a:pos x="39" y="71"/>
                </a:cxn>
                <a:cxn ang="0">
                  <a:pos x="39" y="67"/>
                </a:cxn>
                <a:cxn ang="0">
                  <a:pos x="25" y="67"/>
                </a:cxn>
                <a:cxn ang="0">
                  <a:pos x="11" y="51"/>
                </a:cxn>
                <a:cxn ang="0">
                  <a:pos x="6" y="51"/>
                </a:cxn>
                <a:cxn ang="0">
                  <a:pos x="0" y="51"/>
                </a:cxn>
                <a:cxn ang="0">
                  <a:pos x="0" y="44"/>
                </a:cxn>
                <a:cxn ang="0">
                  <a:pos x="6" y="42"/>
                </a:cxn>
                <a:cxn ang="0">
                  <a:pos x="11" y="39"/>
                </a:cxn>
                <a:cxn ang="0">
                  <a:pos x="13" y="28"/>
                </a:cxn>
                <a:cxn ang="0">
                  <a:pos x="13" y="17"/>
                </a:cxn>
                <a:cxn ang="0">
                  <a:pos x="45" y="0"/>
                </a:cxn>
              </a:cxnLst>
              <a:rect l="0" t="0" r="r" b="b"/>
              <a:pathLst>
                <a:path w="94" h="84">
                  <a:moveTo>
                    <a:pt x="45" y="0"/>
                  </a:moveTo>
                  <a:lnTo>
                    <a:pt x="57" y="0"/>
                  </a:lnTo>
                  <a:lnTo>
                    <a:pt x="60" y="2"/>
                  </a:lnTo>
                  <a:lnTo>
                    <a:pt x="77" y="2"/>
                  </a:lnTo>
                  <a:lnTo>
                    <a:pt x="84" y="7"/>
                  </a:lnTo>
                  <a:lnTo>
                    <a:pt x="84" y="15"/>
                  </a:lnTo>
                  <a:lnTo>
                    <a:pt x="82" y="17"/>
                  </a:lnTo>
                  <a:lnTo>
                    <a:pt x="79" y="21"/>
                  </a:lnTo>
                  <a:lnTo>
                    <a:pt x="74" y="21"/>
                  </a:lnTo>
                  <a:lnTo>
                    <a:pt x="72" y="22"/>
                  </a:lnTo>
                  <a:lnTo>
                    <a:pt x="68" y="26"/>
                  </a:lnTo>
                  <a:lnTo>
                    <a:pt x="65" y="28"/>
                  </a:lnTo>
                  <a:lnTo>
                    <a:pt x="68" y="31"/>
                  </a:lnTo>
                  <a:lnTo>
                    <a:pt x="72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65" y="44"/>
                  </a:lnTo>
                  <a:lnTo>
                    <a:pt x="68" y="44"/>
                  </a:lnTo>
                  <a:lnTo>
                    <a:pt x="72" y="44"/>
                  </a:lnTo>
                  <a:lnTo>
                    <a:pt x="77" y="44"/>
                  </a:lnTo>
                  <a:lnTo>
                    <a:pt x="87" y="37"/>
                  </a:lnTo>
                  <a:lnTo>
                    <a:pt x="93" y="34"/>
                  </a:lnTo>
                  <a:lnTo>
                    <a:pt x="93" y="37"/>
                  </a:lnTo>
                  <a:lnTo>
                    <a:pt x="93" y="42"/>
                  </a:lnTo>
                  <a:lnTo>
                    <a:pt x="93" y="44"/>
                  </a:lnTo>
                  <a:lnTo>
                    <a:pt x="87" y="51"/>
                  </a:lnTo>
                  <a:lnTo>
                    <a:pt x="84" y="51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7"/>
                  </a:lnTo>
                  <a:lnTo>
                    <a:pt x="84" y="72"/>
                  </a:lnTo>
                  <a:lnTo>
                    <a:pt x="87" y="77"/>
                  </a:lnTo>
                  <a:lnTo>
                    <a:pt x="90" y="83"/>
                  </a:lnTo>
                  <a:lnTo>
                    <a:pt x="74" y="83"/>
                  </a:lnTo>
                  <a:lnTo>
                    <a:pt x="72" y="83"/>
                  </a:lnTo>
                  <a:lnTo>
                    <a:pt x="65" y="83"/>
                  </a:lnTo>
                  <a:lnTo>
                    <a:pt x="65" y="81"/>
                  </a:lnTo>
                  <a:lnTo>
                    <a:pt x="60" y="76"/>
                  </a:lnTo>
                  <a:lnTo>
                    <a:pt x="48" y="76"/>
                  </a:lnTo>
                  <a:lnTo>
                    <a:pt x="39" y="71"/>
                  </a:lnTo>
                  <a:lnTo>
                    <a:pt x="39" y="67"/>
                  </a:lnTo>
                  <a:lnTo>
                    <a:pt x="25" y="67"/>
                  </a:lnTo>
                  <a:lnTo>
                    <a:pt x="11" y="51"/>
                  </a:lnTo>
                  <a:lnTo>
                    <a:pt x="6" y="51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6" y="42"/>
                  </a:lnTo>
                  <a:lnTo>
                    <a:pt x="11" y="39"/>
                  </a:lnTo>
                  <a:lnTo>
                    <a:pt x="13" y="28"/>
                  </a:lnTo>
                  <a:lnTo>
                    <a:pt x="13" y="17"/>
                  </a:lnTo>
                  <a:lnTo>
                    <a:pt x="45" y="0"/>
                  </a:lnTo>
                </a:path>
              </a:pathLst>
            </a:custGeom>
            <a:solidFill>
              <a:srgbClr val="CCFFCC"/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9" name="Freeform 447"/>
            <p:cNvSpPr>
              <a:spLocks/>
            </p:cNvSpPr>
            <p:nvPr/>
          </p:nvSpPr>
          <p:spPr bwMode="auto">
            <a:xfrm>
              <a:off x="8593489" y="3180074"/>
              <a:ext cx="373927" cy="318641"/>
            </a:xfrm>
            <a:custGeom>
              <a:avLst/>
              <a:gdLst/>
              <a:ahLst/>
              <a:cxnLst>
                <a:cxn ang="0">
                  <a:pos x="63" y="99"/>
                </a:cxn>
                <a:cxn ang="0">
                  <a:pos x="26" y="65"/>
                </a:cxn>
                <a:cxn ang="0">
                  <a:pos x="15" y="65"/>
                </a:cxn>
                <a:cxn ang="0">
                  <a:pos x="5" y="57"/>
                </a:cxn>
                <a:cxn ang="0">
                  <a:pos x="5" y="50"/>
                </a:cxn>
                <a:cxn ang="0">
                  <a:pos x="0" y="41"/>
                </a:cxn>
                <a:cxn ang="0">
                  <a:pos x="2" y="34"/>
                </a:cxn>
                <a:cxn ang="0">
                  <a:pos x="11" y="31"/>
                </a:cxn>
                <a:cxn ang="0">
                  <a:pos x="26" y="21"/>
                </a:cxn>
                <a:cxn ang="0">
                  <a:pos x="41" y="21"/>
                </a:cxn>
                <a:cxn ang="0">
                  <a:pos x="46" y="16"/>
                </a:cxn>
                <a:cxn ang="0">
                  <a:pos x="63" y="16"/>
                </a:cxn>
                <a:cxn ang="0">
                  <a:pos x="72" y="10"/>
                </a:cxn>
                <a:cxn ang="0">
                  <a:pos x="81" y="10"/>
                </a:cxn>
                <a:cxn ang="0">
                  <a:pos x="93" y="0"/>
                </a:cxn>
                <a:cxn ang="0">
                  <a:pos x="127" y="0"/>
                </a:cxn>
                <a:cxn ang="0">
                  <a:pos x="129" y="5"/>
                </a:cxn>
                <a:cxn ang="0">
                  <a:pos x="139" y="5"/>
                </a:cxn>
                <a:cxn ang="0">
                  <a:pos x="145" y="10"/>
                </a:cxn>
                <a:cxn ang="0">
                  <a:pos x="142" y="16"/>
                </a:cxn>
                <a:cxn ang="0">
                  <a:pos x="136" y="21"/>
                </a:cxn>
                <a:cxn ang="0">
                  <a:pos x="134" y="31"/>
                </a:cxn>
                <a:cxn ang="0">
                  <a:pos x="134" y="44"/>
                </a:cxn>
                <a:cxn ang="0">
                  <a:pos x="127" y="50"/>
                </a:cxn>
                <a:cxn ang="0">
                  <a:pos x="115" y="68"/>
                </a:cxn>
                <a:cxn ang="0">
                  <a:pos x="106" y="70"/>
                </a:cxn>
                <a:cxn ang="0">
                  <a:pos x="63" y="99"/>
                </a:cxn>
              </a:cxnLst>
              <a:rect l="0" t="0" r="r" b="b"/>
              <a:pathLst>
                <a:path w="146" h="100">
                  <a:moveTo>
                    <a:pt x="63" y="99"/>
                  </a:moveTo>
                  <a:lnTo>
                    <a:pt x="26" y="65"/>
                  </a:lnTo>
                  <a:lnTo>
                    <a:pt x="15" y="65"/>
                  </a:lnTo>
                  <a:lnTo>
                    <a:pt x="5" y="57"/>
                  </a:lnTo>
                  <a:lnTo>
                    <a:pt x="5" y="50"/>
                  </a:lnTo>
                  <a:lnTo>
                    <a:pt x="0" y="41"/>
                  </a:lnTo>
                  <a:lnTo>
                    <a:pt x="2" y="34"/>
                  </a:lnTo>
                  <a:lnTo>
                    <a:pt x="11" y="31"/>
                  </a:lnTo>
                  <a:lnTo>
                    <a:pt x="26" y="21"/>
                  </a:lnTo>
                  <a:lnTo>
                    <a:pt x="41" y="21"/>
                  </a:lnTo>
                  <a:lnTo>
                    <a:pt x="46" y="16"/>
                  </a:lnTo>
                  <a:lnTo>
                    <a:pt x="63" y="16"/>
                  </a:lnTo>
                  <a:lnTo>
                    <a:pt x="72" y="10"/>
                  </a:lnTo>
                  <a:lnTo>
                    <a:pt x="81" y="10"/>
                  </a:lnTo>
                  <a:lnTo>
                    <a:pt x="93" y="0"/>
                  </a:lnTo>
                  <a:lnTo>
                    <a:pt x="127" y="0"/>
                  </a:lnTo>
                  <a:lnTo>
                    <a:pt x="129" y="5"/>
                  </a:lnTo>
                  <a:lnTo>
                    <a:pt x="139" y="5"/>
                  </a:lnTo>
                  <a:lnTo>
                    <a:pt x="145" y="10"/>
                  </a:lnTo>
                  <a:lnTo>
                    <a:pt x="142" y="16"/>
                  </a:lnTo>
                  <a:lnTo>
                    <a:pt x="136" y="21"/>
                  </a:lnTo>
                  <a:lnTo>
                    <a:pt x="134" y="31"/>
                  </a:lnTo>
                  <a:lnTo>
                    <a:pt x="134" y="44"/>
                  </a:lnTo>
                  <a:lnTo>
                    <a:pt x="127" y="50"/>
                  </a:lnTo>
                  <a:lnTo>
                    <a:pt x="115" y="68"/>
                  </a:lnTo>
                  <a:lnTo>
                    <a:pt x="106" y="70"/>
                  </a:lnTo>
                  <a:lnTo>
                    <a:pt x="63" y="99"/>
                  </a:lnTo>
                </a:path>
              </a:pathLst>
            </a:custGeom>
            <a:solidFill>
              <a:srgbClr val="CCFFCC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40" name="Freeform 448"/>
            <p:cNvSpPr>
              <a:spLocks/>
            </p:cNvSpPr>
            <p:nvPr/>
          </p:nvSpPr>
          <p:spPr bwMode="auto">
            <a:xfrm>
              <a:off x="7035902" y="1816122"/>
              <a:ext cx="464716" cy="903659"/>
            </a:xfrm>
            <a:custGeom>
              <a:avLst/>
              <a:gdLst/>
              <a:ahLst/>
              <a:cxnLst>
                <a:cxn ang="0">
                  <a:pos x="45" y="45"/>
                </a:cxn>
                <a:cxn ang="0">
                  <a:pos x="53" y="37"/>
                </a:cxn>
                <a:cxn ang="0">
                  <a:pos x="47" y="27"/>
                </a:cxn>
                <a:cxn ang="0">
                  <a:pos x="61" y="16"/>
                </a:cxn>
                <a:cxn ang="0">
                  <a:pos x="66" y="3"/>
                </a:cxn>
                <a:cxn ang="0">
                  <a:pos x="72" y="5"/>
                </a:cxn>
                <a:cxn ang="0">
                  <a:pos x="82" y="3"/>
                </a:cxn>
                <a:cxn ang="0">
                  <a:pos x="96" y="3"/>
                </a:cxn>
                <a:cxn ang="0">
                  <a:pos x="107" y="5"/>
                </a:cxn>
                <a:cxn ang="0">
                  <a:pos x="123" y="19"/>
                </a:cxn>
                <a:cxn ang="0">
                  <a:pos x="131" y="21"/>
                </a:cxn>
                <a:cxn ang="0">
                  <a:pos x="133" y="30"/>
                </a:cxn>
                <a:cxn ang="0">
                  <a:pos x="142" y="40"/>
                </a:cxn>
                <a:cxn ang="0">
                  <a:pos x="153" y="56"/>
                </a:cxn>
                <a:cxn ang="0">
                  <a:pos x="163" y="80"/>
                </a:cxn>
                <a:cxn ang="0">
                  <a:pos x="179" y="101"/>
                </a:cxn>
                <a:cxn ang="0">
                  <a:pos x="173" y="118"/>
                </a:cxn>
                <a:cxn ang="0">
                  <a:pos x="163" y="118"/>
                </a:cxn>
                <a:cxn ang="0">
                  <a:pos x="149" y="129"/>
                </a:cxn>
                <a:cxn ang="0">
                  <a:pos x="139" y="147"/>
                </a:cxn>
                <a:cxn ang="0">
                  <a:pos x="149" y="156"/>
                </a:cxn>
                <a:cxn ang="0">
                  <a:pos x="142" y="166"/>
                </a:cxn>
                <a:cxn ang="0">
                  <a:pos x="131" y="169"/>
                </a:cxn>
                <a:cxn ang="0">
                  <a:pos x="128" y="180"/>
                </a:cxn>
                <a:cxn ang="0">
                  <a:pos x="131" y="204"/>
                </a:cxn>
                <a:cxn ang="0">
                  <a:pos x="136" y="215"/>
                </a:cxn>
                <a:cxn ang="0">
                  <a:pos x="139" y="231"/>
                </a:cxn>
                <a:cxn ang="0">
                  <a:pos x="145" y="233"/>
                </a:cxn>
                <a:cxn ang="0">
                  <a:pos x="153" y="244"/>
                </a:cxn>
                <a:cxn ang="0">
                  <a:pos x="133" y="251"/>
                </a:cxn>
                <a:cxn ang="0">
                  <a:pos x="131" y="271"/>
                </a:cxn>
                <a:cxn ang="0">
                  <a:pos x="117" y="273"/>
                </a:cxn>
                <a:cxn ang="0">
                  <a:pos x="101" y="268"/>
                </a:cxn>
                <a:cxn ang="0">
                  <a:pos x="94" y="251"/>
                </a:cxn>
                <a:cxn ang="0">
                  <a:pos x="69" y="238"/>
                </a:cxn>
                <a:cxn ang="0">
                  <a:pos x="53" y="249"/>
                </a:cxn>
                <a:cxn ang="0">
                  <a:pos x="39" y="254"/>
                </a:cxn>
                <a:cxn ang="0">
                  <a:pos x="32" y="257"/>
                </a:cxn>
                <a:cxn ang="0">
                  <a:pos x="22" y="257"/>
                </a:cxn>
                <a:cxn ang="0">
                  <a:pos x="16" y="225"/>
                </a:cxn>
                <a:cxn ang="0">
                  <a:pos x="18" y="200"/>
                </a:cxn>
                <a:cxn ang="0">
                  <a:pos x="22" y="183"/>
                </a:cxn>
                <a:cxn ang="0">
                  <a:pos x="13" y="161"/>
                </a:cxn>
                <a:cxn ang="0">
                  <a:pos x="11" y="161"/>
                </a:cxn>
                <a:cxn ang="0">
                  <a:pos x="11" y="147"/>
                </a:cxn>
                <a:cxn ang="0">
                  <a:pos x="5" y="134"/>
                </a:cxn>
                <a:cxn ang="0">
                  <a:pos x="0" y="112"/>
                </a:cxn>
                <a:cxn ang="0">
                  <a:pos x="5" y="91"/>
                </a:cxn>
                <a:cxn ang="0">
                  <a:pos x="32" y="58"/>
                </a:cxn>
                <a:cxn ang="0">
                  <a:pos x="29" y="40"/>
                </a:cxn>
              </a:cxnLst>
              <a:rect l="0" t="0" r="r" b="b"/>
              <a:pathLst>
                <a:path w="180" h="280">
                  <a:moveTo>
                    <a:pt x="29" y="43"/>
                  </a:moveTo>
                  <a:lnTo>
                    <a:pt x="45" y="45"/>
                  </a:lnTo>
                  <a:lnTo>
                    <a:pt x="53" y="40"/>
                  </a:lnTo>
                  <a:lnTo>
                    <a:pt x="53" y="37"/>
                  </a:lnTo>
                  <a:lnTo>
                    <a:pt x="51" y="32"/>
                  </a:lnTo>
                  <a:lnTo>
                    <a:pt x="47" y="27"/>
                  </a:lnTo>
                  <a:lnTo>
                    <a:pt x="53" y="21"/>
                  </a:lnTo>
                  <a:lnTo>
                    <a:pt x="61" y="16"/>
                  </a:lnTo>
                  <a:lnTo>
                    <a:pt x="61" y="5"/>
                  </a:lnTo>
                  <a:lnTo>
                    <a:pt x="66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82" y="5"/>
                  </a:lnTo>
                  <a:lnTo>
                    <a:pt x="82" y="3"/>
                  </a:lnTo>
                  <a:lnTo>
                    <a:pt x="91" y="0"/>
                  </a:lnTo>
                  <a:lnTo>
                    <a:pt x="96" y="3"/>
                  </a:lnTo>
                  <a:lnTo>
                    <a:pt x="99" y="5"/>
                  </a:lnTo>
                  <a:lnTo>
                    <a:pt x="107" y="5"/>
                  </a:lnTo>
                  <a:lnTo>
                    <a:pt x="115" y="10"/>
                  </a:lnTo>
                  <a:lnTo>
                    <a:pt x="123" y="19"/>
                  </a:lnTo>
                  <a:lnTo>
                    <a:pt x="125" y="21"/>
                  </a:lnTo>
                  <a:lnTo>
                    <a:pt x="131" y="21"/>
                  </a:lnTo>
                  <a:lnTo>
                    <a:pt x="133" y="27"/>
                  </a:lnTo>
                  <a:lnTo>
                    <a:pt x="133" y="30"/>
                  </a:lnTo>
                  <a:lnTo>
                    <a:pt x="139" y="37"/>
                  </a:lnTo>
                  <a:lnTo>
                    <a:pt x="142" y="40"/>
                  </a:lnTo>
                  <a:lnTo>
                    <a:pt x="146" y="43"/>
                  </a:lnTo>
                  <a:lnTo>
                    <a:pt x="153" y="56"/>
                  </a:lnTo>
                  <a:lnTo>
                    <a:pt x="153" y="72"/>
                  </a:lnTo>
                  <a:lnTo>
                    <a:pt x="163" y="80"/>
                  </a:lnTo>
                  <a:lnTo>
                    <a:pt x="166" y="83"/>
                  </a:lnTo>
                  <a:lnTo>
                    <a:pt x="179" y="101"/>
                  </a:lnTo>
                  <a:lnTo>
                    <a:pt x="179" y="115"/>
                  </a:lnTo>
                  <a:lnTo>
                    <a:pt x="173" y="118"/>
                  </a:lnTo>
                  <a:lnTo>
                    <a:pt x="171" y="115"/>
                  </a:lnTo>
                  <a:lnTo>
                    <a:pt x="163" y="118"/>
                  </a:lnTo>
                  <a:lnTo>
                    <a:pt x="157" y="129"/>
                  </a:lnTo>
                  <a:lnTo>
                    <a:pt x="149" y="129"/>
                  </a:lnTo>
                  <a:lnTo>
                    <a:pt x="139" y="136"/>
                  </a:lnTo>
                  <a:lnTo>
                    <a:pt x="139" y="147"/>
                  </a:lnTo>
                  <a:lnTo>
                    <a:pt x="145" y="150"/>
                  </a:lnTo>
                  <a:lnTo>
                    <a:pt x="149" y="156"/>
                  </a:lnTo>
                  <a:lnTo>
                    <a:pt x="146" y="161"/>
                  </a:lnTo>
                  <a:lnTo>
                    <a:pt x="142" y="166"/>
                  </a:lnTo>
                  <a:lnTo>
                    <a:pt x="142" y="169"/>
                  </a:lnTo>
                  <a:lnTo>
                    <a:pt x="131" y="169"/>
                  </a:lnTo>
                  <a:lnTo>
                    <a:pt x="125" y="177"/>
                  </a:lnTo>
                  <a:lnTo>
                    <a:pt x="128" y="180"/>
                  </a:lnTo>
                  <a:lnTo>
                    <a:pt x="128" y="200"/>
                  </a:lnTo>
                  <a:lnTo>
                    <a:pt x="131" y="204"/>
                  </a:lnTo>
                  <a:lnTo>
                    <a:pt x="133" y="210"/>
                  </a:lnTo>
                  <a:lnTo>
                    <a:pt x="136" y="215"/>
                  </a:lnTo>
                  <a:lnTo>
                    <a:pt x="136" y="222"/>
                  </a:lnTo>
                  <a:lnTo>
                    <a:pt x="139" y="231"/>
                  </a:lnTo>
                  <a:lnTo>
                    <a:pt x="145" y="231"/>
                  </a:lnTo>
                  <a:lnTo>
                    <a:pt x="145" y="233"/>
                  </a:lnTo>
                  <a:lnTo>
                    <a:pt x="149" y="241"/>
                  </a:lnTo>
                  <a:lnTo>
                    <a:pt x="153" y="244"/>
                  </a:lnTo>
                  <a:lnTo>
                    <a:pt x="139" y="244"/>
                  </a:lnTo>
                  <a:lnTo>
                    <a:pt x="133" y="251"/>
                  </a:lnTo>
                  <a:lnTo>
                    <a:pt x="133" y="262"/>
                  </a:lnTo>
                  <a:lnTo>
                    <a:pt x="131" y="271"/>
                  </a:lnTo>
                  <a:lnTo>
                    <a:pt x="128" y="279"/>
                  </a:lnTo>
                  <a:lnTo>
                    <a:pt x="117" y="273"/>
                  </a:lnTo>
                  <a:lnTo>
                    <a:pt x="112" y="268"/>
                  </a:lnTo>
                  <a:lnTo>
                    <a:pt x="101" y="268"/>
                  </a:lnTo>
                  <a:lnTo>
                    <a:pt x="96" y="260"/>
                  </a:lnTo>
                  <a:lnTo>
                    <a:pt x="94" y="251"/>
                  </a:lnTo>
                  <a:lnTo>
                    <a:pt x="77" y="244"/>
                  </a:lnTo>
                  <a:lnTo>
                    <a:pt x="69" y="238"/>
                  </a:lnTo>
                  <a:lnTo>
                    <a:pt x="58" y="244"/>
                  </a:lnTo>
                  <a:lnTo>
                    <a:pt x="53" y="249"/>
                  </a:lnTo>
                  <a:lnTo>
                    <a:pt x="45" y="249"/>
                  </a:lnTo>
                  <a:lnTo>
                    <a:pt x="39" y="254"/>
                  </a:lnTo>
                  <a:lnTo>
                    <a:pt x="29" y="251"/>
                  </a:lnTo>
                  <a:lnTo>
                    <a:pt x="32" y="257"/>
                  </a:lnTo>
                  <a:lnTo>
                    <a:pt x="29" y="257"/>
                  </a:lnTo>
                  <a:lnTo>
                    <a:pt x="22" y="257"/>
                  </a:lnTo>
                  <a:lnTo>
                    <a:pt x="18" y="244"/>
                  </a:lnTo>
                  <a:lnTo>
                    <a:pt x="16" y="225"/>
                  </a:lnTo>
                  <a:lnTo>
                    <a:pt x="18" y="222"/>
                  </a:lnTo>
                  <a:lnTo>
                    <a:pt x="18" y="200"/>
                  </a:lnTo>
                  <a:lnTo>
                    <a:pt x="22" y="200"/>
                  </a:lnTo>
                  <a:lnTo>
                    <a:pt x="22" y="183"/>
                  </a:lnTo>
                  <a:lnTo>
                    <a:pt x="18" y="169"/>
                  </a:lnTo>
                  <a:lnTo>
                    <a:pt x="13" y="161"/>
                  </a:lnTo>
                  <a:lnTo>
                    <a:pt x="16" y="163"/>
                  </a:lnTo>
                  <a:lnTo>
                    <a:pt x="11" y="161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5" y="142"/>
                  </a:lnTo>
                  <a:lnTo>
                    <a:pt x="5" y="134"/>
                  </a:lnTo>
                  <a:lnTo>
                    <a:pt x="0" y="120"/>
                  </a:lnTo>
                  <a:lnTo>
                    <a:pt x="0" y="112"/>
                  </a:lnTo>
                  <a:lnTo>
                    <a:pt x="5" y="99"/>
                  </a:lnTo>
                  <a:lnTo>
                    <a:pt x="5" y="91"/>
                  </a:lnTo>
                  <a:lnTo>
                    <a:pt x="18" y="74"/>
                  </a:lnTo>
                  <a:lnTo>
                    <a:pt x="32" y="58"/>
                  </a:lnTo>
                  <a:lnTo>
                    <a:pt x="32" y="45"/>
                  </a:lnTo>
                  <a:lnTo>
                    <a:pt x="29" y="40"/>
                  </a:lnTo>
                  <a:lnTo>
                    <a:pt x="29" y="43"/>
                  </a:lnTo>
                </a:path>
              </a:pathLst>
            </a:custGeom>
            <a:solidFill>
              <a:srgbClr val="F79646"/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41" name="Freeform 449"/>
            <p:cNvSpPr>
              <a:spLocks/>
            </p:cNvSpPr>
            <p:nvPr/>
          </p:nvSpPr>
          <p:spPr bwMode="auto">
            <a:xfrm>
              <a:off x="6752763" y="2950754"/>
              <a:ext cx="513957" cy="664257"/>
            </a:xfrm>
            <a:custGeom>
              <a:avLst/>
              <a:gdLst/>
              <a:ahLst/>
              <a:cxnLst>
                <a:cxn ang="0">
                  <a:pos x="35" y="187"/>
                </a:cxn>
                <a:cxn ang="0">
                  <a:pos x="13" y="168"/>
                </a:cxn>
                <a:cxn ang="0">
                  <a:pos x="2" y="145"/>
                </a:cxn>
                <a:cxn ang="0">
                  <a:pos x="0" y="124"/>
                </a:cxn>
                <a:cxn ang="0">
                  <a:pos x="16" y="108"/>
                </a:cxn>
                <a:cxn ang="0">
                  <a:pos x="43" y="97"/>
                </a:cxn>
                <a:cxn ang="0">
                  <a:pos x="62" y="103"/>
                </a:cxn>
                <a:cxn ang="0">
                  <a:pos x="70" y="94"/>
                </a:cxn>
                <a:cxn ang="0">
                  <a:pos x="68" y="87"/>
                </a:cxn>
                <a:cxn ang="0">
                  <a:pos x="79" y="78"/>
                </a:cxn>
                <a:cxn ang="0">
                  <a:pos x="76" y="65"/>
                </a:cxn>
                <a:cxn ang="0">
                  <a:pos x="79" y="50"/>
                </a:cxn>
                <a:cxn ang="0">
                  <a:pos x="73" y="48"/>
                </a:cxn>
                <a:cxn ang="0">
                  <a:pos x="68" y="37"/>
                </a:cxn>
                <a:cxn ang="0">
                  <a:pos x="73" y="21"/>
                </a:cxn>
                <a:cxn ang="0">
                  <a:pos x="87" y="8"/>
                </a:cxn>
                <a:cxn ang="0">
                  <a:pos x="92" y="0"/>
                </a:cxn>
                <a:cxn ang="0">
                  <a:pos x="95" y="8"/>
                </a:cxn>
                <a:cxn ang="0">
                  <a:pos x="89" y="16"/>
                </a:cxn>
                <a:cxn ang="0">
                  <a:pos x="87" y="27"/>
                </a:cxn>
                <a:cxn ang="0">
                  <a:pos x="92" y="21"/>
                </a:cxn>
                <a:cxn ang="0">
                  <a:pos x="100" y="16"/>
                </a:cxn>
                <a:cxn ang="0">
                  <a:pos x="100" y="27"/>
                </a:cxn>
                <a:cxn ang="0">
                  <a:pos x="100" y="37"/>
                </a:cxn>
                <a:cxn ang="0">
                  <a:pos x="109" y="32"/>
                </a:cxn>
                <a:cxn ang="0">
                  <a:pos x="117" y="27"/>
                </a:cxn>
                <a:cxn ang="0">
                  <a:pos x="125" y="27"/>
                </a:cxn>
                <a:cxn ang="0">
                  <a:pos x="119" y="40"/>
                </a:cxn>
                <a:cxn ang="0">
                  <a:pos x="109" y="50"/>
                </a:cxn>
                <a:cxn ang="0">
                  <a:pos x="95" y="65"/>
                </a:cxn>
                <a:cxn ang="0">
                  <a:pos x="89" y="81"/>
                </a:cxn>
                <a:cxn ang="0">
                  <a:pos x="92" y="92"/>
                </a:cxn>
                <a:cxn ang="0">
                  <a:pos x="103" y="87"/>
                </a:cxn>
                <a:cxn ang="0">
                  <a:pos x="143" y="83"/>
                </a:cxn>
                <a:cxn ang="0">
                  <a:pos x="147" y="71"/>
                </a:cxn>
                <a:cxn ang="0">
                  <a:pos x="163" y="67"/>
                </a:cxn>
                <a:cxn ang="0">
                  <a:pos x="176" y="59"/>
                </a:cxn>
                <a:cxn ang="0">
                  <a:pos x="192" y="59"/>
                </a:cxn>
                <a:cxn ang="0">
                  <a:pos x="192" y="76"/>
                </a:cxn>
                <a:cxn ang="0">
                  <a:pos x="190" y="83"/>
                </a:cxn>
                <a:cxn ang="0">
                  <a:pos x="182" y="97"/>
                </a:cxn>
                <a:cxn ang="0">
                  <a:pos x="176" y="108"/>
                </a:cxn>
                <a:cxn ang="0">
                  <a:pos x="168" y="129"/>
                </a:cxn>
                <a:cxn ang="0">
                  <a:pos x="152" y="135"/>
                </a:cxn>
                <a:cxn ang="0">
                  <a:pos x="130" y="135"/>
                </a:cxn>
                <a:cxn ang="0">
                  <a:pos x="119" y="140"/>
                </a:cxn>
                <a:cxn ang="0">
                  <a:pos x="125" y="154"/>
                </a:cxn>
                <a:cxn ang="0">
                  <a:pos x="139" y="168"/>
                </a:cxn>
                <a:cxn ang="0">
                  <a:pos x="143" y="178"/>
                </a:cxn>
                <a:cxn ang="0">
                  <a:pos x="128" y="197"/>
                </a:cxn>
                <a:cxn ang="0">
                  <a:pos x="117" y="205"/>
                </a:cxn>
                <a:cxn ang="0">
                  <a:pos x="98" y="189"/>
                </a:cxn>
                <a:cxn ang="0">
                  <a:pos x="81" y="176"/>
                </a:cxn>
                <a:cxn ang="0">
                  <a:pos x="57" y="181"/>
                </a:cxn>
                <a:cxn ang="0">
                  <a:pos x="46" y="187"/>
                </a:cxn>
                <a:cxn ang="0">
                  <a:pos x="46" y="194"/>
                </a:cxn>
              </a:cxnLst>
              <a:rect l="0" t="0" r="r" b="b"/>
              <a:pathLst>
                <a:path w="199" h="206">
                  <a:moveTo>
                    <a:pt x="46" y="194"/>
                  </a:moveTo>
                  <a:lnTo>
                    <a:pt x="35" y="187"/>
                  </a:lnTo>
                  <a:lnTo>
                    <a:pt x="21" y="176"/>
                  </a:lnTo>
                  <a:lnTo>
                    <a:pt x="13" y="168"/>
                  </a:lnTo>
                  <a:lnTo>
                    <a:pt x="7" y="154"/>
                  </a:lnTo>
                  <a:lnTo>
                    <a:pt x="2" y="145"/>
                  </a:lnTo>
                  <a:lnTo>
                    <a:pt x="0" y="135"/>
                  </a:lnTo>
                  <a:lnTo>
                    <a:pt x="0" y="124"/>
                  </a:lnTo>
                  <a:lnTo>
                    <a:pt x="5" y="118"/>
                  </a:lnTo>
                  <a:lnTo>
                    <a:pt x="16" y="108"/>
                  </a:lnTo>
                  <a:lnTo>
                    <a:pt x="30" y="106"/>
                  </a:lnTo>
                  <a:lnTo>
                    <a:pt x="43" y="97"/>
                  </a:lnTo>
                  <a:lnTo>
                    <a:pt x="54" y="97"/>
                  </a:lnTo>
                  <a:lnTo>
                    <a:pt x="62" y="103"/>
                  </a:lnTo>
                  <a:lnTo>
                    <a:pt x="68" y="103"/>
                  </a:lnTo>
                  <a:lnTo>
                    <a:pt x="70" y="94"/>
                  </a:lnTo>
                  <a:lnTo>
                    <a:pt x="68" y="92"/>
                  </a:lnTo>
                  <a:lnTo>
                    <a:pt x="68" y="87"/>
                  </a:lnTo>
                  <a:lnTo>
                    <a:pt x="73" y="83"/>
                  </a:lnTo>
                  <a:lnTo>
                    <a:pt x="79" y="78"/>
                  </a:lnTo>
                  <a:lnTo>
                    <a:pt x="79" y="67"/>
                  </a:lnTo>
                  <a:lnTo>
                    <a:pt x="76" y="65"/>
                  </a:lnTo>
                  <a:lnTo>
                    <a:pt x="76" y="54"/>
                  </a:lnTo>
                  <a:lnTo>
                    <a:pt x="79" y="50"/>
                  </a:lnTo>
                  <a:lnTo>
                    <a:pt x="76" y="48"/>
                  </a:lnTo>
                  <a:lnTo>
                    <a:pt x="73" y="48"/>
                  </a:lnTo>
                  <a:lnTo>
                    <a:pt x="68" y="43"/>
                  </a:lnTo>
                  <a:lnTo>
                    <a:pt x="68" y="37"/>
                  </a:lnTo>
                  <a:lnTo>
                    <a:pt x="73" y="32"/>
                  </a:lnTo>
                  <a:lnTo>
                    <a:pt x="73" y="21"/>
                  </a:lnTo>
                  <a:lnTo>
                    <a:pt x="84" y="11"/>
                  </a:lnTo>
                  <a:lnTo>
                    <a:pt x="87" y="8"/>
                  </a:lnTo>
                  <a:lnTo>
                    <a:pt x="87" y="3"/>
                  </a:lnTo>
                  <a:lnTo>
                    <a:pt x="92" y="0"/>
                  </a:lnTo>
                  <a:lnTo>
                    <a:pt x="95" y="3"/>
                  </a:lnTo>
                  <a:lnTo>
                    <a:pt x="95" y="8"/>
                  </a:lnTo>
                  <a:lnTo>
                    <a:pt x="92" y="11"/>
                  </a:lnTo>
                  <a:lnTo>
                    <a:pt x="89" y="16"/>
                  </a:lnTo>
                  <a:lnTo>
                    <a:pt x="87" y="21"/>
                  </a:lnTo>
                  <a:lnTo>
                    <a:pt x="87" y="27"/>
                  </a:lnTo>
                  <a:lnTo>
                    <a:pt x="92" y="27"/>
                  </a:lnTo>
                  <a:lnTo>
                    <a:pt x="92" y="21"/>
                  </a:lnTo>
                  <a:lnTo>
                    <a:pt x="95" y="16"/>
                  </a:lnTo>
                  <a:lnTo>
                    <a:pt x="100" y="16"/>
                  </a:lnTo>
                  <a:lnTo>
                    <a:pt x="100" y="21"/>
                  </a:lnTo>
                  <a:lnTo>
                    <a:pt x="100" y="27"/>
                  </a:lnTo>
                  <a:lnTo>
                    <a:pt x="98" y="32"/>
                  </a:lnTo>
                  <a:lnTo>
                    <a:pt x="100" y="37"/>
                  </a:lnTo>
                  <a:lnTo>
                    <a:pt x="103" y="37"/>
                  </a:lnTo>
                  <a:lnTo>
                    <a:pt x="109" y="32"/>
                  </a:lnTo>
                  <a:lnTo>
                    <a:pt x="111" y="27"/>
                  </a:lnTo>
                  <a:lnTo>
                    <a:pt x="117" y="27"/>
                  </a:lnTo>
                  <a:lnTo>
                    <a:pt x="122" y="24"/>
                  </a:lnTo>
                  <a:lnTo>
                    <a:pt x="125" y="27"/>
                  </a:lnTo>
                  <a:lnTo>
                    <a:pt x="125" y="34"/>
                  </a:lnTo>
                  <a:lnTo>
                    <a:pt x="119" y="40"/>
                  </a:lnTo>
                  <a:lnTo>
                    <a:pt x="111" y="45"/>
                  </a:lnTo>
                  <a:lnTo>
                    <a:pt x="109" y="50"/>
                  </a:lnTo>
                  <a:lnTo>
                    <a:pt x="103" y="59"/>
                  </a:lnTo>
                  <a:lnTo>
                    <a:pt x="95" y="65"/>
                  </a:lnTo>
                  <a:lnTo>
                    <a:pt x="92" y="72"/>
                  </a:lnTo>
                  <a:lnTo>
                    <a:pt x="89" y="81"/>
                  </a:lnTo>
                  <a:lnTo>
                    <a:pt x="89" y="89"/>
                  </a:lnTo>
                  <a:lnTo>
                    <a:pt x="92" y="92"/>
                  </a:lnTo>
                  <a:lnTo>
                    <a:pt x="95" y="92"/>
                  </a:lnTo>
                  <a:lnTo>
                    <a:pt x="103" y="87"/>
                  </a:lnTo>
                  <a:lnTo>
                    <a:pt x="132" y="87"/>
                  </a:lnTo>
                  <a:lnTo>
                    <a:pt x="143" y="83"/>
                  </a:lnTo>
                  <a:lnTo>
                    <a:pt x="147" y="78"/>
                  </a:lnTo>
                  <a:lnTo>
                    <a:pt x="147" y="71"/>
                  </a:lnTo>
                  <a:lnTo>
                    <a:pt x="152" y="65"/>
                  </a:lnTo>
                  <a:lnTo>
                    <a:pt x="163" y="67"/>
                  </a:lnTo>
                  <a:lnTo>
                    <a:pt x="165" y="65"/>
                  </a:lnTo>
                  <a:lnTo>
                    <a:pt x="176" y="59"/>
                  </a:lnTo>
                  <a:lnTo>
                    <a:pt x="187" y="56"/>
                  </a:lnTo>
                  <a:lnTo>
                    <a:pt x="192" y="59"/>
                  </a:lnTo>
                  <a:lnTo>
                    <a:pt x="198" y="65"/>
                  </a:lnTo>
                  <a:lnTo>
                    <a:pt x="192" y="76"/>
                  </a:lnTo>
                  <a:lnTo>
                    <a:pt x="190" y="78"/>
                  </a:lnTo>
                  <a:lnTo>
                    <a:pt x="190" y="83"/>
                  </a:lnTo>
                  <a:lnTo>
                    <a:pt x="187" y="92"/>
                  </a:lnTo>
                  <a:lnTo>
                    <a:pt x="182" y="97"/>
                  </a:lnTo>
                  <a:lnTo>
                    <a:pt x="179" y="103"/>
                  </a:lnTo>
                  <a:lnTo>
                    <a:pt x="176" y="108"/>
                  </a:lnTo>
                  <a:lnTo>
                    <a:pt x="168" y="111"/>
                  </a:lnTo>
                  <a:lnTo>
                    <a:pt x="168" y="129"/>
                  </a:lnTo>
                  <a:lnTo>
                    <a:pt x="163" y="129"/>
                  </a:lnTo>
                  <a:lnTo>
                    <a:pt x="152" y="135"/>
                  </a:lnTo>
                  <a:lnTo>
                    <a:pt x="135" y="135"/>
                  </a:lnTo>
                  <a:lnTo>
                    <a:pt x="130" y="135"/>
                  </a:lnTo>
                  <a:lnTo>
                    <a:pt x="125" y="135"/>
                  </a:lnTo>
                  <a:lnTo>
                    <a:pt x="119" y="140"/>
                  </a:lnTo>
                  <a:lnTo>
                    <a:pt x="119" y="145"/>
                  </a:lnTo>
                  <a:lnTo>
                    <a:pt x="125" y="154"/>
                  </a:lnTo>
                  <a:lnTo>
                    <a:pt x="130" y="162"/>
                  </a:lnTo>
                  <a:lnTo>
                    <a:pt x="139" y="168"/>
                  </a:lnTo>
                  <a:lnTo>
                    <a:pt x="143" y="176"/>
                  </a:lnTo>
                  <a:lnTo>
                    <a:pt x="143" y="178"/>
                  </a:lnTo>
                  <a:lnTo>
                    <a:pt x="132" y="189"/>
                  </a:lnTo>
                  <a:lnTo>
                    <a:pt x="128" y="197"/>
                  </a:lnTo>
                  <a:lnTo>
                    <a:pt x="119" y="199"/>
                  </a:lnTo>
                  <a:lnTo>
                    <a:pt x="117" y="205"/>
                  </a:lnTo>
                  <a:lnTo>
                    <a:pt x="100" y="205"/>
                  </a:lnTo>
                  <a:lnTo>
                    <a:pt x="98" y="189"/>
                  </a:lnTo>
                  <a:lnTo>
                    <a:pt x="87" y="176"/>
                  </a:lnTo>
                  <a:lnTo>
                    <a:pt x="81" y="176"/>
                  </a:lnTo>
                  <a:lnTo>
                    <a:pt x="62" y="176"/>
                  </a:lnTo>
                  <a:lnTo>
                    <a:pt x="57" y="181"/>
                  </a:lnTo>
                  <a:lnTo>
                    <a:pt x="49" y="181"/>
                  </a:lnTo>
                  <a:lnTo>
                    <a:pt x="46" y="187"/>
                  </a:lnTo>
                  <a:lnTo>
                    <a:pt x="43" y="194"/>
                  </a:lnTo>
                  <a:lnTo>
                    <a:pt x="46" y="194"/>
                  </a:lnTo>
                </a:path>
              </a:pathLst>
            </a:custGeom>
            <a:solidFill>
              <a:srgbClr val="F79646"/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42" name="Freeform 450"/>
            <p:cNvSpPr>
              <a:spLocks/>
            </p:cNvSpPr>
            <p:nvPr/>
          </p:nvSpPr>
          <p:spPr bwMode="auto">
            <a:xfrm>
              <a:off x="7405212" y="2183655"/>
              <a:ext cx="387776" cy="908717"/>
            </a:xfrm>
            <a:custGeom>
              <a:avLst/>
              <a:gdLst/>
              <a:ahLst/>
              <a:cxnLst>
                <a:cxn ang="0">
                  <a:pos x="105" y="280"/>
                </a:cxn>
                <a:cxn ang="0">
                  <a:pos x="86" y="269"/>
                </a:cxn>
                <a:cxn ang="0">
                  <a:pos x="52" y="274"/>
                </a:cxn>
                <a:cxn ang="0">
                  <a:pos x="24" y="259"/>
                </a:cxn>
                <a:cxn ang="0">
                  <a:pos x="8" y="247"/>
                </a:cxn>
                <a:cxn ang="0">
                  <a:pos x="8" y="236"/>
                </a:cxn>
                <a:cxn ang="0">
                  <a:pos x="0" y="231"/>
                </a:cxn>
                <a:cxn ang="0">
                  <a:pos x="11" y="228"/>
                </a:cxn>
                <a:cxn ang="0">
                  <a:pos x="16" y="226"/>
                </a:cxn>
                <a:cxn ang="0">
                  <a:pos x="13" y="218"/>
                </a:cxn>
                <a:cxn ang="0">
                  <a:pos x="11" y="212"/>
                </a:cxn>
                <a:cxn ang="0">
                  <a:pos x="24" y="209"/>
                </a:cxn>
                <a:cxn ang="0">
                  <a:pos x="36" y="204"/>
                </a:cxn>
                <a:cxn ang="0">
                  <a:pos x="28" y="198"/>
                </a:cxn>
                <a:cxn ang="0">
                  <a:pos x="30" y="166"/>
                </a:cxn>
                <a:cxn ang="0">
                  <a:pos x="50" y="155"/>
                </a:cxn>
                <a:cxn ang="0">
                  <a:pos x="68" y="138"/>
                </a:cxn>
                <a:cxn ang="0">
                  <a:pos x="86" y="124"/>
                </a:cxn>
                <a:cxn ang="0">
                  <a:pos x="80" y="117"/>
                </a:cxn>
                <a:cxn ang="0">
                  <a:pos x="77" y="108"/>
                </a:cxn>
                <a:cxn ang="0">
                  <a:pos x="88" y="96"/>
                </a:cxn>
                <a:cxn ang="0">
                  <a:pos x="83" y="87"/>
                </a:cxn>
                <a:cxn ang="0">
                  <a:pos x="71" y="90"/>
                </a:cxn>
                <a:cxn ang="0">
                  <a:pos x="61" y="87"/>
                </a:cxn>
                <a:cxn ang="0">
                  <a:pos x="52" y="79"/>
                </a:cxn>
                <a:cxn ang="0">
                  <a:pos x="43" y="57"/>
                </a:cxn>
                <a:cxn ang="0">
                  <a:pos x="38" y="38"/>
                </a:cxn>
                <a:cxn ang="0">
                  <a:pos x="36" y="30"/>
                </a:cxn>
                <a:cxn ang="0">
                  <a:pos x="33" y="19"/>
                </a:cxn>
                <a:cxn ang="0">
                  <a:pos x="30" y="0"/>
                </a:cxn>
                <a:cxn ang="0">
                  <a:pos x="43" y="13"/>
                </a:cxn>
                <a:cxn ang="0">
                  <a:pos x="50" y="40"/>
                </a:cxn>
                <a:cxn ang="0">
                  <a:pos x="66" y="57"/>
                </a:cxn>
                <a:cxn ang="0">
                  <a:pos x="77" y="71"/>
                </a:cxn>
                <a:cxn ang="0">
                  <a:pos x="99" y="77"/>
                </a:cxn>
                <a:cxn ang="0">
                  <a:pos x="108" y="87"/>
                </a:cxn>
                <a:cxn ang="0">
                  <a:pos x="132" y="87"/>
                </a:cxn>
                <a:cxn ang="0">
                  <a:pos x="149" y="106"/>
                </a:cxn>
                <a:cxn ang="0">
                  <a:pos x="143" y="133"/>
                </a:cxn>
                <a:cxn ang="0">
                  <a:pos x="132" y="144"/>
                </a:cxn>
                <a:cxn ang="0">
                  <a:pos x="127" y="150"/>
                </a:cxn>
                <a:cxn ang="0">
                  <a:pos x="127" y="133"/>
                </a:cxn>
                <a:cxn ang="0">
                  <a:pos x="118" y="129"/>
                </a:cxn>
                <a:cxn ang="0">
                  <a:pos x="116" y="141"/>
                </a:cxn>
                <a:cxn ang="0">
                  <a:pos x="116" y="174"/>
                </a:cxn>
                <a:cxn ang="0">
                  <a:pos x="110" y="206"/>
                </a:cxn>
                <a:cxn ang="0">
                  <a:pos x="118" y="251"/>
                </a:cxn>
                <a:cxn ang="0">
                  <a:pos x="116" y="272"/>
                </a:cxn>
              </a:cxnLst>
              <a:rect l="0" t="0" r="r" b="b"/>
              <a:pathLst>
                <a:path w="150" h="281">
                  <a:moveTo>
                    <a:pt x="113" y="280"/>
                  </a:moveTo>
                  <a:lnTo>
                    <a:pt x="105" y="280"/>
                  </a:lnTo>
                  <a:lnTo>
                    <a:pt x="90" y="269"/>
                  </a:lnTo>
                  <a:lnTo>
                    <a:pt x="86" y="269"/>
                  </a:lnTo>
                  <a:lnTo>
                    <a:pt x="77" y="274"/>
                  </a:lnTo>
                  <a:lnTo>
                    <a:pt x="52" y="274"/>
                  </a:lnTo>
                  <a:lnTo>
                    <a:pt x="36" y="264"/>
                  </a:lnTo>
                  <a:lnTo>
                    <a:pt x="24" y="259"/>
                  </a:lnTo>
                  <a:lnTo>
                    <a:pt x="13" y="252"/>
                  </a:lnTo>
                  <a:lnTo>
                    <a:pt x="8" y="247"/>
                  </a:lnTo>
                  <a:lnTo>
                    <a:pt x="13" y="242"/>
                  </a:lnTo>
                  <a:lnTo>
                    <a:pt x="8" y="236"/>
                  </a:lnTo>
                  <a:lnTo>
                    <a:pt x="5" y="234"/>
                  </a:lnTo>
                  <a:lnTo>
                    <a:pt x="0" y="231"/>
                  </a:lnTo>
                  <a:lnTo>
                    <a:pt x="3" y="228"/>
                  </a:lnTo>
                  <a:lnTo>
                    <a:pt x="11" y="228"/>
                  </a:lnTo>
                  <a:lnTo>
                    <a:pt x="13" y="226"/>
                  </a:lnTo>
                  <a:lnTo>
                    <a:pt x="16" y="226"/>
                  </a:lnTo>
                  <a:lnTo>
                    <a:pt x="16" y="220"/>
                  </a:lnTo>
                  <a:lnTo>
                    <a:pt x="13" y="218"/>
                  </a:lnTo>
                  <a:lnTo>
                    <a:pt x="11" y="218"/>
                  </a:lnTo>
                  <a:lnTo>
                    <a:pt x="11" y="212"/>
                  </a:lnTo>
                  <a:lnTo>
                    <a:pt x="13" y="209"/>
                  </a:lnTo>
                  <a:lnTo>
                    <a:pt x="24" y="209"/>
                  </a:lnTo>
                  <a:lnTo>
                    <a:pt x="33" y="206"/>
                  </a:lnTo>
                  <a:lnTo>
                    <a:pt x="36" y="204"/>
                  </a:lnTo>
                  <a:lnTo>
                    <a:pt x="30" y="198"/>
                  </a:lnTo>
                  <a:lnTo>
                    <a:pt x="28" y="198"/>
                  </a:lnTo>
                  <a:lnTo>
                    <a:pt x="30" y="171"/>
                  </a:lnTo>
                  <a:lnTo>
                    <a:pt x="30" y="166"/>
                  </a:lnTo>
                  <a:lnTo>
                    <a:pt x="43" y="155"/>
                  </a:lnTo>
                  <a:lnTo>
                    <a:pt x="50" y="155"/>
                  </a:lnTo>
                  <a:lnTo>
                    <a:pt x="55" y="144"/>
                  </a:lnTo>
                  <a:lnTo>
                    <a:pt x="68" y="138"/>
                  </a:lnTo>
                  <a:lnTo>
                    <a:pt x="83" y="129"/>
                  </a:lnTo>
                  <a:lnTo>
                    <a:pt x="86" y="124"/>
                  </a:lnTo>
                  <a:lnTo>
                    <a:pt x="86" y="123"/>
                  </a:lnTo>
                  <a:lnTo>
                    <a:pt x="80" y="117"/>
                  </a:lnTo>
                  <a:lnTo>
                    <a:pt x="77" y="117"/>
                  </a:lnTo>
                  <a:lnTo>
                    <a:pt x="77" y="108"/>
                  </a:lnTo>
                  <a:lnTo>
                    <a:pt x="83" y="103"/>
                  </a:lnTo>
                  <a:lnTo>
                    <a:pt x="88" y="96"/>
                  </a:lnTo>
                  <a:lnTo>
                    <a:pt x="88" y="92"/>
                  </a:lnTo>
                  <a:lnTo>
                    <a:pt x="83" y="87"/>
                  </a:lnTo>
                  <a:lnTo>
                    <a:pt x="75" y="87"/>
                  </a:lnTo>
                  <a:lnTo>
                    <a:pt x="71" y="90"/>
                  </a:lnTo>
                  <a:lnTo>
                    <a:pt x="66" y="87"/>
                  </a:lnTo>
                  <a:lnTo>
                    <a:pt x="61" y="87"/>
                  </a:lnTo>
                  <a:lnTo>
                    <a:pt x="55" y="87"/>
                  </a:lnTo>
                  <a:lnTo>
                    <a:pt x="52" y="79"/>
                  </a:lnTo>
                  <a:lnTo>
                    <a:pt x="43" y="71"/>
                  </a:lnTo>
                  <a:lnTo>
                    <a:pt x="43" y="57"/>
                  </a:lnTo>
                  <a:lnTo>
                    <a:pt x="38" y="51"/>
                  </a:lnTo>
                  <a:lnTo>
                    <a:pt x="38" y="38"/>
                  </a:lnTo>
                  <a:lnTo>
                    <a:pt x="36" y="38"/>
                  </a:lnTo>
                  <a:lnTo>
                    <a:pt x="36" y="30"/>
                  </a:lnTo>
                  <a:lnTo>
                    <a:pt x="33" y="27"/>
                  </a:lnTo>
                  <a:lnTo>
                    <a:pt x="33" y="19"/>
                  </a:lnTo>
                  <a:lnTo>
                    <a:pt x="30" y="16"/>
                  </a:lnTo>
                  <a:lnTo>
                    <a:pt x="30" y="0"/>
                  </a:lnTo>
                  <a:lnTo>
                    <a:pt x="36" y="5"/>
                  </a:lnTo>
                  <a:lnTo>
                    <a:pt x="43" y="13"/>
                  </a:lnTo>
                  <a:lnTo>
                    <a:pt x="47" y="21"/>
                  </a:lnTo>
                  <a:lnTo>
                    <a:pt x="50" y="40"/>
                  </a:lnTo>
                  <a:lnTo>
                    <a:pt x="58" y="49"/>
                  </a:lnTo>
                  <a:lnTo>
                    <a:pt x="66" y="57"/>
                  </a:lnTo>
                  <a:lnTo>
                    <a:pt x="68" y="62"/>
                  </a:lnTo>
                  <a:lnTo>
                    <a:pt x="77" y="71"/>
                  </a:lnTo>
                  <a:lnTo>
                    <a:pt x="83" y="77"/>
                  </a:lnTo>
                  <a:lnTo>
                    <a:pt x="99" y="77"/>
                  </a:lnTo>
                  <a:lnTo>
                    <a:pt x="105" y="82"/>
                  </a:lnTo>
                  <a:lnTo>
                    <a:pt x="108" y="87"/>
                  </a:lnTo>
                  <a:lnTo>
                    <a:pt x="123" y="90"/>
                  </a:lnTo>
                  <a:lnTo>
                    <a:pt x="132" y="87"/>
                  </a:lnTo>
                  <a:lnTo>
                    <a:pt x="143" y="98"/>
                  </a:lnTo>
                  <a:lnTo>
                    <a:pt x="149" y="106"/>
                  </a:lnTo>
                  <a:lnTo>
                    <a:pt x="145" y="119"/>
                  </a:lnTo>
                  <a:lnTo>
                    <a:pt x="143" y="133"/>
                  </a:lnTo>
                  <a:lnTo>
                    <a:pt x="137" y="141"/>
                  </a:lnTo>
                  <a:lnTo>
                    <a:pt x="132" y="144"/>
                  </a:lnTo>
                  <a:lnTo>
                    <a:pt x="132" y="150"/>
                  </a:lnTo>
                  <a:lnTo>
                    <a:pt x="127" y="150"/>
                  </a:lnTo>
                  <a:lnTo>
                    <a:pt x="123" y="141"/>
                  </a:lnTo>
                  <a:lnTo>
                    <a:pt x="127" y="133"/>
                  </a:lnTo>
                  <a:lnTo>
                    <a:pt x="127" y="129"/>
                  </a:lnTo>
                  <a:lnTo>
                    <a:pt x="118" y="129"/>
                  </a:lnTo>
                  <a:lnTo>
                    <a:pt x="113" y="129"/>
                  </a:lnTo>
                  <a:lnTo>
                    <a:pt x="116" y="141"/>
                  </a:lnTo>
                  <a:lnTo>
                    <a:pt x="116" y="155"/>
                  </a:lnTo>
                  <a:lnTo>
                    <a:pt x="116" y="174"/>
                  </a:lnTo>
                  <a:lnTo>
                    <a:pt x="113" y="185"/>
                  </a:lnTo>
                  <a:lnTo>
                    <a:pt x="110" y="206"/>
                  </a:lnTo>
                  <a:lnTo>
                    <a:pt x="113" y="236"/>
                  </a:lnTo>
                  <a:lnTo>
                    <a:pt x="118" y="251"/>
                  </a:lnTo>
                  <a:lnTo>
                    <a:pt x="118" y="267"/>
                  </a:lnTo>
                  <a:lnTo>
                    <a:pt x="116" y="272"/>
                  </a:lnTo>
                  <a:lnTo>
                    <a:pt x="113" y="280"/>
                  </a:lnTo>
                </a:path>
              </a:pathLst>
            </a:custGeom>
            <a:solidFill>
              <a:srgbClr val="CCFFCC"/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43" name="Freeform 451"/>
            <p:cNvSpPr>
              <a:spLocks/>
            </p:cNvSpPr>
            <p:nvPr/>
          </p:nvSpPr>
          <p:spPr bwMode="auto">
            <a:xfrm>
              <a:off x="7354432" y="2195457"/>
              <a:ext cx="276983" cy="735066"/>
            </a:xfrm>
            <a:custGeom>
              <a:avLst/>
              <a:gdLst/>
              <a:ahLst/>
              <a:cxnLst>
                <a:cxn ang="0">
                  <a:pos x="46" y="3"/>
                </a:cxn>
                <a:cxn ang="0">
                  <a:pos x="36" y="3"/>
                </a:cxn>
                <a:cxn ang="0">
                  <a:pos x="24" y="13"/>
                </a:cxn>
                <a:cxn ang="0">
                  <a:pos x="12" y="32"/>
                </a:cxn>
                <a:cxn ang="0">
                  <a:pos x="24" y="43"/>
                </a:cxn>
                <a:cxn ang="0">
                  <a:pos x="15" y="50"/>
                </a:cxn>
                <a:cxn ang="0">
                  <a:pos x="5" y="53"/>
                </a:cxn>
                <a:cxn ang="0">
                  <a:pos x="2" y="64"/>
                </a:cxn>
                <a:cxn ang="0">
                  <a:pos x="10" y="96"/>
                </a:cxn>
                <a:cxn ang="0">
                  <a:pos x="12" y="106"/>
                </a:cxn>
                <a:cxn ang="0">
                  <a:pos x="18" y="114"/>
                </a:cxn>
                <a:cxn ang="0">
                  <a:pos x="20" y="117"/>
                </a:cxn>
                <a:cxn ang="0">
                  <a:pos x="24" y="125"/>
                </a:cxn>
                <a:cxn ang="0">
                  <a:pos x="26" y="127"/>
                </a:cxn>
                <a:cxn ang="0">
                  <a:pos x="7" y="135"/>
                </a:cxn>
                <a:cxn ang="0">
                  <a:pos x="2" y="161"/>
                </a:cxn>
                <a:cxn ang="0">
                  <a:pos x="5" y="181"/>
                </a:cxn>
                <a:cxn ang="0">
                  <a:pos x="7" y="188"/>
                </a:cxn>
                <a:cxn ang="0">
                  <a:pos x="12" y="193"/>
                </a:cxn>
                <a:cxn ang="0">
                  <a:pos x="10" y="210"/>
                </a:cxn>
                <a:cxn ang="0">
                  <a:pos x="12" y="226"/>
                </a:cxn>
                <a:cxn ang="0">
                  <a:pos x="26" y="223"/>
                </a:cxn>
                <a:cxn ang="0">
                  <a:pos x="36" y="220"/>
                </a:cxn>
                <a:cxn ang="0">
                  <a:pos x="39" y="215"/>
                </a:cxn>
                <a:cxn ang="0">
                  <a:pos x="33" y="213"/>
                </a:cxn>
                <a:cxn ang="0">
                  <a:pos x="36" y="204"/>
                </a:cxn>
                <a:cxn ang="0">
                  <a:pos x="54" y="202"/>
                </a:cxn>
                <a:cxn ang="0">
                  <a:pos x="54" y="196"/>
                </a:cxn>
                <a:cxn ang="0">
                  <a:pos x="50" y="193"/>
                </a:cxn>
                <a:cxn ang="0">
                  <a:pos x="52" y="161"/>
                </a:cxn>
                <a:cxn ang="0">
                  <a:pos x="70" y="150"/>
                </a:cxn>
                <a:cxn ang="0">
                  <a:pos x="75" y="140"/>
                </a:cxn>
                <a:cxn ang="0">
                  <a:pos x="89" y="135"/>
                </a:cxn>
                <a:cxn ang="0">
                  <a:pos x="101" y="127"/>
                </a:cxn>
                <a:cxn ang="0">
                  <a:pos x="98" y="114"/>
                </a:cxn>
                <a:cxn ang="0">
                  <a:pos x="97" y="106"/>
                </a:cxn>
                <a:cxn ang="0">
                  <a:pos x="104" y="96"/>
                </a:cxn>
                <a:cxn ang="0">
                  <a:pos x="107" y="90"/>
                </a:cxn>
                <a:cxn ang="0">
                  <a:pos x="101" y="85"/>
                </a:cxn>
                <a:cxn ang="0">
                  <a:pos x="91" y="87"/>
                </a:cxn>
                <a:cxn ang="0">
                  <a:pos x="82" y="85"/>
                </a:cxn>
                <a:cxn ang="0">
                  <a:pos x="75" y="85"/>
                </a:cxn>
                <a:cxn ang="0">
                  <a:pos x="64" y="70"/>
                </a:cxn>
                <a:cxn ang="0">
                  <a:pos x="60" y="50"/>
                </a:cxn>
                <a:cxn ang="0">
                  <a:pos x="57" y="37"/>
                </a:cxn>
                <a:cxn ang="0">
                  <a:pos x="54" y="26"/>
                </a:cxn>
                <a:cxn ang="0">
                  <a:pos x="52" y="16"/>
                </a:cxn>
              </a:cxnLst>
              <a:rect l="0" t="0" r="r" b="b"/>
              <a:pathLst>
                <a:path w="108" h="227">
                  <a:moveTo>
                    <a:pt x="52" y="0"/>
                  </a:moveTo>
                  <a:lnTo>
                    <a:pt x="46" y="3"/>
                  </a:lnTo>
                  <a:lnTo>
                    <a:pt x="45" y="0"/>
                  </a:lnTo>
                  <a:lnTo>
                    <a:pt x="36" y="3"/>
                  </a:lnTo>
                  <a:lnTo>
                    <a:pt x="31" y="13"/>
                  </a:lnTo>
                  <a:lnTo>
                    <a:pt x="24" y="13"/>
                  </a:lnTo>
                  <a:lnTo>
                    <a:pt x="12" y="21"/>
                  </a:lnTo>
                  <a:lnTo>
                    <a:pt x="12" y="32"/>
                  </a:lnTo>
                  <a:lnTo>
                    <a:pt x="24" y="37"/>
                  </a:lnTo>
                  <a:lnTo>
                    <a:pt x="24" y="43"/>
                  </a:lnTo>
                  <a:lnTo>
                    <a:pt x="20" y="45"/>
                  </a:lnTo>
                  <a:lnTo>
                    <a:pt x="15" y="50"/>
                  </a:lnTo>
                  <a:lnTo>
                    <a:pt x="15" y="53"/>
                  </a:lnTo>
                  <a:lnTo>
                    <a:pt x="5" y="53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2" y="85"/>
                  </a:lnTo>
                  <a:lnTo>
                    <a:pt x="10" y="96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2" y="114"/>
                  </a:lnTo>
                  <a:lnTo>
                    <a:pt x="18" y="114"/>
                  </a:lnTo>
                  <a:lnTo>
                    <a:pt x="18" y="117"/>
                  </a:lnTo>
                  <a:lnTo>
                    <a:pt x="20" y="117"/>
                  </a:lnTo>
                  <a:lnTo>
                    <a:pt x="20" y="119"/>
                  </a:lnTo>
                  <a:lnTo>
                    <a:pt x="24" y="125"/>
                  </a:lnTo>
                  <a:lnTo>
                    <a:pt x="26" y="125"/>
                  </a:lnTo>
                  <a:lnTo>
                    <a:pt x="26" y="127"/>
                  </a:lnTo>
                  <a:lnTo>
                    <a:pt x="12" y="127"/>
                  </a:lnTo>
                  <a:lnTo>
                    <a:pt x="7" y="135"/>
                  </a:lnTo>
                  <a:lnTo>
                    <a:pt x="7" y="138"/>
                  </a:lnTo>
                  <a:lnTo>
                    <a:pt x="2" y="161"/>
                  </a:lnTo>
                  <a:lnTo>
                    <a:pt x="2" y="167"/>
                  </a:lnTo>
                  <a:lnTo>
                    <a:pt x="5" y="181"/>
                  </a:lnTo>
                  <a:lnTo>
                    <a:pt x="7" y="182"/>
                  </a:lnTo>
                  <a:lnTo>
                    <a:pt x="7" y="188"/>
                  </a:lnTo>
                  <a:lnTo>
                    <a:pt x="7" y="193"/>
                  </a:lnTo>
                  <a:lnTo>
                    <a:pt x="12" y="193"/>
                  </a:lnTo>
                  <a:lnTo>
                    <a:pt x="12" y="207"/>
                  </a:lnTo>
                  <a:lnTo>
                    <a:pt x="10" y="210"/>
                  </a:lnTo>
                  <a:lnTo>
                    <a:pt x="10" y="223"/>
                  </a:lnTo>
                  <a:lnTo>
                    <a:pt x="12" y="226"/>
                  </a:lnTo>
                  <a:lnTo>
                    <a:pt x="24" y="226"/>
                  </a:lnTo>
                  <a:lnTo>
                    <a:pt x="26" y="223"/>
                  </a:lnTo>
                  <a:lnTo>
                    <a:pt x="33" y="223"/>
                  </a:lnTo>
                  <a:lnTo>
                    <a:pt x="36" y="220"/>
                  </a:lnTo>
                  <a:lnTo>
                    <a:pt x="39" y="220"/>
                  </a:lnTo>
                  <a:lnTo>
                    <a:pt x="39" y="215"/>
                  </a:lnTo>
                  <a:lnTo>
                    <a:pt x="36" y="213"/>
                  </a:lnTo>
                  <a:lnTo>
                    <a:pt x="33" y="213"/>
                  </a:lnTo>
                  <a:lnTo>
                    <a:pt x="33" y="207"/>
                  </a:lnTo>
                  <a:lnTo>
                    <a:pt x="36" y="204"/>
                  </a:lnTo>
                  <a:lnTo>
                    <a:pt x="46" y="204"/>
                  </a:lnTo>
                  <a:lnTo>
                    <a:pt x="54" y="202"/>
                  </a:lnTo>
                  <a:lnTo>
                    <a:pt x="57" y="199"/>
                  </a:lnTo>
                  <a:lnTo>
                    <a:pt x="54" y="196"/>
                  </a:lnTo>
                  <a:lnTo>
                    <a:pt x="52" y="193"/>
                  </a:lnTo>
                  <a:lnTo>
                    <a:pt x="50" y="193"/>
                  </a:lnTo>
                  <a:lnTo>
                    <a:pt x="50" y="170"/>
                  </a:lnTo>
                  <a:lnTo>
                    <a:pt x="52" y="161"/>
                  </a:lnTo>
                  <a:lnTo>
                    <a:pt x="64" y="150"/>
                  </a:lnTo>
                  <a:lnTo>
                    <a:pt x="70" y="150"/>
                  </a:lnTo>
                  <a:lnTo>
                    <a:pt x="72" y="145"/>
                  </a:lnTo>
                  <a:lnTo>
                    <a:pt x="75" y="140"/>
                  </a:lnTo>
                  <a:lnTo>
                    <a:pt x="80" y="138"/>
                  </a:lnTo>
                  <a:lnTo>
                    <a:pt x="89" y="135"/>
                  </a:lnTo>
                  <a:lnTo>
                    <a:pt x="94" y="133"/>
                  </a:lnTo>
                  <a:lnTo>
                    <a:pt x="101" y="127"/>
                  </a:lnTo>
                  <a:lnTo>
                    <a:pt x="104" y="119"/>
                  </a:lnTo>
                  <a:lnTo>
                    <a:pt x="98" y="114"/>
                  </a:lnTo>
                  <a:lnTo>
                    <a:pt x="97" y="114"/>
                  </a:lnTo>
                  <a:lnTo>
                    <a:pt x="97" y="106"/>
                  </a:lnTo>
                  <a:lnTo>
                    <a:pt x="101" y="100"/>
                  </a:lnTo>
                  <a:lnTo>
                    <a:pt x="104" y="96"/>
                  </a:lnTo>
                  <a:lnTo>
                    <a:pt x="107" y="92"/>
                  </a:lnTo>
                  <a:lnTo>
                    <a:pt x="107" y="90"/>
                  </a:lnTo>
                  <a:lnTo>
                    <a:pt x="104" y="87"/>
                  </a:lnTo>
                  <a:lnTo>
                    <a:pt x="101" y="85"/>
                  </a:lnTo>
                  <a:lnTo>
                    <a:pt x="94" y="85"/>
                  </a:lnTo>
                  <a:lnTo>
                    <a:pt x="91" y="87"/>
                  </a:lnTo>
                  <a:lnTo>
                    <a:pt x="85" y="87"/>
                  </a:lnTo>
                  <a:lnTo>
                    <a:pt x="82" y="85"/>
                  </a:lnTo>
                  <a:lnTo>
                    <a:pt x="80" y="85"/>
                  </a:lnTo>
                  <a:lnTo>
                    <a:pt x="75" y="85"/>
                  </a:lnTo>
                  <a:lnTo>
                    <a:pt x="72" y="77"/>
                  </a:lnTo>
                  <a:lnTo>
                    <a:pt x="64" y="70"/>
                  </a:lnTo>
                  <a:lnTo>
                    <a:pt x="64" y="55"/>
                  </a:lnTo>
                  <a:lnTo>
                    <a:pt x="60" y="50"/>
                  </a:lnTo>
                  <a:lnTo>
                    <a:pt x="60" y="37"/>
                  </a:lnTo>
                  <a:lnTo>
                    <a:pt x="57" y="37"/>
                  </a:lnTo>
                  <a:lnTo>
                    <a:pt x="57" y="29"/>
                  </a:lnTo>
                  <a:lnTo>
                    <a:pt x="54" y="26"/>
                  </a:lnTo>
                  <a:lnTo>
                    <a:pt x="54" y="19"/>
                  </a:lnTo>
                  <a:lnTo>
                    <a:pt x="52" y="16"/>
                  </a:lnTo>
                  <a:lnTo>
                    <a:pt x="52" y="0"/>
                  </a:lnTo>
                </a:path>
              </a:pathLst>
            </a:custGeom>
            <a:solidFill>
              <a:srgbClr val="CCFFCC"/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44" name="Freeform 452"/>
            <p:cNvSpPr>
              <a:spLocks/>
            </p:cNvSpPr>
            <p:nvPr/>
          </p:nvSpPr>
          <p:spPr bwMode="auto">
            <a:xfrm>
              <a:off x="6963578" y="3378981"/>
              <a:ext cx="452405" cy="438342"/>
            </a:xfrm>
            <a:custGeom>
              <a:avLst/>
              <a:gdLst/>
              <a:ahLst/>
              <a:cxnLst>
                <a:cxn ang="0">
                  <a:pos x="75" y="135"/>
                </a:cxn>
                <a:cxn ang="0">
                  <a:pos x="82" y="120"/>
                </a:cxn>
                <a:cxn ang="0">
                  <a:pos x="86" y="114"/>
                </a:cxn>
                <a:cxn ang="0">
                  <a:pos x="95" y="100"/>
                </a:cxn>
                <a:cxn ang="0">
                  <a:pos x="123" y="100"/>
                </a:cxn>
                <a:cxn ang="0">
                  <a:pos x="127" y="102"/>
                </a:cxn>
                <a:cxn ang="0">
                  <a:pos x="143" y="102"/>
                </a:cxn>
                <a:cxn ang="0">
                  <a:pos x="155" y="94"/>
                </a:cxn>
                <a:cxn ang="0">
                  <a:pos x="166" y="70"/>
                </a:cxn>
                <a:cxn ang="0">
                  <a:pos x="166" y="54"/>
                </a:cxn>
                <a:cxn ang="0">
                  <a:pos x="172" y="51"/>
                </a:cxn>
                <a:cxn ang="0">
                  <a:pos x="172" y="44"/>
                </a:cxn>
                <a:cxn ang="0">
                  <a:pos x="175" y="44"/>
                </a:cxn>
                <a:cxn ang="0">
                  <a:pos x="175" y="21"/>
                </a:cxn>
                <a:cxn ang="0">
                  <a:pos x="148" y="21"/>
                </a:cxn>
                <a:cxn ang="0">
                  <a:pos x="137" y="13"/>
                </a:cxn>
                <a:cxn ang="0">
                  <a:pos x="131" y="13"/>
                </a:cxn>
                <a:cxn ang="0">
                  <a:pos x="129" y="16"/>
                </a:cxn>
                <a:cxn ang="0">
                  <a:pos x="123" y="16"/>
                </a:cxn>
                <a:cxn ang="0">
                  <a:pos x="115" y="8"/>
                </a:cxn>
                <a:cxn ang="0">
                  <a:pos x="115" y="5"/>
                </a:cxn>
                <a:cxn ang="0">
                  <a:pos x="110" y="3"/>
                </a:cxn>
                <a:cxn ang="0">
                  <a:pos x="108" y="5"/>
                </a:cxn>
                <a:cxn ang="0">
                  <a:pos x="99" y="5"/>
                </a:cxn>
                <a:cxn ang="0">
                  <a:pos x="91" y="5"/>
                </a:cxn>
                <a:cxn ang="0">
                  <a:pos x="86" y="0"/>
                </a:cxn>
                <a:cxn ang="0">
                  <a:pos x="75" y="3"/>
                </a:cxn>
                <a:cxn ang="0">
                  <a:pos x="70" y="5"/>
                </a:cxn>
                <a:cxn ang="0">
                  <a:pos x="54" y="5"/>
                </a:cxn>
                <a:cxn ang="0">
                  <a:pos x="48" y="5"/>
                </a:cxn>
                <a:cxn ang="0">
                  <a:pos x="44" y="5"/>
                </a:cxn>
                <a:cxn ang="0">
                  <a:pos x="37" y="10"/>
                </a:cxn>
                <a:cxn ang="0">
                  <a:pos x="41" y="18"/>
                </a:cxn>
                <a:cxn ang="0">
                  <a:pos x="44" y="24"/>
                </a:cxn>
                <a:cxn ang="0">
                  <a:pos x="48" y="32"/>
                </a:cxn>
                <a:cxn ang="0">
                  <a:pos x="57" y="38"/>
                </a:cxn>
                <a:cxn ang="0">
                  <a:pos x="60" y="44"/>
                </a:cxn>
                <a:cxn ang="0">
                  <a:pos x="61" y="46"/>
                </a:cxn>
                <a:cxn ang="0">
                  <a:pos x="61" y="49"/>
                </a:cxn>
                <a:cxn ang="0">
                  <a:pos x="54" y="56"/>
                </a:cxn>
                <a:cxn ang="0">
                  <a:pos x="45" y="68"/>
                </a:cxn>
                <a:cxn ang="0">
                  <a:pos x="37" y="70"/>
                </a:cxn>
                <a:cxn ang="0">
                  <a:pos x="35" y="74"/>
                </a:cxn>
                <a:cxn ang="0">
                  <a:pos x="19" y="74"/>
                </a:cxn>
                <a:cxn ang="0">
                  <a:pos x="13" y="80"/>
                </a:cxn>
                <a:cxn ang="0">
                  <a:pos x="13" y="85"/>
                </a:cxn>
                <a:cxn ang="0">
                  <a:pos x="5" y="94"/>
                </a:cxn>
                <a:cxn ang="0">
                  <a:pos x="3" y="100"/>
                </a:cxn>
                <a:cxn ang="0">
                  <a:pos x="0" y="102"/>
                </a:cxn>
                <a:cxn ang="0">
                  <a:pos x="5" y="108"/>
                </a:cxn>
                <a:cxn ang="0">
                  <a:pos x="16" y="114"/>
                </a:cxn>
                <a:cxn ang="0">
                  <a:pos x="22" y="120"/>
                </a:cxn>
                <a:cxn ang="0">
                  <a:pos x="37" y="120"/>
                </a:cxn>
                <a:cxn ang="0">
                  <a:pos x="41" y="126"/>
                </a:cxn>
                <a:cxn ang="0">
                  <a:pos x="48" y="129"/>
                </a:cxn>
                <a:cxn ang="0">
                  <a:pos x="57" y="132"/>
                </a:cxn>
                <a:cxn ang="0">
                  <a:pos x="70" y="135"/>
                </a:cxn>
                <a:cxn ang="0">
                  <a:pos x="72" y="135"/>
                </a:cxn>
                <a:cxn ang="0">
                  <a:pos x="75" y="135"/>
                </a:cxn>
              </a:cxnLst>
              <a:rect l="0" t="0" r="r" b="b"/>
              <a:pathLst>
                <a:path w="176" h="136">
                  <a:moveTo>
                    <a:pt x="75" y="135"/>
                  </a:moveTo>
                  <a:lnTo>
                    <a:pt x="82" y="120"/>
                  </a:lnTo>
                  <a:lnTo>
                    <a:pt x="86" y="114"/>
                  </a:lnTo>
                  <a:lnTo>
                    <a:pt x="95" y="100"/>
                  </a:lnTo>
                  <a:lnTo>
                    <a:pt x="123" y="100"/>
                  </a:lnTo>
                  <a:lnTo>
                    <a:pt x="127" y="102"/>
                  </a:lnTo>
                  <a:lnTo>
                    <a:pt x="143" y="102"/>
                  </a:lnTo>
                  <a:lnTo>
                    <a:pt x="155" y="94"/>
                  </a:lnTo>
                  <a:lnTo>
                    <a:pt x="166" y="70"/>
                  </a:lnTo>
                  <a:lnTo>
                    <a:pt x="166" y="54"/>
                  </a:lnTo>
                  <a:lnTo>
                    <a:pt x="172" y="51"/>
                  </a:lnTo>
                  <a:lnTo>
                    <a:pt x="172" y="44"/>
                  </a:lnTo>
                  <a:lnTo>
                    <a:pt x="175" y="44"/>
                  </a:lnTo>
                  <a:lnTo>
                    <a:pt x="175" y="21"/>
                  </a:lnTo>
                  <a:lnTo>
                    <a:pt x="148" y="21"/>
                  </a:lnTo>
                  <a:lnTo>
                    <a:pt x="137" y="13"/>
                  </a:lnTo>
                  <a:lnTo>
                    <a:pt x="131" y="13"/>
                  </a:lnTo>
                  <a:lnTo>
                    <a:pt x="129" y="16"/>
                  </a:lnTo>
                  <a:lnTo>
                    <a:pt x="123" y="16"/>
                  </a:lnTo>
                  <a:lnTo>
                    <a:pt x="115" y="8"/>
                  </a:lnTo>
                  <a:lnTo>
                    <a:pt x="115" y="5"/>
                  </a:lnTo>
                  <a:lnTo>
                    <a:pt x="110" y="3"/>
                  </a:lnTo>
                  <a:lnTo>
                    <a:pt x="108" y="5"/>
                  </a:lnTo>
                  <a:lnTo>
                    <a:pt x="99" y="5"/>
                  </a:lnTo>
                  <a:lnTo>
                    <a:pt x="91" y="5"/>
                  </a:lnTo>
                  <a:lnTo>
                    <a:pt x="86" y="0"/>
                  </a:lnTo>
                  <a:lnTo>
                    <a:pt x="75" y="3"/>
                  </a:lnTo>
                  <a:lnTo>
                    <a:pt x="70" y="5"/>
                  </a:lnTo>
                  <a:lnTo>
                    <a:pt x="54" y="5"/>
                  </a:lnTo>
                  <a:lnTo>
                    <a:pt x="48" y="5"/>
                  </a:lnTo>
                  <a:lnTo>
                    <a:pt x="44" y="5"/>
                  </a:lnTo>
                  <a:lnTo>
                    <a:pt x="37" y="10"/>
                  </a:lnTo>
                  <a:lnTo>
                    <a:pt x="41" y="18"/>
                  </a:lnTo>
                  <a:lnTo>
                    <a:pt x="44" y="24"/>
                  </a:lnTo>
                  <a:lnTo>
                    <a:pt x="48" y="32"/>
                  </a:lnTo>
                  <a:lnTo>
                    <a:pt x="57" y="38"/>
                  </a:lnTo>
                  <a:lnTo>
                    <a:pt x="60" y="44"/>
                  </a:lnTo>
                  <a:lnTo>
                    <a:pt x="61" y="46"/>
                  </a:lnTo>
                  <a:lnTo>
                    <a:pt x="61" y="49"/>
                  </a:lnTo>
                  <a:lnTo>
                    <a:pt x="54" y="56"/>
                  </a:lnTo>
                  <a:lnTo>
                    <a:pt x="45" y="68"/>
                  </a:lnTo>
                  <a:lnTo>
                    <a:pt x="37" y="70"/>
                  </a:lnTo>
                  <a:lnTo>
                    <a:pt x="35" y="74"/>
                  </a:lnTo>
                  <a:lnTo>
                    <a:pt x="19" y="74"/>
                  </a:lnTo>
                  <a:lnTo>
                    <a:pt x="13" y="80"/>
                  </a:lnTo>
                  <a:lnTo>
                    <a:pt x="13" y="85"/>
                  </a:lnTo>
                  <a:lnTo>
                    <a:pt x="5" y="94"/>
                  </a:lnTo>
                  <a:lnTo>
                    <a:pt x="3" y="100"/>
                  </a:lnTo>
                  <a:lnTo>
                    <a:pt x="0" y="102"/>
                  </a:lnTo>
                  <a:lnTo>
                    <a:pt x="5" y="108"/>
                  </a:lnTo>
                  <a:lnTo>
                    <a:pt x="16" y="114"/>
                  </a:lnTo>
                  <a:lnTo>
                    <a:pt x="22" y="120"/>
                  </a:lnTo>
                  <a:lnTo>
                    <a:pt x="37" y="120"/>
                  </a:lnTo>
                  <a:lnTo>
                    <a:pt x="41" y="126"/>
                  </a:lnTo>
                  <a:lnTo>
                    <a:pt x="48" y="129"/>
                  </a:lnTo>
                  <a:lnTo>
                    <a:pt x="57" y="132"/>
                  </a:lnTo>
                  <a:lnTo>
                    <a:pt x="70" y="135"/>
                  </a:lnTo>
                  <a:lnTo>
                    <a:pt x="72" y="135"/>
                  </a:lnTo>
                  <a:lnTo>
                    <a:pt x="75" y="135"/>
                  </a:lnTo>
                </a:path>
              </a:pathLst>
            </a:custGeom>
            <a:solidFill>
              <a:srgbClr val="CCFFCC"/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s-MX" sz="1800"/>
            </a:p>
          </p:txBody>
        </p:sp>
        <p:sp>
          <p:nvSpPr>
            <p:cNvPr id="45" name="Freeform 454"/>
            <p:cNvSpPr>
              <a:spLocks/>
            </p:cNvSpPr>
            <p:nvPr/>
          </p:nvSpPr>
          <p:spPr bwMode="auto">
            <a:xfrm>
              <a:off x="7612949" y="3692564"/>
              <a:ext cx="595513" cy="556357"/>
            </a:xfrm>
            <a:custGeom>
              <a:avLst/>
              <a:gdLst/>
              <a:ahLst/>
              <a:cxnLst>
                <a:cxn ang="0">
                  <a:pos x="89" y="25"/>
                </a:cxn>
                <a:cxn ang="0">
                  <a:pos x="64" y="32"/>
                </a:cxn>
                <a:cxn ang="0">
                  <a:pos x="29" y="42"/>
                </a:cxn>
                <a:cxn ang="0">
                  <a:pos x="10" y="49"/>
                </a:cxn>
                <a:cxn ang="0">
                  <a:pos x="2" y="54"/>
                </a:cxn>
                <a:cxn ang="0">
                  <a:pos x="0" y="64"/>
                </a:cxn>
                <a:cxn ang="0">
                  <a:pos x="27" y="94"/>
                </a:cxn>
                <a:cxn ang="0">
                  <a:pos x="10" y="119"/>
                </a:cxn>
                <a:cxn ang="0">
                  <a:pos x="8" y="127"/>
                </a:cxn>
                <a:cxn ang="0">
                  <a:pos x="18" y="132"/>
                </a:cxn>
                <a:cxn ang="0">
                  <a:pos x="32" y="141"/>
                </a:cxn>
                <a:cxn ang="0">
                  <a:pos x="42" y="146"/>
                </a:cxn>
                <a:cxn ang="0">
                  <a:pos x="56" y="149"/>
                </a:cxn>
                <a:cxn ang="0">
                  <a:pos x="80" y="160"/>
                </a:cxn>
                <a:cxn ang="0">
                  <a:pos x="102" y="168"/>
                </a:cxn>
                <a:cxn ang="0">
                  <a:pos x="110" y="171"/>
                </a:cxn>
                <a:cxn ang="0">
                  <a:pos x="132" y="154"/>
                </a:cxn>
                <a:cxn ang="0">
                  <a:pos x="145" y="157"/>
                </a:cxn>
                <a:cxn ang="0">
                  <a:pos x="156" y="141"/>
                </a:cxn>
                <a:cxn ang="0">
                  <a:pos x="168" y="141"/>
                </a:cxn>
                <a:cxn ang="0">
                  <a:pos x="189" y="138"/>
                </a:cxn>
                <a:cxn ang="0">
                  <a:pos x="184" y="129"/>
                </a:cxn>
                <a:cxn ang="0">
                  <a:pos x="194" y="132"/>
                </a:cxn>
                <a:cxn ang="0">
                  <a:pos x="204" y="135"/>
                </a:cxn>
                <a:cxn ang="0">
                  <a:pos x="197" y="143"/>
                </a:cxn>
                <a:cxn ang="0">
                  <a:pos x="204" y="143"/>
                </a:cxn>
                <a:cxn ang="0">
                  <a:pos x="219" y="141"/>
                </a:cxn>
                <a:cxn ang="0">
                  <a:pos x="227" y="143"/>
                </a:cxn>
                <a:cxn ang="0">
                  <a:pos x="221" y="113"/>
                </a:cxn>
                <a:cxn ang="0">
                  <a:pos x="224" y="100"/>
                </a:cxn>
                <a:cxn ang="0">
                  <a:pos x="194" y="83"/>
                </a:cxn>
                <a:cxn ang="0">
                  <a:pos x="168" y="66"/>
                </a:cxn>
                <a:cxn ang="0">
                  <a:pos x="154" y="58"/>
                </a:cxn>
                <a:cxn ang="0">
                  <a:pos x="139" y="64"/>
                </a:cxn>
                <a:cxn ang="0">
                  <a:pos x="139" y="47"/>
                </a:cxn>
                <a:cxn ang="0">
                  <a:pos x="135" y="32"/>
                </a:cxn>
                <a:cxn ang="0">
                  <a:pos x="110" y="25"/>
                </a:cxn>
                <a:cxn ang="0">
                  <a:pos x="102" y="11"/>
                </a:cxn>
                <a:cxn ang="0">
                  <a:pos x="96" y="0"/>
                </a:cxn>
                <a:cxn ang="0">
                  <a:pos x="93" y="11"/>
                </a:cxn>
              </a:cxnLst>
              <a:rect l="0" t="0" r="r" b="b"/>
              <a:pathLst>
                <a:path w="228" h="172">
                  <a:moveTo>
                    <a:pt x="89" y="14"/>
                  </a:moveTo>
                  <a:lnTo>
                    <a:pt x="89" y="25"/>
                  </a:lnTo>
                  <a:lnTo>
                    <a:pt x="80" y="25"/>
                  </a:lnTo>
                  <a:lnTo>
                    <a:pt x="64" y="32"/>
                  </a:lnTo>
                  <a:lnTo>
                    <a:pt x="41" y="38"/>
                  </a:lnTo>
                  <a:lnTo>
                    <a:pt x="29" y="42"/>
                  </a:lnTo>
                  <a:lnTo>
                    <a:pt x="18" y="42"/>
                  </a:lnTo>
                  <a:lnTo>
                    <a:pt x="10" y="49"/>
                  </a:lnTo>
                  <a:lnTo>
                    <a:pt x="2" y="49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4"/>
                  </a:lnTo>
                  <a:lnTo>
                    <a:pt x="2" y="71"/>
                  </a:lnTo>
                  <a:lnTo>
                    <a:pt x="27" y="94"/>
                  </a:lnTo>
                  <a:lnTo>
                    <a:pt x="29" y="102"/>
                  </a:lnTo>
                  <a:lnTo>
                    <a:pt x="10" y="119"/>
                  </a:lnTo>
                  <a:lnTo>
                    <a:pt x="10" y="121"/>
                  </a:lnTo>
                  <a:lnTo>
                    <a:pt x="8" y="127"/>
                  </a:lnTo>
                  <a:lnTo>
                    <a:pt x="13" y="132"/>
                  </a:lnTo>
                  <a:lnTo>
                    <a:pt x="18" y="132"/>
                  </a:lnTo>
                  <a:lnTo>
                    <a:pt x="24" y="141"/>
                  </a:lnTo>
                  <a:lnTo>
                    <a:pt x="32" y="141"/>
                  </a:lnTo>
                  <a:lnTo>
                    <a:pt x="37" y="146"/>
                  </a:lnTo>
                  <a:lnTo>
                    <a:pt x="42" y="146"/>
                  </a:lnTo>
                  <a:lnTo>
                    <a:pt x="45" y="149"/>
                  </a:lnTo>
                  <a:lnTo>
                    <a:pt x="56" y="149"/>
                  </a:lnTo>
                  <a:lnTo>
                    <a:pt x="70" y="160"/>
                  </a:lnTo>
                  <a:lnTo>
                    <a:pt x="80" y="160"/>
                  </a:lnTo>
                  <a:lnTo>
                    <a:pt x="91" y="165"/>
                  </a:lnTo>
                  <a:lnTo>
                    <a:pt x="102" y="168"/>
                  </a:lnTo>
                  <a:lnTo>
                    <a:pt x="105" y="171"/>
                  </a:lnTo>
                  <a:lnTo>
                    <a:pt x="110" y="171"/>
                  </a:lnTo>
                  <a:lnTo>
                    <a:pt x="124" y="154"/>
                  </a:lnTo>
                  <a:lnTo>
                    <a:pt x="132" y="154"/>
                  </a:lnTo>
                  <a:lnTo>
                    <a:pt x="135" y="157"/>
                  </a:lnTo>
                  <a:lnTo>
                    <a:pt x="145" y="157"/>
                  </a:lnTo>
                  <a:lnTo>
                    <a:pt x="149" y="151"/>
                  </a:lnTo>
                  <a:lnTo>
                    <a:pt x="156" y="141"/>
                  </a:lnTo>
                  <a:lnTo>
                    <a:pt x="162" y="138"/>
                  </a:lnTo>
                  <a:lnTo>
                    <a:pt x="168" y="141"/>
                  </a:lnTo>
                  <a:lnTo>
                    <a:pt x="189" y="141"/>
                  </a:lnTo>
                  <a:lnTo>
                    <a:pt x="189" y="138"/>
                  </a:lnTo>
                  <a:lnTo>
                    <a:pt x="184" y="135"/>
                  </a:lnTo>
                  <a:lnTo>
                    <a:pt x="184" y="129"/>
                  </a:lnTo>
                  <a:lnTo>
                    <a:pt x="189" y="129"/>
                  </a:lnTo>
                  <a:lnTo>
                    <a:pt x="194" y="132"/>
                  </a:lnTo>
                  <a:lnTo>
                    <a:pt x="203" y="132"/>
                  </a:lnTo>
                  <a:lnTo>
                    <a:pt x="204" y="135"/>
                  </a:lnTo>
                  <a:lnTo>
                    <a:pt x="200" y="138"/>
                  </a:lnTo>
                  <a:lnTo>
                    <a:pt x="197" y="143"/>
                  </a:lnTo>
                  <a:lnTo>
                    <a:pt x="200" y="143"/>
                  </a:lnTo>
                  <a:lnTo>
                    <a:pt x="204" y="143"/>
                  </a:lnTo>
                  <a:lnTo>
                    <a:pt x="208" y="141"/>
                  </a:lnTo>
                  <a:lnTo>
                    <a:pt x="219" y="141"/>
                  </a:lnTo>
                  <a:lnTo>
                    <a:pt x="224" y="143"/>
                  </a:lnTo>
                  <a:lnTo>
                    <a:pt x="227" y="143"/>
                  </a:lnTo>
                  <a:lnTo>
                    <a:pt x="227" y="119"/>
                  </a:lnTo>
                  <a:lnTo>
                    <a:pt x="221" y="113"/>
                  </a:lnTo>
                  <a:lnTo>
                    <a:pt x="221" y="100"/>
                  </a:lnTo>
                  <a:lnTo>
                    <a:pt x="224" y="100"/>
                  </a:lnTo>
                  <a:lnTo>
                    <a:pt x="224" y="85"/>
                  </a:lnTo>
                  <a:lnTo>
                    <a:pt x="194" y="83"/>
                  </a:lnTo>
                  <a:lnTo>
                    <a:pt x="181" y="77"/>
                  </a:lnTo>
                  <a:lnTo>
                    <a:pt x="168" y="66"/>
                  </a:lnTo>
                  <a:lnTo>
                    <a:pt x="162" y="58"/>
                  </a:lnTo>
                  <a:lnTo>
                    <a:pt x="154" y="58"/>
                  </a:lnTo>
                  <a:lnTo>
                    <a:pt x="149" y="64"/>
                  </a:lnTo>
                  <a:lnTo>
                    <a:pt x="139" y="64"/>
                  </a:lnTo>
                  <a:lnTo>
                    <a:pt x="135" y="54"/>
                  </a:lnTo>
                  <a:lnTo>
                    <a:pt x="139" y="47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1" y="30"/>
                  </a:lnTo>
                  <a:lnTo>
                    <a:pt x="110" y="25"/>
                  </a:lnTo>
                  <a:lnTo>
                    <a:pt x="107" y="19"/>
                  </a:lnTo>
                  <a:lnTo>
                    <a:pt x="102" y="11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3" y="3"/>
                  </a:lnTo>
                  <a:lnTo>
                    <a:pt x="93" y="11"/>
                  </a:lnTo>
                  <a:lnTo>
                    <a:pt x="89" y="14"/>
                  </a:lnTo>
                </a:path>
              </a:pathLst>
            </a:custGeom>
            <a:solidFill>
              <a:srgbClr val="CCFFCC"/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46" name="Freeform 455"/>
            <p:cNvSpPr>
              <a:spLocks/>
            </p:cNvSpPr>
            <p:nvPr/>
          </p:nvSpPr>
          <p:spPr bwMode="auto">
            <a:xfrm>
              <a:off x="8345415" y="3309857"/>
              <a:ext cx="432401" cy="569845"/>
            </a:xfrm>
            <a:custGeom>
              <a:avLst/>
              <a:gdLst/>
              <a:ahLst/>
              <a:cxnLst>
                <a:cxn ang="0">
                  <a:pos x="86" y="174"/>
                </a:cxn>
                <a:cxn ang="0">
                  <a:pos x="165" y="171"/>
                </a:cxn>
                <a:cxn ang="0">
                  <a:pos x="168" y="124"/>
                </a:cxn>
                <a:cxn ang="0">
                  <a:pos x="162" y="95"/>
                </a:cxn>
                <a:cxn ang="0">
                  <a:pos x="159" y="76"/>
                </a:cxn>
                <a:cxn ang="0">
                  <a:pos x="159" y="60"/>
                </a:cxn>
                <a:cxn ang="0">
                  <a:pos x="124" y="24"/>
                </a:cxn>
                <a:cxn ang="0">
                  <a:pos x="114" y="24"/>
                </a:cxn>
                <a:cxn ang="0">
                  <a:pos x="102" y="16"/>
                </a:cxn>
                <a:cxn ang="0">
                  <a:pos x="102" y="8"/>
                </a:cxn>
                <a:cxn ang="0">
                  <a:pos x="97" y="0"/>
                </a:cxn>
                <a:cxn ang="0">
                  <a:pos x="97" y="19"/>
                </a:cxn>
                <a:cxn ang="0">
                  <a:pos x="95" y="43"/>
                </a:cxn>
                <a:cxn ang="0">
                  <a:pos x="84" y="52"/>
                </a:cxn>
                <a:cxn ang="0">
                  <a:pos x="84" y="57"/>
                </a:cxn>
                <a:cxn ang="0">
                  <a:pos x="75" y="68"/>
                </a:cxn>
                <a:cxn ang="0">
                  <a:pos x="75" y="79"/>
                </a:cxn>
                <a:cxn ang="0">
                  <a:pos x="65" y="87"/>
                </a:cxn>
                <a:cxn ang="0">
                  <a:pos x="57" y="92"/>
                </a:cxn>
                <a:cxn ang="0">
                  <a:pos x="46" y="97"/>
                </a:cxn>
                <a:cxn ang="0">
                  <a:pos x="41" y="105"/>
                </a:cxn>
                <a:cxn ang="0">
                  <a:pos x="43" y="111"/>
                </a:cxn>
                <a:cxn ang="0">
                  <a:pos x="49" y="109"/>
                </a:cxn>
                <a:cxn ang="0">
                  <a:pos x="54" y="100"/>
                </a:cxn>
                <a:cxn ang="0">
                  <a:pos x="59" y="97"/>
                </a:cxn>
                <a:cxn ang="0">
                  <a:pos x="68" y="92"/>
                </a:cxn>
                <a:cxn ang="0">
                  <a:pos x="71" y="95"/>
                </a:cxn>
                <a:cxn ang="0">
                  <a:pos x="71" y="100"/>
                </a:cxn>
                <a:cxn ang="0">
                  <a:pos x="65" y="105"/>
                </a:cxn>
                <a:cxn ang="0">
                  <a:pos x="68" y="109"/>
                </a:cxn>
                <a:cxn ang="0">
                  <a:pos x="71" y="111"/>
                </a:cxn>
                <a:cxn ang="0">
                  <a:pos x="71" y="114"/>
                </a:cxn>
                <a:cxn ang="0">
                  <a:pos x="65" y="114"/>
                </a:cxn>
                <a:cxn ang="0">
                  <a:pos x="62" y="119"/>
                </a:cxn>
                <a:cxn ang="0">
                  <a:pos x="54" y="122"/>
                </a:cxn>
                <a:cxn ang="0">
                  <a:pos x="54" y="127"/>
                </a:cxn>
                <a:cxn ang="0">
                  <a:pos x="46" y="133"/>
                </a:cxn>
                <a:cxn ang="0">
                  <a:pos x="37" y="133"/>
                </a:cxn>
                <a:cxn ang="0">
                  <a:pos x="33" y="133"/>
                </a:cxn>
                <a:cxn ang="0">
                  <a:pos x="28" y="122"/>
                </a:cxn>
                <a:cxn ang="0">
                  <a:pos x="22" y="116"/>
                </a:cxn>
                <a:cxn ang="0">
                  <a:pos x="11" y="114"/>
                </a:cxn>
                <a:cxn ang="0">
                  <a:pos x="0" y="116"/>
                </a:cxn>
                <a:cxn ang="0">
                  <a:pos x="3" y="122"/>
                </a:cxn>
                <a:cxn ang="0">
                  <a:pos x="16" y="133"/>
                </a:cxn>
                <a:cxn ang="0">
                  <a:pos x="24" y="133"/>
                </a:cxn>
                <a:cxn ang="0">
                  <a:pos x="24" y="146"/>
                </a:cxn>
                <a:cxn ang="0">
                  <a:pos x="41" y="157"/>
                </a:cxn>
                <a:cxn ang="0">
                  <a:pos x="49" y="155"/>
                </a:cxn>
                <a:cxn ang="0">
                  <a:pos x="46" y="149"/>
                </a:cxn>
                <a:cxn ang="0">
                  <a:pos x="52" y="146"/>
                </a:cxn>
                <a:cxn ang="0">
                  <a:pos x="59" y="146"/>
                </a:cxn>
                <a:cxn ang="0">
                  <a:pos x="68" y="157"/>
                </a:cxn>
                <a:cxn ang="0">
                  <a:pos x="75" y="160"/>
                </a:cxn>
                <a:cxn ang="0">
                  <a:pos x="86" y="174"/>
                </a:cxn>
              </a:cxnLst>
              <a:rect l="0" t="0" r="r" b="b"/>
              <a:pathLst>
                <a:path w="169" h="175">
                  <a:moveTo>
                    <a:pt x="86" y="174"/>
                  </a:moveTo>
                  <a:lnTo>
                    <a:pt x="165" y="171"/>
                  </a:lnTo>
                  <a:lnTo>
                    <a:pt x="168" y="124"/>
                  </a:lnTo>
                  <a:lnTo>
                    <a:pt x="162" y="95"/>
                  </a:lnTo>
                  <a:lnTo>
                    <a:pt x="159" y="76"/>
                  </a:lnTo>
                  <a:lnTo>
                    <a:pt x="159" y="60"/>
                  </a:lnTo>
                  <a:lnTo>
                    <a:pt x="124" y="24"/>
                  </a:lnTo>
                  <a:lnTo>
                    <a:pt x="114" y="24"/>
                  </a:lnTo>
                  <a:lnTo>
                    <a:pt x="102" y="16"/>
                  </a:lnTo>
                  <a:lnTo>
                    <a:pt x="102" y="8"/>
                  </a:lnTo>
                  <a:lnTo>
                    <a:pt x="97" y="0"/>
                  </a:lnTo>
                  <a:lnTo>
                    <a:pt x="97" y="19"/>
                  </a:lnTo>
                  <a:lnTo>
                    <a:pt x="95" y="43"/>
                  </a:lnTo>
                  <a:lnTo>
                    <a:pt x="84" y="52"/>
                  </a:lnTo>
                  <a:lnTo>
                    <a:pt x="84" y="57"/>
                  </a:lnTo>
                  <a:lnTo>
                    <a:pt x="75" y="68"/>
                  </a:lnTo>
                  <a:lnTo>
                    <a:pt x="75" y="79"/>
                  </a:lnTo>
                  <a:lnTo>
                    <a:pt x="65" y="87"/>
                  </a:lnTo>
                  <a:lnTo>
                    <a:pt x="57" y="92"/>
                  </a:lnTo>
                  <a:lnTo>
                    <a:pt x="46" y="97"/>
                  </a:lnTo>
                  <a:lnTo>
                    <a:pt x="41" y="105"/>
                  </a:lnTo>
                  <a:lnTo>
                    <a:pt x="43" y="111"/>
                  </a:lnTo>
                  <a:lnTo>
                    <a:pt x="49" y="109"/>
                  </a:lnTo>
                  <a:lnTo>
                    <a:pt x="54" y="100"/>
                  </a:lnTo>
                  <a:lnTo>
                    <a:pt x="59" y="97"/>
                  </a:lnTo>
                  <a:lnTo>
                    <a:pt x="68" y="92"/>
                  </a:lnTo>
                  <a:lnTo>
                    <a:pt x="71" y="95"/>
                  </a:lnTo>
                  <a:lnTo>
                    <a:pt x="71" y="100"/>
                  </a:lnTo>
                  <a:lnTo>
                    <a:pt x="65" y="105"/>
                  </a:lnTo>
                  <a:lnTo>
                    <a:pt x="68" y="109"/>
                  </a:lnTo>
                  <a:lnTo>
                    <a:pt x="71" y="111"/>
                  </a:lnTo>
                  <a:lnTo>
                    <a:pt x="71" y="114"/>
                  </a:lnTo>
                  <a:lnTo>
                    <a:pt x="65" y="114"/>
                  </a:lnTo>
                  <a:lnTo>
                    <a:pt x="62" y="119"/>
                  </a:lnTo>
                  <a:lnTo>
                    <a:pt x="54" y="122"/>
                  </a:lnTo>
                  <a:lnTo>
                    <a:pt x="54" y="127"/>
                  </a:lnTo>
                  <a:lnTo>
                    <a:pt x="46" y="133"/>
                  </a:lnTo>
                  <a:lnTo>
                    <a:pt x="37" y="133"/>
                  </a:lnTo>
                  <a:lnTo>
                    <a:pt x="33" y="133"/>
                  </a:lnTo>
                  <a:lnTo>
                    <a:pt x="28" y="122"/>
                  </a:lnTo>
                  <a:lnTo>
                    <a:pt x="22" y="116"/>
                  </a:lnTo>
                  <a:lnTo>
                    <a:pt x="11" y="114"/>
                  </a:lnTo>
                  <a:lnTo>
                    <a:pt x="0" y="116"/>
                  </a:lnTo>
                  <a:lnTo>
                    <a:pt x="3" y="122"/>
                  </a:lnTo>
                  <a:lnTo>
                    <a:pt x="16" y="133"/>
                  </a:lnTo>
                  <a:lnTo>
                    <a:pt x="24" y="133"/>
                  </a:lnTo>
                  <a:lnTo>
                    <a:pt x="24" y="146"/>
                  </a:lnTo>
                  <a:lnTo>
                    <a:pt x="41" y="157"/>
                  </a:lnTo>
                  <a:lnTo>
                    <a:pt x="49" y="155"/>
                  </a:lnTo>
                  <a:lnTo>
                    <a:pt x="46" y="149"/>
                  </a:lnTo>
                  <a:lnTo>
                    <a:pt x="52" y="146"/>
                  </a:lnTo>
                  <a:lnTo>
                    <a:pt x="59" y="146"/>
                  </a:lnTo>
                  <a:lnTo>
                    <a:pt x="68" y="157"/>
                  </a:lnTo>
                  <a:lnTo>
                    <a:pt x="75" y="160"/>
                  </a:lnTo>
                  <a:lnTo>
                    <a:pt x="86" y="174"/>
                  </a:lnTo>
                </a:path>
              </a:pathLst>
            </a:custGeom>
            <a:solidFill>
              <a:schemeClr val="accent6"/>
            </a:solidFill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47" name="Freeform 456"/>
            <p:cNvSpPr>
              <a:spLocks/>
            </p:cNvSpPr>
            <p:nvPr/>
          </p:nvSpPr>
          <p:spPr bwMode="auto">
            <a:xfrm>
              <a:off x="6858940" y="3512169"/>
              <a:ext cx="175423" cy="171965"/>
            </a:xfrm>
            <a:custGeom>
              <a:avLst/>
              <a:gdLst/>
              <a:ahLst/>
              <a:cxnLst>
                <a:cxn ang="0">
                  <a:pos x="34" y="55"/>
                </a:cxn>
                <a:cxn ang="0">
                  <a:pos x="39" y="47"/>
                </a:cxn>
                <a:cxn ang="0">
                  <a:pos x="47" y="39"/>
                </a:cxn>
                <a:cxn ang="0">
                  <a:pos x="47" y="34"/>
                </a:cxn>
                <a:cxn ang="0">
                  <a:pos x="53" y="28"/>
                </a:cxn>
                <a:cxn ang="0">
                  <a:pos x="47" y="13"/>
                </a:cxn>
                <a:cxn ang="0">
                  <a:pos x="39" y="0"/>
                </a:cxn>
                <a:cxn ang="0">
                  <a:pos x="34" y="0"/>
                </a:cxn>
                <a:cxn ang="0">
                  <a:pos x="15" y="0"/>
                </a:cxn>
                <a:cxn ang="0">
                  <a:pos x="10" y="5"/>
                </a:cxn>
                <a:cxn ang="0">
                  <a:pos x="2" y="5"/>
                </a:cxn>
                <a:cxn ang="0">
                  <a:pos x="0" y="10"/>
                </a:cxn>
                <a:cxn ang="0">
                  <a:pos x="0" y="21"/>
                </a:cxn>
                <a:cxn ang="0">
                  <a:pos x="0" y="26"/>
                </a:cxn>
                <a:cxn ang="0">
                  <a:pos x="7" y="28"/>
                </a:cxn>
                <a:cxn ang="0">
                  <a:pos x="10" y="36"/>
                </a:cxn>
                <a:cxn ang="0">
                  <a:pos x="15" y="39"/>
                </a:cxn>
                <a:cxn ang="0">
                  <a:pos x="21" y="44"/>
                </a:cxn>
                <a:cxn ang="0">
                  <a:pos x="26" y="47"/>
                </a:cxn>
                <a:cxn ang="0">
                  <a:pos x="34" y="55"/>
                </a:cxn>
              </a:cxnLst>
              <a:rect l="0" t="0" r="r" b="b"/>
              <a:pathLst>
                <a:path w="54" h="56">
                  <a:moveTo>
                    <a:pt x="34" y="55"/>
                  </a:moveTo>
                  <a:lnTo>
                    <a:pt x="39" y="47"/>
                  </a:lnTo>
                  <a:lnTo>
                    <a:pt x="47" y="39"/>
                  </a:lnTo>
                  <a:lnTo>
                    <a:pt x="47" y="34"/>
                  </a:lnTo>
                  <a:lnTo>
                    <a:pt x="53" y="28"/>
                  </a:lnTo>
                  <a:lnTo>
                    <a:pt x="47" y="13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7" y="28"/>
                  </a:lnTo>
                  <a:lnTo>
                    <a:pt x="10" y="36"/>
                  </a:lnTo>
                  <a:lnTo>
                    <a:pt x="15" y="39"/>
                  </a:lnTo>
                  <a:lnTo>
                    <a:pt x="21" y="44"/>
                  </a:lnTo>
                  <a:lnTo>
                    <a:pt x="26" y="47"/>
                  </a:lnTo>
                  <a:lnTo>
                    <a:pt x="34" y="55"/>
                  </a:lnTo>
                </a:path>
              </a:pathLst>
            </a:custGeom>
            <a:solidFill>
              <a:srgbClr val="CCFFCC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48" name="Freeform 459"/>
            <p:cNvSpPr>
              <a:spLocks/>
            </p:cNvSpPr>
            <p:nvPr/>
          </p:nvSpPr>
          <p:spPr bwMode="auto">
            <a:xfrm>
              <a:off x="7498169" y="3614978"/>
              <a:ext cx="110793" cy="163535"/>
            </a:xfrm>
            <a:custGeom>
              <a:avLst/>
              <a:gdLst/>
              <a:ahLst/>
              <a:cxnLst>
                <a:cxn ang="0">
                  <a:pos x="170" y="19"/>
                </a:cxn>
                <a:cxn ang="0">
                  <a:pos x="122" y="19"/>
                </a:cxn>
                <a:cxn ang="0">
                  <a:pos x="122" y="0"/>
                </a:cxn>
                <a:cxn ang="0">
                  <a:pos x="77" y="0"/>
                </a:cxn>
                <a:cxn ang="0">
                  <a:pos x="30" y="0"/>
                </a:cxn>
                <a:cxn ang="0">
                  <a:pos x="17" y="19"/>
                </a:cxn>
                <a:cxn ang="0">
                  <a:pos x="5" y="19"/>
                </a:cxn>
                <a:cxn ang="0">
                  <a:pos x="5" y="31"/>
                </a:cxn>
                <a:cxn ang="0">
                  <a:pos x="0" y="35"/>
                </a:cxn>
                <a:cxn ang="0">
                  <a:pos x="0" y="57"/>
                </a:cxn>
                <a:cxn ang="0">
                  <a:pos x="45" y="57"/>
                </a:cxn>
                <a:cxn ang="0">
                  <a:pos x="45" y="74"/>
                </a:cxn>
                <a:cxn ang="0">
                  <a:pos x="72" y="74"/>
                </a:cxn>
                <a:cxn ang="0">
                  <a:pos x="82" y="93"/>
                </a:cxn>
                <a:cxn ang="0">
                  <a:pos x="97" y="93"/>
                </a:cxn>
                <a:cxn ang="0">
                  <a:pos x="97" y="110"/>
                </a:cxn>
                <a:cxn ang="0">
                  <a:pos x="130" y="110"/>
                </a:cxn>
                <a:cxn ang="0">
                  <a:pos x="130" y="99"/>
                </a:cxn>
                <a:cxn ang="0">
                  <a:pos x="135" y="95"/>
                </a:cxn>
                <a:cxn ang="0">
                  <a:pos x="137" y="78"/>
                </a:cxn>
                <a:cxn ang="0">
                  <a:pos x="145" y="78"/>
                </a:cxn>
                <a:cxn ang="0">
                  <a:pos x="145" y="61"/>
                </a:cxn>
                <a:cxn ang="0">
                  <a:pos x="150" y="59"/>
                </a:cxn>
                <a:cxn ang="0">
                  <a:pos x="150" y="42"/>
                </a:cxn>
                <a:cxn ang="0">
                  <a:pos x="157" y="42"/>
                </a:cxn>
                <a:cxn ang="0">
                  <a:pos x="155" y="27"/>
                </a:cxn>
                <a:cxn ang="0">
                  <a:pos x="170" y="27"/>
                </a:cxn>
                <a:cxn ang="0">
                  <a:pos x="170" y="19"/>
                </a:cxn>
              </a:cxnLst>
              <a:rect l="0" t="0" r="r" b="b"/>
              <a:pathLst>
                <a:path w="171" h="111">
                  <a:moveTo>
                    <a:pt x="170" y="19"/>
                  </a:moveTo>
                  <a:lnTo>
                    <a:pt x="122" y="19"/>
                  </a:lnTo>
                  <a:lnTo>
                    <a:pt x="122" y="0"/>
                  </a:lnTo>
                  <a:lnTo>
                    <a:pt x="77" y="0"/>
                  </a:lnTo>
                  <a:lnTo>
                    <a:pt x="30" y="0"/>
                  </a:lnTo>
                  <a:lnTo>
                    <a:pt x="17" y="19"/>
                  </a:lnTo>
                  <a:lnTo>
                    <a:pt x="5" y="19"/>
                  </a:lnTo>
                  <a:lnTo>
                    <a:pt x="5" y="31"/>
                  </a:lnTo>
                  <a:lnTo>
                    <a:pt x="0" y="35"/>
                  </a:lnTo>
                  <a:lnTo>
                    <a:pt x="0" y="57"/>
                  </a:lnTo>
                  <a:lnTo>
                    <a:pt x="45" y="57"/>
                  </a:lnTo>
                  <a:lnTo>
                    <a:pt x="45" y="74"/>
                  </a:lnTo>
                  <a:lnTo>
                    <a:pt x="72" y="74"/>
                  </a:lnTo>
                  <a:lnTo>
                    <a:pt x="82" y="93"/>
                  </a:lnTo>
                  <a:lnTo>
                    <a:pt x="97" y="93"/>
                  </a:lnTo>
                  <a:lnTo>
                    <a:pt x="97" y="110"/>
                  </a:lnTo>
                  <a:lnTo>
                    <a:pt x="130" y="110"/>
                  </a:lnTo>
                  <a:lnTo>
                    <a:pt x="130" y="99"/>
                  </a:lnTo>
                  <a:lnTo>
                    <a:pt x="135" y="95"/>
                  </a:lnTo>
                  <a:lnTo>
                    <a:pt x="137" y="78"/>
                  </a:lnTo>
                  <a:lnTo>
                    <a:pt x="145" y="78"/>
                  </a:lnTo>
                  <a:lnTo>
                    <a:pt x="145" y="61"/>
                  </a:lnTo>
                  <a:lnTo>
                    <a:pt x="150" y="59"/>
                  </a:lnTo>
                  <a:lnTo>
                    <a:pt x="150" y="42"/>
                  </a:lnTo>
                  <a:lnTo>
                    <a:pt x="157" y="42"/>
                  </a:lnTo>
                  <a:lnTo>
                    <a:pt x="155" y="27"/>
                  </a:lnTo>
                  <a:lnTo>
                    <a:pt x="170" y="27"/>
                  </a:lnTo>
                  <a:lnTo>
                    <a:pt x="170" y="19"/>
                  </a:lnTo>
                </a:path>
              </a:pathLst>
            </a:custGeom>
            <a:solidFill>
              <a:srgbClr val="F7964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49" name="Rectangle 2051"/>
            <p:cNvSpPr>
              <a:spLocks noChangeArrowheads="1"/>
            </p:cNvSpPr>
            <p:nvPr/>
          </p:nvSpPr>
          <p:spPr bwMode="auto">
            <a:xfrm>
              <a:off x="6866634" y="3495310"/>
              <a:ext cx="180039" cy="306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s-ES_tradnl" sz="1100" b="1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50" name="Rectangle 2062"/>
            <p:cNvSpPr>
              <a:spLocks noChangeArrowheads="1"/>
            </p:cNvSpPr>
            <p:nvPr/>
          </p:nvSpPr>
          <p:spPr bwMode="auto">
            <a:xfrm>
              <a:off x="7468303" y="3581292"/>
              <a:ext cx="180039" cy="306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s-ES_tradnl" sz="1100" b="1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51" name="128 CuadroTexto"/>
            <p:cNvSpPr txBox="1">
              <a:spLocks noChangeArrowheads="1"/>
            </p:cNvSpPr>
            <p:nvPr/>
          </p:nvSpPr>
          <p:spPr bwMode="auto">
            <a:xfrm rot="2212341">
              <a:off x="7897626" y="3586350"/>
              <a:ext cx="332380" cy="379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s-E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047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Sin tít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68"/>
            <a:ext cx="9144000" cy="10639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29584" y="197829"/>
            <a:ext cx="52412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Metodología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92940" y="1223728"/>
            <a:ext cx="739114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s-MX" sz="2400" dirty="0" smtClean="0">
                <a:latin typeface="+mj-lt"/>
                <a:cs typeface="Century Gothic"/>
              </a:rPr>
              <a:t>Criterios de Mortalidad</a:t>
            </a:r>
          </a:p>
          <a:p>
            <a:pPr marL="342900" indent="-342900" algn="just">
              <a:buFont typeface="Arial"/>
              <a:buChar char="•"/>
            </a:pPr>
            <a:endParaRPr lang="es-MX" sz="2400" dirty="0">
              <a:solidFill>
                <a:srgbClr val="D53E25"/>
              </a:solidFill>
              <a:latin typeface="Century Gothic"/>
              <a:cs typeface="Century Gothic"/>
            </a:endParaRPr>
          </a:p>
          <a:p>
            <a:pPr marL="342900" indent="-342900" algn="just">
              <a:buFont typeface="Arial"/>
              <a:buChar char="•"/>
            </a:pPr>
            <a:endParaRPr lang="es-MX" sz="2400" dirty="0">
              <a:solidFill>
                <a:srgbClr val="D53E25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884849"/>
              </p:ext>
            </p:extLst>
          </p:nvPr>
        </p:nvGraphicFramePr>
        <p:xfrm>
          <a:off x="601138" y="1953260"/>
          <a:ext cx="7944909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303"/>
                <a:gridCol w="2648303"/>
                <a:gridCol w="2648303"/>
              </a:tblGrid>
              <a:tr h="712920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Mortalidad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</a:rPr>
                        <a:t> del 98 al 100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1846" marR="101846" marT="50923" marB="50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Mortalidad del 90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</a:rPr>
                        <a:t> al 97%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1846" marR="101846" marT="50923" marB="50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chemeClr val="bg1"/>
                          </a:solidFill>
                        </a:rPr>
                        <a:t>Mortalidad menor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</a:rPr>
                        <a:t> al 90%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01846" marR="101846" marT="50923" marB="50923"/>
                </a:tc>
              </a:tr>
              <a:tr h="413041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Susceptible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101846" marR="101846" marT="50923" marB="509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Posible Resistente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101846" marR="101846" marT="50923" marB="50923">
                    <a:solidFill>
                      <a:srgbClr val="FFEE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Resistente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101846" marR="101846" marT="50923" marB="50923">
                    <a:solidFill>
                      <a:schemeClr val="accent2"/>
                    </a:solidFill>
                  </a:tcPr>
                </a:tc>
              </a:tr>
              <a:tr h="2851679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Se puede usar el producto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101846" marR="101846" marT="50923" marB="50923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Se deben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realizar pruebas confirmatorias, para determinar la posibilidad de usarlo, restringirlo o no permitirlo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101846" marR="101846" marT="50923" marB="50923">
                    <a:solidFill>
                      <a:srgbClr val="FFEE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>
                          <a:solidFill>
                            <a:srgbClr val="000000"/>
                          </a:solidFill>
                        </a:rPr>
                        <a:t>No se puede usar el producto, hasta en tanto</a:t>
                      </a:r>
                      <a:r>
                        <a:rPr lang="es-ES" sz="2000" baseline="0" dirty="0" smtClean="0">
                          <a:solidFill>
                            <a:srgbClr val="000000"/>
                          </a:solidFill>
                        </a:rPr>
                        <a:t> se  tengan pruebas confirmatorias,  respecto a que la resistencia ha bajado a un nivel que haga viable su aplicación</a:t>
                      </a:r>
                      <a:endParaRPr lang="es-ES" sz="2000" dirty="0">
                        <a:solidFill>
                          <a:srgbClr val="000000"/>
                        </a:solidFill>
                      </a:endParaRPr>
                    </a:p>
                  </a:txBody>
                  <a:tcPr marL="101846" marR="101846" marT="50923" marB="50923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863600" y="6153151"/>
            <a:ext cx="7653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Fuente: Instrucciones para la evaluación de la resistencia mediante el ensayo biológico de botellas CDC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67572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in tít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68"/>
            <a:ext cx="9144000" cy="10639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8785" y="203945"/>
            <a:ext cx="52412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FFFF"/>
                </a:solidFill>
                <a:latin typeface="Century Gothic"/>
                <a:cs typeface="Century Gothic"/>
              </a:rPr>
              <a:t>Metodología</a:t>
            </a:r>
          </a:p>
        </p:txBody>
      </p:sp>
      <p:pic>
        <p:nvPicPr>
          <p:cNvPr id="5" name="Imagen 4" descr="Captura de pantalla 2015-01-12 a la(s) 18.14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42" y="965200"/>
            <a:ext cx="3728657" cy="1841500"/>
          </a:xfrm>
          <a:prstGeom prst="rect">
            <a:avLst/>
          </a:prstGeom>
        </p:spPr>
      </p:pic>
      <p:pic>
        <p:nvPicPr>
          <p:cNvPr id="8" name="Imagen 7" descr="Respuesta CDC resistenci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96" y="958661"/>
            <a:ext cx="4156904" cy="5795892"/>
          </a:xfrm>
          <a:prstGeom prst="rect">
            <a:avLst/>
          </a:prstGeom>
        </p:spPr>
      </p:pic>
      <p:pic>
        <p:nvPicPr>
          <p:cNvPr id="9" name="Imagen 8" descr="Captura de pantalla 2015-01-12 a la(s) 18.18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19" y="2806700"/>
            <a:ext cx="404368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in tít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68"/>
            <a:ext cx="9144000" cy="10639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8785" y="237811"/>
            <a:ext cx="52412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Resultados</a:t>
            </a:r>
            <a:endParaRPr lang="es-ES" sz="32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270001" y="1189424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Tiempos promedio de derribo</a:t>
            </a:r>
            <a:endParaRPr lang="es-ES" sz="2000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1464733" y="6057752"/>
            <a:ext cx="641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Mortalidad ≥ al 98%               Mortalidad entre 90 y 97%</a:t>
            </a:r>
            <a:r>
              <a:rPr lang="es-ES" sz="1400" dirty="0"/>
              <a:t> </a:t>
            </a:r>
            <a:r>
              <a:rPr lang="es-ES" sz="1400" dirty="0" smtClean="0"/>
              <a:t>               Mortalidad &lt; </a:t>
            </a:r>
            <a:r>
              <a:rPr lang="es-ES" sz="1400" dirty="0"/>
              <a:t>al </a:t>
            </a:r>
            <a:r>
              <a:rPr lang="es-ES" sz="1400" dirty="0" smtClean="0"/>
              <a:t>90%</a:t>
            </a:r>
            <a:endParaRPr lang="es-ES" sz="1400" dirty="0"/>
          </a:p>
        </p:txBody>
      </p:sp>
      <p:sp>
        <p:nvSpPr>
          <p:cNvPr id="33" name="Elipse 32"/>
          <p:cNvSpPr/>
          <p:nvPr/>
        </p:nvSpPr>
        <p:spPr>
          <a:xfrm>
            <a:off x="1270001" y="6146796"/>
            <a:ext cx="194733" cy="169333"/>
          </a:xfrm>
          <a:prstGeom prst="ellipse">
            <a:avLst/>
          </a:prstGeom>
          <a:solidFill>
            <a:srgbClr val="00FF00"/>
          </a:solidFill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3316818" y="6146796"/>
            <a:ext cx="194733" cy="169333"/>
          </a:xfrm>
          <a:prstGeom prst="ellipse">
            <a:avLst/>
          </a:prstGeom>
          <a:solidFill>
            <a:srgbClr val="FFFF00"/>
          </a:solidFill>
          <a:ln w="381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5920305" y="6129863"/>
            <a:ext cx="194733" cy="169333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44" y="2046734"/>
            <a:ext cx="8674255" cy="3147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2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in tít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68"/>
            <a:ext cx="9144000" cy="10639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8785" y="237811"/>
            <a:ext cx="52412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Resultados</a:t>
            </a:r>
            <a:endParaRPr lang="es-ES" sz="32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270001" y="1049724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Mapa de susceptibilidad para Organofosforados</a:t>
            </a:r>
            <a:endParaRPr lang="es-ES" sz="2000" b="1" dirty="0"/>
          </a:p>
        </p:txBody>
      </p:sp>
      <p:pic>
        <p:nvPicPr>
          <p:cNvPr id="31" name="Imagen 30" descr="Captura de pantalla 2015-01-12 a las 19.06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56" y="1534499"/>
            <a:ext cx="6958478" cy="4508572"/>
          </a:xfrm>
          <a:prstGeom prst="rect">
            <a:avLst/>
          </a:prstGeom>
        </p:spPr>
      </p:pic>
      <p:sp>
        <p:nvSpPr>
          <p:cNvPr id="32" name="CuadroTexto 31"/>
          <p:cNvSpPr txBox="1"/>
          <p:nvPr/>
        </p:nvSpPr>
        <p:spPr>
          <a:xfrm>
            <a:off x="1464733" y="6133952"/>
            <a:ext cx="641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Mortalidad ≥ al 98%               Mortalidad entre 90 y 97%</a:t>
            </a:r>
            <a:r>
              <a:rPr lang="es-ES" sz="1400" dirty="0"/>
              <a:t> </a:t>
            </a:r>
            <a:r>
              <a:rPr lang="es-ES" sz="1400" dirty="0" smtClean="0"/>
              <a:t>               Mortalidad &lt; </a:t>
            </a:r>
            <a:r>
              <a:rPr lang="es-ES" sz="1400" dirty="0"/>
              <a:t>al </a:t>
            </a:r>
            <a:r>
              <a:rPr lang="es-ES" sz="1400" dirty="0" smtClean="0"/>
              <a:t>90%</a:t>
            </a:r>
            <a:endParaRPr lang="es-ES" sz="1400" dirty="0"/>
          </a:p>
        </p:txBody>
      </p:sp>
      <p:sp>
        <p:nvSpPr>
          <p:cNvPr id="33" name="Elipse 32"/>
          <p:cNvSpPr/>
          <p:nvPr/>
        </p:nvSpPr>
        <p:spPr>
          <a:xfrm>
            <a:off x="1270001" y="6222996"/>
            <a:ext cx="194733" cy="169333"/>
          </a:xfrm>
          <a:prstGeom prst="ellipse">
            <a:avLst/>
          </a:prstGeom>
          <a:solidFill>
            <a:srgbClr val="00FF00"/>
          </a:solidFill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3316818" y="6222996"/>
            <a:ext cx="194733" cy="169333"/>
          </a:xfrm>
          <a:prstGeom prst="ellipse">
            <a:avLst/>
          </a:prstGeom>
          <a:solidFill>
            <a:srgbClr val="000090"/>
          </a:solidFill>
          <a:ln w="381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5920305" y="6206063"/>
            <a:ext cx="194733" cy="169333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1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in tít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68"/>
            <a:ext cx="9144000" cy="10639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8785" y="220878"/>
            <a:ext cx="52412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Resultados</a:t>
            </a:r>
            <a:endParaRPr lang="es-ES" sz="32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270001" y="1134389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Mapa de susceptibilidad para </a:t>
            </a:r>
            <a:r>
              <a:rPr lang="es-ES" sz="2000" b="1" dirty="0" err="1" smtClean="0"/>
              <a:t>Carbamatos</a:t>
            </a:r>
            <a:endParaRPr lang="es-ES" sz="2000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1464733" y="6133952"/>
            <a:ext cx="641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Mortalidad ≥ al 98%               Mortalidad entre 90 y 97%</a:t>
            </a:r>
            <a:r>
              <a:rPr lang="es-ES" sz="1400" dirty="0"/>
              <a:t> </a:t>
            </a:r>
            <a:r>
              <a:rPr lang="es-ES" sz="1400" dirty="0" smtClean="0"/>
              <a:t>               Mortalidad &lt; </a:t>
            </a:r>
            <a:r>
              <a:rPr lang="es-ES" sz="1400" dirty="0"/>
              <a:t>al </a:t>
            </a:r>
            <a:r>
              <a:rPr lang="es-ES" sz="1400" dirty="0" smtClean="0"/>
              <a:t>90%</a:t>
            </a:r>
            <a:endParaRPr lang="es-ES" sz="1400" dirty="0"/>
          </a:p>
        </p:txBody>
      </p:sp>
      <p:sp>
        <p:nvSpPr>
          <p:cNvPr id="33" name="Elipse 32"/>
          <p:cNvSpPr/>
          <p:nvPr/>
        </p:nvSpPr>
        <p:spPr>
          <a:xfrm>
            <a:off x="1270001" y="6222996"/>
            <a:ext cx="194733" cy="169333"/>
          </a:xfrm>
          <a:prstGeom prst="ellipse">
            <a:avLst/>
          </a:prstGeom>
          <a:solidFill>
            <a:srgbClr val="00FF00"/>
          </a:solidFill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3316818" y="6222996"/>
            <a:ext cx="194733" cy="169333"/>
          </a:xfrm>
          <a:prstGeom prst="ellipse">
            <a:avLst/>
          </a:prstGeom>
          <a:solidFill>
            <a:srgbClr val="000090"/>
          </a:solidFill>
          <a:ln w="381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5920305" y="6206063"/>
            <a:ext cx="194733" cy="169333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Captura de pantalla 2015-01-12 a las 19.08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90" y="1534500"/>
            <a:ext cx="6788740" cy="45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in tít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68"/>
            <a:ext cx="9144000" cy="10639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8785" y="203945"/>
            <a:ext cx="52412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Resultados</a:t>
            </a:r>
            <a:endParaRPr lang="es-ES" sz="32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185336" y="1015858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Mapa de susceptibilidad para Piretroides tipo I</a:t>
            </a:r>
            <a:endParaRPr lang="es-ES" sz="2000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1464733" y="6133952"/>
            <a:ext cx="641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Mortalidad ≥ al 98%               Mortalidad entre 90 y 97%</a:t>
            </a:r>
            <a:r>
              <a:rPr lang="es-ES" sz="1400" dirty="0"/>
              <a:t> </a:t>
            </a:r>
            <a:r>
              <a:rPr lang="es-ES" sz="1400" dirty="0" smtClean="0"/>
              <a:t>               Mortalidad &lt; </a:t>
            </a:r>
            <a:r>
              <a:rPr lang="es-ES" sz="1400" dirty="0"/>
              <a:t>al </a:t>
            </a:r>
            <a:r>
              <a:rPr lang="es-ES" sz="1400" dirty="0" smtClean="0"/>
              <a:t>90%</a:t>
            </a:r>
            <a:endParaRPr lang="es-ES" sz="1400" dirty="0"/>
          </a:p>
        </p:txBody>
      </p:sp>
      <p:sp>
        <p:nvSpPr>
          <p:cNvPr id="33" name="Elipse 32"/>
          <p:cNvSpPr/>
          <p:nvPr/>
        </p:nvSpPr>
        <p:spPr>
          <a:xfrm>
            <a:off x="1270001" y="6222996"/>
            <a:ext cx="194733" cy="169333"/>
          </a:xfrm>
          <a:prstGeom prst="ellipse">
            <a:avLst/>
          </a:prstGeom>
          <a:solidFill>
            <a:srgbClr val="00FF00"/>
          </a:solidFill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3316818" y="6222996"/>
            <a:ext cx="194733" cy="169333"/>
          </a:xfrm>
          <a:prstGeom prst="ellipse">
            <a:avLst/>
          </a:prstGeom>
          <a:solidFill>
            <a:srgbClr val="000090"/>
          </a:solidFill>
          <a:ln w="381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5920305" y="6206063"/>
            <a:ext cx="194733" cy="169333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1715" y="1500187"/>
            <a:ext cx="6229455" cy="451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1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in tít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68"/>
            <a:ext cx="9144000" cy="10639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78785" y="203945"/>
            <a:ext cx="52412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Resultados</a:t>
            </a:r>
            <a:endParaRPr lang="es-ES" sz="32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1185336" y="1015858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Mapa de susceptibilidad para Piretroides tipo II</a:t>
            </a:r>
            <a:endParaRPr lang="es-ES" sz="2000" b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1464733" y="6133952"/>
            <a:ext cx="6413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Mortalidad ≥ al 98%               Mortalidad entre 90 y 97%</a:t>
            </a:r>
            <a:r>
              <a:rPr lang="es-ES" sz="1400" dirty="0"/>
              <a:t> </a:t>
            </a:r>
            <a:r>
              <a:rPr lang="es-ES" sz="1400" dirty="0" smtClean="0"/>
              <a:t>               Mortalidad &lt; </a:t>
            </a:r>
            <a:r>
              <a:rPr lang="es-ES" sz="1400" dirty="0"/>
              <a:t>al </a:t>
            </a:r>
            <a:r>
              <a:rPr lang="es-ES" sz="1400" dirty="0" smtClean="0"/>
              <a:t>90%</a:t>
            </a:r>
            <a:endParaRPr lang="es-ES" sz="1400" dirty="0"/>
          </a:p>
        </p:txBody>
      </p:sp>
      <p:sp>
        <p:nvSpPr>
          <p:cNvPr id="33" name="Elipse 32"/>
          <p:cNvSpPr/>
          <p:nvPr/>
        </p:nvSpPr>
        <p:spPr>
          <a:xfrm>
            <a:off x="1270001" y="6222996"/>
            <a:ext cx="194733" cy="169333"/>
          </a:xfrm>
          <a:prstGeom prst="ellipse">
            <a:avLst/>
          </a:prstGeom>
          <a:solidFill>
            <a:srgbClr val="00FF00"/>
          </a:solidFill>
          <a:ln w="3810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3316818" y="6222996"/>
            <a:ext cx="194733" cy="169333"/>
          </a:xfrm>
          <a:prstGeom prst="ellipse">
            <a:avLst/>
          </a:prstGeom>
          <a:solidFill>
            <a:srgbClr val="000090"/>
          </a:solidFill>
          <a:ln w="381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5920305" y="6206063"/>
            <a:ext cx="194733" cy="169333"/>
          </a:xfrm>
          <a:prstGeom prst="ellipse">
            <a:avLst/>
          </a:prstGeom>
          <a:solidFill>
            <a:srgbClr val="FF0000"/>
          </a:solidFill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3962" y="1614487"/>
            <a:ext cx="6324600" cy="431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Sin títul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68"/>
            <a:ext cx="9144000" cy="10639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87249" y="208179"/>
            <a:ext cx="52412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Resultados</a:t>
            </a:r>
            <a:endParaRPr lang="es-ES" sz="32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096626" y="851604"/>
            <a:ext cx="732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Porcentaje de efectividad por producto y grupo químico </a:t>
            </a:r>
          </a:p>
          <a:p>
            <a:pPr algn="ctr"/>
            <a:r>
              <a:rPr lang="es-ES" sz="2000" b="1" dirty="0" smtClean="0"/>
              <a:t>en las localidades estudiadas</a:t>
            </a:r>
            <a:endParaRPr lang="es-ES" sz="2000" b="1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277387"/>
              </p:ext>
            </p:extLst>
          </p:nvPr>
        </p:nvGraphicFramePr>
        <p:xfrm>
          <a:off x="1746793" y="1516105"/>
          <a:ext cx="6296540" cy="5341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Documento" r:id="rId4" imgW="5727700" imgH="5829300" progId="Word.Document.12">
                  <p:embed/>
                </p:oleObj>
              </mc:Choice>
              <mc:Fallback>
                <p:oleObj name="Documento" r:id="rId4" imgW="5727700" imgH="582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6793" y="1516105"/>
                        <a:ext cx="6296540" cy="5341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brir llave 22"/>
          <p:cNvSpPr/>
          <p:nvPr/>
        </p:nvSpPr>
        <p:spPr>
          <a:xfrm>
            <a:off x="2007903" y="2072389"/>
            <a:ext cx="210364" cy="889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668870" y="2341200"/>
            <a:ext cx="1295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Piretroides tipo I</a:t>
            </a:r>
            <a:endParaRPr lang="es-ES" sz="1200" b="1" dirty="0"/>
          </a:p>
        </p:txBody>
      </p:sp>
      <p:sp>
        <p:nvSpPr>
          <p:cNvPr id="25" name="Abrir llave 24"/>
          <p:cNvSpPr/>
          <p:nvPr/>
        </p:nvSpPr>
        <p:spPr>
          <a:xfrm>
            <a:off x="1999436" y="3077806"/>
            <a:ext cx="210364" cy="155786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677337" y="3721266"/>
            <a:ext cx="1295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Piretroides tipo II</a:t>
            </a:r>
            <a:endParaRPr lang="es-ES" sz="1200" b="1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50751" y="5027249"/>
            <a:ext cx="1848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err="1" smtClean="0"/>
              <a:t>Organosfosforados</a:t>
            </a:r>
            <a:endParaRPr lang="es-ES" sz="1200" b="1" dirty="0"/>
          </a:p>
        </p:txBody>
      </p:sp>
      <p:sp>
        <p:nvSpPr>
          <p:cNvPr id="28" name="Abrir llave 27"/>
          <p:cNvSpPr/>
          <p:nvPr/>
        </p:nvSpPr>
        <p:spPr>
          <a:xfrm>
            <a:off x="2013774" y="4900604"/>
            <a:ext cx="221436" cy="56039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Abrir llave 28"/>
          <p:cNvSpPr/>
          <p:nvPr/>
        </p:nvSpPr>
        <p:spPr>
          <a:xfrm>
            <a:off x="1996831" y="5569462"/>
            <a:ext cx="221436" cy="61702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/>
          <p:cNvSpPr txBox="1"/>
          <p:nvPr/>
        </p:nvSpPr>
        <p:spPr>
          <a:xfrm>
            <a:off x="668870" y="5782494"/>
            <a:ext cx="1295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err="1" smtClean="0"/>
              <a:t>Carbamatos</a:t>
            </a:r>
            <a:endParaRPr lang="es-ES" sz="1200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711207" y="6356099"/>
            <a:ext cx="1295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Placebo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14971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Sin tít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68"/>
            <a:ext cx="9144000" cy="10639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18485" y="180892"/>
            <a:ext cx="52412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Conclusiones</a:t>
            </a:r>
            <a:endParaRPr lang="es-ES" sz="32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3" name="Imagen 2" descr="fondoagu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31" y="2575307"/>
            <a:ext cx="4968240" cy="420624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38197" y="1315291"/>
            <a:ext cx="778086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dirty="0">
                <a:solidFill>
                  <a:srgbClr val="000000"/>
                </a:solidFill>
              </a:rPr>
              <a:t>Existe </a:t>
            </a:r>
            <a:r>
              <a:rPr lang="es-ES" b="1" dirty="0">
                <a:solidFill>
                  <a:srgbClr val="000000"/>
                </a:solidFill>
              </a:rPr>
              <a:t>susceptibilidad </a:t>
            </a:r>
            <a:r>
              <a:rPr lang="es-ES" dirty="0">
                <a:solidFill>
                  <a:srgbClr val="000000"/>
                </a:solidFill>
              </a:rPr>
              <a:t>para insecticidas del grupo de los </a:t>
            </a:r>
            <a:r>
              <a:rPr lang="es-ES" dirty="0" smtClean="0">
                <a:solidFill>
                  <a:srgbClr val="000000"/>
                </a:solidFill>
              </a:rPr>
              <a:t>Organofosforados (</a:t>
            </a:r>
            <a:r>
              <a:rPr lang="es-ES" b="1" dirty="0" smtClean="0">
                <a:solidFill>
                  <a:srgbClr val="000000"/>
                </a:solidFill>
              </a:rPr>
              <a:t>OF</a:t>
            </a:r>
            <a:r>
              <a:rPr lang="es-ES" dirty="0" smtClean="0">
                <a:solidFill>
                  <a:srgbClr val="000000"/>
                </a:solidFill>
              </a:rPr>
              <a:t>) </a:t>
            </a:r>
            <a:r>
              <a:rPr lang="es-ES" dirty="0">
                <a:solidFill>
                  <a:srgbClr val="000000"/>
                </a:solidFill>
              </a:rPr>
              <a:t>y </a:t>
            </a:r>
            <a:r>
              <a:rPr lang="es-ES" dirty="0" err="1" smtClean="0">
                <a:solidFill>
                  <a:srgbClr val="000000"/>
                </a:solidFill>
              </a:rPr>
              <a:t>Carbamatos</a:t>
            </a:r>
            <a:r>
              <a:rPr lang="es-ES" dirty="0" smtClean="0">
                <a:solidFill>
                  <a:srgbClr val="000000"/>
                </a:solidFill>
              </a:rPr>
              <a:t> (</a:t>
            </a:r>
            <a:r>
              <a:rPr lang="es-ES" b="1" dirty="0" smtClean="0">
                <a:solidFill>
                  <a:srgbClr val="000000"/>
                </a:solidFill>
              </a:rPr>
              <a:t>CB</a:t>
            </a:r>
            <a:r>
              <a:rPr lang="es-ES" dirty="0" smtClean="0">
                <a:solidFill>
                  <a:srgbClr val="000000"/>
                </a:solidFill>
              </a:rPr>
              <a:t>); </a:t>
            </a:r>
            <a:r>
              <a:rPr lang="es-ES" b="1" dirty="0">
                <a:solidFill>
                  <a:srgbClr val="000000"/>
                </a:solidFill>
              </a:rPr>
              <a:t>resistencia </a:t>
            </a:r>
            <a:r>
              <a:rPr lang="es-ES" dirty="0">
                <a:solidFill>
                  <a:srgbClr val="000000"/>
                </a:solidFill>
              </a:rPr>
              <a:t>para </a:t>
            </a:r>
            <a:r>
              <a:rPr lang="es-ES" dirty="0" smtClean="0">
                <a:solidFill>
                  <a:srgbClr val="000000"/>
                </a:solidFill>
              </a:rPr>
              <a:t>Piretroides tipo I (</a:t>
            </a:r>
            <a:r>
              <a:rPr lang="es-ES" b="1" dirty="0" smtClean="0">
                <a:solidFill>
                  <a:srgbClr val="000000"/>
                </a:solidFill>
              </a:rPr>
              <a:t>P-I</a:t>
            </a:r>
            <a:r>
              <a:rPr lang="es-ES" dirty="0" smtClean="0">
                <a:solidFill>
                  <a:srgbClr val="000000"/>
                </a:solidFill>
              </a:rPr>
              <a:t>); </a:t>
            </a:r>
            <a:r>
              <a:rPr lang="es-ES" dirty="0">
                <a:solidFill>
                  <a:srgbClr val="000000"/>
                </a:solidFill>
              </a:rPr>
              <a:t>y </a:t>
            </a:r>
            <a:r>
              <a:rPr lang="es-ES" b="1" dirty="0">
                <a:solidFill>
                  <a:srgbClr val="000000"/>
                </a:solidFill>
              </a:rPr>
              <a:t>resistencia </a:t>
            </a:r>
            <a:r>
              <a:rPr lang="es-ES" b="1" dirty="0" smtClean="0">
                <a:solidFill>
                  <a:srgbClr val="000000"/>
                </a:solidFill>
              </a:rPr>
              <a:t>de moderada </a:t>
            </a:r>
            <a:r>
              <a:rPr lang="es-ES" b="1" dirty="0">
                <a:solidFill>
                  <a:srgbClr val="000000"/>
                </a:solidFill>
              </a:rPr>
              <a:t>a severa </a:t>
            </a:r>
            <a:r>
              <a:rPr lang="es-ES" dirty="0">
                <a:solidFill>
                  <a:srgbClr val="000000"/>
                </a:solidFill>
              </a:rPr>
              <a:t>para </a:t>
            </a:r>
            <a:r>
              <a:rPr lang="es-ES" dirty="0" smtClean="0">
                <a:solidFill>
                  <a:srgbClr val="000000"/>
                </a:solidFill>
              </a:rPr>
              <a:t>piretroides tipo II (</a:t>
            </a:r>
            <a:r>
              <a:rPr lang="es-ES" b="1" dirty="0" smtClean="0">
                <a:solidFill>
                  <a:srgbClr val="000000"/>
                </a:solidFill>
              </a:rPr>
              <a:t>P-II</a:t>
            </a:r>
            <a:r>
              <a:rPr lang="es-ES" dirty="0">
                <a:solidFill>
                  <a:srgbClr val="000000"/>
                </a:solidFill>
              </a:rPr>
              <a:t>).</a:t>
            </a:r>
          </a:p>
          <a:p>
            <a:pPr marL="285750" indent="-285750" algn="just">
              <a:buFont typeface="Arial"/>
              <a:buChar char="•"/>
            </a:pPr>
            <a:endParaRPr lang="es-ES_tradnl" dirty="0" smtClean="0">
              <a:solidFill>
                <a:srgbClr val="000000"/>
              </a:solidFill>
              <a:cs typeface="Century Gothic"/>
            </a:endParaRPr>
          </a:p>
          <a:p>
            <a:pPr marL="285750" indent="-285750" algn="just">
              <a:buFont typeface="Arial"/>
              <a:buChar char="•"/>
            </a:pPr>
            <a:r>
              <a:rPr lang="es-ES_tradnl" dirty="0" smtClean="0">
                <a:solidFill>
                  <a:srgbClr val="000000"/>
                </a:solidFill>
                <a:cs typeface="Century Gothic"/>
              </a:rPr>
              <a:t>Para el control de mosquitos adultos en rociados espaciales, hoy sólo se cuenta con dos grupos químicos (Organofosforados y Piretroides)</a:t>
            </a:r>
            <a:r>
              <a:rPr lang="es-ES_tradnl" dirty="0">
                <a:cs typeface="Century Gothic"/>
              </a:rPr>
              <a:t>.</a:t>
            </a:r>
            <a:endParaRPr lang="es-ES_tradnl" dirty="0" smtClean="0">
              <a:cs typeface="Century Gothic"/>
            </a:endParaRPr>
          </a:p>
          <a:p>
            <a:pPr marL="285750" indent="-285750" algn="just">
              <a:buFont typeface="Arial"/>
              <a:buChar char="•"/>
            </a:pPr>
            <a:endParaRPr lang="es-ES_tradnl" dirty="0">
              <a:cs typeface="Century Gothic"/>
            </a:endParaRPr>
          </a:p>
          <a:p>
            <a:pPr marL="285750" indent="-285750" algn="just">
              <a:buFont typeface="Arial"/>
              <a:buChar char="•"/>
            </a:pPr>
            <a:r>
              <a:rPr lang="es-ES_tradnl" dirty="0" smtClean="0">
                <a:cs typeface="Century Gothic"/>
              </a:rPr>
              <a:t>Para el caso de </a:t>
            </a:r>
            <a:r>
              <a:rPr lang="es-ES_tradnl" b="1" dirty="0" smtClean="0">
                <a:cs typeface="Century Gothic"/>
              </a:rPr>
              <a:t>P-II</a:t>
            </a:r>
            <a:r>
              <a:rPr lang="es-ES_tradnl" dirty="0" smtClean="0">
                <a:cs typeface="Century Gothic"/>
              </a:rPr>
              <a:t>, se ha documentado que son irritantes oculares, </a:t>
            </a:r>
            <a:r>
              <a:rPr lang="es-ES_tradnl" dirty="0" smtClean="0">
                <a:solidFill>
                  <a:srgbClr val="000000"/>
                </a:solidFill>
                <a:cs typeface="Century Gothic"/>
              </a:rPr>
              <a:t>dérmicos y de la mucosa nasal, por lo cual su aplicación espacial</a:t>
            </a:r>
            <a:r>
              <a:rPr lang="es-ES_tradnl" dirty="0" smtClean="0">
                <a:cs typeface="Century Gothic"/>
              </a:rPr>
              <a:t> podría representar una potencial desventaja desde el punto de vista de riesgos a la salud por intoxicaciones agudas*.</a:t>
            </a:r>
          </a:p>
          <a:p>
            <a:pPr marL="285750" indent="-285750" algn="just">
              <a:buFont typeface="Arial"/>
              <a:buChar char="•"/>
            </a:pPr>
            <a:endParaRPr lang="es-ES_tradnl" dirty="0" smtClean="0">
              <a:cs typeface="Century Gothic"/>
            </a:endParaRPr>
          </a:p>
          <a:p>
            <a:pPr marL="285750" indent="-285750" algn="just">
              <a:buFont typeface="Arial"/>
              <a:buChar char="•"/>
            </a:pPr>
            <a:r>
              <a:rPr lang="es-ES_tradnl" dirty="0" smtClean="0">
                <a:cs typeface="Century Gothic"/>
              </a:rPr>
              <a:t>Para el caso de organofosforados</a:t>
            </a:r>
            <a:r>
              <a:rPr lang="es-ES_tradnl" dirty="0" smtClean="0">
                <a:solidFill>
                  <a:srgbClr val="9BBB59"/>
                </a:solidFill>
                <a:cs typeface="Century Gothic"/>
              </a:rPr>
              <a:t> </a:t>
            </a:r>
            <a:r>
              <a:rPr lang="es-ES_tradnl" dirty="0" smtClean="0">
                <a:cs typeface="Century Gothic"/>
              </a:rPr>
              <a:t>y </a:t>
            </a:r>
            <a:r>
              <a:rPr lang="es-ES_tradnl" dirty="0" err="1" smtClean="0">
                <a:cs typeface="Century Gothic"/>
              </a:rPr>
              <a:t>carbamatos</a:t>
            </a:r>
            <a:r>
              <a:rPr lang="es-ES_tradnl" dirty="0" smtClean="0">
                <a:cs typeface="Century Gothic"/>
              </a:rPr>
              <a:t>, comienzan a presentarse focos rojos y azules, por lo que se deberá prestar la debida atención, sobre todo</a:t>
            </a:r>
            <a:r>
              <a:rPr lang="es-ES_tradnl" dirty="0" smtClean="0">
                <a:solidFill>
                  <a:schemeClr val="accent3"/>
                </a:solidFill>
                <a:cs typeface="Century Gothic"/>
              </a:rPr>
              <a:t>,</a:t>
            </a:r>
            <a:r>
              <a:rPr lang="es-ES_tradnl" dirty="0" smtClean="0">
                <a:cs typeface="Century Gothic"/>
              </a:rPr>
              <a:t> en áreas agrícolas donde su uso es común y frecuente.</a:t>
            </a:r>
            <a:endParaRPr lang="es-ES_tradnl" dirty="0">
              <a:cs typeface="Century Gothic"/>
            </a:endParaRPr>
          </a:p>
          <a:p>
            <a:pPr marL="285750" indent="-285750" algn="just">
              <a:buFont typeface="Arial"/>
              <a:buChar char="•"/>
            </a:pPr>
            <a:endParaRPr lang="es-ES_tradnl" dirty="0" smtClean="0">
              <a:cs typeface="Century Gothic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14254" y="6078348"/>
            <a:ext cx="8446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*</a:t>
            </a:r>
            <a:r>
              <a:rPr lang="es-ES" sz="1400" dirty="0" err="1" smtClean="0"/>
              <a:t>Amdur</a:t>
            </a:r>
            <a:r>
              <a:rPr lang="es-ES" sz="1400" dirty="0"/>
              <a:t>, M.O., J. </a:t>
            </a:r>
            <a:r>
              <a:rPr lang="es-ES" sz="1400" dirty="0" err="1"/>
              <a:t>Doull</a:t>
            </a:r>
            <a:r>
              <a:rPr lang="es-ES" sz="1400" dirty="0"/>
              <a:t>, C.D. </a:t>
            </a:r>
            <a:r>
              <a:rPr lang="es-ES" sz="1400" dirty="0" err="1"/>
              <a:t>Klaasen</a:t>
            </a:r>
            <a:r>
              <a:rPr lang="es-ES" sz="1400" dirty="0"/>
              <a:t> (</a:t>
            </a:r>
            <a:r>
              <a:rPr lang="es-ES" sz="1400" dirty="0" err="1"/>
              <a:t>eds</a:t>
            </a:r>
            <a:r>
              <a:rPr lang="es-ES" sz="1400" dirty="0"/>
              <a:t>). </a:t>
            </a:r>
            <a:r>
              <a:rPr lang="es-ES" sz="1400" dirty="0" err="1"/>
              <a:t>Casarett</a:t>
            </a:r>
            <a:r>
              <a:rPr lang="es-ES" sz="1400" dirty="0"/>
              <a:t> and </a:t>
            </a:r>
            <a:r>
              <a:rPr lang="es-ES" sz="1400" dirty="0" err="1"/>
              <a:t>Doull's</a:t>
            </a:r>
            <a:r>
              <a:rPr lang="es-ES" sz="1400" dirty="0"/>
              <a:t> </a:t>
            </a:r>
            <a:r>
              <a:rPr lang="es-ES" sz="1400" dirty="0" err="1"/>
              <a:t>Toxicology</a:t>
            </a:r>
            <a:r>
              <a:rPr lang="es-ES" sz="1400" dirty="0"/>
              <a:t>. 7th ed. New </a:t>
            </a:r>
            <a:r>
              <a:rPr lang="es-ES" sz="1400" dirty="0" err="1"/>
              <a:t>York</a:t>
            </a:r>
            <a:r>
              <a:rPr lang="es-ES" sz="1400" dirty="0" err="1" smtClean="0"/>
              <a:t>,NY</a:t>
            </a:r>
            <a:r>
              <a:rPr lang="es-ES" sz="1400" dirty="0"/>
              <a:t>: Mac Graw-Hill </a:t>
            </a:r>
            <a:r>
              <a:rPr lang="es-ES" sz="1400" dirty="0" smtClean="0"/>
              <a:t>  </a:t>
            </a:r>
          </a:p>
          <a:p>
            <a:r>
              <a:rPr lang="es-ES" sz="1400" dirty="0"/>
              <a:t> </a:t>
            </a:r>
            <a:r>
              <a:rPr lang="es-ES" sz="1400" dirty="0" smtClean="0"/>
              <a:t> </a:t>
            </a:r>
            <a:r>
              <a:rPr lang="es-ES" sz="1400" dirty="0" err="1" smtClean="0"/>
              <a:t>Press</a:t>
            </a:r>
            <a:r>
              <a:rPr lang="es-ES" sz="1400" dirty="0"/>
              <a:t>, 2008., p. 1331</a:t>
            </a:r>
          </a:p>
        </p:txBody>
      </p:sp>
    </p:spTree>
    <p:extLst>
      <p:ext uri="{BB962C8B-B14F-4D97-AF65-F5344CB8AC3E}">
        <p14:creationId xmlns:p14="http://schemas.microsoft.com/office/powerpoint/2010/main" val="239484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Sin tít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68"/>
            <a:ext cx="9144000" cy="10639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29584" y="197829"/>
            <a:ext cx="83190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Enfermedades Transmitidas por Vector</a:t>
            </a:r>
            <a:endParaRPr lang="es-ES" sz="3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3" name="Imagen 2" descr="fondoagu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31" y="2575307"/>
            <a:ext cx="4968240" cy="420624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68299" y="953723"/>
            <a:ext cx="858037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_tradnl" sz="2000" dirty="0" smtClean="0">
                <a:latin typeface="+mj-lt"/>
              </a:rPr>
              <a:t>ETV: Problema de salud pública en el mundo.</a:t>
            </a:r>
          </a:p>
          <a:p>
            <a:pPr marL="285750" indent="-285750" algn="just">
              <a:buFont typeface="Arial"/>
              <a:buChar char="•"/>
            </a:pPr>
            <a:endParaRPr lang="es-MX" sz="2000" dirty="0">
              <a:cs typeface="Century Gothic"/>
            </a:endParaRPr>
          </a:p>
          <a:p>
            <a:pPr marL="285750" indent="-285750" algn="just">
              <a:buFont typeface="Arial"/>
              <a:buChar char="•"/>
            </a:pPr>
            <a:r>
              <a:rPr lang="es-MX" sz="2000" dirty="0" smtClean="0">
                <a:cs typeface="Century Gothic"/>
              </a:rPr>
              <a:t>Dengue y Chicungunya: Transmisión por </a:t>
            </a:r>
            <a:r>
              <a:rPr lang="es-MX" sz="2000" i="1" dirty="0">
                <a:cs typeface="Century Gothic"/>
              </a:rPr>
              <a:t>Aedes </a:t>
            </a:r>
            <a:r>
              <a:rPr lang="es-MX" sz="2000" i="1" dirty="0" smtClean="0">
                <a:cs typeface="Century Gothic"/>
              </a:rPr>
              <a:t>aegypti</a:t>
            </a:r>
            <a:r>
              <a:rPr lang="es-MX" sz="2000" dirty="0" smtClean="0">
                <a:cs typeface="Century Gothic"/>
              </a:rPr>
              <a:t>.</a:t>
            </a:r>
            <a:endParaRPr lang="es-MX" sz="2000" dirty="0">
              <a:cs typeface="Century Gothic"/>
            </a:endParaRPr>
          </a:p>
          <a:p>
            <a:pPr algn="just"/>
            <a:endParaRPr lang="es-MX" sz="2000" dirty="0">
              <a:cs typeface="Century Gothic"/>
            </a:endParaRPr>
          </a:p>
          <a:p>
            <a:pPr marL="285750" indent="-285750" algn="just">
              <a:buFont typeface="Arial"/>
              <a:buChar char="•"/>
            </a:pPr>
            <a:r>
              <a:rPr lang="es-ES_tradnl" sz="2000" dirty="0"/>
              <a:t>Condiciones para la reproducción del vector: recipientes con agua estancada.</a:t>
            </a:r>
          </a:p>
          <a:p>
            <a:pPr marL="285750" indent="-285750" algn="just">
              <a:buFont typeface="Arial"/>
              <a:buChar char="•"/>
            </a:pPr>
            <a:endParaRPr lang="es-MX" sz="2000" dirty="0" smtClean="0">
              <a:latin typeface="+mj-lt"/>
              <a:cs typeface="Century Gothic"/>
            </a:endParaRPr>
          </a:p>
          <a:p>
            <a:pPr marL="285750" indent="-285750" algn="just">
              <a:buFont typeface="Arial"/>
              <a:buChar char="•"/>
            </a:pPr>
            <a:r>
              <a:rPr lang="es-MX" sz="2000" dirty="0" smtClean="0">
                <a:latin typeface="+mj-lt"/>
                <a:cs typeface="Century Gothic"/>
              </a:rPr>
              <a:t>No existe vacuna ni tratamiento específico.</a:t>
            </a:r>
          </a:p>
          <a:p>
            <a:pPr marL="285750" indent="-285750" algn="just">
              <a:buFont typeface="Arial"/>
              <a:buChar char="•"/>
            </a:pPr>
            <a:endParaRPr lang="es-MX" sz="2000" dirty="0" smtClean="0">
              <a:latin typeface="+mj-lt"/>
              <a:cs typeface="Century Gothic"/>
            </a:endParaRPr>
          </a:p>
          <a:p>
            <a:pPr marL="285750" indent="-285750" algn="just">
              <a:buFont typeface="Arial"/>
              <a:buChar char="•"/>
            </a:pPr>
            <a:r>
              <a:rPr lang="es-MX" sz="2000" dirty="0" smtClean="0">
                <a:latin typeface="+mj-lt"/>
                <a:cs typeface="Century Gothic"/>
              </a:rPr>
              <a:t>Estrategias de control físico y quimico.</a:t>
            </a:r>
          </a:p>
          <a:p>
            <a:pPr marL="285750" indent="-285750" algn="just">
              <a:buFont typeface="Arial"/>
              <a:buChar char="•"/>
            </a:pPr>
            <a:endParaRPr lang="es-ES_tradnl" sz="2000" dirty="0">
              <a:latin typeface="+mj-lt"/>
            </a:endParaRPr>
          </a:p>
          <a:p>
            <a:pPr marL="285750" indent="-285750" algn="just">
              <a:buFont typeface="Arial"/>
              <a:buChar char="•"/>
            </a:pPr>
            <a:r>
              <a:rPr lang="es-ES_tradnl" sz="2000" dirty="0" smtClean="0">
                <a:latin typeface="+mj-lt"/>
              </a:rPr>
              <a:t>Síntomas: entre 3-14 días de la picadura.</a:t>
            </a:r>
          </a:p>
          <a:p>
            <a:pPr marL="285750" indent="-285750" algn="just">
              <a:buFont typeface="Arial"/>
              <a:buChar char="•"/>
            </a:pPr>
            <a:endParaRPr lang="es-ES_tradnl" sz="2000" dirty="0">
              <a:latin typeface="+mj-lt"/>
            </a:endParaRPr>
          </a:p>
          <a:p>
            <a:pPr marL="285750" indent="-285750" algn="just">
              <a:buFont typeface="Arial"/>
              <a:buChar char="•"/>
            </a:pPr>
            <a:r>
              <a:rPr lang="es-ES_tradnl" sz="2000" dirty="0" smtClean="0">
                <a:latin typeface="+mj-lt"/>
              </a:rPr>
              <a:t>FD: </a:t>
            </a:r>
            <a:r>
              <a:rPr lang="es-ES" sz="2000" dirty="0"/>
              <a:t>fiebre, dolor de cabeza, dolores articulares o musculares, disminución del apetito, postración, erupción cutánea, </a:t>
            </a:r>
            <a:r>
              <a:rPr lang="es-ES" sz="2000" dirty="0" err="1"/>
              <a:t>linfadenopatía</a:t>
            </a:r>
            <a:r>
              <a:rPr lang="es-ES" sz="2000" dirty="0"/>
              <a:t>, y </a:t>
            </a:r>
            <a:r>
              <a:rPr lang="es-ES" sz="2000" dirty="0" smtClean="0"/>
              <a:t>leucopenia</a:t>
            </a:r>
            <a:r>
              <a:rPr lang="es-MX" sz="2000" dirty="0" smtClean="0"/>
              <a:t>.</a:t>
            </a:r>
          </a:p>
          <a:p>
            <a:pPr marL="285750" indent="-285750" algn="just">
              <a:buFont typeface="Arial"/>
              <a:buChar char="•"/>
            </a:pPr>
            <a:endParaRPr lang="es-MX" sz="2000" dirty="0">
              <a:latin typeface="+mj-lt"/>
            </a:endParaRPr>
          </a:p>
          <a:p>
            <a:pPr marL="285750" indent="-285750" algn="just">
              <a:buFont typeface="Arial"/>
              <a:buChar char="•"/>
            </a:pPr>
            <a:r>
              <a:rPr lang="es-MX" sz="2000" dirty="0" smtClean="0">
                <a:latin typeface="+mj-lt"/>
              </a:rPr>
              <a:t>DH: </a:t>
            </a:r>
            <a:r>
              <a:rPr lang="es-ES" sz="2000" dirty="0"/>
              <a:t>extravasación de plasma, acumulación de líquidos, dificultad respiratoria, hemorragias graves o falla </a:t>
            </a:r>
            <a:r>
              <a:rPr lang="es-ES" sz="2000" dirty="0" smtClean="0"/>
              <a:t>orgánica.</a:t>
            </a:r>
          </a:p>
          <a:p>
            <a:pPr marL="285750" indent="-285750" algn="just">
              <a:buFont typeface="Arial"/>
              <a:buChar char="•"/>
            </a:pPr>
            <a:endParaRPr lang="es-ES" sz="2000" dirty="0"/>
          </a:p>
          <a:p>
            <a:pPr marL="285750" indent="-285750" algn="just">
              <a:buFont typeface="Arial"/>
              <a:buChar char="•"/>
            </a:pPr>
            <a:r>
              <a:rPr lang="es-ES" sz="2000" dirty="0" smtClean="0"/>
              <a:t>Inmunidad.</a:t>
            </a:r>
            <a:r>
              <a:rPr lang="es-MX" sz="2000" dirty="0" smtClean="0"/>
              <a:t> </a:t>
            </a:r>
            <a:endParaRPr lang="es-ES_tradnl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30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Sin tít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68"/>
            <a:ext cx="9144000" cy="10639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38521" y="176661"/>
            <a:ext cx="52412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FFFF"/>
                </a:solidFill>
                <a:latin typeface="Century Gothic"/>
                <a:cs typeface="Century Gothic"/>
              </a:rPr>
              <a:t>Recomendaciones</a:t>
            </a:r>
            <a:endParaRPr lang="es-ES" sz="3200" b="1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3" name="Imagen 2" descr="fondoagu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31" y="2575307"/>
            <a:ext cx="4968240" cy="420624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42517" y="1476158"/>
            <a:ext cx="791305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_tradnl" sz="2000" dirty="0" smtClean="0">
                <a:cs typeface="Century Gothic"/>
              </a:rPr>
              <a:t>Se requiere la implementación urgente de una estrategia de manejo de la resistencia.</a:t>
            </a:r>
          </a:p>
          <a:p>
            <a:pPr algn="just"/>
            <a:endParaRPr lang="es-ES_tradnl" sz="1600" dirty="0" smtClean="0">
              <a:solidFill>
                <a:srgbClr val="000000"/>
              </a:solidFill>
              <a:cs typeface="Century Gothic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cs typeface="Century Gothic"/>
              </a:rPr>
              <a:t>Se recomienda n</a:t>
            </a:r>
            <a:r>
              <a:rPr lang="es-ES_tradnl" sz="2000" dirty="0" smtClean="0">
                <a:solidFill>
                  <a:srgbClr val="000000"/>
                </a:solidFill>
                <a:cs typeface="Century Gothic"/>
              </a:rPr>
              <a:t>o utilizar </a:t>
            </a:r>
            <a:r>
              <a:rPr lang="es-ES_tradnl" sz="2000" b="1" dirty="0" smtClean="0">
                <a:solidFill>
                  <a:srgbClr val="000000"/>
                </a:solidFill>
                <a:cs typeface="Century Gothic"/>
              </a:rPr>
              <a:t>Organofosforados (OF)</a:t>
            </a:r>
            <a:r>
              <a:rPr lang="es-ES_tradnl" sz="2000" dirty="0" smtClean="0">
                <a:solidFill>
                  <a:srgbClr val="000000"/>
                </a:solidFill>
                <a:cs typeface="Century Gothic"/>
              </a:rPr>
              <a:t> para el control de larvas, con el objetivo de disminuir la presión de selección para los </a:t>
            </a:r>
            <a:r>
              <a:rPr lang="es-ES_tradnl" sz="2000" dirty="0" err="1" smtClean="0">
                <a:solidFill>
                  <a:srgbClr val="000000"/>
                </a:solidFill>
                <a:cs typeface="Century Gothic"/>
              </a:rPr>
              <a:t>adulticidas</a:t>
            </a:r>
            <a:r>
              <a:rPr lang="es-ES_tradnl" sz="2000" dirty="0" smtClean="0">
                <a:solidFill>
                  <a:srgbClr val="000000"/>
                </a:solidFill>
                <a:cs typeface="Century Gothic"/>
              </a:rPr>
              <a:t> </a:t>
            </a:r>
            <a:r>
              <a:rPr lang="es-ES_tradnl" sz="2000" b="1" dirty="0" smtClean="0">
                <a:solidFill>
                  <a:srgbClr val="000000"/>
                </a:solidFill>
                <a:cs typeface="Century Gothic"/>
              </a:rPr>
              <a:t>OF</a:t>
            </a:r>
            <a:r>
              <a:rPr lang="es-ES_tradnl" sz="2000" dirty="0" smtClean="0">
                <a:solidFill>
                  <a:srgbClr val="000000"/>
                </a:solidFill>
                <a:cs typeface="Century Gothic"/>
              </a:rPr>
              <a:t> que están funcionando.</a:t>
            </a:r>
          </a:p>
          <a:p>
            <a:pPr marL="342900" indent="-342900" algn="just">
              <a:buFont typeface="+mj-lt"/>
              <a:buAutoNum type="arabicPeriod"/>
            </a:pPr>
            <a:endParaRPr lang="es-ES_tradnl" sz="2000" dirty="0" smtClean="0">
              <a:solidFill>
                <a:srgbClr val="000000"/>
              </a:solidFill>
              <a:cs typeface="Century Gothic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_tradnl" sz="2000" dirty="0" smtClean="0">
                <a:solidFill>
                  <a:srgbClr val="000000"/>
                </a:solidFill>
                <a:cs typeface="Century Gothic"/>
              </a:rPr>
              <a:t>Se debe conocer el tiempo que se requiere suspender el uso de piretroides, para que las poblaciones resistentes, en su caso, recuperen la susceptibilidad.</a:t>
            </a:r>
          </a:p>
          <a:p>
            <a:pPr marL="342900" indent="-342900" algn="just">
              <a:buFont typeface="+mj-lt"/>
              <a:buAutoNum type="arabicPeriod"/>
            </a:pPr>
            <a:endParaRPr lang="es-ES_tradnl" sz="2000" dirty="0" smtClean="0">
              <a:solidFill>
                <a:srgbClr val="000000"/>
              </a:solidFill>
              <a:cs typeface="Century Gothic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2000" dirty="0" smtClean="0">
                <a:solidFill>
                  <a:srgbClr val="000000"/>
                </a:solidFill>
                <a:cs typeface="Century Gothic"/>
              </a:rPr>
              <a:t>S</a:t>
            </a:r>
            <a:r>
              <a:rPr lang="es-ES_tradnl" sz="2000" dirty="0" smtClean="0">
                <a:solidFill>
                  <a:srgbClr val="000000"/>
                </a:solidFill>
                <a:cs typeface="Century Gothic"/>
              </a:rPr>
              <a:t>e necesitan incluir a nuevos grupos de resistencia y</a:t>
            </a:r>
            <a:r>
              <a:rPr lang="es-ES_tradnl" sz="2000" dirty="0" smtClean="0">
                <a:solidFill>
                  <a:srgbClr val="FF0000"/>
                </a:solidFill>
                <a:cs typeface="Century Gothic"/>
              </a:rPr>
              <a:t> </a:t>
            </a:r>
            <a:r>
              <a:rPr lang="es-ES_tradnl" sz="2000" dirty="0" smtClean="0">
                <a:cs typeface="Century Gothic"/>
              </a:rPr>
              <a:t>nuevos productos,</a:t>
            </a:r>
            <a:r>
              <a:rPr lang="es-ES_tradnl" sz="2000" dirty="0" smtClean="0">
                <a:solidFill>
                  <a:schemeClr val="accent3"/>
                </a:solidFill>
                <a:cs typeface="Century Gothic"/>
              </a:rPr>
              <a:t> </a:t>
            </a:r>
            <a:r>
              <a:rPr lang="es-ES_tradnl" sz="2000" dirty="0" smtClean="0">
                <a:cs typeface="Century Gothic"/>
              </a:rPr>
              <a:t>que permitan disminuir la presión de selección de las moléculas que en este momento tienen buen control sobre mosquitos adultos, para incluirlas dentro de un esquema rotacional de insecticidas.</a:t>
            </a:r>
          </a:p>
        </p:txBody>
      </p:sp>
    </p:spTree>
    <p:extLst>
      <p:ext uri="{BB962C8B-B14F-4D97-AF65-F5344CB8AC3E}">
        <p14:creationId xmlns:p14="http://schemas.microsoft.com/office/powerpoint/2010/main" val="315919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lantil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Imagen 7" descr="Sin títul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1323"/>
            <a:ext cx="9144000" cy="128016"/>
          </a:xfrm>
          <a:prstGeom prst="rect">
            <a:avLst/>
          </a:prstGeom>
        </p:spPr>
      </p:pic>
      <p:pic>
        <p:nvPicPr>
          <p:cNvPr id="14" name="Imagen 13" descr="logo sms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645407"/>
            <a:ext cx="2956560" cy="2017776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657259" y="3191535"/>
            <a:ext cx="648674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rgbClr val="4BA192"/>
                </a:solidFill>
                <a:latin typeface="Century Gothic"/>
                <a:cs typeface="Century Gothic"/>
              </a:rPr>
              <a:t>Gracias</a:t>
            </a:r>
          </a:p>
          <a:p>
            <a:pPr algn="ctr"/>
            <a:endParaRPr lang="es-ES" sz="2800" dirty="0" smtClean="0">
              <a:solidFill>
                <a:srgbClr val="4BA192"/>
              </a:solidFill>
              <a:latin typeface="Century Gothic"/>
              <a:cs typeface="Century Gothic"/>
            </a:endParaRPr>
          </a:p>
          <a:p>
            <a:pPr algn="ctr"/>
            <a:endParaRPr lang="es-ES" sz="4800" dirty="0">
              <a:solidFill>
                <a:srgbClr val="4BA192"/>
              </a:solidFill>
              <a:latin typeface="Century Gothic"/>
              <a:cs typeface="Century Gothic"/>
            </a:endParaRPr>
          </a:p>
          <a:p>
            <a:pPr algn="ctr"/>
            <a:r>
              <a:rPr lang="es-ES" sz="2800" i="1" dirty="0" smtClean="0">
                <a:solidFill>
                  <a:srgbClr val="4BA192"/>
                </a:solidFill>
                <a:latin typeface="Century Gothic"/>
                <a:cs typeface="Century Gothic"/>
              </a:rPr>
              <a:t>“La Sociedad para la sociedad”</a:t>
            </a:r>
            <a:endParaRPr lang="es-ES" sz="2800" i="1" dirty="0">
              <a:solidFill>
                <a:srgbClr val="4BA192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904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Sin tít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68"/>
            <a:ext cx="9144000" cy="10639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-30816" y="197829"/>
            <a:ext cx="52412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Dengue en América</a:t>
            </a:r>
            <a:endParaRPr lang="es-ES" sz="3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" y="1516230"/>
            <a:ext cx="8421960" cy="4770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0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Sin tít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68"/>
            <a:ext cx="9144000" cy="10639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-30816" y="197829"/>
            <a:ext cx="89589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Comportamiento estacional Dengue</a:t>
            </a:r>
            <a:endParaRPr lang="es-ES" sz="3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n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981200"/>
            <a:ext cx="8585200" cy="34303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482600" y="6351357"/>
            <a:ext cx="322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Fuente: Secretaría de Salud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354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Sin tít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68"/>
            <a:ext cx="9144000" cy="10639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-30816" y="197829"/>
            <a:ext cx="89589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Chikungunya</a:t>
            </a:r>
            <a:r>
              <a:rPr lang="es-ES" sz="3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en América</a:t>
            </a:r>
            <a:endParaRPr lang="es-ES" sz="3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75584" y="1082288"/>
            <a:ext cx="6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entury Gothic"/>
                <a:cs typeface="Century Gothic"/>
              </a:rPr>
              <a:t>Situación epidemiológica en América </a:t>
            </a:r>
          </a:p>
          <a:p>
            <a:r>
              <a:rPr lang="es-ES" sz="2000" b="1" dirty="0" smtClean="0">
                <a:latin typeface="Century Gothic"/>
                <a:cs typeface="Century Gothic"/>
              </a:rPr>
              <a:t>Fiebre Chikungunya </a:t>
            </a:r>
            <a:r>
              <a:rPr lang="es-ES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endParaRPr lang="es-ES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0" name="Imagen 9" descr="fondoagu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31" y="2575307"/>
            <a:ext cx="4968240" cy="420624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75584" y="2141573"/>
            <a:ext cx="44079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En América se han confirmado 34,663 casos, 31,024 por transmisión autóctona y 3,639 importados.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 smtClean="0"/>
              <a:t>Se han registrado 191 defunciones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07196" y="3668575"/>
            <a:ext cx="77239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  <a:p>
            <a:pPr algn="just"/>
            <a:r>
              <a:rPr lang="es-ES" dirty="0"/>
              <a:t>Casos autóctonos en Belice, Bolivia, Brasil, Colombia, Costa </a:t>
            </a:r>
            <a:r>
              <a:rPr lang="es-ES" dirty="0" smtClean="0"/>
              <a:t>Rica, El </a:t>
            </a:r>
            <a:r>
              <a:rPr lang="es-ES" dirty="0"/>
              <a:t>Salvador, Estados Unidos, Guatemala, Guyana, Guyana Francesa, </a:t>
            </a:r>
            <a:r>
              <a:rPr lang="es-ES" dirty="0" smtClean="0"/>
              <a:t>Haití, </a:t>
            </a:r>
            <a:r>
              <a:rPr lang="es-ES" dirty="0"/>
              <a:t>Honduras, México, Nicaragua, Panamá, Paraguay, Puerto Rico, Republica Dominicana, Suriname, Venezuela, entre otros.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En México desde finales de 2014 y hasta la fecha se han confirmado 1,060 casos autóctonos en los estados de: Coahuila, Chiapas, Colima, Guerrero, Oaxaca, Sinaloa y Sonora.  </a:t>
            </a:r>
            <a:endParaRPr lang="es-MX" sz="2000" dirty="0">
              <a:solidFill>
                <a:srgbClr val="D53E25"/>
              </a:solidFill>
              <a:latin typeface="Century Gothic"/>
              <a:cs typeface="Century Gothic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76185" y="6408246"/>
            <a:ext cx="8260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Organización Panamericana de la Salud, Reporte Fiebre Chikungunya en las Américas *Sem16-2015 </a:t>
            </a:r>
            <a:endParaRPr lang="es-ES" sz="1400" dirty="0"/>
          </a:p>
        </p:txBody>
      </p:sp>
      <p:pic>
        <p:nvPicPr>
          <p:cNvPr id="14" name="Imagen 13" descr="CHIKV-Datos-Caribe-2015-SE-17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9073" r="8927" b="40847"/>
          <a:stretch/>
        </p:blipFill>
        <p:spPr>
          <a:xfrm>
            <a:off x="5517509" y="1258607"/>
            <a:ext cx="3413290" cy="251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Sin tít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68"/>
            <a:ext cx="9144000" cy="106396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75584" y="1082288"/>
            <a:ext cx="6126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entury Gothic"/>
                <a:cs typeface="Century Gothic"/>
              </a:rPr>
              <a:t>Situación epidemiológica de</a:t>
            </a:r>
          </a:p>
          <a:p>
            <a:r>
              <a:rPr lang="es-ES" sz="2000" b="1" dirty="0" smtClean="0">
                <a:latin typeface="Century Gothic"/>
                <a:cs typeface="Century Gothic"/>
              </a:rPr>
              <a:t>Fiebre </a:t>
            </a:r>
            <a:r>
              <a:rPr lang="es-ES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Chikungunya  en México, 2014-2015* </a:t>
            </a:r>
            <a:endParaRPr lang="es-ES" sz="2000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pic>
        <p:nvPicPr>
          <p:cNvPr id="11" name="Imagen 10" descr="Captura de pantalla 2015-05-06 a la(s) 13.29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4" y="2256408"/>
            <a:ext cx="5381601" cy="3750692"/>
          </a:xfrm>
          <a:prstGeom prst="rect">
            <a:avLst/>
          </a:prstGeom>
        </p:spPr>
      </p:pic>
      <p:pic>
        <p:nvPicPr>
          <p:cNvPr id="12" name="Imagen 11" descr="Captura de pantalla 2015-05-06 a la(s) 13.29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485" y="2032268"/>
            <a:ext cx="3292488" cy="3212831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92738" y="6354622"/>
            <a:ext cx="8378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SINAVE/DGE/Sistema de Vigilancia Epidemiológica de Fiebre Chikungunya. *Sem16-2015 </a:t>
            </a:r>
            <a:endParaRPr lang="es-ES" sz="1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21584" y="235929"/>
            <a:ext cx="89589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Chikungunya</a:t>
            </a:r>
            <a:r>
              <a:rPr lang="es-ES" sz="3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en México</a:t>
            </a:r>
            <a:endParaRPr lang="es-ES" sz="3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206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Sin tít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68"/>
            <a:ext cx="9144000" cy="10639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29584" y="197829"/>
            <a:ext cx="52412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Justificación</a:t>
            </a:r>
            <a:endParaRPr lang="es-ES" sz="3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3" name="Imagen 2" descr="fondoagu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31" y="2575307"/>
            <a:ext cx="4968240" cy="420624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17500" y="1741123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sz="2400" dirty="0">
                <a:latin typeface="+mj-lt"/>
              </a:rPr>
              <a:t>N</a:t>
            </a:r>
            <a:r>
              <a:rPr lang="es-ES" sz="2400" dirty="0" smtClean="0">
                <a:latin typeface="+mj-lt"/>
              </a:rPr>
              <a:t>o se contaba con </a:t>
            </a:r>
            <a:r>
              <a:rPr lang="es-ES_tradnl" sz="2400" dirty="0" smtClean="0">
                <a:latin typeface="+mj-lt"/>
              </a:rPr>
              <a:t>una evaluación nacional de la susceptibilidad de insecticidas recomendados para el control de vectores.</a:t>
            </a:r>
          </a:p>
          <a:p>
            <a:pPr algn="just"/>
            <a:endParaRPr lang="es-MX" sz="2400" dirty="0" smtClean="0">
              <a:latin typeface="+mj-lt"/>
              <a:cs typeface="Century Gothic"/>
            </a:endParaRPr>
          </a:p>
          <a:p>
            <a:pPr algn="just"/>
            <a:endParaRPr lang="es-MX" sz="2400" dirty="0" smtClean="0">
              <a:latin typeface="+mj-lt"/>
              <a:cs typeface="Century Gothic"/>
            </a:endParaRPr>
          </a:p>
          <a:p>
            <a:pPr marL="285750" indent="-285750" algn="just">
              <a:buFont typeface="Arial"/>
              <a:buChar char="•"/>
            </a:pPr>
            <a:r>
              <a:rPr lang="es-MX" sz="2400" dirty="0" smtClean="0">
                <a:latin typeface="+mj-lt"/>
                <a:cs typeface="Century Gothic"/>
              </a:rPr>
              <a:t>La resistencia a adulticidas incrementa significativamente el riesgo de transmisión y los efectos adversos de los insecticidas.</a:t>
            </a:r>
          </a:p>
          <a:p>
            <a:pPr marL="285750" indent="-285750" algn="just">
              <a:buFont typeface="Arial"/>
              <a:buChar char="•"/>
            </a:pPr>
            <a:endParaRPr lang="es-MX" sz="2400" dirty="0" smtClean="0">
              <a:latin typeface="+mj-lt"/>
              <a:cs typeface="Century Gothic"/>
            </a:endParaRPr>
          </a:p>
          <a:p>
            <a:pPr marL="285750" indent="-285750" algn="just">
              <a:buFont typeface="Arial"/>
              <a:buChar char="•"/>
            </a:pPr>
            <a:endParaRPr lang="es-MX" sz="2400" dirty="0" smtClean="0">
              <a:latin typeface="+mj-lt"/>
              <a:cs typeface="Century Gothic"/>
            </a:endParaRPr>
          </a:p>
          <a:p>
            <a:pPr marL="285750" indent="-285750" algn="just">
              <a:buFont typeface="Arial"/>
              <a:buChar char="•"/>
            </a:pPr>
            <a:r>
              <a:rPr lang="es-MX" sz="2400" dirty="0" smtClean="0">
                <a:latin typeface="+mj-lt"/>
                <a:cs typeface="Century Gothic"/>
              </a:rPr>
              <a:t>Las decisiones sobre el uso de insecticidas deben apoyarse en evidencia científica.</a:t>
            </a:r>
            <a:endParaRPr lang="es-ES_tradnl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0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Sin tít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68"/>
            <a:ext cx="9144000" cy="10639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29584" y="197829"/>
            <a:ext cx="52412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Objetivos</a:t>
            </a:r>
            <a:endParaRPr lang="es-ES" sz="32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3" name="Imagen 2" descr="fondoagu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31" y="2575307"/>
            <a:ext cx="4968240" cy="420624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46100" y="1402456"/>
            <a:ext cx="80644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Objetivo general: </a:t>
            </a:r>
            <a:r>
              <a:rPr lang="es-ES" sz="2000" dirty="0" smtClean="0"/>
              <a:t>Evaluar la susceptibilidad </a:t>
            </a:r>
            <a:r>
              <a:rPr lang="es-ES" sz="2000" dirty="0"/>
              <a:t>a insecticidas recomendados como adulticidas por el </a:t>
            </a:r>
            <a:r>
              <a:rPr lang="es-ES" sz="2000" dirty="0" smtClean="0"/>
              <a:t>Programa Nacional de Control de Vectores (PNCV).</a:t>
            </a:r>
            <a:r>
              <a:rPr lang="es-ES" sz="2000" dirty="0"/>
              <a:t/>
            </a:r>
            <a:br>
              <a:rPr lang="es-ES" sz="2000" dirty="0"/>
            </a:br>
            <a:endParaRPr lang="es-ES" sz="2000" dirty="0" smtClean="0"/>
          </a:p>
          <a:p>
            <a:pPr algn="just"/>
            <a:r>
              <a:rPr lang="es-ES" sz="2000" b="1" dirty="0" smtClean="0"/>
              <a:t>Objetivos específicos:</a:t>
            </a:r>
          </a:p>
          <a:p>
            <a:pPr algn="just"/>
            <a:endParaRPr lang="es-ES" sz="2000" dirty="0"/>
          </a:p>
          <a:p>
            <a:pPr marL="285750" indent="-285750" algn="just">
              <a:buFont typeface="Arial"/>
              <a:buChar char="•"/>
            </a:pPr>
            <a:r>
              <a:rPr lang="es-ES" sz="2000" dirty="0" smtClean="0"/>
              <a:t>Conocer la efectividad de </a:t>
            </a:r>
            <a:r>
              <a:rPr lang="es-ES" sz="2000" dirty="0"/>
              <a:t>los insecticidas que </a:t>
            </a:r>
            <a:r>
              <a:rPr lang="es-ES" sz="2000" dirty="0" smtClean="0"/>
              <a:t>utiliza el Programa para </a:t>
            </a:r>
            <a:r>
              <a:rPr lang="es-ES" sz="2000" dirty="0"/>
              <a:t>el control de </a:t>
            </a:r>
            <a:r>
              <a:rPr lang="es-ES" sz="2000" dirty="0" smtClean="0"/>
              <a:t>vectores.</a:t>
            </a:r>
            <a:endParaRPr lang="es-ES" sz="2000" dirty="0"/>
          </a:p>
          <a:p>
            <a:pPr marL="285750" indent="-285750" algn="just">
              <a:buFont typeface="Arial"/>
              <a:buChar char="•"/>
            </a:pPr>
            <a:endParaRPr lang="es-ES" sz="2000" dirty="0"/>
          </a:p>
          <a:p>
            <a:pPr marL="285750" indent="-285750" algn="just">
              <a:buFont typeface="Arial"/>
              <a:buChar char="•"/>
            </a:pPr>
            <a:r>
              <a:rPr lang="es-ES" sz="2000" dirty="0" smtClean="0"/>
              <a:t>Generar </a:t>
            </a:r>
            <a:r>
              <a:rPr lang="es-ES" sz="2000" dirty="0"/>
              <a:t>la información de susceptibilidad y resistencia por medio de las unidades de </a:t>
            </a:r>
            <a:r>
              <a:rPr lang="es-ES" sz="2000" dirty="0" smtClean="0"/>
              <a:t>bioensayo </a:t>
            </a:r>
            <a:r>
              <a:rPr lang="es-ES" sz="2000" dirty="0"/>
              <a:t>de </a:t>
            </a:r>
            <a:r>
              <a:rPr lang="es-ES" sz="2000" dirty="0" smtClean="0"/>
              <a:t>ocho entidades </a:t>
            </a:r>
            <a:r>
              <a:rPr lang="es-ES" sz="2000" dirty="0"/>
              <a:t>f</a:t>
            </a:r>
            <a:r>
              <a:rPr lang="es-ES" sz="2000" dirty="0" smtClean="0"/>
              <a:t>ederativas</a:t>
            </a:r>
            <a:r>
              <a:rPr lang="es-ES" sz="2000" dirty="0"/>
              <a:t>. </a:t>
            </a:r>
          </a:p>
          <a:p>
            <a:pPr marL="285750" indent="-285750" algn="just">
              <a:buFont typeface="Arial"/>
              <a:buChar char="•"/>
            </a:pPr>
            <a:endParaRPr lang="es-ES" sz="2000" dirty="0"/>
          </a:p>
          <a:p>
            <a:pPr marL="285750" indent="-285750" algn="just">
              <a:buFont typeface="Arial"/>
              <a:buChar char="•"/>
            </a:pPr>
            <a:r>
              <a:rPr lang="es-ES" sz="2000" dirty="0" smtClean="0"/>
              <a:t>Identificar los insecticidas apropiados por entidad y región para ser utilizados en el Programa de Enfermedades </a:t>
            </a:r>
            <a:r>
              <a:rPr lang="es-ES" sz="2000" dirty="0"/>
              <a:t>T</a:t>
            </a:r>
            <a:r>
              <a:rPr lang="es-ES" sz="2000" dirty="0" smtClean="0"/>
              <a:t>ransmitidas por Vector.</a:t>
            </a:r>
          </a:p>
          <a:p>
            <a:pPr marL="285750" indent="-285750" algn="just">
              <a:buFont typeface="Arial"/>
              <a:buChar char="•"/>
            </a:pPr>
            <a:endParaRPr lang="es-ES" sz="2000" dirty="0"/>
          </a:p>
          <a:p>
            <a:pPr marL="285750" indent="-285750" algn="just">
              <a:buFont typeface="Arial"/>
              <a:buChar char="•"/>
            </a:pPr>
            <a:r>
              <a:rPr lang="es-ES" sz="2000" dirty="0" smtClean="0"/>
              <a:t>Planear y generar una </a:t>
            </a:r>
            <a:r>
              <a:rPr lang="es-ES" sz="2000" dirty="0"/>
              <a:t>estrategia del manejo de la resistencia a insecticidas en el control de </a:t>
            </a:r>
            <a:r>
              <a:rPr lang="es-ES" sz="2000" dirty="0" smtClean="0"/>
              <a:t>vectores.</a:t>
            </a:r>
            <a:endParaRPr lang="es-MX" b="1" dirty="0" smtClean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90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Sin títu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368"/>
            <a:ext cx="9144000" cy="10639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29584" y="197829"/>
            <a:ext cx="524122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Metodología</a:t>
            </a:r>
          </a:p>
        </p:txBody>
      </p:sp>
      <p:pic>
        <p:nvPicPr>
          <p:cNvPr id="3" name="Imagen 2" descr="fondoagu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31" y="2575307"/>
            <a:ext cx="4968240" cy="420624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07196" y="1516756"/>
            <a:ext cx="789070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2000" dirty="0" smtClean="0"/>
              <a:t>Se evaluó </a:t>
            </a:r>
            <a:r>
              <a:rPr lang="es-ES" sz="2000" dirty="0"/>
              <a:t>la susceptibilidad a insecticidas recomendados como adulticidas por el </a:t>
            </a:r>
            <a:r>
              <a:rPr lang="es-ES" sz="2000" dirty="0" smtClean="0"/>
              <a:t>PNCV por medio de nueve unidades de bioensayos de ocho entidades federativas.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 smtClean="0"/>
              <a:t>Se utilizó </a:t>
            </a:r>
            <a:r>
              <a:rPr lang="es-ES" sz="2000" dirty="0"/>
              <a:t>la metodología de bioensayos en botellas del CDC, evaluando </a:t>
            </a:r>
            <a:r>
              <a:rPr lang="es-ES" sz="2000" dirty="0" smtClean="0"/>
              <a:t>la </a:t>
            </a:r>
            <a:r>
              <a:rPr lang="es-ES" sz="2000" dirty="0"/>
              <a:t>determinación de mortalidad </a:t>
            </a:r>
            <a:r>
              <a:rPr lang="es-ES" sz="2000" dirty="0" smtClean="0"/>
              <a:t>aguda </a:t>
            </a:r>
            <a:r>
              <a:rPr lang="es-ES" sz="2000" dirty="0"/>
              <a:t>a las 24 </a:t>
            </a:r>
            <a:r>
              <a:rPr lang="es-ES" sz="2000" dirty="0" smtClean="0"/>
              <a:t>horas.</a:t>
            </a:r>
            <a:r>
              <a:rPr lang="es-ES" sz="2000" dirty="0"/>
              <a:t/>
            </a:r>
            <a:br>
              <a:rPr lang="es-ES" sz="2000" dirty="0"/>
            </a:br>
            <a:endParaRPr lang="es-ES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MX" sz="2000" dirty="0" smtClean="0"/>
              <a:t>Se </a:t>
            </a:r>
            <a:r>
              <a:rPr lang="es-MX" sz="2000" dirty="0"/>
              <a:t>analizaron </a:t>
            </a:r>
            <a:r>
              <a:rPr lang="es-MX" sz="2000" dirty="0" smtClean="0"/>
              <a:t>62 </a:t>
            </a:r>
            <a:r>
              <a:rPr lang="es-MX" sz="2000" dirty="0"/>
              <a:t>localidades de </a:t>
            </a:r>
            <a:r>
              <a:rPr lang="es-MX" sz="2000" dirty="0" smtClean="0"/>
              <a:t>24 entidades. </a:t>
            </a:r>
          </a:p>
          <a:p>
            <a:pPr marL="457200" indent="-457200" algn="just">
              <a:buFont typeface="+mj-lt"/>
              <a:buAutoNum type="arabicPeriod"/>
            </a:pPr>
            <a:endParaRPr lang="es-MX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s-ES" sz="2000" dirty="0" smtClean="0"/>
              <a:t>Se realizó un estudio doble ciego</a:t>
            </a:r>
            <a:r>
              <a:rPr lang="es-ES_tradnl" sz="20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s-ES_tradnl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s-ES_tradnl" sz="2000" dirty="0" smtClean="0"/>
              <a:t>Se analizó  la susceptibilidad en más de 71,000 mosquitos </a:t>
            </a:r>
            <a:r>
              <a:rPr lang="es-ES_tradnl" sz="2000" dirty="0"/>
              <a:t>adultos de </a:t>
            </a:r>
            <a:r>
              <a:rPr lang="es-ES_tradnl" sz="2000" i="1" dirty="0" smtClean="0"/>
              <a:t>Aedes </a:t>
            </a:r>
            <a:r>
              <a:rPr lang="es-ES_tradnl" sz="2000" i="1" dirty="0" err="1" smtClean="0"/>
              <a:t>aegypti</a:t>
            </a:r>
            <a:r>
              <a:rPr lang="es-ES" sz="2000" i="1" dirty="0" smtClean="0"/>
              <a:t> </a:t>
            </a:r>
            <a:r>
              <a:rPr lang="es-ES_tradnl" sz="2000" dirty="0" smtClean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25813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10335</TotalTime>
  <Words>1061</Words>
  <Application>Microsoft Office PowerPoint</Application>
  <PresentationFormat>Presentación en pantalla (4:3)</PresentationFormat>
  <Paragraphs>147</Paragraphs>
  <Slides>21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Century Gothic</vt:lpstr>
      <vt:lpstr>Tema de Office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Javier Jiménez</dc:creator>
  <cp:lastModifiedBy>Dirección</cp:lastModifiedBy>
  <cp:revision>63</cp:revision>
  <dcterms:created xsi:type="dcterms:W3CDTF">2015-01-13T14:59:07Z</dcterms:created>
  <dcterms:modified xsi:type="dcterms:W3CDTF">2015-05-06T20:58:51Z</dcterms:modified>
</cp:coreProperties>
</file>